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1" r:id="rId15"/>
    <p:sldId id="272" r:id="rId16"/>
    <p:sldId id="273" r:id="rId17"/>
    <p:sldId id="268" r:id="rId18"/>
    <p:sldId id="269" r:id="rId19"/>
    <p:sldId id="274" r:id="rId2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735" autoAdjust="0"/>
    <p:restoredTop sz="94660"/>
  </p:normalViewPr>
  <p:slideViewPr>
    <p:cSldViewPr>
      <p:cViewPr varScale="1">
        <p:scale>
          <a:sx n="64" d="100"/>
          <a:sy n="64" d="100"/>
        </p:scale>
        <p:origin x="-1476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8/9/2019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8/9/2019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3250" y="112049"/>
            <a:ext cx="856210" cy="8548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880616" y="289547"/>
            <a:ext cx="4781550" cy="6027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1049713"/>
            <a:ext cx="9143999" cy="888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61" y="107670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908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8/9/2019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1543" y="139700"/>
            <a:ext cx="8020913" cy="299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8300" y="1746250"/>
            <a:ext cx="8407400" cy="4593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0" y="1219200"/>
            <a:ext cx="8465820" cy="26590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cs typeface="Calibri"/>
              </a:rPr>
              <a:t>A string </a:t>
            </a:r>
            <a:r>
              <a:rPr sz="2800" spc="-10" dirty="0">
                <a:solidFill>
                  <a:srgbClr val="FF0000"/>
                </a:solidFill>
                <a:cs typeface="Calibri"/>
              </a:rPr>
              <a:t>literal</a:t>
            </a:r>
            <a:r>
              <a:rPr sz="2800" spc="-10" dirty="0">
                <a:cs typeface="Calibri"/>
              </a:rPr>
              <a:t> </a:t>
            </a:r>
            <a:r>
              <a:rPr sz="2800" spc="-5" dirty="0">
                <a:cs typeface="Calibri"/>
              </a:rPr>
              <a:t>or </a:t>
            </a:r>
            <a:r>
              <a:rPr sz="2800" spc="-5" dirty="0">
                <a:solidFill>
                  <a:srgbClr val="FF0000"/>
                </a:solidFill>
                <a:cs typeface="Calibri"/>
              </a:rPr>
              <a:t>string</a:t>
            </a:r>
            <a:r>
              <a:rPr sz="2800" spc="-5" dirty="0">
                <a:cs typeface="Calibri"/>
              </a:rPr>
              <a:t> in python </a:t>
            </a:r>
            <a:r>
              <a:rPr sz="2800" spc="-10" dirty="0">
                <a:cs typeface="Calibri"/>
              </a:rPr>
              <a:t>can </a:t>
            </a:r>
            <a:r>
              <a:rPr sz="2800" spc="-5" dirty="0">
                <a:cs typeface="Calibri"/>
              </a:rPr>
              <a:t>be </a:t>
            </a:r>
            <a:r>
              <a:rPr sz="2800" spc="-10" dirty="0">
                <a:cs typeface="Calibri"/>
              </a:rPr>
              <a:t>created </a:t>
            </a:r>
            <a:r>
              <a:rPr sz="2800" spc="-5" dirty="0">
                <a:cs typeface="Calibri"/>
              </a:rPr>
              <a:t>using single quotes (' ') , double </a:t>
            </a:r>
            <a:r>
              <a:rPr sz="2800" spc="-10" dirty="0">
                <a:cs typeface="Calibri"/>
              </a:rPr>
              <a:t>quotes </a:t>
            </a:r>
            <a:r>
              <a:rPr sz="2800" spc="-5" dirty="0">
                <a:cs typeface="Calibri"/>
              </a:rPr>
              <a:t>(" ") and</a:t>
            </a:r>
            <a:r>
              <a:rPr sz="2800" spc="125" dirty="0">
                <a:cs typeface="Calibri"/>
              </a:rPr>
              <a:t> </a:t>
            </a:r>
            <a:r>
              <a:rPr sz="2800" spc="-5" dirty="0">
                <a:cs typeface="Calibri"/>
              </a:rPr>
              <a:t>triple</a:t>
            </a:r>
            <a:endParaRPr sz="2800"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cs typeface="Calibri"/>
              </a:rPr>
              <a:t>quotes</a:t>
            </a:r>
            <a:r>
              <a:rPr sz="2800" spc="-5">
                <a:cs typeface="Calibri"/>
              </a:rPr>
              <a:t>. </a:t>
            </a:r>
            <a:endParaRPr lang="en-US" sz="2800" spc="-5" dirty="0" smtClean="0"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en-US" sz="2800" spc="-5" dirty="0"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5" smtClean="0">
                <a:cs typeface="Calibri"/>
              </a:rPr>
              <a:t>When </a:t>
            </a:r>
            <a:r>
              <a:rPr sz="2800" spc="-10" dirty="0">
                <a:cs typeface="Calibri"/>
              </a:rPr>
              <a:t>we </a:t>
            </a:r>
            <a:r>
              <a:rPr sz="2800" spc="-5" dirty="0">
                <a:cs typeface="Calibri"/>
              </a:rPr>
              <a:t>use </a:t>
            </a:r>
            <a:r>
              <a:rPr sz="2800" dirty="0">
                <a:cs typeface="Calibri"/>
              </a:rPr>
              <a:t>triple </a:t>
            </a:r>
            <a:r>
              <a:rPr sz="2800" spc="-5" dirty="0">
                <a:cs typeface="Calibri"/>
              </a:rPr>
              <a:t>quotes, strings </a:t>
            </a:r>
            <a:r>
              <a:rPr sz="2800" spc="-10" dirty="0">
                <a:cs typeface="Calibri"/>
              </a:rPr>
              <a:t>can </a:t>
            </a:r>
            <a:r>
              <a:rPr sz="2800" spc="-5" dirty="0">
                <a:cs typeface="Calibri"/>
              </a:rPr>
              <a:t>span </a:t>
            </a:r>
            <a:r>
              <a:rPr sz="2800" spc="-15" dirty="0">
                <a:cs typeface="Calibri"/>
              </a:rPr>
              <a:t>several </a:t>
            </a:r>
            <a:r>
              <a:rPr sz="2800" spc="-5" dirty="0">
                <a:cs typeface="Calibri"/>
              </a:rPr>
              <a:t>lines without using the </a:t>
            </a:r>
            <a:r>
              <a:rPr sz="2800" spc="-5" dirty="0">
                <a:solidFill>
                  <a:srgbClr val="FF0000"/>
                </a:solidFill>
                <a:cs typeface="Calibri"/>
              </a:rPr>
              <a:t>escape</a:t>
            </a:r>
            <a:r>
              <a:rPr sz="2800" spc="180" dirty="0">
                <a:solidFill>
                  <a:srgbClr val="FF0000"/>
                </a:solidFill>
                <a:cs typeface="Calibri"/>
              </a:rPr>
              <a:t> </a:t>
            </a:r>
            <a:r>
              <a:rPr sz="2800" spc="-35">
                <a:solidFill>
                  <a:srgbClr val="FF0000"/>
                </a:solidFill>
                <a:cs typeface="Calibri"/>
              </a:rPr>
              <a:t>character</a:t>
            </a:r>
            <a:r>
              <a:rPr sz="3200" spc="-35" smtClean="0">
                <a:solidFill>
                  <a:srgbClr val="FF0000"/>
                </a:solidFill>
                <a:cs typeface="Calibri"/>
              </a:rPr>
              <a:t>.</a:t>
            </a:r>
            <a:endParaRPr sz="3200">
              <a:solidFill>
                <a:srgbClr val="FF0000"/>
              </a:solidFill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24400" y="4267200"/>
            <a:ext cx="3962400" cy="7216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1300"/>
              </a:lnSpc>
              <a:spcBef>
                <a:spcPts val="100"/>
              </a:spcBef>
            </a:pPr>
            <a:r>
              <a:rPr spc="-5" dirty="0">
                <a:solidFill>
                  <a:srgbClr val="C00000"/>
                </a:solidFill>
                <a:latin typeface="Calibri"/>
                <a:cs typeface="Calibri"/>
              </a:rPr>
              <a:t># String with double </a:t>
            </a:r>
            <a:r>
              <a:rPr spc="-10">
                <a:solidFill>
                  <a:srgbClr val="C00000"/>
                </a:solidFill>
                <a:latin typeface="Calibri"/>
                <a:cs typeface="Calibri"/>
              </a:rPr>
              <a:t>quote  </a:t>
            </a:r>
            <a:endParaRPr lang="en-US" spc="-10" dirty="0" smtClean="0">
              <a:solidFill>
                <a:srgbClr val="C00000"/>
              </a:solidFill>
              <a:latin typeface="Calibri"/>
              <a:cs typeface="Calibri"/>
            </a:endParaRPr>
          </a:p>
          <a:p>
            <a:pPr marL="12700" marR="5080">
              <a:lnSpc>
                <a:spcPct val="131300"/>
              </a:lnSpc>
              <a:spcBef>
                <a:spcPts val="100"/>
              </a:spcBef>
            </a:pPr>
            <a:r>
              <a:rPr spc="-5" smtClean="0">
                <a:solidFill>
                  <a:srgbClr val="C00000"/>
                </a:solidFill>
                <a:latin typeface="Calibri"/>
                <a:cs typeface="Calibri"/>
              </a:rPr>
              <a:t># </a:t>
            </a:r>
            <a:r>
              <a:rPr spc="-5" dirty="0">
                <a:solidFill>
                  <a:srgbClr val="C00000"/>
                </a:solidFill>
                <a:latin typeface="Calibri"/>
                <a:cs typeface="Calibri"/>
              </a:rPr>
              <a:t>String with single</a:t>
            </a:r>
            <a:r>
              <a:rPr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C00000"/>
                </a:solidFill>
                <a:latin typeface="Calibri"/>
                <a:cs typeface="Calibri"/>
              </a:rPr>
              <a:t>quote</a:t>
            </a:r>
            <a:endParaRPr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4400" y="5867400"/>
            <a:ext cx="359791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C00000"/>
                </a:solidFill>
                <a:latin typeface="Calibri"/>
                <a:cs typeface="Calibri"/>
              </a:rPr>
              <a:t># String with triple </a:t>
            </a:r>
            <a:r>
              <a:rPr spc="-10" dirty="0">
                <a:solidFill>
                  <a:srgbClr val="C00000"/>
                </a:solidFill>
                <a:latin typeface="Calibri"/>
                <a:cs typeface="Calibri"/>
              </a:rPr>
              <a:t>quote </a:t>
            </a:r>
            <a:r>
              <a:rPr spc="-5" dirty="0">
                <a:solidFill>
                  <a:srgbClr val="C00000"/>
                </a:solidFill>
                <a:latin typeface="Calibri"/>
                <a:cs typeface="Calibri"/>
              </a:rPr>
              <a:t>and multiple</a:t>
            </a:r>
            <a:r>
              <a:rPr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C00000"/>
                </a:solidFill>
                <a:latin typeface="Calibri"/>
                <a:cs typeface="Calibri"/>
              </a:rPr>
              <a:t>lines</a:t>
            </a:r>
            <a:endParaRPr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8600" y="4343400"/>
            <a:ext cx="4038600" cy="217604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lang="en-US" spc="-10" dirty="0" smtClean="0">
                <a:solidFill>
                  <a:srgbClr val="FF0000"/>
                </a:solidFill>
                <a:latin typeface="Calibri"/>
                <a:cs typeface="Calibri"/>
              </a:rPr>
              <a:t>Example</a:t>
            </a:r>
            <a:r>
              <a:rPr sz="1600" spc="-10" smtClean="0">
                <a:latin typeface="Calibri"/>
                <a:cs typeface="Calibri"/>
              </a:rPr>
              <a:t> </a:t>
            </a:r>
            <a:endParaRPr lang="en-US" sz="1600" spc="-10" dirty="0" smtClean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pc="-10" smtClean="0">
                <a:latin typeface="Calibri"/>
                <a:cs typeface="Calibri"/>
              </a:rPr>
              <a:t>str1 </a:t>
            </a:r>
            <a:r>
              <a:rPr spc="-5" dirty="0">
                <a:solidFill>
                  <a:srgbClr val="006FC0"/>
                </a:solidFill>
                <a:latin typeface="Calibri"/>
                <a:cs typeface="Calibri"/>
              </a:rPr>
              <a:t>= </a:t>
            </a:r>
            <a:r>
              <a:rPr spc="-10" dirty="0">
                <a:solidFill>
                  <a:srgbClr val="006FC0"/>
                </a:solidFill>
                <a:latin typeface="Calibri"/>
                <a:cs typeface="Calibri"/>
              </a:rPr>
              <a:t>'Computer</a:t>
            </a:r>
            <a:r>
              <a:rPr spc="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006FC0"/>
                </a:solidFill>
                <a:latin typeface="Calibri"/>
                <a:cs typeface="Calibri"/>
              </a:rPr>
              <a:t>Applications'</a:t>
            </a:r>
            <a:endParaRPr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pc="-10" smtClean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str2 </a:t>
            </a:r>
            <a:r>
              <a:rPr spc="-5" dirty="0">
                <a:latin typeface="Calibri"/>
                <a:cs typeface="Calibri"/>
              </a:rPr>
              <a:t>= </a:t>
            </a:r>
            <a:r>
              <a:rPr spc="-5" dirty="0">
                <a:solidFill>
                  <a:srgbClr val="006FC0"/>
                </a:solidFill>
                <a:latin typeface="Calibri"/>
                <a:cs typeface="Calibri"/>
              </a:rPr>
              <a:t>"Applications of </a:t>
            </a:r>
            <a:r>
              <a:rPr spc="-10" dirty="0">
                <a:solidFill>
                  <a:srgbClr val="006FC0"/>
                </a:solidFill>
                <a:latin typeface="Calibri"/>
                <a:cs typeface="Calibri"/>
              </a:rPr>
              <a:t>computer"</a:t>
            </a:r>
            <a:endParaRPr>
              <a:latin typeface="Calibri"/>
              <a:cs typeface="Calibri"/>
            </a:endParaRPr>
          </a:p>
          <a:p>
            <a:pPr marL="12700" marR="731520">
              <a:lnSpc>
                <a:spcPct val="131300"/>
              </a:lnSpc>
            </a:pPr>
            <a:r>
              <a:rPr spc="-10" smtClean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str3 </a:t>
            </a:r>
            <a:r>
              <a:rPr spc="-5" dirty="0">
                <a:latin typeface="Calibri"/>
                <a:cs typeface="Calibri"/>
              </a:rPr>
              <a:t>= </a:t>
            </a:r>
            <a:r>
              <a:rPr spc="-5" dirty="0">
                <a:solidFill>
                  <a:srgbClr val="006FC0"/>
                </a:solidFill>
                <a:latin typeface="Calibri"/>
                <a:cs typeface="Calibri"/>
              </a:rPr>
              <a:t>"""Official </a:t>
            </a:r>
            <a:r>
              <a:rPr spc="-10" dirty="0">
                <a:solidFill>
                  <a:srgbClr val="006FC0"/>
                </a:solidFill>
                <a:latin typeface="Calibri"/>
                <a:cs typeface="Calibri"/>
              </a:rPr>
              <a:t>website  </a:t>
            </a:r>
            <a:r>
              <a:rPr spc="-5" dirty="0">
                <a:solidFill>
                  <a:srgbClr val="006FC0"/>
                </a:solidFill>
                <a:latin typeface="Calibri"/>
                <a:cs typeface="Calibri"/>
              </a:rPr>
              <a:t>of Python language is:  </a:t>
            </a:r>
            <a:r>
              <a:rPr spc="-10" dirty="0">
                <a:solidFill>
                  <a:srgbClr val="006FC0"/>
                </a:solidFill>
                <a:latin typeface="Calibri"/>
                <a:cs typeface="Calibri"/>
                <a:hlinkClick r:id="rId2"/>
              </a:rPr>
              <a:t>http://</a:t>
            </a:r>
            <a:r>
              <a:rPr spc="-10">
                <a:solidFill>
                  <a:srgbClr val="006FC0"/>
                </a:solidFill>
                <a:latin typeface="Calibri"/>
                <a:cs typeface="Calibri"/>
                <a:hlinkClick r:id="rId2"/>
              </a:rPr>
              <a:t>www.python.org</a:t>
            </a:r>
            <a:r>
              <a:rPr spc="-10" smtClean="0">
                <a:solidFill>
                  <a:srgbClr val="006FC0"/>
                </a:solidFill>
                <a:latin typeface="Calibri"/>
                <a:cs typeface="Calibri"/>
                <a:hlinkClick r:id="rId2"/>
              </a:rPr>
              <a:t>/"</a:t>
            </a:r>
            <a:r>
              <a:rPr spc="-10" smtClean="0">
                <a:solidFill>
                  <a:srgbClr val="006FC0"/>
                </a:solidFill>
                <a:latin typeface="Calibri"/>
                <a:cs typeface="Calibri"/>
              </a:rPr>
              <a:t>""</a:t>
            </a:r>
            <a:endParaRPr>
              <a:latin typeface="Calibri"/>
              <a:cs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9144000" cy="769441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String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453329"/>
          </a:xfrm>
          <a:prstGeom prst="rect">
            <a:avLst/>
          </a:prstGeom>
          <a:solidFill>
            <a:srgbClr val="001F5F"/>
          </a:solidFill>
        </p:spPr>
        <p:txBody>
          <a:bodyPr vert="horz" wrap="square" lIns="0" tIns="222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5"/>
              </a:spcBef>
            </a:pPr>
            <a:r>
              <a:rPr sz="2800" spc="-10" dirty="0">
                <a:solidFill>
                  <a:srgbClr val="FFFFFF"/>
                </a:solidFill>
              </a:rPr>
              <a:t>Comparing</a:t>
            </a:r>
            <a:r>
              <a:rPr sz="2800" spc="5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String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25958" y="1164081"/>
            <a:ext cx="8495665" cy="108940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Calibri"/>
                <a:cs typeface="Calibri"/>
              </a:rPr>
              <a:t>Strings </a:t>
            </a:r>
            <a:r>
              <a:rPr spc="-10" dirty="0">
                <a:latin typeface="Calibri"/>
                <a:cs typeface="Calibri"/>
              </a:rPr>
              <a:t>can </a:t>
            </a:r>
            <a:r>
              <a:rPr dirty="0">
                <a:latin typeface="Calibri"/>
                <a:cs typeface="Calibri"/>
              </a:rPr>
              <a:t>be </a:t>
            </a:r>
            <a:r>
              <a:rPr spc="-10" dirty="0">
                <a:latin typeface="Calibri"/>
                <a:cs typeface="Calibri"/>
              </a:rPr>
              <a:t>compared </a:t>
            </a:r>
            <a:r>
              <a:rPr dirty="0">
                <a:latin typeface="Calibri"/>
                <a:cs typeface="Calibri"/>
              </a:rPr>
              <a:t>with </a:t>
            </a:r>
            <a:r>
              <a:rPr spc="-5" dirty="0">
                <a:latin typeface="Calibri"/>
                <a:cs typeface="Calibri"/>
              </a:rPr>
              <a:t>the </a:t>
            </a:r>
            <a:r>
              <a:rPr spc="-10" dirty="0">
                <a:latin typeface="Calibri"/>
                <a:cs typeface="Calibri"/>
              </a:rPr>
              <a:t>standard </a:t>
            </a:r>
            <a:r>
              <a:rPr spc="-15" dirty="0">
                <a:latin typeface="Calibri"/>
                <a:cs typeface="Calibri"/>
              </a:rPr>
              <a:t>operators </a:t>
            </a:r>
            <a:r>
              <a:rPr spc="-5">
                <a:latin typeface="Calibri"/>
                <a:cs typeface="Calibri"/>
              </a:rPr>
              <a:t>relational </a:t>
            </a:r>
            <a:r>
              <a:rPr lang="en-US" spc="-5" dirty="0" smtClean="0">
                <a:latin typeface="Calibri"/>
                <a:cs typeface="Calibri"/>
              </a:rPr>
              <a:t>o</a:t>
            </a:r>
            <a:r>
              <a:rPr spc="-5" smtClean="0">
                <a:latin typeface="Calibri"/>
                <a:cs typeface="Calibri"/>
              </a:rPr>
              <a:t>r </a:t>
            </a:r>
            <a:r>
              <a:rPr spc="-5" dirty="0">
                <a:latin typeface="Calibri"/>
                <a:cs typeface="Calibri"/>
              </a:rPr>
              <a:t>comparison </a:t>
            </a:r>
            <a:r>
              <a:rPr spc="-15" dirty="0">
                <a:latin typeface="Calibri"/>
                <a:cs typeface="Calibri"/>
              </a:rPr>
              <a:t>operators </a:t>
            </a:r>
            <a:r>
              <a:rPr spc="-5" dirty="0">
                <a:latin typeface="Calibri"/>
                <a:cs typeface="Calibri"/>
              </a:rPr>
              <a:t>line ==, </a:t>
            </a:r>
            <a:r>
              <a:rPr spc="-5">
                <a:latin typeface="Calibri"/>
                <a:cs typeface="Calibri"/>
              </a:rPr>
              <a:t>!=,</a:t>
            </a:r>
            <a:r>
              <a:rPr spc="260">
                <a:latin typeface="Calibri"/>
                <a:cs typeface="Calibri"/>
              </a:rPr>
              <a:t> </a:t>
            </a:r>
            <a:r>
              <a:rPr spc="-10" smtClean="0">
                <a:latin typeface="Calibri"/>
                <a:cs typeface="Calibri"/>
              </a:rPr>
              <a:t>&lt;,</a:t>
            </a:r>
            <a:r>
              <a:rPr spc="-5" smtClean="0">
                <a:latin typeface="Calibri"/>
                <a:cs typeface="Calibri"/>
              </a:rPr>
              <a:t>&gt;, </a:t>
            </a:r>
            <a:r>
              <a:rPr spc="-5" dirty="0">
                <a:latin typeface="Calibri"/>
                <a:cs typeface="Calibri"/>
              </a:rPr>
              <a:t>&lt;= and &gt;=. These comparisons use the </a:t>
            </a:r>
            <a:r>
              <a:rPr spc="-10" dirty="0">
                <a:latin typeface="Calibri"/>
                <a:cs typeface="Calibri"/>
              </a:rPr>
              <a:t>standard </a:t>
            </a:r>
            <a:r>
              <a:rPr b="1" spc="-15" dirty="0">
                <a:solidFill>
                  <a:srgbClr val="FF0000"/>
                </a:solidFill>
                <a:latin typeface="Calibri"/>
                <a:cs typeface="Calibri"/>
              </a:rPr>
              <a:t>character-by-character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comparis</a:t>
            </a:r>
            <a:r>
              <a:rPr sz="1600" spc="-10" dirty="0">
                <a:latin typeface="Calibri"/>
                <a:cs typeface="Calibri"/>
              </a:rPr>
              <a:t>on </a:t>
            </a:r>
            <a:r>
              <a:rPr sz="1600" spc="-5" dirty="0">
                <a:latin typeface="Calibri"/>
                <a:cs typeface="Calibri"/>
              </a:rPr>
              <a:t>rules </a:t>
            </a:r>
            <a:r>
              <a:rPr sz="1600" spc="-20" dirty="0">
                <a:latin typeface="Calibri"/>
                <a:cs typeface="Calibri"/>
              </a:rPr>
              <a:t>for </a:t>
            </a:r>
            <a:r>
              <a:rPr sz="1600" b="1" spc="-5" dirty="0">
                <a:solidFill>
                  <a:srgbClr val="FF0000"/>
                </a:solidFill>
                <a:latin typeface="Calibri"/>
                <a:cs typeface="Calibri"/>
              </a:rPr>
              <a:t>ASCII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or  </a:t>
            </a:r>
            <a:r>
              <a:rPr sz="1600" b="1" spc="-5" dirty="0">
                <a:solidFill>
                  <a:srgbClr val="FF0000"/>
                </a:solidFill>
                <a:latin typeface="Calibri"/>
                <a:cs typeface="Calibri"/>
              </a:rPr>
              <a:t>Unicode</a:t>
            </a:r>
            <a:r>
              <a:rPr sz="1600" spc="-5" dirty="0">
                <a:latin typeface="Calibri"/>
                <a:cs typeface="Calibri"/>
              </a:rPr>
              <a:t>. The comparison </a:t>
            </a:r>
            <a:r>
              <a:rPr sz="1600" spc="-10" dirty="0">
                <a:latin typeface="Calibri"/>
                <a:cs typeface="Calibri"/>
              </a:rPr>
              <a:t>operator returns </a:t>
            </a:r>
            <a:r>
              <a:rPr sz="1600" spc="-5" dirty="0">
                <a:latin typeface="Calibri"/>
                <a:cs typeface="Calibri"/>
              </a:rPr>
              <a:t>a Boolean </a:t>
            </a:r>
            <a:r>
              <a:rPr sz="1600" spc="-10" dirty="0">
                <a:latin typeface="Calibri"/>
                <a:cs typeface="Calibri"/>
              </a:rPr>
              <a:t>result </a:t>
            </a:r>
            <a:r>
              <a:rPr sz="1600" b="1" spc="-30" dirty="0">
                <a:latin typeface="Calibri"/>
                <a:cs typeface="Calibri"/>
              </a:rPr>
              <a:t>True </a:t>
            </a:r>
            <a:r>
              <a:rPr sz="1600" spc="-5" dirty="0">
                <a:latin typeface="Calibri"/>
                <a:cs typeface="Calibri"/>
              </a:rPr>
              <a:t>or</a:t>
            </a:r>
            <a:r>
              <a:rPr sz="1600" spc="15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False</a:t>
            </a:r>
            <a:r>
              <a:rPr sz="1600" spc="-10" dirty="0"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04800" y="2819400"/>
          <a:ext cx="8329534" cy="3581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8503"/>
                <a:gridCol w="2433257"/>
                <a:gridCol w="3996921"/>
                <a:gridCol w="800853"/>
              </a:tblGrid>
              <a:tr h="7931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1600" b="1" spc="-1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Operator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5176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28575">
                      <a:solidFill>
                        <a:srgbClr val="4AACC5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1600" b="1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5176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28575">
                      <a:solidFill>
                        <a:srgbClr val="4AACC5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1600" b="1" spc="-1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Example (If </a:t>
                      </a:r>
                      <a:r>
                        <a:rPr sz="1600" b="1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Str1 = "Py", Str2 =</a:t>
                      </a:r>
                      <a:r>
                        <a:rPr sz="1600" b="1" spc="9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"Python")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5176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28575">
                      <a:solidFill>
                        <a:srgbClr val="4AACC5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1600" b="1" spc="-1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Result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5176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28575">
                      <a:solidFill>
                        <a:srgbClr val="4AACC5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</a:tr>
              <a:tr h="46470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==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28575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4AACC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Equal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to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28575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4AACC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Str1==Str2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28575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4AACC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False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28575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4AACC5">
                        <a:alpha val="19999"/>
                      </a:srgbClr>
                    </a:solidFill>
                  </a:tcPr>
                </a:tc>
              </a:tr>
              <a:tr h="4647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!=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Not equal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to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Str1!=Str2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30" dirty="0">
                          <a:latin typeface="Calibri"/>
                          <a:cs typeface="Calibri"/>
                        </a:rPr>
                        <a:t>True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  <a:tr h="46470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&gt;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4AACC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Greater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than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4AACC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Str1&gt;Str2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4AACC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False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4AACC5">
                        <a:alpha val="19999"/>
                      </a:srgbClr>
                    </a:solidFill>
                  </a:tcPr>
                </a:tc>
              </a:tr>
              <a:tr h="464706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&lt;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Less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than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Str1&lt;Str2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30" dirty="0">
                          <a:latin typeface="Calibri"/>
                          <a:cs typeface="Calibri"/>
                        </a:rPr>
                        <a:t>True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  <a:tr h="46470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&gt;=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4AACC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Greater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than or equal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to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4AACC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Str1&gt;=Str2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4AACC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False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4AACC5">
                        <a:alpha val="19999"/>
                      </a:srgbClr>
                    </a:solidFill>
                  </a:tcPr>
                </a:tc>
              </a:tr>
              <a:tr h="46470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&lt;=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Less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than or equal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to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Str1&lt;=tr2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30" dirty="0">
                          <a:latin typeface="Calibri"/>
                          <a:cs typeface="Calibri"/>
                        </a:rPr>
                        <a:t>True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7743" y="160146"/>
            <a:ext cx="2163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Programming</a:t>
            </a:r>
            <a:r>
              <a:rPr spc="-55" dirty="0"/>
              <a:t> </a:t>
            </a:r>
            <a:r>
              <a:rPr spc="-1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645922"/>
            <a:ext cx="7821295" cy="5768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latin typeface="Calibri"/>
                <a:cs typeface="Calibri"/>
              </a:rPr>
              <a:t>Write </a:t>
            </a:r>
            <a:r>
              <a:rPr sz="1600" b="1" spc="-5" dirty="0">
                <a:latin typeface="Calibri"/>
                <a:cs typeface="Calibri"/>
              </a:rPr>
              <a:t>a </a:t>
            </a:r>
            <a:r>
              <a:rPr sz="1600" b="1" spc="-15" dirty="0">
                <a:latin typeface="Calibri"/>
                <a:cs typeface="Calibri"/>
              </a:rPr>
              <a:t>program </a:t>
            </a:r>
            <a:r>
              <a:rPr sz="1600" b="1" spc="-10" dirty="0">
                <a:latin typeface="Calibri"/>
                <a:cs typeface="Calibri"/>
              </a:rPr>
              <a:t>to </a:t>
            </a:r>
            <a:r>
              <a:rPr sz="1600" b="1" spc="-15" dirty="0">
                <a:latin typeface="Calibri"/>
                <a:cs typeface="Calibri"/>
              </a:rPr>
              <a:t>enter </a:t>
            </a:r>
            <a:r>
              <a:rPr sz="1600" b="1" spc="-5" dirty="0">
                <a:latin typeface="Calibri"/>
                <a:cs typeface="Calibri"/>
              </a:rPr>
              <a:t>a </a:t>
            </a:r>
            <a:r>
              <a:rPr sz="1600" b="1" spc="-15" dirty="0">
                <a:latin typeface="Calibri"/>
                <a:cs typeface="Calibri"/>
              </a:rPr>
              <a:t>word </a:t>
            </a:r>
            <a:r>
              <a:rPr sz="1600" b="1" spc="-5" dirty="0">
                <a:latin typeface="Calibri"/>
                <a:cs typeface="Calibri"/>
              </a:rPr>
              <a:t>and check </a:t>
            </a:r>
            <a:r>
              <a:rPr sz="1600" b="1" spc="-10" dirty="0">
                <a:latin typeface="Calibri"/>
                <a:cs typeface="Calibri"/>
              </a:rPr>
              <a:t>with the </a:t>
            </a:r>
            <a:r>
              <a:rPr sz="1600" b="1" spc="-15" dirty="0">
                <a:latin typeface="Calibri"/>
                <a:cs typeface="Calibri"/>
              </a:rPr>
              <a:t>word </a:t>
            </a:r>
            <a:r>
              <a:rPr sz="1600" b="1" spc="-5" dirty="0">
                <a:latin typeface="Calibri"/>
                <a:cs typeface="Calibri"/>
              </a:rPr>
              <a:t>‘CBSE’ </a:t>
            </a:r>
            <a:r>
              <a:rPr sz="1600" b="1" spc="-10" dirty="0">
                <a:latin typeface="Calibri"/>
                <a:cs typeface="Calibri"/>
              </a:rPr>
              <a:t>whether the </a:t>
            </a:r>
            <a:r>
              <a:rPr sz="1600" b="1" spc="-15" dirty="0">
                <a:latin typeface="Calibri"/>
                <a:cs typeface="Calibri"/>
              </a:rPr>
              <a:t>word </a:t>
            </a:r>
            <a:r>
              <a:rPr sz="1600" b="1" spc="-10" dirty="0">
                <a:latin typeface="Calibri"/>
                <a:cs typeface="Calibri"/>
              </a:rPr>
              <a:t>comes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b="1" spc="-15" dirty="0">
                <a:latin typeface="Calibri"/>
                <a:cs typeface="Calibri"/>
              </a:rPr>
              <a:t>after </a:t>
            </a:r>
            <a:r>
              <a:rPr sz="1600" b="1" spc="-5" dirty="0">
                <a:latin typeface="Calibri"/>
                <a:cs typeface="Calibri"/>
              </a:rPr>
              <a:t>‘CBSE’ or </a:t>
            </a:r>
            <a:r>
              <a:rPr sz="1600" b="1" spc="-15" dirty="0">
                <a:latin typeface="Calibri"/>
                <a:cs typeface="Calibri"/>
              </a:rPr>
              <a:t>before</a:t>
            </a:r>
            <a:r>
              <a:rPr sz="1600" b="1" spc="70" dirty="0">
                <a:latin typeface="Calibri"/>
                <a:cs typeface="Calibri"/>
              </a:rPr>
              <a:t> </a:t>
            </a:r>
            <a:r>
              <a:rPr sz="1600" b="1" spc="-25" dirty="0">
                <a:latin typeface="Calibri"/>
                <a:cs typeface="Calibri"/>
              </a:rPr>
              <a:t>‘CBSE’.</a:t>
            </a:r>
            <a:endParaRPr sz="16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Note. This </a:t>
            </a:r>
            <a:r>
              <a:rPr sz="1600" b="1" spc="-5" dirty="0">
                <a:latin typeface="Calibri"/>
                <a:cs typeface="Calibri"/>
              </a:rPr>
              <a:t>is similar </a:t>
            </a:r>
            <a:r>
              <a:rPr sz="1600" b="1" spc="-10" dirty="0">
                <a:latin typeface="Calibri"/>
                <a:cs typeface="Calibri"/>
              </a:rPr>
              <a:t>to the </a:t>
            </a:r>
            <a:r>
              <a:rPr sz="1600" b="1" spc="-5" dirty="0">
                <a:latin typeface="Calibri"/>
                <a:cs typeface="Calibri"/>
              </a:rPr>
              <a:t>alphabetical </a:t>
            </a:r>
            <a:r>
              <a:rPr sz="1600" b="1" spc="-10" dirty="0">
                <a:latin typeface="Calibri"/>
                <a:cs typeface="Calibri"/>
              </a:rPr>
              <a:t>order you would </a:t>
            </a:r>
            <a:r>
              <a:rPr sz="1600" b="1" spc="-5" dirty="0">
                <a:latin typeface="Calibri"/>
                <a:cs typeface="Calibri"/>
              </a:rPr>
              <a:t>use </a:t>
            </a:r>
            <a:r>
              <a:rPr sz="1600" b="1" spc="-10" dirty="0">
                <a:latin typeface="Calibri"/>
                <a:cs typeface="Calibri"/>
              </a:rPr>
              <a:t>with </a:t>
            </a:r>
            <a:r>
              <a:rPr sz="1600" b="1" spc="-5" dirty="0">
                <a:latin typeface="Calibri"/>
                <a:cs typeface="Calibri"/>
              </a:rPr>
              <a:t>a </a:t>
            </a:r>
            <a:r>
              <a:rPr sz="1600" b="1" spc="-10" dirty="0">
                <a:latin typeface="Calibri"/>
                <a:cs typeface="Calibri"/>
              </a:rPr>
              <a:t>dictionary, </a:t>
            </a:r>
            <a:r>
              <a:rPr sz="1600" b="1" spc="-20" dirty="0">
                <a:latin typeface="Calibri"/>
                <a:cs typeface="Calibri"/>
              </a:rPr>
              <a:t>except </a:t>
            </a:r>
            <a:r>
              <a:rPr sz="1600" b="1" spc="-10" dirty="0">
                <a:latin typeface="Calibri"/>
                <a:cs typeface="Calibri"/>
              </a:rPr>
              <a:t>that </a:t>
            </a:r>
            <a:r>
              <a:rPr sz="1600" b="1" spc="-5" dirty="0">
                <a:latin typeface="Calibri"/>
                <a:cs typeface="Calibri"/>
              </a:rPr>
              <a:t>all  </a:t>
            </a:r>
            <a:r>
              <a:rPr sz="1600" b="1" spc="-10" dirty="0">
                <a:latin typeface="Calibri"/>
                <a:cs typeface="Calibri"/>
              </a:rPr>
              <a:t>the uppercase </a:t>
            </a:r>
            <a:r>
              <a:rPr sz="1600" b="1" spc="-20" dirty="0">
                <a:latin typeface="Calibri"/>
                <a:cs typeface="Calibri"/>
              </a:rPr>
              <a:t>letters </a:t>
            </a:r>
            <a:r>
              <a:rPr sz="1600" b="1" spc="-10" dirty="0">
                <a:latin typeface="Calibri"/>
                <a:cs typeface="Calibri"/>
              </a:rPr>
              <a:t>come </a:t>
            </a:r>
            <a:r>
              <a:rPr sz="1600" b="1" spc="-15" dirty="0">
                <a:latin typeface="Calibri"/>
                <a:cs typeface="Calibri"/>
              </a:rPr>
              <a:t>before</a:t>
            </a:r>
            <a:r>
              <a:rPr sz="1600" b="1" spc="10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all</a:t>
            </a:r>
            <a:endParaRPr sz="1600">
              <a:latin typeface="Calibri"/>
              <a:cs typeface="Calibri"/>
            </a:endParaRPr>
          </a:p>
          <a:p>
            <a:pPr marL="12700" marR="5060950">
              <a:lnSpc>
                <a:spcPct val="141900"/>
              </a:lnSpc>
              <a:spcBef>
                <a:spcPts val="1390"/>
              </a:spcBef>
            </a:pPr>
            <a:r>
              <a:rPr sz="1600" spc="-20" dirty="0">
                <a:latin typeface="Calibri"/>
                <a:cs typeface="Calibri"/>
              </a:rPr>
              <a:t>word </a:t>
            </a:r>
            <a:r>
              <a:rPr sz="1600" spc="-5" dirty="0">
                <a:latin typeface="Calibri"/>
                <a:cs typeface="Calibri"/>
              </a:rPr>
              <a:t>= </a:t>
            </a:r>
            <a:r>
              <a:rPr sz="1600" spc="-5" dirty="0">
                <a:solidFill>
                  <a:srgbClr val="C00000"/>
                </a:solidFill>
                <a:latin typeface="Calibri"/>
                <a:cs typeface="Calibri"/>
              </a:rPr>
              <a:t>input</a:t>
            </a:r>
            <a:r>
              <a:rPr sz="1600" spc="-5" dirty="0">
                <a:latin typeface="Calibri"/>
                <a:cs typeface="Calibri"/>
              </a:rPr>
              <a:t>(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"Enter </a:t>
            </a:r>
            <a:r>
              <a:rPr sz="1600" spc="-10" dirty="0">
                <a:solidFill>
                  <a:srgbClr val="006FC0"/>
                </a:solidFill>
                <a:latin typeface="Calibri"/>
                <a:cs typeface="Calibri"/>
              </a:rPr>
              <a:t>any </a:t>
            </a:r>
            <a:r>
              <a:rPr sz="1600" spc="-20" dirty="0">
                <a:solidFill>
                  <a:srgbClr val="006FC0"/>
                </a:solidFill>
                <a:latin typeface="Calibri"/>
                <a:cs typeface="Calibri"/>
              </a:rPr>
              <a:t>word 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: "</a:t>
            </a:r>
            <a:r>
              <a:rPr sz="1600" spc="-5" dirty="0">
                <a:latin typeface="Calibri"/>
                <a:cs typeface="Calibri"/>
              </a:rPr>
              <a:t>)  </a:t>
            </a:r>
            <a:r>
              <a:rPr sz="1600" dirty="0">
                <a:solidFill>
                  <a:srgbClr val="C00000"/>
                </a:solidFill>
                <a:latin typeface="Calibri"/>
                <a:cs typeface="Calibri"/>
              </a:rPr>
              <a:t>if </a:t>
            </a:r>
            <a:r>
              <a:rPr sz="1600" spc="-20" dirty="0">
                <a:latin typeface="Calibri"/>
                <a:cs typeface="Calibri"/>
              </a:rPr>
              <a:t>word </a:t>
            </a:r>
            <a:r>
              <a:rPr sz="1600" spc="-5" dirty="0">
                <a:latin typeface="Calibri"/>
                <a:cs typeface="Calibri"/>
              </a:rPr>
              <a:t>&lt;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06FC0"/>
                </a:solidFill>
                <a:latin typeface="Calibri"/>
                <a:cs typeface="Calibri"/>
              </a:rPr>
              <a:t>"CBSE"</a:t>
            </a:r>
            <a:r>
              <a:rPr sz="1600" spc="-10" dirty="0">
                <a:latin typeface="Calibri"/>
                <a:cs typeface="Calibri"/>
              </a:rPr>
              <a:t>:</a:t>
            </a:r>
            <a:endParaRPr sz="1600">
              <a:latin typeface="Calibri"/>
              <a:cs typeface="Calibri"/>
            </a:endParaRPr>
          </a:p>
          <a:p>
            <a:pPr marL="12700" marR="2971165" indent="457200">
              <a:lnSpc>
                <a:spcPts val="2720"/>
              </a:lnSpc>
              <a:spcBef>
                <a:spcPts val="215"/>
              </a:spcBef>
            </a:pP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print </a:t>
            </a:r>
            <a:r>
              <a:rPr sz="1600" spc="-30" dirty="0">
                <a:latin typeface="Calibri"/>
                <a:cs typeface="Calibri"/>
              </a:rPr>
              <a:t>(</a:t>
            </a:r>
            <a:r>
              <a:rPr sz="1600" spc="-30" dirty="0">
                <a:solidFill>
                  <a:srgbClr val="006FC0"/>
                </a:solidFill>
                <a:latin typeface="Calibri"/>
                <a:cs typeface="Calibri"/>
              </a:rPr>
              <a:t>"Your </a:t>
            </a:r>
            <a:r>
              <a:rPr sz="1600" spc="-15" dirty="0">
                <a:solidFill>
                  <a:srgbClr val="006FC0"/>
                </a:solidFill>
                <a:latin typeface="Calibri"/>
                <a:cs typeface="Calibri"/>
              </a:rPr>
              <a:t>word, 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" </a:t>
            </a:r>
            <a:r>
              <a:rPr sz="1600" spc="-5" dirty="0">
                <a:latin typeface="Calibri"/>
                <a:cs typeface="Calibri"/>
              </a:rPr>
              <a:t>+ </a:t>
            </a:r>
            <a:r>
              <a:rPr sz="1600" spc="-20" dirty="0">
                <a:latin typeface="Calibri"/>
                <a:cs typeface="Calibri"/>
              </a:rPr>
              <a:t>word </a:t>
            </a:r>
            <a:r>
              <a:rPr sz="1600" spc="-5" dirty="0">
                <a:latin typeface="Calibri"/>
                <a:cs typeface="Calibri"/>
              </a:rPr>
              <a:t>+ 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", </a:t>
            </a:r>
            <a:r>
              <a:rPr sz="1600" spc="-10" dirty="0">
                <a:solidFill>
                  <a:srgbClr val="006FC0"/>
                </a:solidFill>
                <a:latin typeface="Calibri"/>
                <a:cs typeface="Calibri"/>
              </a:rPr>
              <a:t>comes </a:t>
            </a:r>
            <a:r>
              <a:rPr sz="1600" spc="-20" dirty="0">
                <a:solidFill>
                  <a:srgbClr val="006FC0"/>
                </a:solidFill>
                <a:latin typeface="Calibri"/>
                <a:cs typeface="Calibri"/>
              </a:rPr>
              <a:t>before 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CBSE."</a:t>
            </a:r>
            <a:r>
              <a:rPr sz="1600" spc="-5" dirty="0">
                <a:latin typeface="Calibri"/>
                <a:cs typeface="Calibri"/>
              </a:rPr>
              <a:t>)  </a:t>
            </a:r>
            <a:r>
              <a:rPr sz="1600" dirty="0">
                <a:solidFill>
                  <a:srgbClr val="C00000"/>
                </a:solidFill>
                <a:latin typeface="Calibri"/>
                <a:cs typeface="Calibri"/>
              </a:rPr>
              <a:t>elif </a:t>
            </a:r>
            <a:r>
              <a:rPr sz="1600" spc="-15" dirty="0">
                <a:latin typeface="Calibri"/>
                <a:cs typeface="Calibri"/>
              </a:rPr>
              <a:t>word </a:t>
            </a:r>
            <a:r>
              <a:rPr sz="1600" spc="-5" dirty="0">
                <a:latin typeface="Calibri"/>
                <a:cs typeface="Calibri"/>
              </a:rPr>
              <a:t>&gt;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06FC0"/>
                </a:solidFill>
                <a:latin typeface="Calibri"/>
                <a:cs typeface="Calibri"/>
              </a:rPr>
              <a:t>"CBSE"</a:t>
            </a:r>
            <a:r>
              <a:rPr sz="1600" spc="-10" dirty="0">
                <a:latin typeface="Calibri"/>
                <a:cs typeface="Calibri"/>
              </a:rPr>
              <a:t>:</a:t>
            </a:r>
            <a:endParaRPr sz="16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85"/>
              </a:spcBef>
            </a:pP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print </a:t>
            </a:r>
            <a:r>
              <a:rPr sz="1600" spc="-30" dirty="0">
                <a:latin typeface="Calibri"/>
                <a:cs typeface="Calibri"/>
              </a:rPr>
              <a:t>(</a:t>
            </a:r>
            <a:r>
              <a:rPr sz="1600" spc="-30" dirty="0">
                <a:solidFill>
                  <a:srgbClr val="006FC0"/>
                </a:solidFill>
                <a:latin typeface="Calibri"/>
                <a:cs typeface="Calibri"/>
              </a:rPr>
              <a:t>"Your </a:t>
            </a:r>
            <a:r>
              <a:rPr sz="1600" spc="-15" dirty="0">
                <a:solidFill>
                  <a:srgbClr val="006FC0"/>
                </a:solidFill>
                <a:latin typeface="Calibri"/>
                <a:cs typeface="Calibri"/>
              </a:rPr>
              <a:t>word, 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" </a:t>
            </a:r>
            <a:r>
              <a:rPr sz="1600" spc="-5" dirty="0">
                <a:latin typeface="Calibri"/>
                <a:cs typeface="Calibri"/>
              </a:rPr>
              <a:t>+ </a:t>
            </a:r>
            <a:r>
              <a:rPr sz="1600" spc="-20" dirty="0">
                <a:latin typeface="Calibri"/>
                <a:cs typeface="Calibri"/>
              </a:rPr>
              <a:t>word </a:t>
            </a:r>
            <a:r>
              <a:rPr sz="1600" spc="-5" dirty="0">
                <a:latin typeface="Calibri"/>
                <a:cs typeface="Calibri"/>
              </a:rPr>
              <a:t>+ 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", </a:t>
            </a:r>
            <a:r>
              <a:rPr sz="1600" spc="-10" dirty="0">
                <a:solidFill>
                  <a:srgbClr val="006FC0"/>
                </a:solidFill>
                <a:latin typeface="Calibri"/>
                <a:cs typeface="Calibri"/>
              </a:rPr>
              <a:t>comes after</a:t>
            </a:r>
            <a:r>
              <a:rPr sz="1600" spc="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CBSE."</a:t>
            </a:r>
            <a:r>
              <a:rPr sz="1600" spc="-5" dirty="0"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600" spc="-5" dirty="0">
                <a:solidFill>
                  <a:srgbClr val="C00000"/>
                </a:solidFill>
                <a:latin typeface="Calibri"/>
                <a:cs typeface="Calibri"/>
              </a:rPr>
              <a:t>else</a:t>
            </a:r>
            <a:r>
              <a:rPr sz="1600" spc="-5" dirty="0">
                <a:latin typeface="Calibri"/>
                <a:cs typeface="Calibri"/>
              </a:rPr>
              <a:t>:</a:t>
            </a:r>
            <a:endParaRPr sz="16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800"/>
              </a:spcBef>
            </a:pP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print </a:t>
            </a:r>
            <a:r>
              <a:rPr sz="1600" spc="-25" dirty="0">
                <a:latin typeface="Calibri"/>
                <a:cs typeface="Calibri"/>
              </a:rPr>
              <a:t>(</a:t>
            </a:r>
            <a:r>
              <a:rPr sz="1600" spc="-25" dirty="0">
                <a:solidFill>
                  <a:srgbClr val="006FC0"/>
                </a:solidFill>
                <a:latin typeface="Calibri"/>
                <a:cs typeface="Calibri"/>
              </a:rPr>
              <a:t>"Yes, </a:t>
            </a:r>
            <a:r>
              <a:rPr sz="1600" spc="-10" dirty="0">
                <a:solidFill>
                  <a:srgbClr val="006FC0"/>
                </a:solidFill>
                <a:latin typeface="Calibri"/>
                <a:cs typeface="Calibri"/>
              </a:rPr>
              <a:t>we </a:t>
            </a:r>
            <a:r>
              <a:rPr sz="1600" spc="-15" dirty="0">
                <a:solidFill>
                  <a:srgbClr val="006FC0"/>
                </a:solidFill>
                <a:latin typeface="Calibri"/>
                <a:cs typeface="Calibri"/>
              </a:rPr>
              <a:t>have 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no</a:t>
            </a:r>
            <a:r>
              <a:rPr sz="1600" spc="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choice!"</a:t>
            </a:r>
            <a:r>
              <a:rPr sz="1600" spc="-5" dirty="0"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600" b="1" spc="-10" dirty="0">
                <a:solidFill>
                  <a:srgbClr val="001F5F"/>
                </a:solidFill>
                <a:latin typeface="Calibri"/>
                <a:cs typeface="Calibri"/>
              </a:rPr>
              <a:t>Output: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Enter any </a:t>
            </a:r>
            <a:r>
              <a:rPr sz="1600" spc="-20" dirty="0">
                <a:solidFill>
                  <a:srgbClr val="404040"/>
                </a:solidFill>
                <a:latin typeface="Calibri"/>
                <a:cs typeface="Calibri"/>
              </a:rPr>
              <a:t>word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1600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NCERT</a:t>
            </a:r>
            <a:endParaRPr sz="1600">
              <a:latin typeface="Calibri"/>
              <a:cs typeface="Calibri"/>
            </a:endParaRPr>
          </a:p>
          <a:p>
            <a:pPr marL="12700" marR="4754245">
              <a:lnSpc>
                <a:spcPct val="100000"/>
              </a:lnSpc>
            </a:pPr>
            <a:r>
              <a:rPr sz="1600" spc="-35" dirty="0">
                <a:solidFill>
                  <a:srgbClr val="404040"/>
                </a:solidFill>
                <a:latin typeface="Calibri"/>
                <a:cs typeface="Calibri"/>
              </a:rPr>
              <a:t>Your </a:t>
            </a:r>
            <a:r>
              <a:rPr sz="1600" spc="-15" dirty="0">
                <a:solidFill>
                  <a:srgbClr val="404040"/>
                </a:solidFill>
                <a:latin typeface="Calibri"/>
                <a:cs typeface="Calibri"/>
              </a:rPr>
              <a:t>word, </a:t>
            </a:r>
            <a:r>
              <a:rPr sz="1600" spc="-35" dirty="0">
                <a:solidFill>
                  <a:srgbClr val="404040"/>
                </a:solidFill>
                <a:latin typeface="Calibri"/>
                <a:cs typeface="Calibri"/>
              </a:rPr>
              <a:t>NCERT,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comes after CBSE.  Enter any </a:t>
            </a:r>
            <a:r>
              <a:rPr sz="1600" spc="-20" dirty="0">
                <a:solidFill>
                  <a:srgbClr val="404040"/>
                </a:solidFill>
                <a:latin typeface="Calibri"/>
                <a:cs typeface="Calibri"/>
              </a:rPr>
              <a:t>word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160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ICSE</a:t>
            </a:r>
            <a:endParaRPr sz="1600">
              <a:latin typeface="Calibri"/>
              <a:cs typeface="Calibri"/>
            </a:endParaRPr>
          </a:p>
          <a:p>
            <a:pPr marL="12700" marR="4928870">
              <a:lnSpc>
                <a:spcPct val="100000"/>
              </a:lnSpc>
            </a:pPr>
            <a:r>
              <a:rPr sz="1600" spc="-35" dirty="0">
                <a:solidFill>
                  <a:srgbClr val="404040"/>
                </a:solidFill>
                <a:latin typeface="Calibri"/>
                <a:cs typeface="Calibri"/>
              </a:rPr>
              <a:t>Your </a:t>
            </a:r>
            <a:r>
              <a:rPr sz="1600" spc="-15" dirty="0">
                <a:solidFill>
                  <a:srgbClr val="404040"/>
                </a:solidFill>
                <a:latin typeface="Calibri"/>
                <a:cs typeface="Calibri"/>
              </a:rPr>
              <a:t>word,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ICSE,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comes after CBSE.  Enter any </a:t>
            </a:r>
            <a:r>
              <a:rPr sz="1600" spc="-20" dirty="0">
                <a:solidFill>
                  <a:srgbClr val="404040"/>
                </a:solidFill>
                <a:latin typeface="Calibri"/>
                <a:cs typeface="Calibri"/>
              </a:rPr>
              <a:t>word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160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BBC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35" dirty="0">
                <a:solidFill>
                  <a:srgbClr val="404040"/>
                </a:solidFill>
                <a:latin typeface="Calibri"/>
                <a:cs typeface="Calibri"/>
              </a:rPr>
              <a:t>Your </a:t>
            </a:r>
            <a:r>
              <a:rPr sz="1600" spc="-15" dirty="0">
                <a:solidFill>
                  <a:srgbClr val="404040"/>
                </a:solidFill>
                <a:latin typeface="Calibri"/>
                <a:cs typeface="Calibri"/>
              </a:rPr>
              <a:t>word,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BBC, comes </a:t>
            </a:r>
            <a:r>
              <a:rPr sz="1600" spc="-20" dirty="0">
                <a:solidFill>
                  <a:srgbClr val="404040"/>
                </a:solidFill>
                <a:latin typeface="Calibri"/>
                <a:cs typeface="Calibri"/>
              </a:rPr>
              <a:t>before</a:t>
            </a:r>
            <a:r>
              <a:rPr sz="1600" spc="1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CBSE.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961" y="694181"/>
            <a:ext cx="426720" cy="228600"/>
          </a:xfrm>
          <a:custGeom>
            <a:avLst/>
            <a:gdLst/>
            <a:ahLst/>
            <a:cxnLst/>
            <a:rect l="l" t="t" r="r" b="b"/>
            <a:pathLst>
              <a:path w="426720" h="228600">
                <a:moveTo>
                  <a:pt x="213360" y="0"/>
                </a:moveTo>
                <a:lnTo>
                  <a:pt x="156642" y="4083"/>
                </a:lnTo>
                <a:lnTo>
                  <a:pt x="105675" y="15606"/>
                </a:lnTo>
                <a:lnTo>
                  <a:pt x="62493" y="33480"/>
                </a:lnTo>
                <a:lnTo>
                  <a:pt x="29130" y="56613"/>
                </a:lnTo>
                <a:lnTo>
                  <a:pt x="0" y="114300"/>
                </a:lnTo>
                <a:lnTo>
                  <a:pt x="7621" y="144682"/>
                </a:lnTo>
                <a:lnTo>
                  <a:pt x="62493" y="195119"/>
                </a:lnTo>
                <a:lnTo>
                  <a:pt x="105675" y="212993"/>
                </a:lnTo>
                <a:lnTo>
                  <a:pt x="156642" y="224516"/>
                </a:lnTo>
                <a:lnTo>
                  <a:pt x="213360" y="228600"/>
                </a:lnTo>
                <a:lnTo>
                  <a:pt x="270077" y="224516"/>
                </a:lnTo>
                <a:lnTo>
                  <a:pt x="321044" y="212993"/>
                </a:lnTo>
                <a:lnTo>
                  <a:pt x="364226" y="195119"/>
                </a:lnTo>
                <a:lnTo>
                  <a:pt x="397589" y="171986"/>
                </a:lnTo>
                <a:lnTo>
                  <a:pt x="426719" y="114300"/>
                </a:lnTo>
                <a:lnTo>
                  <a:pt x="419098" y="83917"/>
                </a:lnTo>
                <a:lnTo>
                  <a:pt x="364226" y="33480"/>
                </a:lnTo>
                <a:lnTo>
                  <a:pt x="321044" y="15606"/>
                </a:lnTo>
                <a:lnTo>
                  <a:pt x="270077" y="4083"/>
                </a:lnTo>
                <a:lnTo>
                  <a:pt x="21336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961" y="694181"/>
            <a:ext cx="426720" cy="228600"/>
          </a:xfrm>
          <a:custGeom>
            <a:avLst/>
            <a:gdLst/>
            <a:ahLst/>
            <a:cxnLst/>
            <a:rect l="l" t="t" r="r" b="b"/>
            <a:pathLst>
              <a:path w="426720" h="228600">
                <a:moveTo>
                  <a:pt x="0" y="114300"/>
                </a:moveTo>
                <a:lnTo>
                  <a:pt x="29130" y="56613"/>
                </a:lnTo>
                <a:lnTo>
                  <a:pt x="62493" y="33480"/>
                </a:lnTo>
                <a:lnTo>
                  <a:pt x="105675" y="15606"/>
                </a:lnTo>
                <a:lnTo>
                  <a:pt x="156642" y="4083"/>
                </a:lnTo>
                <a:lnTo>
                  <a:pt x="213360" y="0"/>
                </a:lnTo>
                <a:lnTo>
                  <a:pt x="270077" y="4083"/>
                </a:lnTo>
                <a:lnTo>
                  <a:pt x="321044" y="15606"/>
                </a:lnTo>
                <a:lnTo>
                  <a:pt x="364226" y="33480"/>
                </a:lnTo>
                <a:lnTo>
                  <a:pt x="397589" y="56613"/>
                </a:lnTo>
                <a:lnTo>
                  <a:pt x="426719" y="114300"/>
                </a:lnTo>
                <a:lnTo>
                  <a:pt x="419098" y="144682"/>
                </a:lnTo>
                <a:lnTo>
                  <a:pt x="364226" y="195119"/>
                </a:lnTo>
                <a:lnTo>
                  <a:pt x="321044" y="212993"/>
                </a:lnTo>
                <a:lnTo>
                  <a:pt x="270077" y="224516"/>
                </a:lnTo>
                <a:lnTo>
                  <a:pt x="213360" y="228600"/>
                </a:lnTo>
                <a:lnTo>
                  <a:pt x="156642" y="224516"/>
                </a:lnTo>
                <a:lnTo>
                  <a:pt x="105675" y="212993"/>
                </a:lnTo>
                <a:lnTo>
                  <a:pt x="62493" y="195119"/>
                </a:lnTo>
                <a:lnTo>
                  <a:pt x="29130" y="171986"/>
                </a:lnTo>
                <a:lnTo>
                  <a:pt x="0" y="114300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2692" y="702563"/>
            <a:ext cx="180594" cy="2552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453329"/>
          </a:xfrm>
          <a:prstGeom prst="rect">
            <a:avLst/>
          </a:prstGeom>
          <a:solidFill>
            <a:srgbClr val="001F5F"/>
          </a:solidFill>
        </p:spPr>
        <p:txBody>
          <a:bodyPr vert="horz" wrap="square" lIns="0" tIns="2222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75"/>
              </a:spcBef>
            </a:pPr>
            <a:r>
              <a:rPr sz="2800" spc="-5" dirty="0">
                <a:solidFill>
                  <a:srgbClr val="FFFFFF"/>
                </a:solidFill>
              </a:rPr>
              <a:t>String</a:t>
            </a:r>
            <a:r>
              <a:rPr sz="2800" spc="5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Functions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25958" y="783081"/>
            <a:ext cx="8220709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libri"/>
                <a:cs typeface="Calibri"/>
              </a:rPr>
              <a:t>A string object has a number of functions and methods. The string functions </a:t>
            </a:r>
            <a:r>
              <a:rPr sz="1600" spc="-10" dirty="0">
                <a:latin typeface="Calibri"/>
                <a:cs typeface="Calibri"/>
              </a:rPr>
              <a:t>uses </a:t>
            </a:r>
            <a:r>
              <a:rPr sz="1600" spc="-5" dirty="0">
                <a:latin typeface="Calibri"/>
                <a:cs typeface="Calibri"/>
              </a:rPr>
              <a:t>a </a:t>
            </a:r>
            <a:r>
              <a:rPr sz="1600" spc="-10" dirty="0">
                <a:latin typeface="Calibri"/>
                <a:cs typeface="Calibri"/>
              </a:rPr>
              <a:t>number of  </a:t>
            </a:r>
            <a:r>
              <a:rPr sz="1600" spc="-15" dirty="0">
                <a:latin typeface="Calibri"/>
                <a:cs typeface="Calibri"/>
              </a:rPr>
              <a:t>parameters. </a:t>
            </a:r>
            <a:r>
              <a:rPr sz="1600" spc="-5" dirty="0">
                <a:latin typeface="Calibri"/>
                <a:cs typeface="Calibri"/>
              </a:rPr>
              <a:t>The dot </a:t>
            </a:r>
            <a:r>
              <a:rPr sz="1600" spc="-10" dirty="0">
                <a:latin typeface="Calibri"/>
                <a:cs typeface="Calibri"/>
              </a:rPr>
              <a:t>operator </a:t>
            </a:r>
            <a:r>
              <a:rPr sz="1600" spc="-5" dirty="0">
                <a:latin typeface="Calibri"/>
                <a:cs typeface="Calibri"/>
              </a:rPr>
              <a:t>(.) is used along with the </a:t>
            </a:r>
            <a:r>
              <a:rPr sz="1600" spc="-10" dirty="0">
                <a:latin typeface="Calibri"/>
                <a:cs typeface="Calibri"/>
              </a:rPr>
              <a:t>string to </a:t>
            </a:r>
            <a:r>
              <a:rPr sz="1600" spc="-5" dirty="0">
                <a:latin typeface="Calibri"/>
                <a:cs typeface="Calibri"/>
              </a:rPr>
              <a:t>access </a:t>
            </a:r>
            <a:r>
              <a:rPr sz="1600" spc="-10" dirty="0">
                <a:latin typeface="Calibri"/>
                <a:cs typeface="Calibri"/>
              </a:rPr>
              <a:t>string </a:t>
            </a:r>
            <a:r>
              <a:rPr sz="1600" spc="-5" dirty="0">
                <a:latin typeface="Calibri"/>
                <a:cs typeface="Calibri"/>
              </a:rPr>
              <a:t>functions </a:t>
            </a:r>
            <a:r>
              <a:rPr sz="1600" spc="-20" dirty="0">
                <a:latin typeface="Calibri"/>
                <a:cs typeface="Calibri"/>
              </a:rPr>
              <a:t>except </a:t>
            </a:r>
            <a:r>
              <a:rPr sz="1600" spc="-5" dirty="0">
                <a:latin typeface="Calibri"/>
                <a:cs typeface="Calibri"/>
              </a:rPr>
              <a:t>len()  function.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27050" y="1746250"/>
          <a:ext cx="8229600" cy="45804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/>
                <a:gridCol w="7010400"/>
              </a:tblGrid>
              <a:tr h="343662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Function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28575">
                      <a:solidFill>
                        <a:srgbClr val="4AACC5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28575">
                      <a:solidFill>
                        <a:srgbClr val="4AACC5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len()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28575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This method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returns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the length of the</a:t>
                      </a:r>
                      <a:r>
                        <a:rPr sz="140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string.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str1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=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"Chennai</a:t>
                      </a:r>
                      <a:r>
                        <a:rPr sz="1400" b="1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Express“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2338070" algn="l"/>
                        </a:tabLst>
                      </a:pPr>
                      <a:r>
                        <a:rPr sz="1400" b="1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print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(len(str1))	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#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returns: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15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28575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  <a:tr h="944879">
                <a:tc>
                  <a:txBody>
                    <a:bodyPr/>
                    <a:lstStyle/>
                    <a:p>
                      <a:pPr marL="354330" marR="347980" indent="31750" algn="just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strip()  lstrip() 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rs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trip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1478280">
                        <a:lnSpc>
                          <a:spcPct val="100000"/>
                        </a:lnSpc>
                        <a:spcBef>
                          <a:spcPts val="270"/>
                        </a:spcBef>
                        <a:tabLst>
                          <a:tab pos="860425" algn="l"/>
                          <a:tab pos="2135505" algn="l"/>
                          <a:tab pos="2374900" algn="l"/>
                        </a:tabLst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The strip() method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removes any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whitespace from the beginning or the end.  </a:t>
                      </a:r>
                      <a:r>
                        <a:rPr sz="14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-1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= "	Hello</a:t>
                      </a:r>
                      <a:r>
                        <a:rPr sz="1400" b="1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World	</a:t>
                      </a:r>
                      <a:r>
                        <a:rPr sz="14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"	</a:t>
                      </a:r>
                      <a:r>
                        <a:rPr sz="140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# </a:t>
                      </a:r>
                      <a:r>
                        <a:rPr sz="1400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string has </a:t>
                      </a:r>
                      <a:r>
                        <a:rPr sz="140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leading </a:t>
                      </a:r>
                      <a:r>
                        <a:rPr sz="1400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and trailing spaces  </a:t>
                      </a:r>
                      <a:r>
                        <a:rPr sz="14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print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(a.strip()</a:t>
                      </a:r>
                      <a:r>
                        <a:rPr sz="1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+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'friends')		</a:t>
                      </a:r>
                      <a:r>
                        <a:rPr sz="140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# </a:t>
                      </a:r>
                      <a:r>
                        <a:rPr sz="1400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returns: hello</a:t>
                      </a:r>
                      <a:r>
                        <a:rPr sz="1400" spc="1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worldfriends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Note: 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You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can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try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lstrip() and rstrip() functions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strip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leading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and trailing</a:t>
                      </a:r>
                      <a:r>
                        <a:rPr sz="1400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spaces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  <a:tr h="975360">
                <a:tc>
                  <a:txBody>
                    <a:bodyPr/>
                    <a:lstStyle/>
                    <a:p>
                      <a:pPr marL="3327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upper()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42265">
                        <a:lnSpc>
                          <a:spcPct val="100000"/>
                        </a:lnSpc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lower()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upper() method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converts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all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characters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of the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string into uppercase</a:t>
                      </a:r>
                      <a:r>
                        <a:rPr sz="1600" spc="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string.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a = </a:t>
                      </a:r>
                      <a:r>
                        <a:rPr sz="1400" b="1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“Hello</a:t>
                      </a:r>
                      <a:r>
                        <a:rPr sz="1400" b="1" spc="-4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World“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2316480" algn="l"/>
                        </a:tabLst>
                      </a:pPr>
                      <a:r>
                        <a:rPr sz="14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print</a:t>
                      </a:r>
                      <a:r>
                        <a:rPr sz="1400" b="1" spc="-2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(a.upper())	</a:t>
                      </a:r>
                      <a:r>
                        <a:rPr sz="140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# </a:t>
                      </a:r>
                      <a:r>
                        <a:rPr sz="1400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returns: </a:t>
                      </a:r>
                      <a:r>
                        <a:rPr sz="1400" spc="-1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HELLO</a:t>
                      </a:r>
                      <a:r>
                        <a:rPr sz="1400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WORLD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b="1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Note: 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You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can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try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lower() method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coverts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all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characters into</a:t>
                      </a:r>
                      <a:r>
                        <a:rPr sz="14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lowercase.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  <a:tr h="15850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replace()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2133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This method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returns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copy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of the string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with all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the occurrences of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old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substring replaced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by  new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substring.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a = "Hello</a:t>
                      </a:r>
                      <a:r>
                        <a:rPr sz="14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World“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2075814" algn="l"/>
                        </a:tabLst>
                      </a:pPr>
                      <a:r>
                        <a:rPr sz="1400" b="1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print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(a.replace("H",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"J"))	</a:t>
                      </a:r>
                      <a:r>
                        <a:rPr sz="140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# </a:t>
                      </a:r>
                      <a:r>
                        <a:rPr sz="1400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returns: Jello</a:t>
                      </a:r>
                      <a:r>
                        <a:rPr sz="1400" spc="1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World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2265045" algn="l"/>
                        </a:tabLst>
                      </a:pPr>
                      <a:r>
                        <a:rPr sz="1400" b="1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&gt;&gt;&gt;</a:t>
                      </a:r>
                      <a:r>
                        <a:rPr sz="1400" b="1" spc="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print(a)	</a:t>
                      </a:r>
                      <a:r>
                        <a:rPr sz="140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# </a:t>
                      </a:r>
                      <a:r>
                        <a:rPr sz="1400" spc="-1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returns: </a:t>
                      </a:r>
                      <a:r>
                        <a:rPr sz="140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Hello</a:t>
                      </a:r>
                      <a:r>
                        <a:rPr sz="1400" spc="1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World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 marR="290195">
                        <a:lnSpc>
                          <a:spcPct val="100000"/>
                        </a:lnSpc>
                      </a:pPr>
                      <a:r>
                        <a:rPr sz="1400" b="1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Note: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The string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is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immutable so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J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replaced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H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for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printing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in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that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line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only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physically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string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is 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changed.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81000" y="1295400"/>
          <a:ext cx="8610600" cy="5257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3216"/>
                <a:gridCol w="7427384"/>
              </a:tblGrid>
              <a:tr h="373209">
                <a:tc>
                  <a:txBody>
                    <a:bodyPr/>
                    <a:lstStyle/>
                    <a:p>
                      <a:pPr marR="356235" algn="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6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1600" b="1" spc="-1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1600" b="1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6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cti</a:t>
                      </a:r>
                      <a:r>
                        <a:rPr sz="1600" b="1" spc="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6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28575">
                      <a:solidFill>
                        <a:srgbClr val="4AACC5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600" b="1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28575">
                      <a:solidFill>
                        <a:srgbClr val="4AACC5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</a:tr>
              <a:tr h="8896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split()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28575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This method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returns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list of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all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words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in the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string using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separator.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str1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= "Python In CBSE</a:t>
                      </a:r>
                      <a:r>
                        <a:rPr sz="1400" b="1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Schools"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2595880" algn="l"/>
                        </a:tabLst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print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(str1.split('</a:t>
                      </a:r>
                      <a:r>
                        <a:rPr sz="14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'))	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#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returns: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['Python',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'In',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'CBSE',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'Schools']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2574290" algn="l"/>
                        </a:tabLst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print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(str1.split('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',</a:t>
                      </a:r>
                      <a:r>
                        <a:rPr sz="1400" b="1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1))	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#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returns: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['Python', 'In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CBSE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Schools']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28575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  <a:tr h="683428">
                <a:tc>
                  <a:txBody>
                    <a:bodyPr/>
                    <a:lstStyle/>
                    <a:p>
                      <a:pPr marR="318135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1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api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ali</a:t>
                      </a:r>
                      <a:r>
                        <a:rPr sz="1400" b="1" spc="-15" dirty="0">
                          <a:latin typeface="Calibri"/>
                          <a:cs typeface="Calibri"/>
                        </a:rPr>
                        <a:t>z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e(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This method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returns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copy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of the string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with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only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its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first character</a:t>
                      </a:r>
                      <a:r>
                        <a:rPr sz="1400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capitalized.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str1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=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"python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in CBSE</a:t>
                      </a:r>
                      <a:r>
                        <a:rPr sz="1400" b="1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schools“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2295525" algn="l"/>
                        </a:tabLst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print</a:t>
                      </a:r>
                      <a:r>
                        <a:rPr sz="14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(str1.capitalize())	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#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returns: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Python in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cbse</a:t>
                      </a:r>
                      <a:r>
                        <a:rPr sz="14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schools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  <a:tr h="1103426">
                <a:tc>
                  <a:txBody>
                    <a:bodyPr/>
                    <a:lstStyle/>
                    <a:p>
                      <a:pPr marL="4667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istitle()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This method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checks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whether each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character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in a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string start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with an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upper case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letter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400" spc="1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not.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str1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= "Python In CBSE</a:t>
                      </a:r>
                      <a:r>
                        <a:rPr sz="1400" b="1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Schools“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2612390" algn="l"/>
                        </a:tabLst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print</a:t>
                      </a:r>
                      <a:r>
                        <a:rPr sz="14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(str1.istitle())	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#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returns: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False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str1 = "Python In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Cbse</a:t>
                      </a:r>
                      <a:r>
                        <a:rPr sz="1400" b="1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Schools“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2612390" algn="l"/>
                        </a:tabLst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print</a:t>
                      </a:r>
                      <a:r>
                        <a:rPr sz="14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(str1.istitle())	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#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returns: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True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  <a:tr h="1317875">
                <a:tc>
                  <a:txBody>
                    <a:bodyPr/>
                    <a:lstStyle/>
                    <a:p>
                      <a:pPr marL="44259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5" smtClean="0">
                          <a:latin typeface="Calibri"/>
                          <a:cs typeface="Calibri"/>
                        </a:rPr>
                        <a:t>i</a:t>
                      </a:r>
                      <a:r>
                        <a:rPr lang="en-US" sz="1400" b="1" spc="-5" smtClean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b="1" spc="-5" smtClean="0">
                          <a:latin typeface="Calibri"/>
                          <a:cs typeface="Calibri"/>
                        </a:rPr>
                        <a:t>space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()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This method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checks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whether the string consists of whitespace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4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not.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 marR="4115435">
                        <a:lnSpc>
                          <a:spcPct val="100000"/>
                        </a:lnSpc>
                        <a:tabLst>
                          <a:tab pos="939800" algn="l"/>
                          <a:tab pos="1999614" algn="l"/>
                          <a:tab pos="2054225" algn="l"/>
                        </a:tabLst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str1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4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"	"	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# only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spaces 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print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(str1.isspace())		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#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returns: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True 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str2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400" b="1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"001-Delhi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STD"	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# mix</a:t>
                      </a:r>
                      <a:r>
                        <a:rPr sz="1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characters 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print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(str2.isspace())		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#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returns:</a:t>
                      </a:r>
                      <a:r>
                        <a:rPr sz="1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False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  <a:tr h="890249">
                <a:tc>
                  <a:txBody>
                    <a:bodyPr/>
                    <a:lstStyle/>
                    <a:p>
                      <a:pPr marL="45275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Count()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This method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returns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the number of occurrences of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substring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inside a</a:t>
                      </a:r>
                      <a:r>
                        <a:rPr sz="140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string.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 marR="3105150">
                        <a:lnSpc>
                          <a:spcPct val="100000"/>
                        </a:lnSpc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str1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=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"This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is Python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string class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and this is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interesting" 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sub =</a:t>
                      </a:r>
                      <a:r>
                        <a:rPr sz="1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"is"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4732655" algn="l"/>
                        </a:tabLst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print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("This string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{} occurs: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{}".format(sub,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str1.count(sub)))	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#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returns: This string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is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occurs: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383540" y="200659"/>
            <a:ext cx="2623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smtClean="0">
                <a:solidFill>
                  <a:srgbClr val="C00000"/>
                </a:solidFill>
                <a:latin typeface="Calibri"/>
                <a:cs typeface="Calibri"/>
              </a:rPr>
              <a:t>….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92443"/>
          </a:xfrm>
          <a:solidFill>
            <a:schemeClr val="tx2"/>
          </a:solidFill>
        </p:spPr>
        <p:txBody>
          <a:bodyPr/>
          <a:lstStyle/>
          <a:p>
            <a:pPr algn="ctr"/>
            <a:r>
              <a:rPr lang="en-US" sz="3200" b="0" dirty="0" smtClean="0">
                <a:solidFill>
                  <a:schemeClr val="bg1"/>
                </a:solidFill>
              </a:rPr>
              <a:t>String Functions - Continued</a:t>
            </a:r>
            <a:endParaRPr lang="en-US" sz="3200" b="0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848360"/>
          <a:ext cx="8610600" cy="4968240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2133600"/>
                <a:gridCol w="6477000"/>
              </a:tblGrid>
              <a:tr h="2946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Function Name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2946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isdigit</a:t>
                      </a:r>
                      <a:r>
                        <a:rPr lang="en-US" dirty="0" smtClean="0"/>
                        <a:t>()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 method return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True</a:t>
                      </a:r>
                      <a:r>
                        <a:rPr lang="en-US" dirty="0" smtClean="0"/>
                        <a:t> if all</a:t>
                      </a:r>
                      <a:r>
                        <a:rPr lang="en-US" baseline="0" dirty="0" smtClean="0"/>
                        <a:t> the chars in the string are digits otherwise return 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  <a:p>
                      <a:r>
                        <a:rPr lang="en-US" b="1" baseline="0" dirty="0" smtClean="0"/>
                        <a:t>syntax</a:t>
                      </a:r>
                    </a:p>
                    <a:p>
                      <a:r>
                        <a:rPr lang="en-US" baseline="0" dirty="0" smtClean="0"/>
                        <a:t>        </a:t>
                      </a:r>
                      <a:r>
                        <a:rPr lang="en-US" baseline="0" dirty="0" err="1" smtClean="0"/>
                        <a:t>str.isdigit</a:t>
                      </a:r>
                      <a:r>
                        <a:rPr lang="en-US" baseline="0" dirty="0" smtClean="0"/>
                        <a:t>()</a:t>
                      </a:r>
                    </a:p>
                    <a:p>
                      <a:r>
                        <a:rPr lang="en-US" b="1" baseline="0" dirty="0" smtClean="0"/>
                        <a:t>Example</a:t>
                      </a:r>
                    </a:p>
                    <a:p>
                      <a:r>
                        <a:rPr lang="en-US" baseline="0" dirty="0" smtClean="0"/>
                        <a:t>      &gt;&gt;&gt;</a:t>
                      </a:r>
                      <a:r>
                        <a:rPr lang="en-US" baseline="0" dirty="0" err="1" smtClean="0"/>
                        <a:t>str</a:t>
                      </a:r>
                      <a:r>
                        <a:rPr lang="en-US" baseline="0" dirty="0" smtClean="0"/>
                        <a:t> = “123343”</a:t>
                      </a:r>
                    </a:p>
                    <a:p>
                      <a:r>
                        <a:rPr lang="en-US" baseline="0" dirty="0" smtClean="0"/>
                        <a:t>      &gt;&gt;&gt;print(</a:t>
                      </a:r>
                      <a:r>
                        <a:rPr lang="en-US" baseline="0" dirty="0" err="1" smtClean="0"/>
                        <a:t>str.isdigit</a:t>
                      </a:r>
                      <a:r>
                        <a:rPr lang="en-US" baseline="0" dirty="0" smtClean="0"/>
                        <a:t>()</a:t>
                      </a:r>
                    </a:p>
                    <a:p>
                      <a:r>
                        <a:rPr lang="en-US" baseline="0" dirty="0" smtClean="0"/>
                        <a:t>      &gt;&gt;&gt;True</a:t>
                      </a:r>
                      <a:endParaRPr lang="en-US" b="1" dirty="0"/>
                    </a:p>
                  </a:txBody>
                  <a:tcPr/>
                </a:tc>
              </a:tr>
              <a:tr h="2946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isalpha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 method return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True</a:t>
                      </a:r>
                      <a:r>
                        <a:rPr lang="en-US" dirty="0" smtClean="0"/>
                        <a:t> if all</a:t>
                      </a:r>
                      <a:r>
                        <a:rPr lang="en-US" baseline="0" dirty="0" smtClean="0"/>
                        <a:t> the chars in the string are </a:t>
                      </a:r>
                      <a:r>
                        <a:rPr lang="en-US" baseline="0" dirty="0" err="1" smtClean="0"/>
                        <a:t>alpahbets</a:t>
                      </a:r>
                      <a:r>
                        <a:rPr lang="en-US" baseline="0" dirty="0" smtClean="0"/>
                        <a:t>(a-z or A-Z) otherwise return 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  <a:p>
                      <a:r>
                        <a:rPr lang="en-US" b="1" baseline="0" dirty="0" smtClean="0"/>
                        <a:t>syntax</a:t>
                      </a:r>
                    </a:p>
                    <a:p>
                      <a:r>
                        <a:rPr lang="en-US" baseline="0" dirty="0" smtClean="0"/>
                        <a:t>       </a:t>
                      </a:r>
                      <a:r>
                        <a:rPr lang="en-US" baseline="0" dirty="0" err="1" smtClean="0"/>
                        <a:t>str.isalpha</a:t>
                      </a:r>
                      <a:r>
                        <a:rPr lang="en-US" baseline="0" dirty="0" smtClean="0"/>
                        <a:t>()</a:t>
                      </a:r>
                    </a:p>
                    <a:p>
                      <a:r>
                        <a:rPr lang="en-US" b="1" baseline="0" dirty="0" smtClean="0"/>
                        <a:t>Example</a:t>
                      </a:r>
                    </a:p>
                    <a:p>
                      <a:r>
                        <a:rPr lang="en-US" baseline="0" dirty="0" smtClean="0"/>
                        <a:t>     &gt;&gt;&gt;</a:t>
                      </a:r>
                      <a:r>
                        <a:rPr lang="en-US" baseline="0" dirty="0" err="1" smtClean="0"/>
                        <a:t>str</a:t>
                      </a:r>
                      <a:r>
                        <a:rPr lang="en-US" baseline="0" dirty="0" smtClean="0"/>
                        <a:t> = “PythonClub3”</a:t>
                      </a:r>
                    </a:p>
                    <a:p>
                      <a:r>
                        <a:rPr lang="en-US" baseline="0" dirty="0" smtClean="0"/>
                        <a:t>      &gt;&gt;&gt;print(</a:t>
                      </a:r>
                      <a:r>
                        <a:rPr lang="en-US" baseline="0" dirty="0" err="1" smtClean="0"/>
                        <a:t>str.isalpha</a:t>
                      </a:r>
                      <a:r>
                        <a:rPr lang="en-US" baseline="0" dirty="0" smtClean="0"/>
                        <a:t>()</a:t>
                      </a:r>
                    </a:p>
                    <a:p>
                      <a:r>
                        <a:rPr lang="en-US" baseline="0" dirty="0" smtClean="0"/>
                        <a:t>      &gt;&gt;&gt;True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92443"/>
          </a:xfrm>
          <a:solidFill>
            <a:schemeClr val="tx2"/>
          </a:solidFill>
        </p:spPr>
        <p:txBody>
          <a:bodyPr/>
          <a:lstStyle/>
          <a:p>
            <a:pPr algn="ctr"/>
            <a:r>
              <a:rPr lang="en-US" sz="3200" b="0" dirty="0" smtClean="0">
                <a:solidFill>
                  <a:schemeClr val="bg1"/>
                </a:solidFill>
              </a:rPr>
              <a:t>String Functions - Continued</a:t>
            </a:r>
            <a:endParaRPr lang="en-US" sz="3200" b="0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848360"/>
          <a:ext cx="8610600" cy="4968240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2133600"/>
                <a:gridCol w="6477000"/>
              </a:tblGrid>
              <a:tr h="2946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Function Name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2946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isupper</a:t>
                      </a:r>
                      <a:r>
                        <a:rPr lang="en-US" dirty="0" smtClean="0"/>
                        <a:t>()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 method return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True</a:t>
                      </a:r>
                      <a:r>
                        <a:rPr lang="en-US" dirty="0" smtClean="0"/>
                        <a:t> if all</a:t>
                      </a:r>
                      <a:r>
                        <a:rPr lang="en-US" baseline="0" dirty="0" smtClean="0"/>
                        <a:t> the chars in the string are digits otherwise return 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  <a:p>
                      <a:r>
                        <a:rPr lang="en-US" b="1" baseline="0" dirty="0" smtClean="0"/>
                        <a:t>syntax</a:t>
                      </a:r>
                    </a:p>
                    <a:p>
                      <a:r>
                        <a:rPr lang="en-US" baseline="0" dirty="0" smtClean="0"/>
                        <a:t>        </a:t>
                      </a:r>
                      <a:r>
                        <a:rPr lang="en-US" baseline="0" dirty="0" err="1" smtClean="0"/>
                        <a:t>str.isupper</a:t>
                      </a:r>
                      <a:r>
                        <a:rPr lang="en-US" baseline="0" dirty="0" smtClean="0"/>
                        <a:t>()</a:t>
                      </a:r>
                    </a:p>
                    <a:p>
                      <a:r>
                        <a:rPr lang="en-US" b="1" baseline="0" dirty="0" smtClean="0"/>
                        <a:t>Example</a:t>
                      </a:r>
                    </a:p>
                    <a:p>
                      <a:r>
                        <a:rPr lang="en-US" baseline="0" dirty="0" smtClean="0"/>
                        <a:t>      &gt;&gt;&gt;</a:t>
                      </a:r>
                      <a:r>
                        <a:rPr lang="en-US" baseline="0" dirty="0" err="1" smtClean="0"/>
                        <a:t>str</a:t>
                      </a:r>
                      <a:r>
                        <a:rPr lang="en-US" baseline="0" dirty="0" smtClean="0"/>
                        <a:t> = “Hi </a:t>
                      </a:r>
                      <a:r>
                        <a:rPr lang="en-US" baseline="0" dirty="0" err="1" smtClean="0"/>
                        <a:t>rakesh</a:t>
                      </a:r>
                      <a:r>
                        <a:rPr lang="en-US" baseline="0" dirty="0" smtClean="0"/>
                        <a:t>”</a:t>
                      </a:r>
                    </a:p>
                    <a:p>
                      <a:r>
                        <a:rPr lang="en-US" baseline="0" dirty="0" smtClean="0"/>
                        <a:t>      &gt;&gt;&gt;print(</a:t>
                      </a:r>
                      <a:r>
                        <a:rPr lang="en-US" baseline="0" dirty="0" err="1" smtClean="0"/>
                        <a:t>str.isupper</a:t>
                      </a:r>
                      <a:r>
                        <a:rPr lang="en-US" baseline="0" dirty="0" smtClean="0"/>
                        <a:t>()</a:t>
                      </a:r>
                    </a:p>
                    <a:p>
                      <a:r>
                        <a:rPr lang="en-US" baseline="0" dirty="0" smtClean="0"/>
                        <a:t>      &gt;&gt;&gt;True</a:t>
                      </a:r>
                      <a:endParaRPr lang="en-US" b="1" dirty="0"/>
                    </a:p>
                  </a:txBody>
                  <a:tcPr/>
                </a:tc>
              </a:tr>
              <a:tr h="2946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islower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 method return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True</a:t>
                      </a:r>
                      <a:r>
                        <a:rPr lang="en-US" dirty="0" smtClean="0"/>
                        <a:t> if all</a:t>
                      </a:r>
                      <a:r>
                        <a:rPr lang="en-US" baseline="0" dirty="0" smtClean="0"/>
                        <a:t> the chars in the string are in lowercase </a:t>
                      </a:r>
                      <a:r>
                        <a:rPr lang="en-US" baseline="0" dirty="0" err="1" smtClean="0"/>
                        <a:t>alpahbets</a:t>
                      </a:r>
                      <a:r>
                        <a:rPr lang="en-US" baseline="0" dirty="0" smtClean="0"/>
                        <a:t> otherwise return 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  <a:p>
                      <a:r>
                        <a:rPr lang="en-US" b="1" baseline="0" dirty="0" smtClean="0"/>
                        <a:t>syntax</a:t>
                      </a:r>
                    </a:p>
                    <a:p>
                      <a:r>
                        <a:rPr lang="en-US" baseline="0" dirty="0" smtClean="0"/>
                        <a:t>       </a:t>
                      </a:r>
                      <a:r>
                        <a:rPr lang="en-US" baseline="0" dirty="0" err="1" smtClean="0"/>
                        <a:t>str.islower</a:t>
                      </a:r>
                      <a:r>
                        <a:rPr lang="en-US" baseline="0" dirty="0" smtClean="0"/>
                        <a:t>()</a:t>
                      </a:r>
                    </a:p>
                    <a:p>
                      <a:r>
                        <a:rPr lang="en-US" b="1" baseline="0" dirty="0" smtClean="0"/>
                        <a:t>Example</a:t>
                      </a:r>
                    </a:p>
                    <a:p>
                      <a:r>
                        <a:rPr lang="en-US" baseline="0" dirty="0" smtClean="0"/>
                        <a:t>     &gt;&gt;&gt;</a:t>
                      </a:r>
                      <a:r>
                        <a:rPr lang="en-US" baseline="0" dirty="0" err="1" smtClean="0"/>
                        <a:t>str</a:t>
                      </a:r>
                      <a:r>
                        <a:rPr lang="en-US" baseline="0" dirty="0" smtClean="0"/>
                        <a:t> = “PythonClub3”</a:t>
                      </a:r>
                    </a:p>
                    <a:p>
                      <a:r>
                        <a:rPr lang="en-US" baseline="0" dirty="0" smtClean="0"/>
                        <a:t>      &gt;&gt;&gt;print(</a:t>
                      </a:r>
                      <a:r>
                        <a:rPr lang="en-US" baseline="0" dirty="0" err="1" smtClean="0"/>
                        <a:t>str.islower</a:t>
                      </a:r>
                      <a:r>
                        <a:rPr lang="en-US" baseline="0" dirty="0" smtClean="0"/>
                        <a:t>()</a:t>
                      </a:r>
                    </a:p>
                    <a:p>
                      <a:r>
                        <a:rPr lang="en-US" baseline="0" dirty="0" smtClean="0"/>
                        <a:t>      &gt;&gt;&gt;True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92443"/>
          </a:xfrm>
          <a:solidFill>
            <a:schemeClr val="tx2"/>
          </a:solidFill>
        </p:spPr>
        <p:txBody>
          <a:bodyPr/>
          <a:lstStyle/>
          <a:p>
            <a:pPr algn="ctr"/>
            <a:r>
              <a:rPr lang="en-US" sz="3200" b="0" dirty="0" smtClean="0">
                <a:solidFill>
                  <a:schemeClr val="bg1"/>
                </a:solidFill>
              </a:rPr>
              <a:t>String Functions - Continued</a:t>
            </a:r>
            <a:endParaRPr lang="en-US" sz="3200" b="0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848360"/>
          <a:ext cx="8610600" cy="5516880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2133600"/>
                <a:gridCol w="6477000"/>
              </a:tblGrid>
              <a:tr h="2946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Function Name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2946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isalnum</a:t>
                      </a:r>
                      <a:r>
                        <a:rPr lang="en-US" dirty="0" smtClean="0"/>
                        <a:t>()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 method return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True</a:t>
                      </a:r>
                      <a:r>
                        <a:rPr lang="en-US" dirty="0" smtClean="0"/>
                        <a:t> if all</a:t>
                      </a:r>
                      <a:r>
                        <a:rPr lang="en-US" baseline="0" dirty="0" smtClean="0"/>
                        <a:t> the chars in the string are digits (0-9) or alphabets(a-z , A-Z) otherwise return 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  <a:p>
                      <a:r>
                        <a:rPr lang="en-US" b="1" baseline="0" dirty="0" smtClean="0"/>
                        <a:t>syntax</a:t>
                      </a:r>
                    </a:p>
                    <a:p>
                      <a:r>
                        <a:rPr lang="en-US" baseline="0" dirty="0" smtClean="0"/>
                        <a:t>        </a:t>
                      </a:r>
                      <a:r>
                        <a:rPr lang="en-US" baseline="0" dirty="0" err="1" smtClean="0"/>
                        <a:t>str.isalnum</a:t>
                      </a:r>
                      <a:r>
                        <a:rPr lang="en-US" baseline="0" dirty="0" smtClean="0"/>
                        <a:t>()</a:t>
                      </a:r>
                    </a:p>
                    <a:p>
                      <a:r>
                        <a:rPr lang="en-US" b="1" baseline="0" dirty="0" smtClean="0"/>
                        <a:t>Example</a:t>
                      </a:r>
                    </a:p>
                    <a:p>
                      <a:r>
                        <a:rPr lang="en-US" baseline="0" dirty="0" smtClean="0"/>
                        <a:t>      &gt;&gt;&gt;</a:t>
                      </a:r>
                      <a:r>
                        <a:rPr lang="en-US" baseline="0" dirty="0" err="1" smtClean="0"/>
                        <a:t>str</a:t>
                      </a:r>
                      <a:r>
                        <a:rPr lang="en-US" baseline="0" dirty="0" smtClean="0"/>
                        <a:t> = “Hi </a:t>
                      </a:r>
                      <a:r>
                        <a:rPr lang="en-US" baseline="0" dirty="0" err="1" smtClean="0"/>
                        <a:t>rakesh</a:t>
                      </a:r>
                      <a:r>
                        <a:rPr lang="en-US" baseline="0" dirty="0" smtClean="0"/>
                        <a:t>”</a:t>
                      </a:r>
                    </a:p>
                    <a:p>
                      <a:r>
                        <a:rPr lang="en-US" baseline="0" dirty="0" smtClean="0"/>
                        <a:t>      &gt;&gt;&gt;print(</a:t>
                      </a:r>
                      <a:r>
                        <a:rPr lang="en-US" baseline="0" dirty="0" err="1" smtClean="0"/>
                        <a:t>str.isalnum</a:t>
                      </a:r>
                      <a:r>
                        <a:rPr lang="en-US" baseline="0" dirty="0" smtClean="0"/>
                        <a:t>()</a:t>
                      </a:r>
                    </a:p>
                    <a:p>
                      <a:r>
                        <a:rPr lang="en-US" baseline="0" dirty="0" smtClean="0"/>
                        <a:t>      &gt;&gt;&gt;False</a:t>
                      </a:r>
                      <a:endParaRPr lang="en-US" b="1" dirty="0"/>
                    </a:p>
                  </a:txBody>
                  <a:tcPr/>
                </a:tc>
              </a:tr>
              <a:tr h="2946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find()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This</a:t>
                      </a:r>
                      <a:r>
                        <a:rPr lang="en-US" b="0" baseline="0" dirty="0" smtClean="0"/>
                        <a:t> method return the lowest index of substring is found in given string otherwise return -1</a:t>
                      </a:r>
                    </a:p>
                    <a:p>
                      <a:r>
                        <a:rPr lang="en-US" b="1" baseline="0" dirty="0" smtClean="0"/>
                        <a:t>Syntax</a:t>
                      </a:r>
                    </a:p>
                    <a:p>
                      <a:r>
                        <a:rPr lang="en-US" b="1" baseline="0" dirty="0" smtClean="0"/>
                        <a:t>   </a:t>
                      </a:r>
                      <a:r>
                        <a:rPr lang="en-US" b="1" baseline="0" dirty="0" err="1" smtClean="0"/>
                        <a:t>str.find</a:t>
                      </a:r>
                      <a:r>
                        <a:rPr lang="en-US" b="1" baseline="0" dirty="0" smtClean="0"/>
                        <a:t>(substring)</a:t>
                      </a:r>
                    </a:p>
                    <a:p>
                      <a:r>
                        <a:rPr lang="en-US" b="1" baseline="0" dirty="0" smtClean="0"/>
                        <a:t>Example</a:t>
                      </a:r>
                    </a:p>
                    <a:p>
                      <a:r>
                        <a:rPr lang="en-US" b="1" baseline="0" dirty="0" smtClean="0"/>
                        <a:t>   </a:t>
                      </a:r>
                      <a:r>
                        <a:rPr lang="en-US" b="0" baseline="0" dirty="0" smtClean="0"/>
                        <a:t>&gt;&gt;&gt;string = “This is me and this is my python string”</a:t>
                      </a:r>
                    </a:p>
                    <a:p>
                      <a:r>
                        <a:rPr lang="en-US" b="0" baseline="0" dirty="0" smtClean="0"/>
                        <a:t>   &gt;&gt;&gt;sub  =  “me”</a:t>
                      </a:r>
                    </a:p>
                    <a:p>
                      <a:r>
                        <a:rPr lang="en-US" b="0" baseline="0" dirty="0" smtClean="0"/>
                        <a:t>   &gt;&gt;&gt;</a:t>
                      </a:r>
                      <a:r>
                        <a:rPr lang="en-US" b="0" baseline="0" dirty="0" err="1" smtClean="0"/>
                        <a:t>string.find</a:t>
                      </a:r>
                      <a:r>
                        <a:rPr lang="en-US" b="0" baseline="0" dirty="0" smtClean="0"/>
                        <a:t>(sub)</a:t>
                      </a:r>
                    </a:p>
                    <a:p>
                      <a:r>
                        <a:rPr lang="en-US" b="0" baseline="0" dirty="0" smtClean="0"/>
                        <a:t>   &gt;&gt;&gt;9</a:t>
                      </a:r>
                    </a:p>
                    <a:p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543" y="139700"/>
            <a:ext cx="2163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Programming</a:t>
            </a:r>
            <a:r>
              <a:rPr spc="-55" dirty="0"/>
              <a:t> </a:t>
            </a:r>
            <a:r>
              <a:rPr spc="-1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625855"/>
            <a:ext cx="6922134" cy="5300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latin typeface="Calibri"/>
                <a:cs typeface="Calibri"/>
              </a:rPr>
              <a:t>Write </a:t>
            </a:r>
            <a:r>
              <a:rPr sz="1600" b="1" spc="-5" dirty="0">
                <a:latin typeface="Calibri"/>
                <a:cs typeface="Calibri"/>
              </a:rPr>
              <a:t>a </a:t>
            </a:r>
            <a:r>
              <a:rPr sz="1600" b="1" spc="-15" dirty="0">
                <a:latin typeface="Calibri"/>
                <a:cs typeface="Calibri"/>
              </a:rPr>
              <a:t>program </a:t>
            </a:r>
            <a:r>
              <a:rPr sz="1600" b="1" spc="-10" dirty="0">
                <a:latin typeface="Calibri"/>
                <a:cs typeface="Calibri"/>
              </a:rPr>
              <a:t>to </a:t>
            </a:r>
            <a:r>
              <a:rPr sz="1600" b="1" spc="-15" dirty="0">
                <a:latin typeface="Calibri"/>
                <a:cs typeface="Calibri"/>
              </a:rPr>
              <a:t>enter </a:t>
            </a:r>
            <a:r>
              <a:rPr sz="1600" b="1" spc="-5" dirty="0">
                <a:latin typeface="Calibri"/>
                <a:cs typeface="Calibri"/>
              </a:rPr>
              <a:t>a string and </a:t>
            </a:r>
            <a:r>
              <a:rPr sz="1600" b="1" spc="-10" dirty="0">
                <a:latin typeface="Calibri"/>
                <a:cs typeface="Calibri"/>
              </a:rPr>
              <a:t>remove </a:t>
            </a:r>
            <a:r>
              <a:rPr sz="1600" b="1" dirty="0">
                <a:latin typeface="Calibri"/>
                <a:cs typeface="Calibri"/>
              </a:rPr>
              <a:t>all </a:t>
            </a:r>
            <a:r>
              <a:rPr sz="1600" b="1" spc="-10" dirty="0">
                <a:latin typeface="Calibri"/>
                <a:cs typeface="Calibri"/>
              </a:rPr>
              <a:t>vowel characters from </a:t>
            </a:r>
            <a:r>
              <a:rPr sz="1600" b="1" spc="-5" dirty="0">
                <a:latin typeface="Calibri"/>
                <a:cs typeface="Calibri"/>
              </a:rPr>
              <a:t>the</a:t>
            </a:r>
            <a:r>
              <a:rPr sz="1600" b="1" spc="250" dirty="0">
                <a:latin typeface="Calibri"/>
                <a:cs typeface="Calibri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string.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600" spc="-10" dirty="0">
                <a:latin typeface="Calibri"/>
                <a:cs typeface="Calibri"/>
              </a:rPr>
              <a:t>string </a:t>
            </a:r>
            <a:r>
              <a:rPr sz="1600" spc="-5" dirty="0">
                <a:latin typeface="Calibri"/>
                <a:cs typeface="Calibri"/>
              </a:rPr>
              <a:t>= </a:t>
            </a:r>
            <a:r>
              <a:rPr sz="1600" spc="-10" dirty="0">
                <a:latin typeface="Calibri"/>
                <a:cs typeface="Calibri"/>
              </a:rPr>
              <a:t>input("Enter any string:</a:t>
            </a:r>
            <a:r>
              <a:rPr sz="1600" spc="-5" dirty="0">
                <a:latin typeface="Calibri"/>
                <a:cs typeface="Calibri"/>
              </a:rPr>
              <a:t> ")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1429385" algn="l"/>
              </a:tabLst>
            </a:pPr>
            <a:r>
              <a:rPr sz="1600" spc="-15" dirty="0">
                <a:latin typeface="Calibri"/>
                <a:cs typeface="Calibri"/>
              </a:rPr>
              <a:t>newstr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=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string;	# </a:t>
            </a:r>
            <a:r>
              <a:rPr sz="1600" spc="-10" dirty="0">
                <a:latin typeface="Calibri"/>
                <a:cs typeface="Calibri"/>
              </a:rPr>
              <a:t>just </a:t>
            </a:r>
            <a:r>
              <a:rPr sz="1600" spc="-15" dirty="0">
                <a:latin typeface="Calibri"/>
                <a:cs typeface="Calibri"/>
              </a:rPr>
              <a:t>create </a:t>
            </a:r>
            <a:r>
              <a:rPr sz="1600" spc="-5" dirty="0">
                <a:latin typeface="Calibri"/>
                <a:cs typeface="Calibri"/>
              </a:rPr>
              <a:t>a </a:t>
            </a:r>
            <a:r>
              <a:rPr sz="1600" spc="-10" dirty="0">
                <a:latin typeface="Calibri"/>
                <a:cs typeface="Calibri"/>
              </a:rPr>
              <a:t>duplicate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copy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600" spc="-10" dirty="0">
                <a:latin typeface="Calibri"/>
                <a:cs typeface="Calibri"/>
              </a:rPr>
              <a:t>vowels </a:t>
            </a:r>
            <a:r>
              <a:rPr sz="1600" spc="-5" dirty="0">
                <a:latin typeface="Calibri"/>
                <a:cs typeface="Calibri"/>
              </a:rPr>
              <a:t>= ('a', 'e', 'i', </a:t>
            </a:r>
            <a:r>
              <a:rPr sz="1600" spc="-10" dirty="0">
                <a:latin typeface="Calibri"/>
                <a:cs typeface="Calibri"/>
              </a:rPr>
              <a:t>'o', 'u'); </a:t>
            </a:r>
            <a:r>
              <a:rPr sz="1600" spc="-5" dirty="0">
                <a:latin typeface="Calibri"/>
                <a:cs typeface="Calibri"/>
              </a:rPr>
              <a:t># all</a:t>
            </a:r>
            <a:r>
              <a:rPr sz="1600" spc="8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vowels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600" spc="-10" dirty="0">
                <a:latin typeface="Calibri"/>
                <a:cs typeface="Calibri"/>
              </a:rPr>
              <a:t>print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(string.lower())</a:t>
            </a:r>
            <a:endParaRPr sz="1600">
              <a:latin typeface="Calibri"/>
              <a:cs typeface="Calibri"/>
            </a:endParaRPr>
          </a:p>
          <a:p>
            <a:pPr marL="469900" marR="2790825" indent="-457834">
              <a:lnSpc>
                <a:spcPct val="141200"/>
              </a:lnSpc>
              <a:spcBef>
                <a:spcPts val="15"/>
              </a:spcBef>
              <a:tabLst>
                <a:tab pos="1972945" algn="l"/>
              </a:tabLst>
            </a:pPr>
            <a:r>
              <a:rPr sz="1600" spc="-15" dirty="0">
                <a:latin typeface="Calibri"/>
                <a:cs typeface="Calibri"/>
              </a:rPr>
              <a:t>for </a:t>
            </a:r>
            <a:r>
              <a:rPr sz="1600" spc="-5" dirty="0">
                <a:latin typeface="Calibri"/>
                <a:cs typeface="Calibri"/>
              </a:rPr>
              <a:t>x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 </a:t>
            </a:r>
            <a:r>
              <a:rPr sz="1600" spc="-10" dirty="0">
                <a:latin typeface="Calibri"/>
                <a:cs typeface="Calibri"/>
              </a:rPr>
              <a:t>string.lower():	</a:t>
            </a:r>
            <a:r>
              <a:rPr sz="1600" spc="-5" dirty="0">
                <a:latin typeface="Calibri"/>
                <a:cs typeface="Calibri"/>
              </a:rPr>
              <a:t># </a:t>
            </a:r>
            <a:r>
              <a:rPr sz="1600" spc="-15" dirty="0">
                <a:latin typeface="Calibri"/>
                <a:cs typeface="Calibri"/>
              </a:rPr>
              <a:t>converts </a:t>
            </a:r>
            <a:r>
              <a:rPr sz="1600" spc="-10" dirty="0">
                <a:latin typeface="Calibri"/>
                <a:cs typeface="Calibri"/>
              </a:rPr>
              <a:t>into lower case  </a:t>
            </a:r>
            <a:r>
              <a:rPr sz="1600" dirty="0">
                <a:latin typeface="Calibri"/>
                <a:cs typeface="Calibri"/>
              </a:rPr>
              <a:t>if </a:t>
            </a:r>
            <a:r>
              <a:rPr sz="1600" spc="-5" dirty="0">
                <a:latin typeface="Calibri"/>
                <a:cs typeface="Calibri"/>
              </a:rPr>
              <a:t>x in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vowels:</a:t>
            </a:r>
            <a:endParaRPr sz="1600">
              <a:latin typeface="Calibri"/>
              <a:cs typeface="Calibri"/>
            </a:endParaRPr>
          </a:p>
          <a:p>
            <a:pPr marL="12700" marR="1816735" indent="914400">
              <a:lnSpc>
                <a:spcPct val="141600"/>
              </a:lnSpc>
              <a:spcBef>
                <a:spcPts val="5"/>
              </a:spcBef>
            </a:pPr>
            <a:r>
              <a:rPr sz="1600" spc="-15" dirty="0">
                <a:latin typeface="Calibri"/>
                <a:cs typeface="Calibri"/>
              </a:rPr>
              <a:t>newstr </a:t>
            </a:r>
            <a:r>
              <a:rPr sz="1600" spc="-5" dirty="0">
                <a:latin typeface="Calibri"/>
                <a:cs typeface="Calibri"/>
              </a:rPr>
              <a:t>= </a:t>
            </a:r>
            <a:r>
              <a:rPr sz="1600" spc="-20" dirty="0">
                <a:latin typeface="Calibri"/>
                <a:cs typeface="Calibri"/>
              </a:rPr>
              <a:t>newstr.replace(x,""); </a:t>
            </a:r>
            <a:r>
              <a:rPr sz="1600" spc="-5" dirty="0">
                <a:latin typeface="Calibri"/>
                <a:cs typeface="Calibri"/>
              </a:rPr>
              <a:t># </a:t>
            </a:r>
            <a:r>
              <a:rPr sz="1600" spc="-10" dirty="0">
                <a:latin typeface="Calibri"/>
                <a:cs typeface="Calibri"/>
              </a:rPr>
              <a:t>replace nothing  print("New string after successfully </a:t>
            </a:r>
            <a:r>
              <a:rPr sz="1600" spc="-15" dirty="0">
                <a:latin typeface="Calibri"/>
                <a:cs typeface="Calibri"/>
              </a:rPr>
              <a:t>removed </a:t>
            </a:r>
            <a:r>
              <a:rPr sz="1600" dirty="0">
                <a:latin typeface="Calibri"/>
                <a:cs typeface="Calibri"/>
              </a:rPr>
              <a:t>all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10" dirty="0">
                <a:latin typeface="Calibri"/>
                <a:cs typeface="Calibri"/>
              </a:rPr>
              <a:t>vowels:");  print(newstr);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001F5F"/>
                </a:solidFill>
                <a:latin typeface="Calibri"/>
                <a:cs typeface="Calibri"/>
              </a:rPr>
              <a:t>Output:</a:t>
            </a:r>
            <a:endParaRPr sz="1600">
              <a:latin typeface="Calibri"/>
              <a:cs typeface="Calibri"/>
            </a:endParaRPr>
          </a:p>
          <a:p>
            <a:pPr marL="12700" marR="3610610">
              <a:lnSpc>
                <a:spcPct val="100000"/>
              </a:lnSpc>
              <a:spcBef>
                <a:spcPts val="900"/>
              </a:spcBef>
            </a:pP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Enter any string: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Python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CBSE schools  python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cbse</a:t>
            </a:r>
            <a:r>
              <a:rPr sz="16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schools</a:t>
            </a:r>
            <a:endParaRPr sz="1600">
              <a:latin typeface="Calibri"/>
              <a:cs typeface="Calibri"/>
            </a:endParaRPr>
          </a:p>
          <a:p>
            <a:pPr marL="12700" marR="2552700">
              <a:lnSpc>
                <a:spcPct val="100000"/>
              </a:lnSpc>
            </a:pP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New string after successfully </a:t>
            </a:r>
            <a:r>
              <a:rPr sz="1600" spc="-15" dirty="0">
                <a:solidFill>
                  <a:srgbClr val="404040"/>
                </a:solidFill>
                <a:latin typeface="Calibri"/>
                <a:cs typeface="Calibri"/>
              </a:rPr>
              <a:t>removed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all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vowels: 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Pythn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n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CBSE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schls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7442" y="686562"/>
            <a:ext cx="426720" cy="228600"/>
          </a:xfrm>
          <a:custGeom>
            <a:avLst/>
            <a:gdLst/>
            <a:ahLst/>
            <a:cxnLst/>
            <a:rect l="l" t="t" r="r" b="b"/>
            <a:pathLst>
              <a:path w="426720" h="228600">
                <a:moveTo>
                  <a:pt x="213360" y="0"/>
                </a:moveTo>
                <a:lnTo>
                  <a:pt x="156642" y="4083"/>
                </a:lnTo>
                <a:lnTo>
                  <a:pt x="105675" y="15606"/>
                </a:lnTo>
                <a:lnTo>
                  <a:pt x="62493" y="33480"/>
                </a:lnTo>
                <a:lnTo>
                  <a:pt x="29130" y="56613"/>
                </a:lnTo>
                <a:lnTo>
                  <a:pt x="0" y="114300"/>
                </a:lnTo>
                <a:lnTo>
                  <a:pt x="7621" y="144682"/>
                </a:lnTo>
                <a:lnTo>
                  <a:pt x="62493" y="195119"/>
                </a:lnTo>
                <a:lnTo>
                  <a:pt x="105675" y="212993"/>
                </a:lnTo>
                <a:lnTo>
                  <a:pt x="156642" y="224516"/>
                </a:lnTo>
                <a:lnTo>
                  <a:pt x="213360" y="228600"/>
                </a:lnTo>
                <a:lnTo>
                  <a:pt x="270077" y="224516"/>
                </a:lnTo>
                <a:lnTo>
                  <a:pt x="321044" y="212993"/>
                </a:lnTo>
                <a:lnTo>
                  <a:pt x="364226" y="195119"/>
                </a:lnTo>
                <a:lnTo>
                  <a:pt x="397589" y="171986"/>
                </a:lnTo>
                <a:lnTo>
                  <a:pt x="426720" y="114300"/>
                </a:lnTo>
                <a:lnTo>
                  <a:pt x="419098" y="83917"/>
                </a:lnTo>
                <a:lnTo>
                  <a:pt x="364226" y="33480"/>
                </a:lnTo>
                <a:lnTo>
                  <a:pt x="321044" y="15606"/>
                </a:lnTo>
                <a:lnTo>
                  <a:pt x="270077" y="4083"/>
                </a:lnTo>
                <a:lnTo>
                  <a:pt x="21336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7442" y="686562"/>
            <a:ext cx="426720" cy="228600"/>
          </a:xfrm>
          <a:custGeom>
            <a:avLst/>
            <a:gdLst/>
            <a:ahLst/>
            <a:cxnLst/>
            <a:rect l="l" t="t" r="r" b="b"/>
            <a:pathLst>
              <a:path w="426720" h="228600">
                <a:moveTo>
                  <a:pt x="0" y="114300"/>
                </a:moveTo>
                <a:lnTo>
                  <a:pt x="29130" y="56613"/>
                </a:lnTo>
                <a:lnTo>
                  <a:pt x="62493" y="33480"/>
                </a:lnTo>
                <a:lnTo>
                  <a:pt x="105675" y="15606"/>
                </a:lnTo>
                <a:lnTo>
                  <a:pt x="156642" y="4083"/>
                </a:lnTo>
                <a:lnTo>
                  <a:pt x="213360" y="0"/>
                </a:lnTo>
                <a:lnTo>
                  <a:pt x="270077" y="4083"/>
                </a:lnTo>
                <a:lnTo>
                  <a:pt x="321044" y="15606"/>
                </a:lnTo>
                <a:lnTo>
                  <a:pt x="364226" y="33480"/>
                </a:lnTo>
                <a:lnTo>
                  <a:pt x="397589" y="56613"/>
                </a:lnTo>
                <a:lnTo>
                  <a:pt x="426720" y="114300"/>
                </a:lnTo>
                <a:lnTo>
                  <a:pt x="419098" y="144682"/>
                </a:lnTo>
                <a:lnTo>
                  <a:pt x="364226" y="195119"/>
                </a:lnTo>
                <a:lnTo>
                  <a:pt x="321044" y="212993"/>
                </a:lnTo>
                <a:lnTo>
                  <a:pt x="270077" y="224516"/>
                </a:lnTo>
                <a:lnTo>
                  <a:pt x="213360" y="228600"/>
                </a:lnTo>
                <a:lnTo>
                  <a:pt x="156642" y="224516"/>
                </a:lnTo>
                <a:lnTo>
                  <a:pt x="105675" y="212993"/>
                </a:lnTo>
                <a:lnTo>
                  <a:pt x="62493" y="195119"/>
                </a:lnTo>
                <a:lnTo>
                  <a:pt x="29130" y="171986"/>
                </a:lnTo>
                <a:lnTo>
                  <a:pt x="0" y="114300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3172" y="694944"/>
            <a:ext cx="180594" cy="2552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543" y="139700"/>
            <a:ext cx="2163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Programming</a:t>
            </a:r>
            <a:r>
              <a:rPr spc="-55" dirty="0"/>
              <a:t> </a:t>
            </a:r>
            <a:r>
              <a:rPr spc="-1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900" y="625855"/>
            <a:ext cx="7729855" cy="5716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940" marR="508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latin typeface="Calibri"/>
                <a:cs typeface="Calibri"/>
              </a:rPr>
              <a:t>Write </a:t>
            </a:r>
            <a:r>
              <a:rPr sz="1600" b="1" spc="-5" dirty="0">
                <a:latin typeface="Calibri"/>
                <a:cs typeface="Calibri"/>
              </a:rPr>
              <a:t>a </a:t>
            </a:r>
            <a:r>
              <a:rPr sz="1600" b="1" spc="-15" dirty="0">
                <a:latin typeface="Calibri"/>
                <a:cs typeface="Calibri"/>
              </a:rPr>
              <a:t>program </a:t>
            </a:r>
            <a:r>
              <a:rPr sz="1600" b="1" spc="-10" dirty="0">
                <a:latin typeface="Calibri"/>
                <a:cs typeface="Calibri"/>
              </a:rPr>
              <a:t>to </a:t>
            </a:r>
            <a:r>
              <a:rPr sz="1600" b="1" spc="-15" dirty="0">
                <a:latin typeface="Calibri"/>
                <a:cs typeface="Calibri"/>
              </a:rPr>
              <a:t>enter </a:t>
            </a:r>
            <a:r>
              <a:rPr sz="1600" b="1" spc="-5" dirty="0">
                <a:latin typeface="Calibri"/>
                <a:cs typeface="Calibri"/>
              </a:rPr>
              <a:t>a string and </a:t>
            </a:r>
            <a:r>
              <a:rPr sz="1600" b="1" spc="-10" dirty="0">
                <a:latin typeface="Calibri"/>
                <a:cs typeface="Calibri"/>
              </a:rPr>
              <a:t>remove </a:t>
            </a:r>
            <a:r>
              <a:rPr sz="1600" b="1" dirty="0">
                <a:latin typeface="Calibri"/>
                <a:cs typeface="Calibri"/>
              </a:rPr>
              <a:t>all </a:t>
            </a:r>
            <a:r>
              <a:rPr sz="1600" b="1" spc="-5" dirty="0">
                <a:latin typeface="Calibri"/>
                <a:cs typeface="Calibri"/>
              </a:rPr>
              <a:t>punctuation </a:t>
            </a:r>
            <a:r>
              <a:rPr sz="1600" b="1" spc="-10" dirty="0">
                <a:latin typeface="Calibri"/>
                <a:cs typeface="Calibri"/>
              </a:rPr>
              <a:t>characters from </a:t>
            </a:r>
            <a:r>
              <a:rPr sz="1600" b="1" spc="-5" dirty="0">
                <a:latin typeface="Calibri"/>
                <a:cs typeface="Calibri"/>
              </a:rPr>
              <a:t>the </a:t>
            </a:r>
            <a:r>
              <a:rPr sz="1600" b="1" spc="-10" dirty="0">
                <a:latin typeface="Calibri"/>
                <a:cs typeface="Calibri"/>
              </a:rPr>
              <a:t>following  string.</a:t>
            </a:r>
            <a:endParaRPr sz="1600">
              <a:latin typeface="Calibri"/>
              <a:cs typeface="Calibri"/>
            </a:endParaRPr>
          </a:p>
          <a:p>
            <a:pPr marL="485140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string </a:t>
            </a:r>
            <a:r>
              <a:rPr sz="1600" b="1" spc="-5" dirty="0">
                <a:latin typeface="Calibri"/>
                <a:cs typeface="Calibri"/>
              </a:rPr>
              <a:t>= "Hello!!!, he said ---and</a:t>
            </a:r>
            <a:r>
              <a:rPr sz="1600" b="1" spc="5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went."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350">
              <a:latin typeface="Times New Roman"/>
              <a:cs typeface="Times New Roman"/>
            </a:endParaRPr>
          </a:p>
          <a:p>
            <a:pPr marL="12700" marR="3806190">
              <a:lnSpc>
                <a:spcPct val="141900"/>
              </a:lnSpc>
            </a:pPr>
            <a:r>
              <a:rPr sz="1600" spc="-5" dirty="0">
                <a:latin typeface="Calibri"/>
                <a:cs typeface="Calibri"/>
              </a:rPr>
              <a:t>punctuations = '''!()-[]{};:'"\,&lt;&gt;./?@#$%^&amp;*_~'''  </a:t>
            </a:r>
            <a:r>
              <a:rPr sz="1600" spc="-15" dirty="0">
                <a:latin typeface="Calibri"/>
                <a:cs typeface="Calibri"/>
              </a:rPr>
              <a:t>my_str </a:t>
            </a:r>
            <a:r>
              <a:rPr sz="1600" spc="-5" dirty="0">
                <a:latin typeface="Calibri"/>
                <a:cs typeface="Calibri"/>
              </a:rPr>
              <a:t>= "Hello!!!, he said ---and</a:t>
            </a:r>
            <a:r>
              <a:rPr sz="1600" spc="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went."</a:t>
            </a:r>
            <a:endParaRPr sz="1600">
              <a:latin typeface="Calibri"/>
              <a:cs typeface="Calibri"/>
            </a:endParaRPr>
          </a:p>
          <a:p>
            <a:pPr marL="12700" marR="4453255">
              <a:lnSpc>
                <a:spcPts val="2730"/>
              </a:lnSpc>
              <a:spcBef>
                <a:spcPts val="209"/>
              </a:spcBef>
            </a:pPr>
            <a:r>
              <a:rPr sz="1600" spc="-5" dirty="0">
                <a:latin typeface="Calibri"/>
                <a:cs typeface="Calibri"/>
              </a:rPr>
              <a:t># </a:t>
            </a:r>
            <a:r>
              <a:rPr sz="1600" spc="-10" dirty="0">
                <a:latin typeface="Calibri"/>
                <a:cs typeface="Calibri"/>
              </a:rPr>
              <a:t>removing </a:t>
            </a:r>
            <a:r>
              <a:rPr sz="1600" spc="-5" dirty="0">
                <a:latin typeface="Calibri"/>
                <a:cs typeface="Calibri"/>
              </a:rPr>
              <a:t>punctuation </a:t>
            </a:r>
            <a:r>
              <a:rPr sz="1600" spc="-15" dirty="0">
                <a:latin typeface="Calibri"/>
                <a:cs typeface="Calibri"/>
              </a:rPr>
              <a:t>from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10" dirty="0">
                <a:latin typeface="Calibri"/>
                <a:cs typeface="Calibri"/>
              </a:rPr>
              <a:t>string  no_punct </a:t>
            </a:r>
            <a:r>
              <a:rPr sz="1600" spc="-5" dirty="0">
                <a:latin typeface="Calibri"/>
                <a:cs typeface="Calibri"/>
              </a:rPr>
              <a:t>=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""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  <a:tabLst>
                <a:tab pos="1752600" algn="l"/>
              </a:tabLst>
            </a:pPr>
            <a:r>
              <a:rPr sz="1600" spc="-15" dirty="0">
                <a:latin typeface="Calibri"/>
                <a:cs typeface="Calibri"/>
              </a:rPr>
              <a:t>for </a:t>
            </a:r>
            <a:r>
              <a:rPr sz="1600" spc="-5" dirty="0">
                <a:latin typeface="Calibri"/>
                <a:cs typeface="Calibri"/>
              </a:rPr>
              <a:t>char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my_str:	</a:t>
            </a:r>
            <a:r>
              <a:rPr sz="1600" spc="-5" dirty="0">
                <a:latin typeface="Calibri"/>
                <a:cs typeface="Calibri"/>
              </a:rPr>
              <a:t># </a:t>
            </a:r>
            <a:r>
              <a:rPr sz="1600" spc="-15" dirty="0">
                <a:latin typeface="Calibri"/>
                <a:cs typeface="Calibri"/>
              </a:rPr>
              <a:t>iterate </a:t>
            </a:r>
            <a:r>
              <a:rPr sz="1600" spc="-5" dirty="0">
                <a:latin typeface="Calibri"/>
                <a:cs typeface="Calibri"/>
              </a:rPr>
              <a:t>each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character</a:t>
            </a:r>
            <a:endParaRPr sz="1600">
              <a:latin typeface="Calibri"/>
              <a:cs typeface="Calibri"/>
            </a:endParaRPr>
          </a:p>
          <a:p>
            <a:pPr marL="927100" marR="1938655" indent="-457200">
              <a:lnSpc>
                <a:spcPts val="2720"/>
              </a:lnSpc>
              <a:spcBef>
                <a:spcPts val="219"/>
              </a:spcBef>
              <a:tabLst>
                <a:tab pos="2877185" algn="l"/>
              </a:tabLst>
            </a:pPr>
            <a:r>
              <a:rPr sz="1600" dirty="0">
                <a:latin typeface="Calibri"/>
                <a:cs typeface="Calibri"/>
              </a:rPr>
              <a:t>if </a:t>
            </a:r>
            <a:r>
              <a:rPr sz="1600" spc="-5" dirty="0">
                <a:latin typeface="Calibri"/>
                <a:cs typeface="Calibri"/>
              </a:rPr>
              <a:t>char </a:t>
            </a:r>
            <a:r>
              <a:rPr sz="1600" spc="-10" dirty="0">
                <a:latin typeface="Calibri"/>
                <a:cs typeface="Calibri"/>
              </a:rPr>
              <a:t>not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punctuations:	# check each </a:t>
            </a:r>
            <a:r>
              <a:rPr sz="1600" spc="-10" dirty="0">
                <a:latin typeface="Calibri"/>
                <a:cs typeface="Calibri"/>
              </a:rPr>
              <a:t>character </a:t>
            </a:r>
            <a:r>
              <a:rPr sz="1600" spc="-5" dirty="0">
                <a:latin typeface="Calibri"/>
                <a:cs typeface="Calibri"/>
              </a:rPr>
              <a:t>with </a:t>
            </a:r>
            <a:r>
              <a:rPr sz="1600" spc="-15" dirty="0">
                <a:latin typeface="Calibri"/>
                <a:cs typeface="Calibri"/>
              </a:rPr>
              <a:t>my_str  </a:t>
            </a:r>
            <a:r>
              <a:rPr sz="1600" spc="-10" dirty="0">
                <a:latin typeface="Calibri"/>
                <a:cs typeface="Calibri"/>
              </a:rPr>
              <a:t>no_punct </a:t>
            </a:r>
            <a:r>
              <a:rPr sz="1600" spc="-5" dirty="0">
                <a:latin typeface="Calibri"/>
                <a:cs typeface="Calibri"/>
              </a:rPr>
              <a:t>= </a:t>
            </a:r>
            <a:r>
              <a:rPr sz="1600" spc="-10" dirty="0">
                <a:latin typeface="Calibri"/>
                <a:cs typeface="Calibri"/>
              </a:rPr>
              <a:t>no_punct </a:t>
            </a:r>
            <a:r>
              <a:rPr sz="1600" spc="-5" dirty="0">
                <a:latin typeface="Calibri"/>
                <a:cs typeface="Calibri"/>
              </a:rPr>
              <a:t>+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char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600" spc="-10" dirty="0">
                <a:latin typeface="Calibri"/>
                <a:cs typeface="Calibri"/>
              </a:rPr>
              <a:t>print ("String </a:t>
            </a:r>
            <a:r>
              <a:rPr sz="1600" spc="-20" dirty="0">
                <a:latin typeface="Calibri"/>
                <a:cs typeface="Calibri"/>
              </a:rPr>
              <a:t>before </a:t>
            </a:r>
            <a:r>
              <a:rPr sz="1600" spc="-5" dirty="0">
                <a:latin typeface="Calibri"/>
                <a:cs typeface="Calibri"/>
              </a:rPr>
              <a:t>punctuation:",</a:t>
            </a:r>
            <a:r>
              <a:rPr sz="1600" spc="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my_str)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600" spc="-10" dirty="0">
                <a:latin typeface="Calibri"/>
                <a:cs typeface="Calibri"/>
              </a:rPr>
              <a:t>print ("String after </a:t>
            </a:r>
            <a:r>
              <a:rPr sz="1600" spc="-5" dirty="0">
                <a:latin typeface="Calibri"/>
                <a:cs typeface="Calibri"/>
              </a:rPr>
              <a:t>punctuation:",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no_punct)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001F5F"/>
                </a:solidFill>
                <a:latin typeface="Calibri"/>
                <a:cs typeface="Calibri"/>
              </a:rPr>
              <a:t>Output:</a:t>
            </a:r>
            <a:endParaRPr sz="1600">
              <a:latin typeface="Calibri"/>
              <a:cs typeface="Calibri"/>
            </a:endParaRPr>
          </a:p>
          <a:p>
            <a:pPr marL="12700" marR="4418330">
              <a:lnSpc>
                <a:spcPct val="100000"/>
              </a:lnSpc>
              <a:spcBef>
                <a:spcPts val="900"/>
              </a:spcBef>
            </a:pP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Enter any string: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Python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CBSE schools  python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cbse</a:t>
            </a:r>
            <a:r>
              <a:rPr sz="16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schools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New string after successfully </a:t>
            </a:r>
            <a:r>
              <a:rPr sz="1600" spc="-15" dirty="0">
                <a:solidFill>
                  <a:srgbClr val="404040"/>
                </a:solidFill>
                <a:latin typeface="Calibri"/>
                <a:cs typeface="Calibri"/>
              </a:rPr>
              <a:t>removed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all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600" spc="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vowels: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Pythn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n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CBSE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 schls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7442" y="686562"/>
            <a:ext cx="426720" cy="228600"/>
          </a:xfrm>
          <a:custGeom>
            <a:avLst/>
            <a:gdLst/>
            <a:ahLst/>
            <a:cxnLst/>
            <a:rect l="l" t="t" r="r" b="b"/>
            <a:pathLst>
              <a:path w="426720" h="228600">
                <a:moveTo>
                  <a:pt x="213360" y="0"/>
                </a:moveTo>
                <a:lnTo>
                  <a:pt x="156642" y="4083"/>
                </a:lnTo>
                <a:lnTo>
                  <a:pt x="105675" y="15606"/>
                </a:lnTo>
                <a:lnTo>
                  <a:pt x="62493" y="33480"/>
                </a:lnTo>
                <a:lnTo>
                  <a:pt x="29130" y="56613"/>
                </a:lnTo>
                <a:lnTo>
                  <a:pt x="0" y="114300"/>
                </a:lnTo>
                <a:lnTo>
                  <a:pt x="7621" y="144682"/>
                </a:lnTo>
                <a:lnTo>
                  <a:pt x="62493" y="195119"/>
                </a:lnTo>
                <a:lnTo>
                  <a:pt x="105675" y="212993"/>
                </a:lnTo>
                <a:lnTo>
                  <a:pt x="156642" y="224516"/>
                </a:lnTo>
                <a:lnTo>
                  <a:pt x="213360" y="228600"/>
                </a:lnTo>
                <a:lnTo>
                  <a:pt x="270077" y="224516"/>
                </a:lnTo>
                <a:lnTo>
                  <a:pt x="321044" y="212993"/>
                </a:lnTo>
                <a:lnTo>
                  <a:pt x="364226" y="195119"/>
                </a:lnTo>
                <a:lnTo>
                  <a:pt x="397589" y="171986"/>
                </a:lnTo>
                <a:lnTo>
                  <a:pt x="426720" y="114300"/>
                </a:lnTo>
                <a:lnTo>
                  <a:pt x="419098" y="83917"/>
                </a:lnTo>
                <a:lnTo>
                  <a:pt x="364226" y="33480"/>
                </a:lnTo>
                <a:lnTo>
                  <a:pt x="321044" y="15606"/>
                </a:lnTo>
                <a:lnTo>
                  <a:pt x="270077" y="4083"/>
                </a:lnTo>
                <a:lnTo>
                  <a:pt x="21336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7442" y="686562"/>
            <a:ext cx="426720" cy="228600"/>
          </a:xfrm>
          <a:custGeom>
            <a:avLst/>
            <a:gdLst/>
            <a:ahLst/>
            <a:cxnLst/>
            <a:rect l="l" t="t" r="r" b="b"/>
            <a:pathLst>
              <a:path w="426720" h="228600">
                <a:moveTo>
                  <a:pt x="0" y="114300"/>
                </a:moveTo>
                <a:lnTo>
                  <a:pt x="29130" y="56613"/>
                </a:lnTo>
                <a:lnTo>
                  <a:pt x="62493" y="33480"/>
                </a:lnTo>
                <a:lnTo>
                  <a:pt x="105675" y="15606"/>
                </a:lnTo>
                <a:lnTo>
                  <a:pt x="156642" y="4083"/>
                </a:lnTo>
                <a:lnTo>
                  <a:pt x="213360" y="0"/>
                </a:lnTo>
                <a:lnTo>
                  <a:pt x="270077" y="4083"/>
                </a:lnTo>
                <a:lnTo>
                  <a:pt x="321044" y="15606"/>
                </a:lnTo>
                <a:lnTo>
                  <a:pt x="364226" y="33480"/>
                </a:lnTo>
                <a:lnTo>
                  <a:pt x="397589" y="56613"/>
                </a:lnTo>
                <a:lnTo>
                  <a:pt x="426720" y="114300"/>
                </a:lnTo>
                <a:lnTo>
                  <a:pt x="419098" y="144682"/>
                </a:lnTo>
                <a:lnTo>
                  <a:pt x="364226" y="195119"/>
                </a:lnTo>
                <a:lnTo>
                  <a:pt x="321044" y="212993"/>
                </a:lnTo>
                <a:lnTo>
                  <a:pt x="270077" y="224516"/>
                </a:lnTo>
                <a:lnTo>
                  <a:pt x="213360" y="228600"/>
                </a:lnTo>
                <a:lnTo>
                  <a:pt x="156642" y="224516"/>
                </a:lnTo>
                <a:lnTo>
                  <a:pt x="105675" y="212993"/>
                </a:lnTo>
                <a:lnTo>
                  <a:pt x="62493" y="195119"/>
                </a:lnTo>
                <a:lnTo>
                  <a:pt x="29130" y="171986"/>
                </a:lnTo>
                <a:lnTo>
                  <a:pt x="0" y="114300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4027" y="693419"/>
            <a:ext cx="191262" cy="2567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53998"/>
          </a:xfrm>
          <a:solidFill>
            <a:schemeClr val="tx2">
              <a:lumMod val="75000"/>
            </a:schemeClr>
          </a:solidFill>
        </p:spPr>
        <p:txBody>
          <a:bodyPr/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Strings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2590800"/>
            <a:ext cx="77724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/>
              <a:t>Thank You</a:t>
            </a:r>
            <a:endParaRPr lang="en-US" sz="11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453329"/>
          </a:xfrm>
          <a:prstGeom prst="rect">
            <a:avLst/>
          </a:prstGeom>
          <a:solidFill>
            <a:srgbClr val="001F5F"/>
          </a:solidFill>
        </p:spPr>
        <p:txBody>
          <a:bodyPr vert="horz" wrap="square" lIns="0" tIns="2222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75"/>
              </a:spcBef>
            </a:pPr>
            <a:r>
              <a:rPr sz="2800" spc="-5" dirty="0">
                <a:solidFill>
                  <a:srgbClr val="FFFFFF"/>
                </a:solidFill>
              </a:rPr>
              <a:t>Accessing String</a:t>
            </a:r>
            <a:r>
              <a:rPr sz="2800" spc="15" dirty="0">
                <a:solidFill>
                  <a:srgbClr val="FFFFFF"/>
                </a:solidFill>
              </a:rPr>
              <a:t> </a:t>
            </a:r>
            <a:r>
              <a:rPr sz="2800" spc="-10" dirty="0">
                <a:solidFill>
                  <a:srgbClr val="FFFFFF"/>
                </a:solidFill>
              </a:rPr>
              <a:t>Elements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28600" y="762000"/>
            <a:ext cx="8650503" cy="198195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66065">
              <a:lnSpc>
                <a:spcPct val="100000"/>
              </a:lnSpc>
              <a:spcBef>
                <a:spcPts val="95"/>
              </a:spcBef>
            </a:pPr>
            <a:r>
              <a:rPr spc="-40" smtClean="0">
                <a:latin typeface="Calibri"/>
                <a:cs typeface="Calibri"/>
              </a:rPr>
              <a:t>We </a:t>
            </a:r>
            <a:r>
              <a:rPr spc="-10" smtClean="0">
                <a:latin typeface="Calibri"/>
                <a:cs typeface="Calibri"/>
              </a:rPr>
              <a:t>can </a:t>
            </a:r>
            <a:r>
              <a:rPr spc="-5" smtClean="0">
                <a:latin typeface="Calibri"/>
                <a:cs typeface="Calibri"/>
              </a:rPr>
              <a:t>access individual </a:t>
            </a:r>
            <a:r>
              <a:rPr spc="-10" smtClean="0">
                <a:latin typeface="Calibri"/>
                <a:cs typeface="Calibri"/>
              </a:rPr>
              <a:t>characters </a:t>
            </a:r>
            <a:r>
              <a:rPr spc="-5" smtClean="0">
                <a:latin typeface="Calibri"/>
                <a:cs typeface="Calibri"/>
              </a:rPr>
              <a:t>using indexing and a </a:t>
            </a:r>
            <a:r>
              <a:rPr spc="-15" smtClean="0">
                <a:latin typeface="Calibri"/>
                <a:cs typeface="Calibri"/>
              </a:rPr>
              <a:t>range </a:t>
            </a:r>
            <a:r>
              <a:rPr spc="-5" smtClean="0">
                <a:latin typeface="Calibri"/>
                <a:cs typeface="Calibri"/>
              </a:rPr>
              <a:t>of </a:t>
            </a:r>
            <a:r>
              <a:rPr spc="-10" smtClean="0">
                <a:latin typeface="Calibri"/>
                <a:cs typeface="Calibri"/>
              </a:rPr>
              <a:t>characters </a:t>
            </a:r>
            <a:r>
              <a:rPr spc="-5" smtClean="0">
                <a:latin typeface="Calibri"/>
                <a:cs typeface="Calibri"/>
              </a:rPr>
              <a:t>using slicing. </a:t>
            </a:r>
            <a:r>
              <a:rPr spc="-10" smtClean="0">
                <a:latin typeface="Calibri"/>
                <a:cs typeface="Calibri"/>
              </a:rPr>
              <a:t>Index starts  </a:t>
            </a:r>
            <a:r>
              <a:rPr spc="-15" smtClean="0">
                <a:latin typeface="Calibri"/>
                <a:cs typeface="Calibri"/>
              </a:rPr>
              <a:t>from</a:t>
            </a:r>
            <a:r>
              <a:rPr spc="15" smtClean="0">
                <a:latin typeface="Calibri"/>
                <a:cs typeface="Calibri"/>
              </a:rPr>
              <a:t> </a:t>
            </a:r>
            <a:r>
              <a:rPr spc="-5" smtClean="0">
                <a:latin typeface="Calibri"/>
                <a:cs typeface="Calibri"/>
              </a:rPr>
              <a:t>0.</a:t>
            </a:r>
          </a:p>
          <a:p>
            <a:pPr marL="12700" marR="115570">
              <a:lnSpc>
                <a:spcPct val="100000"/>
              </a:lnSpc>
              <a:spcBef>
                <a:spcPts val="600"/>
              </a:spcBef>
            </a:pPr>
            <a:r>
              <a:rPr smtClean="0">
                <a:latin typeface="Calibri"/>
                <a:cs typeface="Calibri"/>
              </a:rPr>
              <a:t>Python </a:t>
            </a:r>
            <a:r>
              <a:rPr spc="-15" smtClean="0">
                <a:latin typeface="Calibri"/>
                <a:cs typeface="Calibri"/>
              </a:rPr>
              <a:t>indexes </a:t>
            </a:r>
            <a:r>
              <a:rPr spc="-5" smtClean="0">
                <a:latin typeface="Calibri"/>
                <a:cs typeface="Calibri"/>
              </a:rPr>
              <a:t>the </a:t>
            </a:r>
            <a:r>
              <a:rPr spc="-15" smtClean="0">
                <a:latin typeface="Calibri"/>
                <a:cs typeface="Calibri"/>
              </a:rPr>
              <a:t>characters </a:t>
            </a:r>
            <a:r>
              <a:rPr spc="-5" smtClean="0">
                <a:latin typeface="Calibri"/>
                <a:cs typeface="Calibri"/>
              </a:rPr>
              <a:t>in a string </a:t>
            </a:r>
            <a:r>
              <a:rPr spc="-15" smtClean="0">
                <a:latin typeface="Calibri"/>
                <a:cs typeface="Calibri"/>
              </a:rPr>
              <a:t>from </a:t>
            </a:r>
            <a:r>
              <a:rPr b="1" spc="-10" smtClean="0">
                <a:solidFill>
                  <a:srgbClr val="FF0000"/>
                </a:solidFill>
                <a:latin typeface="Calibri"/>
                <a:cs typeface="Calibri"/>
              </a:rPr>
              <a:t>left to </a:t>
            </a:r>
            <a:r>
              <a:rPr b="1" spc="-5" smtClean="0">
                <a:solidFill>
                  <a:srgbClr val="FF0000"/>
                </a:solidFill>
                <a:latin typeface="Calibri"/>
                <a:cs typeface="Calibri"/>
              </a:rPr>
              <a:t>right</a:t>
            </a:r>
            <a:r>
              <a:rPr spc="-5" smtClean="0">
                <a:latin typeface="Calibri"/>
                <a:cs typeface="Calibri"/>
              </a:rPr>
              <a:t> and </a:t>
            </a:r>
            <a:r>
              <a:rPr spc="-15" smtClean="0">
                <a:latin typeface="Calibri"/>
                <a:cs typeface="Calibri"/>
              </a:rPr>
              <a:t>from </a:t>
            </a:r>
            <a:r>
              <a:rPr b="1" spc="-5" smtClean="0">
                <a:solidFill>
                  <a:srgbClr val="FF0000"/>
                </a:solidFill>
                <a:latin typeface="Calibri"/>
                <a:cs typeface="Calibri"/>
              </a:rPr>
              <a:t>right end </a:t>
            </a:r>
            <a:r>
              <a:rPr b="1" spc="-10" smtClean="0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b="1" spc="-5" smtClean="0">
                <a:solidFill>
                  <a:srgbClr val="FF0000"/>
                </a:solidFill>
                <a:latin typeface="Calibri"/>
                <a:cs typeface="Calibri"/>
              </a:rPr>
              <a:t>left</a:t>
            </a:r>
            <a:r>
              <a:rPr spc="-5" smtClean="0">
                <a:latin typeface="Calibri"/>
                <a:cs typeface="Calibri"/>
              </a:rPr>
              <a:t>.</a:t>
            </a:r>
            <a:endParaRPr lang="en-US" spc="-5" dirty="0" smtClean="0">
              <a:latin typeface="Calibri"/>
              <a:cs typeface="Calibri"/>
            </a:endParaRPr>
          </a:p>
          <a:p>
            <a:pPr marL="12700" marR="115570">
              <a:lnSpc>
                <a:spcPct val="100000"/>
              </a:lnSpc>
              <a:spcBef>
                <a:spcPts val="600"/>
              </a:spcBef>
            </a:pPr>
            <a:r>
              <a:rPr spc="-5" smtClean="0">
                <a:latin typeface="Calibri"/>
                <a:cs typeface="Calibri"/>
              </a:rPr>
              <a:t> </a:t>
            </a:r>
            <a:r>
              <a:rPr lang="en-US" spc="-5" dirty="0" smtClean="0">
                <a:latin typeface="Calibri"/>
                <a:cs typeface="Calibri"/>
              </a:rPr>
              <a:t>Le</a:t>
            </a:r>
            <a:r>
              <a:rPr spc="-10" smtClean="0">
                <a:latin typeface="Calibri"/>
                <a:cs typeface="Calibri"/>
              </a:rPr>
              <a:t>ft to </a:t>
            </a:r>
            <a:r>
              <a:rPr spc="-5" smtClean="0">
                <a:latin typeface="Calibri"/>
                <a:cs typeface="Calibri"/>
              </a:rPr>
              <a:t>right,  the </a:t>
            </a:r>
            <a:r>
              <a:rPr spc="-10" smtClean="0">
                <a:latin typeface="Calibri"/>
                <a:cs typeface="Calibri"/>
              </a:rPr>
              <a:t>first character </a:t>
            </a:r>
            <a:r>
              <a:rPr spc="-5" smtClean="0">
                <a:latin typeface="Calibri"/>
                <a:cs typeface="Calibri"/>
              </a:rPr>
              <a:t>of a string has the </a:t>
            </a:r>
            <a:r>
              <a:rPr spc="-10" smtClean="0">
                <a:latin typeface="Calibri"/>
                <a:cs typeface="Calibri"/>
              </a:rPr>
              <a:t>index </a:t>
            </a:r>
            <a:r>
              <a:rPr b="1" spc="-5" smtClean="0">
                <a:solidFill>
                  <a:srgbClr val="FF0000"/>
                </a:solidFill>
                <a:latin typeface="Calibri"/>
                <a:cs typeface="Calibri"/>
              </a:rPr>
              <a:t>0 </a:t>
            </a:r>
            <a:r>
              <a:rPr lang="en-US" b="1" spc="-5" dirty="0" smtClean="0">
                <a:solidFill>
                  <a:srgbClr val="FF0000"/>
                </a:solidFill>
                <a:latin typeface="Calibri"/>
                <a:cs typeface="Calibri"/>
              </a:rPr>
              <a:t> ( Zero )</a:t>
            </a:r>
          </a:p>
          <a:p>
            <a:pPr marL="12700" marR="115570">
              <a:lnSpc>
                <a:spcPct val="100000"/>
              </a:lnSpc>
              <a:spcBef>
                <a:spcPts val="600"/>
              </a:spcBef>
            </a:pPr>
            <a:r>
              <a:rPr lang="en-US" spc="-5" dirty="0" smtClean="0">
                <a:latin typeface="Calibri"/>
                <a:cs typeface="Calibri"/>
              </a:rPr>
              <a:t>r</a:t>
            </a:r>
            <a:r>
              <a:rPr spc="-5" smtClean="0">
                <a:latin typeface="Calibri"/>
                <a:cs typeface="Calibri"/>
              </a:rPr>
              <a:t>ight end to left, the </a:t>
            </a:r>
            <a:r>
              <a:rPr spc="-10" smtClean="0">
                <a:latin typeface="Calibri"/>
                <a:cs typeface="Calibri"/>
              </a:rPr>
              <a:t>first character </a:t>
            </a:r>
            <a:r>
              <a:rPr spc="-5" smtClean="0">
                <a:latin typeface="Calibri"/>
                <a:cs typeface="Calibri"/>
              </a:rPr>
              <a:t>of a string is</a:t>
            </a:r>
            <a:r>
              <a:rPr spc="145" smtClean="0">
                <a:latin typeface="Calibri"/>
                <a:cs typeface="Calibri"/>
              </a:rPr>
              <a:t> </a:t>
            </a:r>
            <a:r>
              <a:rPr b="1" spc="-5" smtClean="0">
                <a:solidFill>
                  <a:srgbClr val="FF0000"/>
                </a:solidFill>
                <a:latin typeface="Calibri"/>
                <a:cs typeface="Calibri"/>
              </a:rPr>
              <a:t>–</a:t>
            </a:r>
            <a:r>
              <a:rPr lang="en-US" b="1" spc="-5" dirty="0" smtClean="0">
                <a:solidFill>
                  <a:srgbClr val="FF0000"/>
                </a:solidFill>
                <a:latin typeface="Calibri"/>
                <a:cs typeface="Calibri"/>
              </a:rPr>
              <a:t>size</a:t>
            </a:r>
            <a:endParaRPr b="1" smtClean="0">
              <a:solidFill>
                <a:srgbClr val="FF0000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b="1" spc="-5" smtClean="0">
                <a:latin typeface="Calibri"/>
                <a:cs typeface="Calibri"/>
              </a:rPr>
              <a:t>Let us see a string called </a:t>
            </a:r>
            <a:r>
              <a:rPr b="1" spc="-15" smtClean="0">
                <a:latin typeface="Calibri"/>
                <a:cs typeface="Calibri"/>
              </a:rPr>
              <a:t>‘</a:t>
            </a:r>
            <a:r>
              <a:rPr b="1" spc="-15" smtClean="0">
                <a:solidFill>
                  <a:srgbClr val="C00000"/>
                </a:solidFill>
                <a:latin typeface="Calibri"/>
                <a:cs typeface="Calibri"/>
              </a:rPr>
              <a:t>COMUTER</a:t>
            </a:r>
            <a:r>
              <a:rPr b="1" spc="-15" smtClean="0">
                <a:latin typeface="Calibri"/>
                <a:cs typeface="Calibri"/>
              </a:rPr>
              <a:t>’ </a:t>
            </a:r>
            <a:r>
              <a:rPr b="1" spc="-10" smtClean="0">
                <a:latin typeface="Calibri"/>
                <a:cs typeface="Calibri"/>
              </a:rPr>
              <a:t>with </a:t>
            </a:r>
            <a:r>
              <a:rPr b="1" spc="-5" smtClean="0">
                <a:latin typeface="Calibri"/>
                <a:cs typeface="Calibri"/>
              </a:rPr>
              <a:t>its </a:t>
            </a:r>
            <a:r>
              <a:rPr b="1" spc="-10" smtClean="0">
                <a:latin typeface="Calibri"/>
                <a:cs typeface="Calibri"/>
              </a:rPr>
              <a:t>index</a:t>
            </a:r>
            <a:r>
              <a:rPr b="1" spc="80" smtClean="0">
                <a:latin typeface="Calibri"/>
                <a:cs typeface="Calibri"/>
              </a:rPr>
              <a:t> </a:t>
            </a:r>
            <a:r>
              <a:rPr b="1" spc="-5" smtClean="0">
                <a:latin typeface="Calibri"/>
                <a:cs typeface="Calibri"/>
              </a:rPr>
              <a:t>positions: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28598" y="3041650"/>
          <a:ext cx="8458198" cy="11125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9825"/>
                <a:gridCol w="774796"/>
                <a:gridCol w="774796"/>
                <a:gridCol w="774797"/>
                <a:gridCol w="673588"/>
                <a:gridCol w="876006"/>
                <a:gridCol w="774796"/>
                <a:gridCol w="774797"/>
                <a:gridCol w="774797"/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974707"/>
                          </a:solidFill>
                          <a:latin typeface="Calibri"/>
                          <a:cs typeface="Calibri"/>
                        </a:rPr>
                        <a:t>Index </a:t>
                      </a:r>
                      <a:r>
                        <a:rPr sz="1800" b="1" spc="-10" dirty="0">
                          <a:solidFill>
                            <a:srgbClr val="974707"/>
                          </a:solidFill>
                          <a:latin typeface="Calibri"/>
                          <a:cs typeface="Calibri"/>
                        </a:rPr>
                        <a:t>from</a:t>
                      </a:r>
                      <a:r>
                        <a:rPr sz="1800" b="1" spc="-45" dirty="0">
                          <a:solidFill>
                            <a:srgbClr val="97470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974707"/>
                          </a:solidFill>
                          <a:latin typeface="Calibri"/>
                          <a:cs typeface="Calibri"/>
                        </a:rPr>
                        <a:t>left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035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974707"/>
                          </a:solidFill>
                          <a:latin typeface="Calibri"/>
                          <a:cs typeface="Calibri"/>
                        </a:rPr>
                        <a:t>String/Characters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003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U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974707"/>
                          </a:solidFill>
                          <a:latin typeface="Calibri"/>
                          <a:cs typeface="Calibri"/>
                        </a:rPr>
                        <a:t>Index </a:t>
                      </a:r>
                      <a:r>
                        <a:rPr sz="1800" b="1" spc="-10" dirty="0">
                          <a:solidFill>
                            <a:srgbClr val="974707"/>
                          </a:solidFill>
                          <a:latin typeface="Calibri"/>
                          <a:cs typeface="Calibri"/>
                        </a:rPr>
                        <a:t>from </a:t>
                      </a:r>
                      <a:r>
                        <a:rPr sz="1800" b="1" spc="-5" dirty="0">
                          <a:solidFill>
                            <a:srgbClr val="974707"/>
                          </a:solidFill>
                          <a:latin typeface="Calibri"/>
                          <a:cs typeface="Calibri"/>
                        </a:rPr>
                        <a:t>right</a:t>
                      </a:r>
                      <a:r>
                        <a:rPr sz="1800" b="1" spc="-85" dirty="0">
                          <a:solidFill>
                            <a:srgbClr val="97470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974707"/>
                          </a:solidFill>
                          <a:latin typeface="Calibri"/>
                          <a:cs typeface="Calibri"/>
                        </a:rPr>
                        <a:t>end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–8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257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–7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–6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–5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–4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–3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–2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–1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47750" y="4504690"/>
          <a:ext cx="8362849" cy="19099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6808"/>
                <a:gridCol w="4123045"/>
                <a:gridCol w="1772996"/>
              </a:tblGrid>
              <a:tr h="223266">
                <a:tc>
                  <a:txBody>
                    <a:bodyPr/>
                    <a:lstStyle/>
                    <a:p>
                      <a:pPr marL="31750">
                        <a:lnSpc>
                          <a:spcPts val="1515"/>
                        </a:lnSpc>
                      </a:pPr>
                      <a:r>
                        <a:rPr sz="1600" b="1" spc="-1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1600" b="1" spc="1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example: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7825">
                        <a:lnSpc>
                          <a:spcPts val="1515"/>
                        </a:lnSpc>
                      </a:pPr>
                      <a:r>
                        <a:rPr sz="1600" b="1" spc="-1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1600" b="1" spc="1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example: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6845">
                        <a:lnSpc>
                          <a:spcPts val="1515"/>
                        </a:lnSpc>
                      </a:pPr>
                      <a:r>
                        <a:rPr sz="1600" b="1" spc="-1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1600" b="1" spc="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example: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243840">
                <a:tc>
                  <a:txBody>
                    <a:bodyPr/>
                    <a:lstStyle/>
                    <a:p>
                      <a:pPr marL="31750">
                        <a:lnSpc>
                          <a:spcPts val="1680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&gt;&gt;&gt; str1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6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'COMPUTER'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7825">
                        <a:lnSpc>
                          <a:spcPts val="1680"/>
                        </a:lnSpc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&gt;&gt;&gt;</a:t>
                      </a:r>
                      <a:r>
                        <a:rPr sz="1600" b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str1[8]</a:t>
                      </a:r>
                      <a:endParaRPr sz="1600" b="1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6845">
                        <a:lnSpc>
                          <a:spcPts val="1680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&gt;&gt;&gt;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str1[-6]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243725">
                <a:tc>
                  <a:txBody>
                    <a:bodyPr/>
                    <a:lstStyle/>
                    <a:p>
                      <a:pPr marL="31750">
                        <a:lnSpc>
                          <a:spcPts val="1680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&gt;&gt;&gt;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str1[0]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7825">
                        <a:lnSpc>
                          <a:spcPts val="1680"/>
                        </a:lnSpc>
                      </a:pPr>
                      <a:r>
                        <a:rPr sz="1600" b="1" spc="-20" dirty="0">
                          <a:latin typeface="Calibri"/>
                          <a:cs typeface="Calibri"/>
                        </a:rPr>
                        <a:t>Traceback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(most </a:t>
                      </a:r>
                      <a:r>
                        <a:rPr sz="1600" b="1" spc="-15" dirty="0">
                          <a:latin typeface="Calibri"/>
                          <a:cs typeface="Calibri"/>
                        </a:rPr>
                        <a:t>recent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call</a:t>
                      </a:r>
                      <a:r>
                        <a:rPr sz="1600" b="1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last):</a:t>
                      </a:r>
                      <a:endParaRPr sz="1600" b="1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6845">
                        <a:lnSpc>
                          <a:spcPts val="168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'M'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244157">
                <a:tc>
                  <a:txBody>
                    <a:bodyPr/>
                    <a:lstStyle/>
                    <a:p>
                      <a:pPr marL="31750">
                        <a:lnSpc>
                          <a:spcPts val="1680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'C'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9265">
                        <a:lnSpc>
                          <a:spcPts val="1680"/>
                        </a:lnSpc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File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"&lt;pyshell#15&gt;",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line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1,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600" b="1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&lt;module&gt;</a:t>
                      </a:r>
                      <a:endParaRPr sz="1600" b="1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6845">
                        <a:lnSpc>
                          <a:spcPts val="1680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&gt;&gt;&gt;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str1[-4]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243967">
                <a:tc>
                  <a:txBody>
                    <a:bodyPr/>
                    <a:lstStyle/>
                    <a:p>
                      <a:pPr marL="31750">
                        <a:lnSpc>
                          <a:spcPts val="1680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&gt;&gt;&gt;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print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(str1[7])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2610">
                        <a:lnSpc>
                          <a:spcPts val="1680"/>
                        </a:lnSpc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str1[8]</a:t>
                      </a:r>
                      <a:endParaRPr sz="1600" b="1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6845">
                        <a:lnSpc>
                          <a:spcPts val="1680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'U‘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710946">
                <a:tc>
                  <a:txBody>
                    <a:bodyPr/>
                    <a:lstStyle/>
                    <a:p>
                      <a:pPr marL="31750">
                        <a:lnSpc>
                          <a:spcPts val="168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R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31750" marR="1385570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&gt;&gt;&gt;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str1[3] 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'P'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7825">
                        <a:lnSpc>
                          <a:spcPts val="1680"/>
                        </a:lnSpc>
                      </a:pPr>
                      <a:r>
                        <a:rPr sz="1600" b="1" spc="-15" dirty="0">
                          <a:latin typeface="Calibri"/>
                          <a:cs typeface="Calibri"/>
                        </a:rPr>
                        <a:t>IndexError: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string index out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600" b="1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5" dirty="0">
                          <a:latin typeface="Calibri"/>
                          <a:cs typeface="Calibri"/>
                        </a:rPr>
                        <a:t>range</a:t>
                      </a:r>
                      <a:endParaRPr sz="1600" b="1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6845">
                        <a:lnSpc>
                          <a:spcPts val="1680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&gt;&gt;&gt;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print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(str1[-1])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15684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453329"/>
          </a:xfrm>
          <a:prstGeom prst="rect">
            <a:avLst/>
          </a:prstGeom>
          <a:solidFill>
            <a:srgbClr val="001F5F"/>
          </a:solidFill>
        </p:spPr>
        <p:txBody>
          <a:bodyPr vert="horz" wrap="square" lIns="0" tIns="2222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75"/>
              </a:spcBef>
            </a:pPr>
            <a:r>
              <a:rPr sz="2800" spc="-5" dirty="0">
                <a:solidFill>
                  <a:srgbClr val="FFFFFF"/>
                </a:solidFill>
              </a:rPr>
              <a:t>Slicing</a:t>
            </a:r>
            <a:r>
              <a:rPr sz="2800" spc="5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String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87858" y="935481"/>
            <a:ext cx="8411845" cy="15664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 marR="431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libri"/>
                <a:cs typeface="Calibri"/>
              </a:rPr>
              <a:t>A substring of a string is called a </a:t>
            </a:r>
            <a:r>
              <a:rPr sz="2000" b="1" spc="-5">
                <a:solidFill>
                  <a:srgbClr val="C00000"/>
                </a:solidFill>
                <a:latin typeface="Calibri"/>
                <a:cs typeface="Calibri"/>
              </a:rPr>
              <a:t>slic</a:t>
            </a:r>
            <a:r>
              <a:rPr b="1" spc="-5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600" spc="-5" smtClean="0">
                <a:latin typeface="Calibri"/>
                <a:cs typeface="Calibri"/>
              </a:rPr>
              <a:t>.</a:t>
            </a:r>
            <a:r>
              <a:rPr sz="1600" spc="-25" smtClean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Subsets of  </a:t>
            </a:r>
            <a:r>
              <a:rPr sz="1600" spc="-5" dirty="0">
                <a:latin typeface="Calibri"/>
                <a:cs typeface="Calibri"/>
              </a:rPr>
              <a:t>strings </a:t>
            </a:r>
            <a:r>
              <a:rPr sz="1600" spc="-10" dirty="0">
                <a:latin typeface="Calibri"/>
                <a:cs typeface="Calibri"/>
              </a:rPr>
              <a:t>can </a:t>
            </a:r>
            <a:r>
              <a:rPr sz="1600" dirty="0">
                <a:latin typeface="Calibri"/>
                <a:cs typeface="Calibri"/>
              </a:rPr>
              <a:t>be </a:t>
            </a:r>
            <a:r>
              <a:rPr sz="1600" spc="-20" dirty="0">
                <a:latin typeface="Calibri"/>
                <a:cs typeface="Calibri"/>
              </a:rPr>
              <a:t>taken </a:t>
            </a:r>
            <a:r>
              <a:rPr sz="1600" spc="-5" dirty="0">
                <a:latin typeface="Calibri"/>
                <a:cs typeface="Calibri"/>
              </a:rPr>
              <a:t>using the </a:t>
            </a:r>
            <a:r>
              <a:rPr sz="1600" spc="-5">
                <a:latin typeface="Calibri"/>
                <a:cs typeface="Calibri"/>
              </a:rPr>
              <a:t>slice </a:t>
            </a:r>
            <a:r>
              <a:rPr sz="1600" spc="-10" smtClean="0">
                <a:latin typeface="Calibri"/>
                <a:cs typeface="Calibri"/>
              </a:rPr>
              <a:t>operator</a:t>
            </a:r>
            <a:r>
              <a:rPr lang="en-US" sz="1600" spc="-10" dirty="0" smtClean="0">
                <a:cs typeface="Calibri"/>
              </a:rPr>
              <a:t> </a:t>
            </a:r>
            <a:r>
              <a:rPr lang="en-US" sz="1600" b="1" spc="-10" dirty="0" smtClean="0">
                <a:cs typeface="Calibri"/>
              </a:rPr>
              <a:t>(</a:t>
            </a:r>
            <a:r>
              <a:rPr lang="en-US" sz="1600" b="1" spc="-10" dirty="0" smtClean="0">
                <a:solidFill>
                  <a:srgbClr val="C00000"/>
                </a:solidFill>
                <a:cs typeface="Calibri"/>
              </a:rPr>
              <a:t>[m:n]</a:t>
            </a:r>
            <a:r>
              <a:rPr lang="en-US" sz="1600" b="1" spc="-10" dirty="0" smtClean="0">
                <a:cs typeface="Calibri"/>
              </a:rPr>
              <a:t>)</a:t>
            </a:r>
            <a:r>
              <a:rPr sz="1600" spc="-10" smtClean="0">
                <a:latin typeface="Calibri"/>
                <a:cs typeface="Calibri"/>
              </a:rPr>
              <a:t> </a:t>
            </a:r>
            <a:r>
              <a:rPr sz="1600" spc="-5" smtClean="0">
                <a:latin typeface="Calibri"/>
                <a:cs typeface="Calibri"/>
              </a:rPr>
              <a:t>The </a:t>
            </a:r>
            <a:r>
              <a:rPr sz="1600" spc="-15" dirty="0">
                <a:latin typeface="Calibri"/>
                <a:cs typeface="Calibri"/>
              </a:rPr>
              <a:t>operator </a:t>
            </a: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[m:n] </a:t>
            </a:r>
            <a:r>
              <a:rPr sz="1600" spc="-15" dirty="0">
                <a:latin typeface="Calibri"/>
                <a:cs typeface="Calibri"/>
              </a:rPr>
              <a:t>returns </a:t>
            </a:r>
            <a:r>
              <a:rPr sz="1600" spc="-5" dirty="0">
                <a:latin typeface="Calibri"/>
                <a:cs typeface="Calibri"/>
              </a:rPr>
              <a:t>the part of the </a:t>
            </a:r>
            <a:r>
              <a:rPr sz="1600" spc="-10" dirty="0">
                <a:latin typeface="Calibri"/>
                <a:cs typeface="Calibri"/>
              </a:rPr>
              <a:t>string </a:t>
            </a:r>
            <a:r>
              <a:rPr sz="1600" spc="-15" dirty="0">
                <a:latin typeface="Calibri"/>
                <a:cs typeface="Calibri"/>
              </a:rPr>
              <a:t>from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b="1" spc="10" dirty="0">
                <a:latin typeface="Calibri"/>
                <a:cs typeface="Calibri"/>
              </a:rPr>
              <a:t>m</a:t>
            </a:r>
            <a:r>
              <a:rPr sz="1600" b="1" spc="15" baseline="26455" dirty="0">
                <a:latin typeface="Calibri"/>
                <a:cs typeface="Calibri"/>
              </a:rPr>
              <a:t>th </a:t>
            </a:r>
            <a:r>
              <a:rPr b="1" spc="-5" dirty="0">
                <a:latin typeface="Calibri"/>
                <a:cs typeface="Calibri"/>
              </a:rPr>
              <a:t>position </a:t>
            </a:r>
            <a:r>
              <a:rPr sz="1600" spc="-5" dirty="0">
                <a:latin typeface="Calibri"/>
                <a:cs typeface="Calibri"/>
              </a:rPr>
              <a:t>and up </a:t>
            </a:r>
            <a:r>
              <a:rPr sz="1600" spc="-10" dirty="0">
                <a:latin typeface="Calibri"/>
                <a:cs typeface="Calibri"/>
              </a:rPr>
              <a:t>to but not  </a:t>
            </a:r>
            <a:r>
              <a:rPr sz="1600" spc="-5" dirty="0">
                <a:latin typeface="Calibri"/>
                <a:cs typeface="Calibri"/>
              </a:rPr>
              <a:t>including position </a:t>
            </a: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1600" spc="-5" dirty="0">
                <a:latin typeface="Calibri"/>
                <a:cs typeface="Calibri"/>
              </a:rPr>
              <a:t>, i.e., n –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1.</a:t>
            </a:r>
            <a:endParaRPr sz="16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505"/>
              </a:spcBef>
            </a:pPr>
            <a:r>
              <a:rPr sz="1600" b="1" spc="-10" dirty="0">
                <a:latin typeface="Calibri"/>
                <a:cs typeface="Calibri"/>
              </a:rPr>
              <a:t>For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example:</a:t>
            </a:r>
            <a:endParaRPr sz="1600">
              <a:latin typeface="Calibri"/>
              <a:cs typeface="Calibri"/>
            </a:endParaRPr>
          </a:p>
          <a:p>
            <a:pPr marL="55880">
              <a:lnSpc>
                <a:spcPct val="100000"/>
              </a:lnSpc>
              <a:spcBef>
                <a:spcPts val="1295"/>
              </a:spcBef>
            </a:pPr>
            <a:r>
              <a:rPr sz="1600" spc="-10" dirty="0">
                <a:latin typeface="Calibri"/>
                <a:cs typeface="Calibri"/>
              </a:rPr>
              <a:t>&gt;&gt;&gt; str1 </a:t>
            </a:r>
            <a:r>
              <a:rPr sz="1600" spc="-5" dirty="0">
                <a:latin typeface="Calibri"/>
                <a:cs typeface="Calibri"/>
              </a:rPr>
              <a:t>= 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"Python </a:t>
            </a:r>
            <a:r>
              <a:rPr sz="1600" dirty="0">
                <a:solidFill>
                  <a:srgbClr val="006FC0"/>
                </a:solidFill>
                <a:latin typeface="Calibri"/>
                <a:cs typeface="Calibri"/>
              </a:rPr>
              <a:t>in </a:t>
            </a:r>
            <a:r>
              <a:rPr sz="1600" spc="-10" dirty="0">
                <a:solidFill>
                  <a:srgbClr val="006FC0"/>
                </a:solidFill>
                <a:latin typeface="Calibri"/>
                <a:cs typeface="Calibri"/>
              </a:rPr>
              <a:t>CBSE</a:t>
            </a:r>
            <a:r>
              <a:rPr sz="1600" spc="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06FC0"/>
                </a:solidFill>
                <a:latin typeface="Calibri"/>
                <a:cs typeface="Calibri"/>
              </a:rPr>
              <a:t>Schools"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21154" y="2651887"/>
            <a:ext cx="23063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C00000"/>
                </a:solidFill>
                <a:latin typeface="Calibri"/>
                <a:cs typeface="Calibri"/>
              </a:rPr>
              <a:t># </a:t>
            </a:r>
            <a:r>
              <a:rPr sz="1400" spc="-5" dirty="0">
                <a:solidFill>
                  <a:srgbClr val="C00000"/>
                </a:solidFill>
                <a:latin typeface="Calibri"/>
                <a:cs typeface="Calibri"/>
              </a:rPr>
              <a:t>prints </a:t>
            </a:r>
            <a:r>
              <a:rPr sz="1400" spc="-10" dirty="0">
                <a:solidFill>
                  <a:srgbClr val="C00000"/>
                </a:solidFill>
                <a:latin typeface="Calibri"/>
                <a:cs typeface="Calibri"/>
              </a:rPr>
              <a:t>first </a:t>
            </a:r>
            <a:r>
              <a:rPr sz="1400" spc="-5" dirty="0">
                <a:solidFill>
                  <a:srgbClr val="C00000"/>
                </a:solidFill>
                <a:latin typeface="Calibri"/>
                <a:cs typeface="Calibri"/>
              </a:rPr>
              <a:t>five </a:t>
            </a:r>
            <a:r>
              <a:rPr sz="1400" spc="-10" dirty="0">
                <a:solidFill>
                  <a:srgbClr val="C00000"/>
                </a:solidFill>
                <a:latin typeface="Calibri"/>
                <a:cs typeface="Calibri"/>
              </a:rPr>
              <a:t>characters,</a:t>
            </a:r>
            <a:r>
              <a:rPr sz="1400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C00000"/>
                </a:solidFill>
                <a:latin typeface="Calibri"/>
                <a:cs typeface="Calibri"/>
              </a:rPr>
              <a:t>0-4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95754" y="3139567"/>
            <a:ext cx="27940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C00000"/>
                </a:solidFill>
                <a:latin typeface="Calibri"/>
                <a:cs typeface="Calibri"/>
              </a:rPr>
              <a:t># </a:t>
            </a:r>
            <a:r>
              <a:rPr sz="1400" spc="-5" dirty="0">
                <a:solidFill>
                  <a:srgbClr val="C00000"/>
                </a:solidFill>
                <a:latin typeface="Calibri"/>
                <a:cs typeface="Calibri"/>
              </a:rPr>
              <a:t>prints 7th </a:t>
            </a:r>
            <a:r>
              <a:rPr sz="1400" dirty="0">
                <a:solidFill>
                  <a:srgbClr val="C00000"/>
                </a:solidFill>
                <a:latin typeface="Calibri"/>
                <a:cs typeface="Calibri"/>
              </a:rPr>
              <a:t>position till 15</a:t>
            </a:r>
            <a:r>
              <a:rPr sz="1350" baseline="24691" dirty="0">
                <a:solidFill>
                  <a:srgbClr val="C00000"/>
                </a:solidFill>
                <a:latin typeface="Calibri"/>
                <a:cs typeface="Calibri"/>
              </a:rPr>
              <a:t>th</a:t>
            </a:r>
            <a:r>
              <a:rPr sz="1400" dirty="0">
                <a:solidFill>
                  <a:srgbClr val="C00000"/>
                </a:solidFill>
                <a:latin typeface="Calibri"/>
                <a:cs typeface="Calibri"/>
              </a:rPr>
              <a:t>, i.e.,</a:t>
            </a:r>
            <a:r>
              <a:rPr sz="140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C00000"/>
                </a:solidFill>
                <a:latin typeface="Calibri"/>
                <a:cs typeface="Calibri"/>
              </a:rPr>
              <a:t>7-14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21154" y="3626942"/>
            <a:ext cx="180721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C00000"/>
                </a:solidFill>
                <a:latin typeface="Calibri"/>
                <a:cs typeface="Calibri"/>
              </a:rPr>
              <a:t># </a:t>
            </a:r>
            <a:r>
              <a:rPr sz="1400" spc="-5" dirty="0">
                <a:solidFill>
                  <a:srgbClr val="C00000"/>
                </a:solidFill>
                <a:latin typeface="Calibri"/>
                <a:cs typeface="Calibri"/>
              </a:rPr>
              <a:t>print last </a:t>
            </a:r>
            <a:r>
              <a:rPr sz="1400" dirty="0">
                <a:solidFill>
                  <a:srgbClr val="C00000"/>
                </a:solidFill>
                <a:latin typeface="Calibri"/>
                <a:cs typeface="Calibri"/>
              </a:rPr>
              <a:t>12</a:t>
            </a:r>
            <a:r>
              <a:rPr sz="1400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C00000"/>
                </a:solidFill>
                <a:latin typeface="Calibri"/>
                <a:cs typeface="Calibri"/>
              </a:rPr>
              <a:t>characters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21154" y="4090797"/>
            <a:ext cx="42392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C00000"/>
                </a:solidFill>
                <a:latin typeface="Calibri"/>
                <a:cs typeface="Calibri"/>
              </a:rPr>
              <a:t># Slices </a:t>
            </a: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15 </a:t>
            </a:r>
            <a:r>
              <a:rPr sz="1600" spc="-15" dirty="0">
                <a:solidFill>
                  <a:srgbClr val="C00000"/>
                </a:solidFill>
                <a:latin typeface="Calibri"/>
                <a:cs typeface="Calibri"/>
              </a:rPr>
              <a:t>characters </a:t>
            </a: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starting </a:t>
            </a:r>
            <a:r>
              <a:rPr sz="1600" spc="-15" dirty="0">
                <a:solidFill>
                  <a:srgbClr val="C00000"/>
                </a:solidFill>
                <a:latin typeface="Calibri"/>
                <a:cs typeface="Calibri"/>
              </a:rPr>
              <a:t>from </a:t>
            </a:r>
            <a:r>
              <a:rPr sz="1600" spc="-5" dirty="0">
                <a:solidFill>
                  <a:srgbClr val="C00000"/>
                </a:solidFill>
                <a:latin typeface="Calibri"/>
                <a:cs typeface="Calibri"/>
              </a:rPr>
              <a:t>0, </a:t>
            </a:r>
            <a:r>
              <a:rPr sz="1600" spc="-15" dirty="0">
                <a:solidFill>
                  <a:srgbClr val="C00000"/>
                </a:solidFill>
                <a:latin typeface="Calibri"/>
                <a:cs typeface="Calibri"/>
              </a:rPr>
              <a:t>here </a:t>
            </a: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we</a:t>
            </a:r>
            <a:r>
              <a:rPr sz="1600" spc="1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omit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95754" y="4822316"/>
            <a:ext cx="42278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C00000"/>
                </a:solidFill>
                <a:latin typeface="Calibri"/>
                <a:cs typeface="Calibri"/>
              </a:rPr>
              <a:t># Slices </a:t>
            </a:r>
            <a:r>
              <a:rPr sz="1600" dirty="0">
                <a:solidFill>
                  <a:srgbClr val="C00000"/>
                </a:solidFill>
                <a:latin typeface="Calibri"/>
                <a:cs typeface="Calibri"/>
              </a:rPr>
              <a:t>10</a:t>
            </a:r>
            <a:r>
              <a:rPr sz="1575" baseline="26455" dirty="0">
                <a:solidFill>
                  <a:srgbClr val="C00000"/>
                </a:solidFill>
                <a:latin typeface="Calibri"/>
                <a:cs typeface="Calibri"/>
              </a:rPr>
              <a:t>th </a:t>
            </a:r>
            <a:r>
              <a:rPr sz="1600" spc="-5" dirty="0">
                <a:solidFill>
                  <a:srgbClr val="C00000"/>
                </a:solidFill>
                <a:latin typeface="Calibri"/>
                <a:cs typeface="Calibri"/>
              </a:rPr>
              <a:t>position till end, </a:t>
            </a:r>
            <a:r>
              <a:rPr sz="1600" spc="-15" dirty="0">
                <a:solidFill>
                  <a:srgbClr val="C00000"/>
                </a:solidFill>
                <a:latin typeface="Calibri"/>
                <a:cs typeface="Calibri"/>
              </a:rPr>
              <a:t>here </a:t>
            </a: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we omit </a:t>
            </a:r>
            <a:r>
              <a:rPr sz="1600" spc="-5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1600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C00000"/>
                </a:solidFill>
                <a:latin typeface="Calibri"/>
                <a:cs typeface="Calibri"/>
              </a:rPr>
              <a:t>last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1140" y="2627502"/>
            <a:ext cx="1756410" cy="2952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1557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&gt;&gt;&gt; </a:t>
            </a: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print </a:t>
            </a:r>
            <a:r>
              <a:rPr sz="1600" spc="-5" dirty="0">
                <a:latin typeface="Calibri"/>
                <a:cs typeface="Calibri"/>
              </a:rPr>
              <a:t>(str1[0:5])  Pytho</a:t>
            </a:r>
            <a:endParaRPr sz="1600">
              <a:latin typeface="Calibri"/>
              <a:cs typeface="Calibri"/>
            </a:endParaRPr>
          </a:p>
          <a:p>
            <a:pPr marL="12700" marR="13335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&gt;&gt;&gt; </a:t>
            </a: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print </a:t>
            </a:r>
            <a:r>
              <a:rPr sz="1600" spc="-5" dirty="0">
                <a:latin typeface="Calibri"/>
                <a:cs typeface="Calibri"/>
              </a:rPr>
              <a:t>(str1[7:15])  in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CBSE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&gt;&gt;&gt; print (str1[-12: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])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CBSE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Schools</a:t>
            </a:r>
            <a:endParaRPr sz="1600">
              <a:latin typeface="Calibri"/>
              <a:cs typeface="Calibri"/>
            </a:endParaRPr>
          </a:p>
          <a:p>
            <a:pPr marL="12700" marR="117475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&gt;&gt;&gt; print (str1[:15])  </a:t>
            </a:r>
            <a:r>
              <a:rPr sz="1600" spc="-15" dirty="0">
                <a:solidFill>
                  <a:srgbClr val="C00000"/>
                </a:solidFill>
                <a:latin typeface="Calibri"/>
                <a:cs typeface="Calibri"/>
              </a:rPr>
              <a:t>first</a:t>
            </a:r>
            <a:r>
              <a:rPr sz="160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index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Python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CBSE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&gt;&gt;&gt; print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(str1[10:])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index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Calibri"/>
                <a:cs typeface="Calibri"/>
              </a:rPr>
              <a:t>CBSE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Schools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1140" y="5798007"/>
            <a:ext cx="2435860" cy="541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&gt;&gt;&gt; print </a:t>
            </a:r>
            <a:r>
              <a:rPr sz="1600" spc="-5" dirty="0">
                <a:latin typeface="Calibri"/>
                <a:cs typeface="Calibri"/>
              </a:rPr>
              <a:t>(str1[-12: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-1])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2150"/>
              </a:lnSpc>
            </a:pP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687311" y="2972561"/>
            <a:ext cx="2426970" cy="2133600"/>
          </a:xfrm>
          <a:custGeom>
            <a:avLst/>
            <a:gdLst/>
            <a:ahLst/>
            <a:cxnLst/>
            <a:rect l="l" t="t" r="r" b="b"/>
            <a:pathLst>
              <a:path w="2426970" h="2133600">
                <a:moveTo>
                  <a:pt x="2293620" y="0"/>
                </a:moveTo>
                <a:lnTo>
                  <a:pt x="266700" y="0"/>
                </a:lnTo>
                <a:lnTo>
                  <a:pt x="224546" y="6797"/>
                </a:lnTo>
                <a:lnTo>
                  <a:pt x="187939" y="25725"/>
                </a:lnTo>
                <a:lnTo>
                  <a:pt x="159075" y="54589"/>
                </a:lnTo>
                <a:lnTo>
                  <a:pt x="140147" y="91196"/>
                </a:lnTo>
                <a:lnTo>
                  <a:pt x="133350" y="133350"/>
                </a:lnTo>
                <a:lnTo>
                  <a:pt x="133350" y="1866900"/>
                </a:lnTo>
                <a:lnTo>
                  <a:pt x="0" y="1866900"/>
                </a:lnTo>
                <a:lnTo>
                  <a:pt x="25955" y="1872138"/>
                </a:lnTo>
                <a:lnTo>
                  <a:pt x="47148" y="1886426"/>
                </a:lnTo>
                <a:lnTo>
                  <a:pt x="61436" y="1907619"/>
                </a:lnTo>
                <a:lnTo>
                  <a:pt x="66675" y="1933575"/>
                </a:lnTo>
                <a:lnTo>
                  <a:pt x="61436" y="1959530"/>
                </a:lnTo>
                <a:lnTo>
                  <a:pt x="47148" y="1980723"/>
                </a:lnTo>
                <a:lnTo>
                  <a:pt x="25955" y="1995011"/>
                </a:lnTo>
                <a:lnTo>
                  <a:pt x="0" y="2000250"/>
                </a:lnTo>
                <a:lnTo>
                  <a:pt x="133350" y="2000250"/>
                </a:lnTo>
                <a:lnTo>
                  <a:pt x="126552" y="2042403"/>
                </a:lnTo>
                <a:lnTo>
                  <a:pt x="107624" y="2079010"/>
                </a:lnTo>
                <a:lnTo>
                  <a:pt x="78760" y="2107874"/>
                </a:lnTo>
                <a:lnTo>
                  <a:pt x="42153" y="2126802"/>
                </a:lnTo>
                <a:lnTo>
                  <a:pt x="0" y="2133600"/>
                </a:lnTo>
                <a:lnTo>
                  <a:pt x="2026920" y="2133600"/>
                </a:lnTo>
                <a:lnTo>
                  <a:pt x="2069073" y="2126802"/>
                </a:lnTo>
                <a:lnTo>
                  <a:pt x="2105680" y="2107874"/>
                </a:lnTo>
                <a:lnTo>
                  <a:pt x="2134544" y="2079010"/>
                </a:lnTo>
                <a:lnTo>
                  <a:pt x="2153472" y="2042403"/>
                </a:lnTo>
                <a:lnTo>
                  <a:pt x="2160270" y="2000250"/>
                </a:lnTo>
                <a:lnTo>
                  <a:pt x="2160270" y="266700"/>
                </a:lnTo>
                <a:lnTo>
                  <a:pt x="266700" y="266700"/>
                </a:lnTo>
                <a:lnTo>
                  <a:pt x="240744" y="261461"/>
                </a:lnTo>
                <a:lnTo>
                  <a:pt x="219551" y="247173"/>
                </a:lnTo>
                <a:lnTo>
                  <a:pt x="205263" y="225980"/>
                </a:lnTo>
                <a:lnTo>
                  <a:pt x="200025" y="200025"/>
                </a:lnTo>
                <a:lnTo>
                  <a:pt x="205263" y="174069"/>
                </a:lnTo>
                <a:lnTo>
                  <a:pt x="219551" y="152876"/>
                </a:lnTo>
                <a:lnTo>
                  <a:pt x="240744" y="138588"/>
                </a:lnTo>
                <a:lnTo>
                  <a:pt x="266700" y="133350"/>
                </a:lnTo>
                <a:lnTo>
                  <a:pt x="2426970" y="133350"/>
                </a:lnTo>
                <a:lnTo>
                  <a:pt x="2420172" y="91196"/>
                </a:lnTo>
                <a:lnTo>
                  <a:pt x="2401244" y="54589"/>
                </a:lnTo>
                <a:lnTo>
                  <a:pt x="2372380" y="25725"/>
                </a:lnTo>
                <a:lnTo>
                  <a:pt x="2335773" y="6797"/>
                </a:lnTo>
                <a:lnTo>
                  <a:pt x="2293620" y="0"/>
                </a:lnTo>
                <a:close/>
              </a:path>
              <a:path w="2426970" h="2133600">
                <a:moveTo>
                  <a:pt x="2426970" y="133350"/>
                </a:moveTo>
                <a:lnTo>
                  <a:pt x="400050" y="133350"/>
                </a:lnTo>
                <a:lnTo>
                  <a:pt x="393252" y="175503"/>
                </a:lnTo>
                <a:lnTo>
                  <a:pt x="374324" y="212110"/>
                </a:lnTo>
                <a:lnTo>
                  <a:pt x="345460" y="240974"/>
                </a:lnTo>
                <a:lnTo>
                  <a:pt x="308853" y="259902"/>
                </a:lnTo>
                <a:lnTo>
                  <a:pt x="266700" y="266700"/>
                </a:lnTo>
                <a:lnTo>
                  <a:pt x="2293620" y="266700"/>
                </a:lnTo>
                <a:lnTo>
                  <a:pt x="2335773" y="259902"/>
                </a:lnTo>
                <a:lnTo>
                  <a:pt x="2372380" y="240974"/>
                </a:lnTo>
                <a:lnTo>
                  <a:pt x="2401244" y="212110"/>
                </a:lnTo>
                <a:lnTo>
                  <a:pt x="2420172" y="175503"/>
                </a:lnTo>
                <a:lnTo>
                  <a:pt x="2426970" y="133350"/>
                </a:lnTo>
                <a:close/>
              </a:path>
            </a:pathLst>
          </a:custGeom>
          <a:solidFill>
            <a:srgbClr val="FCE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53961" y="3105911"/>
            <a:ext cx="533400" cy="2000250"/>
          </a:xfrm>
          <a:custGeom>
            <a:avLst/>
            <a:gdLst/>
            <a:ahLst/>
            <a:cxnLst/>
            <a:rect l="l" t="t" r="r" b="b"/>
            <a:pathLst>
              <a:path w="533400" h="2000250">
                <a:moveTo>
                  <a:pt x="533400" y="0"/>
                </a:moveTo>
                <a:lnTo>
                  <a:pt x="400050" y="0"/>
                </a:lnTo>
                <a:lnTo>
                  <a:pt x="374094" y="5238"/>
                </a:lnTo>
                <a:lnTo>
                  <a:pt x="352901" y="19526"/>
                </a:lnTo>
                <a:lnTo>
                  <a:pt x="338613" y="40719"/>
                </a:lnTo>
                <a:lnTo>
                  <a:pt x="333375" y="66675"/>
                </a:lnTo>
                <a:lnTo>
                  <a:pt x="338613" y="92630"/>
                </a:lnTo>
                <a:lnTo>
                  <a:pt x="352901" y="113823"/>
                </a:lnTo>
                <a:lnTo>
                  <a:pt x="374094" y="128111"/>
                </a:lnTo>
                <a:lnTo>
                  <a:pt x="400050" y="133350"/>
                </a:lnTo>
                <a:lnTo>
                  <a:pt x="442203" y="126552"/>
                </a:lnTo>
                <a:lnTo>
                  <a:pt x="478810" y="107624"/>
                </a:lnTo>
                <a:lnTo>
                  <a:pt x="507674" y="78760"/>
                </a:lnTo>
                <a:lnTo>
                  <a:pt x="526602" y="42153"/>
                </a:lnTo>
                <a:lnTo>
                  <a:pt x="533400" y="0"/>
                </a:lnTo>
                <a:close/>
              </a:path>
              <a:path w="533400" h="2000250">
                <a:moveTo>
                  <a:pt x="133350" y="1733550"/>
                </a:moveTo>
                <a:lnTo>
                  <a:pt x="91196" y="1740347"/>
                </a:lnTo>
                <a:lnTo>
                  <a:pt x="54589" y="1759275"/>
                </a:lnTo>
                <a:lnTo>
                  <a:pt x="25725" y="1788139"/>
                </a:lnTo>
                <a:lnTo>
                  <a:pt x="6797" y="1824746"/>
                </a:lnTo>
                <a:lnTo>
                  <a:pt x="0" y="1866900"/>
                </a:lnTo>
                <a:lnTo>
                  <a:pt x="6797" y="1909053"/>
                </a:lnTo>
                <a:lnTo>
                  <a:pt x="25725" y="1945660"/>
                </a:lnTo>
                <a:lnTo>
                  <a:pt x="54589" y="1974524"/>
                </a:lnTo>
                <a:lnTo>
                  <a:pt x="91196" y="1993452"/>
                </a:lnTo>
                <a:lnTo>
                  <a:pt x="133350" y="2000250"/>
                </a:lnTo>
                <a:lnTo>
                  <a:pt x="175503" y="1993452"/>
                </a:lnTo>
                <a:lnTo>
                  <a:pt x="212110" y="1974524"/>
                </a:lnTo>
                <a:lnTo>
                  <a:pt x="240974" y="1945660"/>
                </a:lnTo>
                <a:lnTo>
                  <a:pt x="259902" y="1909053"/>
                </a:lnTo>
                <a:lnTo>
                  <a:pt x="266700" y="1866900"/>
                </a:lnTo>
                <a:lnTo>
                  <a:pt x="133350" y="1866900"/>
                </a:lnTo>
                <a:lnTo>
                  <a:pt x="159305" y="1861661"/>
                </a:lnTo>
                <a:lnTo>
                  <a:pt x="180498" y="1847373"/>
                </a:lnTo>
                <a:lnTo>
                  <a:pt x="194786" y="1826180"/>
                </a:lnTo>
                <a:lnTo>
                  <a:pt x="200025" y="1800225"/>
                </a:lnTo>
                <a:lnTo>
                  <a:pt x="194786" y="1774269"/>
                </a:lnTo>
                <a:lnTo>
                  <a:pt x="180498" y="1753076"/>
                </a:lnTo>
                <a:lnTo>
                  <a:pt x="159305" y="1738788"/>
                </a:lnTo>
                <a:lnTo>
                  <a:pt x="133350" y="1733550"/>
                </a:lnTo>
                <a:close/>
              </a:path>
            </a:pathLst>
          </a:custGeom>
          <a:solidFill>
            <a:srgbClr val="CABB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53961" y="2972561"/>
            <a:ext cx="2560320" cy="2133600"/>
          </a:xfrm>
          <a:custGeom>
            <a:avLst/>
            <a:gdLst/>
            <a:ahLst/>
            <a:cxnLst/>
            <a:rect l="l" t="t" r="r" b="b"/>
            <a:pathLst>
              <a:path w="2560320" h="2133600">
                <a:moveTo>
                  <a:pt x="266700" y="1866900"/>
                </a:moveTo>
                <a:lnTo>
                  <a:pt x="266700" y="133350"/>
                </a:lnTo>
                <a:lnTo>
                  <a:pt x="273497" y="91196"/>
                </a:lnTo>
                <a:lnTo>
                  <a:pt x="292425" y="54589"/>
                </a:lnTo>
                <a:lnTo>
                  <a:pt x="321289" y="25725"/>
                </a:lnTo>
                <a:lnTo>
                  <a:pt x="357896" y="6797"/>
                </a:lnTo>
                <a:lnTo>
                  <a:pt x="400050" y="0"/>
                </a:lnTo>
                <a:lnTo>
                  <a:pt x="2426970" y="0"/>
                </a:lnTo>
                <a:lnTo>
                  <a:pt x="2469123" y="6797"/>
                </a:lnTo>
                <a:lnTo>
                  <a:pt x="2505730" y="25725"/>
                </a:lnTo>
                <a:lnTo>
                  <a:pt x="2534594" y="54589"/>
                </a:lnTo>
                <a:lnTo>
                  <a:pt x="2553522" y="91196"/>
                </a:lnTo>
                <a:lnTo>
                  <a:pt x="2560320" y="133350"/>
                </a:lnTo>
                <a:lnTo>
                  <a:pt x="2553522" y="175503"/>
                </a:lnTo>
                <a:lnTo>
                  <a:pt x="2534594" y="212110"/>
                </a:lnTo>
                <a:lnTo>
                  <a:pt x="2505730" y="240974"/>
                </a:lnTo>
                <a:lnTo>
                  <a:pt x="2469123" y="259902"/>
                </a:lnTo>
                <a:lnTo>
                  <a:pt x="2426970" y="266700"/>
                </a:lnTo>
                <a:lnTo>
                  <a:pt x="2293620" y="266700"/>
                </a:lnTo>
                <a:lnTo>
                  <a:pt x="2293620" y="2000250"/>
                </a:lnTo>
                <a:lnTo>
                  <a:pt x="2286822" y="2042403"/>
                </a:lnTo>
                <a:lnTo>
                  <a:pt x="2267894" y="2079010"/>
                </a:lnTo>
                <a:lnTo>
                  <a:pt x="2239030" y="2107874"/>
                </a:lnTo>
                <a:lnTo>
                  <a:pt x="2202423" y="2126802"/>
                </a:lnTo>
                <a:lnTo>
                  <a:pt x="2160270" y="2133600"/>
                </a:lnTo>
                <a:lnTo>
                  <a:pt x="133350" y="2133600"/>
                </a:lnTo>
                <a:lnTo>
                  <a:pt x="91196" y="2126802"/>
                </a:lnTo>
                <a:lnTo>
                  <a:pt x="54589" y="2107874"/>
                </a:lnTo>
                <a:lnTo>
                  <a:pt x="25725" y="2079010"/>
                </a:lnTo>
                <a:lnTo>
                  <a:pt x="6797" y="2042403"/>
                </a:lnTo>
                <a:lnTo>
                  <a:pt x="0" y="2000250"/>
                </a:lnTo>
                <a:lnTo>
                  <a:pt x="6797" y="1958096"/>
                </a:lnTo>
                <a:lnTo>
                  <a:pt x="25725" y="1921489"/>
                </a:lnTo>
                <a:lnTo>
                  <a:pt x="54589" y="1892625"/>
                </a:lnTo>
                <a:lnTo>
                  <a:pt x="91196" y="1873697"/>
                </a:lnTo>
                <a:lnTo>
                  <a:pt x="133350" y="1866900"/>
                </a:lnTo>
                <a:lnTo>
                  <a:pt x="266700" y="1866900"/>
                </a:lnTo>
                <a:close/>
              </a:path>
            </a:pathLst>
          </a:custGeom>
          <a:ln w="25908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87336" y="2972561"/>
            <a:ext cx="200025" cy="266700"/>
          </a:xfrm>
          <a:custGeom>
            <a:avLst/>
            <a:gdLst/>
            <a:ahLst/>
            <a:cxnLst/>
            <a:rect l="l" t="t" r="r" b="b"/>
            <a:pathLst>
              <a:path w="200025" h="266700">
                <a:moveTo>
                  <a:pt x="66675" y="0"/>
                </a:moveTo>
                <a:lnTo>
                  <a:pt x="108828" y="6797"/>
                </a:lnTo>
                <a:lnTo>
                  <a:pt x="145435" y="25725"/>
                </a:lnTo>
                <a:lnTo>
                  <a:pt x="174299" y="54589"/>
                </a:lnTo>
                <a:lnTo>
                  <a:pt x="193227" y="91196"/>
                </a:lnTo>
                <a:lnTo>
                  <a:pt x="200025" y="133350"/>
                </a:lnTo>
                <a:lnTo>
                  <a:pt x="193227" y="175503"/>
                </a:lnTo>
                <a:lnTo>
                  <a:pt x="174299" y="212110"/>
                </a:lnTo>
                <a:lnTo>
                  <a:pt x="145435" y="240974"/>
                </a:lnTo>
                <a:lnTo>
                  <a:pt x="108828" y="259902"/>
                </a:lnTo>
                <a:lnTo>
                  <a:pt x="66675" y="266700"/>
                </a:lnTo>
                <a:lnTo>
                  <a:pt x="40719" y="261461"/>
                </a:lnTo>
                <a:lnTo>
                  <a:pt x="19526" y="247173"/>
                </a:lnTo>
                <a:lnTo>
                  <a:pt x="5238" y="225980"/>
                </a:lnTo>
                <a:lnTo>
                  <a:pt x="0" y="200025"/>
                </a:lnTo>
                <a:lnTo>
                  <a:pt x="5238" y="174069"/>
                </a:lnTo>
                <a:lnTo>
                  <a:pt x="19526" y="152876"/>
                </a:lnTo>
                <a:lnTo>
                  <a:pt x="40719" y="138588"/>
                </a:lnTo>
                <a:lnTo>
                  <a:pt x="66675" y="133350"/>
                </a:lnTo>
                <a:lnTo>
                  <a:pt x="200025" y="133350"/>
                </a:lnTo>
              </a:path>
            </a:pathLst>
          </a:custGeom>
          <a:ln w="25908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54011" y="3239261"/>
            <a:ext cx="1893570" cy="0"/>
          </a:xfrm>
          <a:custGeom>
            <a:avLst/>
            <a:gdLst/>
            <a:ahLst/>
            <a:cxnLst/>
            <a:rect l="l" t="t" r="r" b="b"/>
            <a:pathLst>
              <a:path w="1893570">
                <a:moveTo>
                  <a:pt x="1893570" y="0"/>
                </a:moveTo>
                <a:lnTo>
                  <a:pt x="0" y="0"/>
                </a:lnTo>
              </a:path>
            </a:pathLst>
          </a:custGeom>
          <a:ln w="25908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674357" y="4826508"/>
            <a:ext cx="159257" cy="1592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687311" y="4839461"/>
            <a:ext cx="133350" cy="266700"/>
          </a:xfrm>
          <a:custGeom>
            <a:avLst/>
            <a:gdLst/>
            <a:ahLst/>
            <a:cxnLst/>
            <a:rect l="l" t="t" r="r" b="b"/>
            <a:pathLst>
              <a:path w="133350" h="266700">
                <a:moveTo>
                  <a:pt x="0" y="266700"/>
                </a:moveTo>
                <a:lnTo>
                  <a:pt x="42153" y="259902"/>
                </a:lnTo>
                <a:lnTo>
                  <a:pt x="78760" y="240974"/>
                </a:lnTo>
                <a:lnTo>
                  <a:pt x="107624" y="212110"/>
                </a:lnTo>
                <a:lnTo>
                  <a:pt x="126552" y="175503"/>
                </a:lnTo>
                <a:lnTo>
                  <a:pt x="133350" y="133350"/>
                </a:lnTo>
                <a:lnTo>
                  <a:pt x="133350" y="0"/>
                </a:lnTo>
              </a:path>
            </a:pathLst>
          </a:custGeom>
          <a:ln w="25908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934200" y="3339084"/>
            <a:ext cx="1828800" cy="1600200"/>
          </a:xfrm>
          <a:custGeom>
            <a:avLst/>
            <a:gdLst/>
            <a:ahLst/>
            <a:cxnLst/>
            <a:rect l="l" t="t" r="r" b="b"/>
            <a:pathLst>
              <a:path w="1828800" h="1600200">
                <a:moveTo>
                  <a:pt x="0" y="1600200"/>
                </a:moveTo>
                <a:lnTo>
                  <a:pt x="1828800" y="1600200"/>
                </a:lnTo>
                <a:lnTo>
                  <a:pt x="1828800" y="0"/>
                </a:lnTo>
                <a:lnTo>
                  <a:pt x="0" y="0"/>
                </a:lnTo>
                <a:lnTo>
                  <a:pt x="0" y="1600200"/>
                </a:lnTo>
                <a:close/>
              </a:path>
            </a:pathLst>
          </a:custGeom>
          <a:solidFill>
            <a:srgbClr val="92C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026529" y="3360801"/>
            <a:ext cx="165925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5"/>
              </a:spcBef>
              <a:tabLst>
                <a:tab pos="783590" algn="l"/>
              </a:tabLst>
            </a:pPr>
            <a:r>
              <a:rPr sz="1400" dirty="0">
                <a:solidFill>
                  <a:srgbClr val="001F5F"/>
                </a:solidFill>
                <a:latin typeface="Calibri"/>
                <a:cs typeface="Calibri"/>
              </a:rPr>
              <a:t>String </a:t>
            </a:r>
            <a:r>
              <a:rPr sz="1400" spc="-5" dirty="0">
                <a:solidFill>
                  <a:srgbClr val="001F5F"/>
                </a:solidFill>
                <a:latin typeface="Calibri"/>
                <a:cs typeface="Calibri"/>
              </a:rPr>
              <a:t>indices </a:t>
            </a:r>
            <a:r>
              <a:rPr sz="1400" spc="-10" dirty="0">
                <a:solidFill>
                  <a:srgbClr val="001F5F"/>
                </a:solidFill>
                <a:latin typeface="Calibri"/>
                <a:cs typeface="Calibri"/>
              </a:rPr>
              <a:t>are zero-  </a:t>
            </a:r>
            <a:r>
              <a:rPr sz="1400" spc="-5" dirty="0">
                <a:solidFill>
                  <a:srgbClr val="001F5F"/>
                </a:solidFill>
                <a:latin typeface="Calibri"/>
                <a:cs typeface="Calibri"/>
              </a:rPr>
              <a:t>based.	</a:t>
            </a:r>
            <a:r>
              <a:rPr sz="1400" dirty="0">
                <a:solidFill>
                  <a:srgbClr val="001F5F"/>
                </a:solidFill>
                <a:latin typeface="Calibri"/>
                <a:cs typeface="Calibri"/>
              </a:rPr>
              <a:t>The  </a:t>
            </a:r>
            <a:r>
              <a:rPr sz="1400" spc="-5" dirty="0">
                <a:solidFill>
                  <a:srgbClr val="001F5F"/>
                </a:solidFill>
                <a:latin typeface="Calibri"/>
                <a:cs typeface="Calibri"/>
              </a:rPr>
              <a:t>character </a:t>
            </a:r>
            <a:r>
              <a:rPr sz="1400" dirty="0">
                <a:solidFill>
                  <a:srgbClr val="001F5F"/>
                </a:solidFill>
                <a:latin typeface="Calibri"/>
                <a:cs typeface="Calibri"/>
              </a:rPr>
              <a:t>in</a:t>
            </a:r>
            <a:r>
              <a:rPr sz="1400" spc="1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tabLst>
                <a:tab pos="440690" algn="l"/>
                <a:tab pos="1024255" algn="l"/>
              </a:tabLst>
            </a:pPr>
            <a:r>
              <a:rPr sz="1400" spc="-5" dirty="0">
                <a:solidFill>
                  <a:srgbClr val="001F5F"/>
                </a:solidFill>
                <a:latin typeface="Calibri"/>
                <a:cs typeface="Calibri"/>
              </a:rPr>
              <a:t>has	index	0.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026529" y="4214621"/>
            <a:ext cx="9956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831850" algn="l"/>
              </a:tabLst>
            </a:pPr>
            <a:r>
              <a:rPr sz="1400" dirty="0">
                <a:solidFill>
                  <a:srgbClr val="001F5F"/>
                </a:solidFill>
                <a:latin typeface="Calibri"/>
                <a:cs typeface="Calibri"/>
              </a:rPr>
              <a:t>appl</a:t>
            </a:r>
            <a:r>
              <a:rPr sz="1400" spc="5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1400" dirty="0">
                <a:solidFill>
                  <a:srgbClr val="001F5F"/>
                </a:solidFill>
                <a:latin typeface="Calibri"/>
                <a:cs typeface="Calibri"/>
              </a:rPr>
              <a:t>es	</a:t>
            </a:r>
            <a:r>
              <a:rPr sz="1400" spc="-15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261350" y="3574541"/>
            <a:ext cx="423545" cy="879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indent="126364" algn="r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001F5F"/>
                </a:solidFill>
                <a:latin typeface="Calibri"/>
                <a:cs typeface="Calibri"/>
              </a:rPr>
              <a:t>f</a:t>
            </a:r>
            <a:r>
              <a:rPr sz="1400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1400" spc="-25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1400" spc="-10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1400" dirty="0">
                <a:solidFill>
                  <a:srgbClr val="001F5F"/>
                </a:solidFill>
                <a:latin typeface="Calibri"/>
                <a:cs typeface="Calibri"/>
              </a:rPr>
              <a:t>t  </a:t>
            </a:r>
            <a:r>
              <a:rPr sz="1400" spc="-10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1400" dirty="0">
                <a:solidFill>
                  <a:srgbClr val="001F5F"/>
                </a:solidFill>
                <a:latin typeface="Calibri"/>
                <a:cs typeface="Calibri"/>
              </a:rPr>
              <a:t>tri</a:t>
            </a:r>
            <a:r>
              <a:rPr sz="1400" spc="-5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1400" dirty="0">
                <a:solidFill>
                  <a:srgbClr val="001F5F"/>
                </a:solidFill>
                <a:latin typeface="Calibri"/>
                <a:cs typeface="Calibri"/>
              </a:rPr>
              <a:t>g  </a:t>
            </a:r>
            <a:r>
              <a:rPr sz="1400" spc="-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1400" spc="5" dirty="0">
                <a:solidFill>
                  <a:srgbClr val="001F5F"/>
                </a:solidFill>
                <a:latin typeface="Calibri"/>
                <a:cs typeface="Calibri"/>
              </a:rPr>
              <a:t>h</a:t>
            </a:r>
            <a:r>
              <a:rPr sz="1400" dirty="0">
                <a:solidFill>
                  <a:srgbClr val="001F5F"/>
                </a:solidFill>
                <a:latin typeface="Calibri"/>
                <a:cs typeface="Calibri"/>
              </a:rPr>
              <a:t>is  </a:t>
            </a:r>
            <a:r>
              <a:rPr sz="1400" spc="-10" dirty="0">
                <a:solidFill>
                  <a:srgbClr val="001F5F"/>
                </a:solidFill>
                <a:latin typeface="Calibri"/>
                <a:cs typeface="Calibri"/>
              </a:rPr>
              <a:t>b</a:t>
            </a:r>
            <a:r>
              <a:rPr sz="1400" spc="-5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1400" spc="10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1400" dirty="0">
                <a:solidFill>
                  <a:srgbClr val="001F5F"/>
                </a:solidFill>
                <a:latin typeface="Calibri"/>
                <a:cs typeface="Calibri"/>
              </a:rPr>
              <a:t>h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026529" y="4427982"/>
            <a:ext cx="165798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1F5F"/>
                </a:solidFill>
                <a:latin typeface="Calibri"/>
                <a:cs typeface="Calibri"/>
              </a:rPr>
              <a:t>standard indexing </a:t>
            </a:r>
            <a:r>
              <a:rPr sz="1400" spc="5" dirty="0">
                <a:solidFill>
                  <a:srgbClr val="001F5F"/>
                </a:solidFill>
                <a:latin typeface="Calibri"/>
                <a:cs typeface="Calibri"/>
              </a:rPr>
              <a:t>and  </a:t>
            </a:r>
            <a:r>
              <a:rPr sz="1400" dirty="0">
                <a:solidFill>
                  <a:srgbClr val="001F5F"/>
                </a:solidFill>
                <a:latin typeface="Calibri"/>
                <a:cs typeface="Calibri"/>
              </a:rPr>
              <a:t>slicing.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" y="914400"/>
            <a:ext cx="8305799" cy="4839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3167380" indent="-457200">
              <a:lnSpc>
                <a:spcPct val="100000"/>
              </a:lnSpc>
              <a:spcBef>
                <a:spcPts val="95"/>
              </a:spcBef>
            </a:pPr>
            <a:r>
              <a:rPr sz="2400" b="1" spc="-10" dirty="0">
                <a:latin typeface="Calibri"/>
                <a:cs typeface="Calibri"/>
              </a:rPr>
              <a:t>Consider the following </a:t>
            </a:r>
            <a:r>
              <a:rPr sz="2400" b="1" spc="-10">
                <a:latin typeface="Calibri"/>
                <a:cs typeface="Calibri"/>
              </a:rPr>
              <a:t>string </a:t>
            </a:r>
            <a:endParaRPr lang="en-US" sz="2400" b="1" spc="-10" dirty="0" smtClean="0">
              <a:latin typeface="Calibri"/>
              <a:cs typeface="Calibri"/>
            </a:endParaRPr>
          </a:p>
          <a:p>
            <a:pPr marL="469900" marR="3167380" indent="-457200">
              <a:lnSpc>
                <a:spcPct val="100000"/>
              </a:lnSpc>
              <a:spcBef>
                <a:spcPts val="95"/>
              </a:spcBef>
            </a:pPr>
            <a:endParaRPr lang="en-US" sz="2400" b="1" spc="-10" dirty="0" smtClean="0">
              <a:latin typeface="Calibri"/>
              <a:cs typeface="Calibri"/>
            </a:endParaRPr>
          </a:p>
          <a:p>
            <a:pPr marL="469900" marR="3167380" indent="-457200">
              <a:lnSpc>
                <a:spcPct val="100000"/>
              </a:lnSpc>
              <a:spcBef>
                <a:spcPts val="95"/>
              </a:spcBef>
            </a:pPr>
            <a:r>
              <a:rPr sz="2400" b="1" spc="-10" smtClean="0">
                <a:latin typeface="Calibri"/>
                <a:cs typeface="Calibri"/>
              </a:rPr>
              <a:t>new_str </a:t>
            </a:r>
            <a:r>
              <a:rPr sz="2400" b="1" spc="-5" dirty="0">
                <a:latin typeface="Calibri"/>
                <a:cs typeface="Calibri"/>
              </a:rPr>
              <a:t>= </a:t>
            </a:r>
            <a:r>
              <a:rPr sz="2400" b="1" spc="-10" dirty="0">
                <a:latin typeface="Calibri"/>
                <a:cs typeface="Calibri"/>
              </a:rPr>
              <a:t>“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Intellectual</a:t>
            </a: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Capital</a:t>
            </a:r>
            <a:r>
              <a:rPr sz="2400" b="1" spc="-5" dirty="0">
                <a:latin typeface="Calibri"/>
                <a:cs typeface="Calibri"/>
              </a:rPr>
              <a:t>"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50000"/>
              </a:lnSpc>
            </a:pPr>
            <a:r>
              <a:rPr sz="2400" b="1" spc="-20" dirty="0">
                <a:latin typeface="Calibri"/>
                <a:cs typeface="Calibri"/>
              </a:rPr>
              <a:t>Write 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statements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in </a:t>
            </a:r>
            <a:r>
              <a:rPr sz="2400" b="1" spc="-10" dirty="0">
                <a:latin typeface="Calibri"/>
                <a:cs typeface="Calibri"/>
              </a:rPr>
              <a:t>python to </a:t>
            </a:r>
            <a:r>
              <a:rPr sz="2400" b="1" spc="-5" dirty="0">
                <a:latin typeface="Calibri"/>
                <a:cs typeface="Calibri"/>
              </a:rPr>
              <a:t>implement </a:t>
            </a:r>
            <a:r>
              <a:rPr sz="2400" b="1" spc="-10" dirty="0">
                <a:latin typeface="Calibri"/>
                <a:cs typeface="Calibri"/>
              </a:rPr>
              <a:t>the</a:t>
            </a:r>
            <a:r>
              <a:rPr sz="2400" b="1" spc="8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following:</a:t>
            </a:r>
            <a:endParaRPr sz="2400">
              <a:latin typeface="Calibri"/>
              <a:cs typeface="Calibri"/>
            </a:endParaRPr>
          </a:p>
          <a:p>
            <a:pPr marL="469900" indent="-457200">
              <a:lnSpc>
                <a:spcPct val="150000"/>
              </a:lnSpc>
              <a:buAutoNum type="alphaLcParenBoth"/>
              <a:tabLst>
                <a:tab pos="469265" algn="l"/>
                <a:tab pos="469900" algn="l"/>
              </a:tabLst>
            </a:pPr>
            <a:r>
              <a:rPr sz="2400" b="1" spc="-75" dirty="0">
                <a:latin typeface="Calibri"/>
                <a:cs typeface="Calibri"/>
              </a:rPr>
              <a:t>To </a:t>
            </a:r>
            <a:r>
              <a:rPr sz="2400" b="1" spc="-10" dirty="0">
                <a:latin typeface="Calibri"/>
                <a:cs typeface="Calibri"/>
              </a:rPr>
              <a:t>display the </a:t>
            </a:r>
            <a:r>
              <a:rPr sz="2400" b="1" spc="-5" dirty="0">
                <a:latin typeface="Calibri"/>
                <a:cs typeface="Calibri"/>
              </a:rPr>
              <a:t>last </a:t>
            </a:r>
            <a:r>
              <a:rPr sz="2400" b="1" spc="-10" dirty="0">
                <a:latin typeface="Calibri"/>
                <a:cs typeface="Calibri"/>
              </a:rPr>
              <a:t>seven</a:t>
            </a:r>
            <a:r>
              <a:rPr sz="2400" b="1" spc="9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characters.</a:t>
            </a:r>
            <a:endParaRPr sz="2400">
              <a:latin typeface="Calibri"/>
              <a:cs typeface="Calibri"/>
            </a:endParaRPr>
          </a:p>
          <a:p>
            <a:pPr marL="469900" indent="-457200">
              <a:lnSpc>
                <a:spcPct val="150000"/>
              </a:lnSpc>
              <a:buAutoNum type="alphaLcParenBoth"/>
              <a:tabLst>
                <a:tab pos="469265" algn="l"/>
                <a:tab pos="469900" algn="l"/>
              </a:tabLst>
            </a:pPr>
            <a:r>
              <a:rPr sz="2400" b="1" spc="-75" dirty="0">
                <a:latin typeface="Calibri"/>
                <a:cs typeface="Calibri"/>
              </a:rPr>
              <a:t>To </a:t>
            </a:r>
            <a:r>
              <a:rPr sz="2400" b="1" spc="-10" dirty="0">
                <a:latin typeface="Calibri"/>
                <a:cs typeface="Calibri"/>
              </a:rPr>
              <a:t>display the substring starting </a:t>
            </a:r>
            <a:r>
              <a:rPr sz="2400" b="1" spc="-15" dirty="0">
                <a:latin typeface="Calibri"/>
                <a:cs typeface="Calibri"/>
              </a:rPr>
              <a:t>from </a:t>
            </a:r>
            <a:r>
              <a:rPr sz="2400" b="1" spc="-10" dirty="0">
                <a:latin typeface="Calibri"/>
                <a:cs typeface="Calibri"/>
              </a:rPr>
              <a:t>index </a:t>
            </a:r>
            <a:r>
              <a:rPr sz="2400" b="1" spc="-5" dirty="0">
                <a:latin typeface="Calibri"/>
                <a:cs typeface="Calibri"/>
              </a:rPr>
              <a:t>5 and </a:t>
            </a:r>
            <a:r>
              <a:rPr sz="2400" b="1" spc="-10" dirty="0">
                <a:latin typeface="Calibri"/>
                <a:cs typeface="Calibri"/>
              </a:rPr>
              <a:t>ending at index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12.</a:t>
            </a:r>
            <a:endParaRPr sz="2400">
              <a:latin typeface="Calibri"/>
              <a:cs typeface="Calibri"/>
            </a:endParaRPr>
          </a:p>
          <a:p>
            <a:pPr marL="469900" indent="-457200">
              <a:lnSpc>
                <a:spcPct val="150000"/>
              </a:lnSpc>
              <a:buAutoNum type="alphaLcParenBoth"/>
              <a:tabLst>
                <a:tab pos="469265" algn="l"/>
                <a:tab pos="469900" algn="l"/>
              </a:tabLst>
            </a:pPr>
            <a:r>
              <a:rPr sz="2400" b="1" spc="-75" dirty="0">
                <a:latin typeface="Calibri"/>
                <a:cs typeface="Calibri"/>
              </a:rPr>
              <a:t>To </a:t>
            </a:r>
            <a:r>
              <a:rPr sz="2400" b="1" spc="-10" dirty="0">
                <a:latin typeface="Calibri"/>
                <a:cs typeface="Calibri"/>
              </a:rPr>
              <a:t>trim/print </a:t>
            </a:r>
            <a:r>
              <a:rPr sz="2400" b="1" spc="-5" dirty="0">
                <a:latin typeface="Calibri"/>
                <a:cs typeface="Calibri"/>
              </a:rPr>
              <a:t>the last </a:t>
            </a:r>
            <a:r>
              <a:rPr sz="2400" b="1" spc="-10" dirty="0">
                <a:latin typeface="Calibri"/>
                <a:cs typeface="Calibri"/>
              </a:rPr>
              <a:t>four </a:t>
            </a:r>
            <a:r>
              <a:rPr sz="2400" b="1" spc="-15" dirty="0">
                <a:latin typeface="Calibri"/>
                <a:cs typeface="Calibri"/>
              </a:rPr>
              <a:t>characters </a:t>
            </a:r>
            <a:r>
              <a:rPr sz="2400" b="1" spc="-10" dirty="0">
                <a:latin typeface="Calibri"/>
                <a:cs typeface="Calibri"/>
              </a:rPr>
              <a:t>from </a:t>
            </a:r>
            <a:r>
              <a:rPr sz="2400" b="1" spc="-5" dirty="0">
                <a:latin typeface="Calibri"/>
                <a:cs typeface="Calibri"/>
              </a:rPr>
              <a:t>the</a:t>
            </a:r>
            <a:r>
              <a:rPr sz="2400" b="1" spc="19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string.</a:t>
            </a:r>
            <a:endParaRPr sz="2400">
              <a:latin typeface="Calibri"/>
              <a:cs typeface="Calibri"/>
            </a:endParaRPr>
          </a:p>
          <a:p>
            <a:pPr marL="469900" indent="-457200">
              <a:lnSpc>
                <a:spcPct val="150000"/>
              </a:lnSpc>
              <a:spcBef>
                <a:spcPts val="5"/>
              </a:spcBef>
              <a:buAutoNum type="alphaLcParenBoth"/>
              <a:tabLst>
                <a:tab pos="469265" algn="l"/>
                <a:tab pos="469900" algn="l"/>
              </a:tabLst>
            </a:pPr>
            <a:r>
              <a:rPr sz="2400" b="1" spc="-75" dirty="0">
                <a:latin typeface="Calibri"/>
                <a:cs typeface="Calibri"/>
              </a:rPr>
              <a:t>To </a:t>
            </a:r>
            <a:r>
              <a:rPr sz="2400" b="1" spc="-10" dirty="0">
                <a:latin typeface="Calibri"/>
                <a:cs typeface="Calibri"/>
              </a:rPr>
              <a:t>trim/print the </a:t>
            </a:r>
            <a:r>
              <a:rPr sz="2400" b="1" spc="-15" dirty="0">
                <a:latin typeface="Calibri"/>
                <a:cs typeface="Calibri"/>
              </a:rPr>
              <a:t>first </a:t>
            </a:r>
            <a:r>
              <a:rPr sz="2400" b="1" spc="-10" dirty="0">
                <a:latin typeface="Calibri"/>
                <a:cs typeface="Calibri"/>
              </a:rPr>
              <a:t>four </a:t>
            </a:r>
            <a:r>
              <a:rPr sz="2400" b="1" spc="-15" dirty="0">
                <a:latin typeface="Calibri"/>
                <a:cs typeface="Calibri"/>
              </a:rPr>
              <a:t>characters from </a:t>
            </a:r>
            <a:r>
              <a:rPr sz="2400" b="1" spc="-10" dirty="0">
                <a:latin typeface="Calibri"/>
                <a:cs typeface="Calibri"/>
              </a:rPr>
              <a:t>the</a:t>
            </a:r>
            <a:r>
              <a:rPr sz="2400" b="1" spc="26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string.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61543" y="139700"/>
            <a:ext cx="8020913" cy="553998"/>
          </a:xfrm>
        </p:spPr>
        <p:txBody>
          <a:bodyPr/>
          <a:lstStyle/>
          <a:p>
            <a:r>
              <a:rPr lang="en-US" sz="3600" dirty="0" err="1" smtClean="0"/>
              <a:t>EXCERCISE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838200"/>
            <a:ext cx="8305799" cy="24256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3167380" indent="-457200">
              <a:lnSpc>
                <a:spcPct val="100000"/>
              </a:lnSpc>
              <a:spcBef>
                <a:spcPts val="95"/>
              </a:spcBef>
            </a:pPr>
            <a:r>
              <a:rPr sz="2400" b="1" spc="-10" dirty="0">
                <a:latin typeface="Calibri"/>
                <a:cs typeface="Calibri"/>
              </a:rPr>
              <a:t>Consider the following </a:t>
            </a:r>
            <a:r>
              <a:rPr sz="2400" b="1" spc="-10">
                <a:latin typeface="Calibri"/>
                <a:cs typeface="Calibri"/>
              </a:rPr>
              <a:t>string </a:t>
            </a:r>
            <a:endParaRPr lang="en-US" sz="2400" b="1" spc="-10" dirty="0" smtClean="0">
              <a:latin typeface="Calibri"/>
              <a:cs typeface="Calibri"/>
            </a:endParaRPr>
          </a:p>
          <a:p>
            <a:pPr marL="469900" marR="3167380" indent="-457200">
              <a:lnSpc>
                <a:spcPct val="100000"/>
              </a:lnSpc>
              <a:spcBef>
                <a:spcPts val="95"/>
              </a:spcBef>
            </a:pPr>
            <a:r>
              <a:rPr sz="2400" b="1" spc="-10" smtClean="0">
                <a:latin typeface="Calibri"/>
                <a:cs typeface="Calibri"/>
              </a:rPr>
              <a:t>new_str </a:t>
            </a:r>
            <a:r>
              <a:rPr sz="2400" b="1" spc="-5">
                <a:latin typeface="Calibri"/>
                <a:cs typeface="Calibri"/>
              </a:rPr>
              <a:t>= </a:t>
            </a:r>
            <a:r>
              <a:rPr sz="2400" b="1" spc="-10" smtClean="0">
                <a:latin typeface="Calibri"/>
                <a:cs typeface="Calibri"/>
              </a:rPr>
              <a:t>“</a:t>
            </a:r>
            <a:r>
              <a:rPr lang="en-US" sz="2400" b="1" spc="-10" dirty="0" smtClean="0">
                <a:solidFill>
                  <a:srgbClr val="FF0000"/>
                </a:solidFill>
                <a:latin typeface="Calibri"/>
                <a:cs typeface="Calibri"/>
              </a:rPr>
              <a:t>Hackers Club</a:t>
            </a:r>
            <a:r>
              <a:rPr sz="2400" b="1" spc="-5" smtClean="0">
                <a:latin typeface="Calibri"/>
                <a:cs typeface="Calibri"/>
              </a:rPr>
              <a:t>"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en-US" sz="24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lang="en-US" sz="2400" dirty="0" smtClean="0">
                <a:latin typeface="Times New Roman"/>
                <a:cs typeface="Times New Roman"/>
              </a:rPr>
              <a:t>Write a Python Script to find out total number of </a:t>
            </a:r>
            <a:r>
              <a:rPr lang="en-US" sz="24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‘Vowels’ </a:t>
            </a:r>
            <a:r>
              <a:rPr lang="en-US" sz="2400" dirty="0" smtClean="0">
                <a:latin typeface="Times New Roman"/>
                <a:cs typeface="Times New Roman"/>
              </a:rPr>
              <a:t>in this string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50000"/>
              </a:lnSpc>
            </a:pPr>
            <a:endParaRPr sz="2400">
              <a:latin typeface="Calibri"/>
              <a:cs typeface="Calibri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4801" y="139700"/>
            <a:ext cx="8277656" cy="553998"/>
          </a:xfrm>
        </p:spPr>
        <p:txBody>
          <a:bodyPr/>
          <a:lstStyle/>
          <a:p>
            <a:r>
              <a:rPr lang="en-US" sz="3600" dirty="0" err="1" smtClean="0"/>
              <a:t>EXCERCISE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971800"/>
            <a:ext cx="7848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Solution using IN operator</a:t>
            </a:r>
          </a:p>
          <a:p>
            <a:endParaRPr lang="en-US" dirty="0" smtClean="0"/>
          </a:p>
          <a:p>
            <a:r>
              <a:rPr lang="en-US" sz="2400" dirty="0" err="1" smtClean="0"/>
              <a:t>new_str</a:t>
            </a:r>
            <a:r>
              <a:rPr lang="en-US" sz="2400" dirty="0" smtClean="0"/>
              <a:t> = "Hackers </a:t>
            </a:r>
            <a:r>
              <a:rPr lang="en-US" sz="2400" dirty="0" err="1" smtClean="0"/>
              <a:t>ClUb</a:t>
            </a:r>
            <a:r>
              <a:rPr lang="en-US" sz="2400" dirty="0" smtClean="0"/>
              <a:t>"</a:t>
            </a:r>
          </a:p>
          <a:p>
            <a:r>
              <a:rPr lang="en-US" sz="2400" dirty="0" smtClean="0"/>
              <a:t>count =0;</a:t>
            </a:r>
          </a:p>
          <a:p>
            <a:r>
              <a:rPr lang="en-US" sz="2400" dirty="0" smtClean="0"/>
              <a:t>for </a:t>
            </a:r>
            <a:r>
              <a:rPr lang="en-US" sz="2400" dirty="0" err="1" smtClean="0"/>
              <a:t>i</a:t>
            </a:r>
            <a:r>
              <a:rPr lang="en-US" sz="2400" dirty="0" smtClean="0"/>
              <a:t> in </a:t>
            </a:r>
            <a:r>
              <a:rPr lang="en-US" sz="2400" dirty="0" err="1" smtClean="0"/>
              <a:t>new_str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    if </a:t>
            </a:r>
            <a:r>
              <a:rPr lang="en-US" sz="2400" dirty="0" err="1" smtClean="0"/>
              <a:t>i</a:t>
            </a:r>
            <a:r>
              <a:rPr lang="en-US" sz="2400" dirty="0" smtClean="0"/>
              <a:t> in ('</a:t>
            </a:r>
            <a:r>
              <a:rPr lang="en-US" sz="2400" dirty="0" err="1" smtClean="0"/>
              <a:t>a','e','i','o','u','A','E','I','O','U</a:t>
            </a:r>
            <a:r>
              <a:rPr lang="en-US" sz="2400" dirty="0" smtClean="0"/>
              <a:t>'): </a:t>
            </a:r>
          </a:p>
          <a:p>
            <a:r>
              <a:rPr lang="en-US" sz="2400" dirty="0" smtClean="0"/>
              <a:t>        count= count+1</a:t>
            </a:r>
          </a:p>
          <a:p>
            <a:r>
              <a:rPr lang="en-US" sz="2400" dirty="0" smtClean="0"/>
              <a:t>print("Total vowels :",count)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453329"/>
          </a:xfrm>
          <a:prstGeom prst="rect">
            <a:avLst/>
          </a:prstGeom>
          <a:solidFill>
            <a:srgbClr val="001F5F"/>
          </a:solidFill>
        </p:spPr>
        <p:txBody>
          <a:bodyPr vert="horz" wrap="square" lIns="0" tIns="2222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75"/>
              </a:spcBef>
            </a:pPr>
            <a:r>
              <a:rPr sz="2800" spc="-5" dirty="0">
                <a:solidFill>
                  <a:srgbClr val="FFFFFF"/>
                </a:solidFill>
              </a:rPr>
              <a:t>Strings </a:t>
            </a:r>
            <a:r>
              <a:rPr sz="2800" spc="-15" dirty="0">
                <a:solidFill>
                  <a:srgbClr val="FFFFFF"/>
                </a:solidFill>
              </a:rPr>
              <a:t>are</a:t>
            </a:r>
            <a:r>
              <a:rPr sz="2800" spc="40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Immutable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25958" y="935481"/>
            <a:ext cx="8355330" cy="351057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400" spc="-5" dirty="0">
                <a:latin typeface="Calibri"/>
                <a:cs typeface="Calibri"/>
              </a:rPr>
              <a:t>This means that elements of a string </a:t>
            </a:r>
            <a:r>
              <a:rPr sz="2400" spc="-10" dirty="0">
                <a:latin typeface="Calibri"/>
                <a:cs typeface="Calibri"/>
              </a:rPr>
              <a:t>object cannot </a:t>
            </a:r>
            <a:r>
              <a:rPr sz="2400" spc="-5" dirty="0">
                <a:latin typeface="Calibri"/>
                <a:cs typeface="Calibri"/>
              </a:rPr>
              <a:t>be changed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once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it has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been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assigned</a:t>
            </a:r>
            <a:r>
              <a:rPr sz="2400" spc="-5" dirty="0">
                <a:latin typeface="Calibri"/>
                <a:cs typeface="Calibri"/>
              </a:rPr>
              <a:t>. But </a:t>
            </a:r>
            <a:r>
              <a:rPr sz="2400" spc="-10" dirty="0">
                <a:latin typeface="Calibri"/>
                <a:cs typeface="Calibri"/>
              </a:rPr>
              <a:t>we can  </a:t>
            </a:r>
            <a:r>
              <a:rPr sz="2400" spc="-5" dirty="0">
                <a:latin typeface="Calibri"/>
                <a:cs typeface="Calibri"/>
              </a:rPr>
              <a:t>simply </a:t>
            </a:r>
            <a:r>
              <a:rPr sz="2400" spc="-10" dirty="0">
                <a:latin typeface="Calibri"/>
                <a:cs typeface="Calibri"/>
              </a:rPr>
              <a:t>reassign </a:t>
            </a:r>
            <a:r>
              <a:rPr sz="2400" spc="-15" dirty="0">
                <a:latin typeface="Calibri"/>
                <a:cs typeface="Calibri"/>
              </a:rPr>
              <a:t>different </a:t>
            </a:r>
            <a:r>
              <a:rPr sz="2400" spc="-5" dirty="0">
                <a:latin typeface="Calibri"/>
                <a:cs typeface="Calibri"/>
              </a:rPr>
              <a:t>strings to the same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name.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400" b="1" spc="-10" dirty="0">
                <a:latin typeface="Calibri"/>
                <a:cs typeface="Calibri"/>
              </a:rPr>
              <a:t>For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example:</a:t>
            </a:r>
            <a:endParaRPr sz="2400">
              <a:latin typeface="Calibri"/>
              <a:cs typeface="Calibri"/>
            </a:endParaRPr>
          </a:p>
          <a:p>
            <a:pPr marL="17780">
              <a:lnSpc>
                <a:spcPct val="100000"/>
              </a:lnSpc>
              <a:spcBef>
                <a:spcPts val="1085"/>
              </a:spcBef>
            </a:pPr>
            <a:r>
              <a:rPr sz="2000" spc="-10" dirty="0">
                <a:latin typeface="Calibri"/>
                <a:cs typeface="Calibri"/>
              </a:rPr>
              <a:t>&gt;&gt;&gt; str1 </a:t>
            </a:r>
            <a:r>
              <a:rPr sz="2000" spc="-5" dirty="0">
                <a:latin typeface="Calibri"/>
                <a:cs typeface="Calibri"/>
              </a:rPr>
              <a:t>=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"Python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in </a:t>
            </a: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CBSE</a:t>
            </a:r>
            <a:r>
              <a:rPr sz="2000" spc="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Schools"</a:t>
            </a:r>
            <a:endParaRPr sz="2000">
              <a:latin typeface="Calibri"/>
              <a:cs typeface="Calibri"/>
            </a:endParaRPr>
          </a:p>
          <a:p>
            <a:pPr marL="1778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&gt;&gt;&gt; str1[0] </a:t>
            </a:r>
            <a:r>
              <a:rPr sz="2000" spc="-5" dirty="0">
                <a:latin typeface="Calibri"/>
                <a:cs typeface="Calibri"/>
              </a:rPr>
              <a:t>=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'M'</a:t>
            </a:r>
            <a:endParaRPr sz="2000">
              <a:latin typeface="Calibri"/>
              <a:cs typeface="Calibri"/>
            </a:endParaRPr>
          </a:p>
          <a:p>
            <a:pPr marL="17780">
              <a:lnSpc>
                <a:spcPct val="100000"/>
              </a:lnSpc>
            </a:pPr>
            <a:r>
              <a:rPr sz="2000" spc="-20" dirty="0">
                <a:solidFill>
                  <a:srgbClr val="C00000"/>
                </a:solidFill>
                <a:latin typeface="Calibri"/>
                <a:cs typeface="Calibri"/>
              </a:rPr>
              <a:t>Traceback </a:t>
            </a:r>
            <a:r>
              <a:rPr sz="2000" spc="-10" dirty="0">
                <a:solidFill>
                  <a:srgbClr val="C00000"/>
                </a:solidFill>
                <a:latin typeface="Calibri"/>
                <a:cs typeface="Calibri"/>
              </a:rPr>
              <a:t>(most </a:t>
            </a:r>
            <a:r>
              <a:rPr sz="2000" spc="-15" dirty="0">
                <a:solidFill>
                  <a:srgbClr val="C00000"/>
                </a:solidFill>
                <a:latin typeface="Calibri"/>
                <a:cs typeface="Calibri"/>
              </a:rPr>
              <a:t>recent </a:t>
            </a:r>
            <a:r>
              <a:rPr sz="2000" spc="-5" dirty="0">
                <a:solidFill>
                  <a:srgbClr val="C00000"/>
                </a:solidFill>
                <a:latin typeface="Calibri"/>
                <a:cs typeface="Calibri"/>
              </a:rPr>
              <a:t>call</a:t>
            </a:r>
            <a:r>
              <a:rPr sz="2000" spc="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libri"/>
                <a:cs typeface="Calibri"/>
              </a:rPr>
              <a:t>last):</a:t>
            </a:r>
            <a:endParaRPr sz="2000">
              <a:latin typeface="Calibri"/>
              <a:cs typeface="Calibri"/>
            </a:endParaRPr>
          </a:p>
          <a:p>
            <a:pPr marL="201930" marR="4985385" indent="-93345">
              <a:lnSpc>
                <a:spcPct val="100000"/>
              </a:lnSpc>
            </a:pPr>
            <a:r>
              <a:rPr sz="2000" spc="-5" dirty="0">
                <a:solidFill>
                  <a:srgbClr val="C00000"/>
                </a:solidFill>
                <a:latin typeface="Calibri"/>
                <a:cs typeface="Calibri"/>
              </a:rPr>
              <a:t>File </a:t>
            </a:r>
            <a:r>
              <a:rPr sz="2000" spc="-10" dirty="0">
                <a:solidFill>
                  <a:srgbClr val="C00000"/>
                </a:solidFill>
                <a:latin typeface="Calibri"/>
                <a:cs typeface="Calibri"/>
              </a:rPr>
              <a:t>"&lt;pyshell#47&gt;", </a:t>
            </a:r>
            <a:r>
              <a:rPr sz="2000" spc="-5" dirty="0">
                <a:solidFill>
                  <a:srgbClr val="C00000"/>
                </a:solidFill>
                <a:latin typeface="Calibri"/>
                <a:cs typeface="Calibri"/>
              </a:rPr>
              <a:t>line 1, in </a:t>
            </a:r>
            <a:r>
              <a:rPr sz="2000" spc="-10" dirty="0">
                <a:solidFill>
                  <a:srgbClr val="C00000"/>
                </a:solidFill>
                <a:latin typeface="Calibri"/>
                <a:cs typeface="Calibri"/>
              </a:rPr>
              <a:t>&lt;module&gt;  str1[0] </a:t>
            </a:r>
            <a:r>
              <a:rPr sz="2000" spc="-5" dirty="0">
                <a:solidFill>
                  <a:srgbClr val="C00000"/>
                </a:solidFill>
                <a:latin typeface="Calibri"/>
                <a:cs typeface="Calibri"/>
              </a:rPr>
              <a:t>=</a:t>
            </a:r>
            <a:r>
              <a:rPr sz="2000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libri"/>
                <a:cs typeface="Calibri"/>
              </a:rPr>
              <a:t>'M'</a:t>
            </a:r>
            <a:endParaRPr sz="2000">
              <a:latin typeface="Calibri"/>
              <a:cs typeface="Calibri"/>
            </a:endParaRPr>
          </a:p>
          <a:p>
            <a:pPr marL="17780">
              <a:lnSpc>
                <a:spcPct val="100000"/>
              </a:lnSpc>
            </a:pPr>
            <a:r>
              <a:rPr sz="2000" spc="-15" dirty="0">
                <a:solidFill>
                  <a:srgbClr val="C00000"/>
                </a:solidFill>
                <a:latin typeface="Calibri"/>
                <a:cs typeface="Calibri"/>
              </a:rPr>
              <a:t>TypeError: </a:t>
            </a:r>
            <a:r>
              <a:rPr sz="2000" spc="-10" dirty="0">
                <a:solidFill>
                  <a:srgbClr val="C00000"/>
                </a:solidFill>
                <a:latin typeface="Calibri"/>
                <a:cs typeface="Calibri"/>
              </a:rPr>
              <a:t>'str' object does not support </a:t>
            </a:r>
            <a:r>
              <a:rPr sz="2000" spc="-5" dirty="0">
                <a:solidFill>
                  <a:srgbClr val="C00000"/>
                </a:solidFill>
                <a:latin typeface="Calibri"/>
                <a:cs typeface="Calibri"/>
              </a:rPr>
              <a:t>item</a:t>
            </a:r>
            <a:r>
              <a:rPr sz="2000" spc="1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libri"/>
                <a:cs typeface="Calibri"/>
              </a:rPr>
              <a:t>assignment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00600" y="5029200"/>
            <a:ext cx="362457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libri"/>
                <a:cs typeface="Calibri"/>
              </a:rPr>
              <a:t># This is </a:t>
            </a:r>
            <a:r>
              <a:rPr sz="1600" spc="-10" dirty="0">
                <a:latin typeface="Calibri"/>
                <a:cs typeface="Calibri"/>
              </a:rPr>
              <a:t>just </a:t>
            </a:r>
            <a:r>
              <a:rPr sz="1600" spc="-5" dirty="0">
                <a:latin typeface="Calibri"/>
                <a:cs typeface="Calibri"/>
              </a:rPr>
              <a:t>simply </a:t>
            </a:r>
            <a:r>
              <a:rPr sz="1600" spc="-10" dirty="0">
                <a:latin typeface="Calibri"/>
                <a:cs typeface="Calibri"/>
              </a:rPr>
              <a:t>concatenate two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strings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4800" y="4800600"/>
            <a:ext cx="2895600" cy="1120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Calibri"/>
                <a:cs typeface="Calibri"/>
              </a:rPr>
              <a:t>But </a:t>
            </a:r>
            <a:r>
              <a:rPr spc="-10" dirty="0">
                <a:latin typeface="Calibri"/>
                <a:cs typeface="Calibri"/>
              </a:rPr>
              <a:t>we can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reassign:</a:t>
            </a:r>
            <a:endParaRPr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pc="-10" dirty="0">
                <a:latin typeface="Calibri"/>
                <a:cs typeface="Calibri"/>
              </a:rPr>
              <a:t>&gt;&gt;&gt; str1 </a:t>
            </a:r>
            <a:r>
              <a:rPr spc="-5" dirty="0">
                <a:latin typeface="Calibri"/>
                <a:cs typeface="Calibri"/>
              </a:rPr>
              <a:t>=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"My"+str1</a:t>
            </a:r>
            <a:endParaRPr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pc="-10" dirty="0">
                <a:latin typeface="Calibri"/>
                <a:cs typeface="Calibri"/>
              </a:rPr>
              <a:t>&gt;&gt;&gt;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str1</a:t>
            </a:r>
            <a:endParaRPr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'MyPython </a:t>
            </a:r>
            <a:r>
              <a:rPr dirty="0">
                <a:latin typeface="Calibri"/>
                <a:cs typeface="Calibri"/>
              </a:rPr>
              <a:t>in </a:t>
            </a:r>
            <a:r>
              <a:rPr spc="-10" dirty="0">
                <a:latin typeface="Calibri"/>
                <a:cs typeface="Calibri"/>
              </a:rPr>
              <a:t>CBSE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Schools</a:t>
            </a:r>
            <a:r>
              <a:rPr sz="1600" spc="-10" dirty="0">
                <a:latin typeface="Calibri"/>
                <a:cs typeface="Calibri"/>
              </a:rPr>
              <a:t>'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453329"/>
          </a:xfrm>
          <a:prstGeom prst="rect">
            <a:avLst/>
          </a:prstGeom>
          <a:solidFill>
            <a:srgbClr val="001F5F"/>
          </a:solidFill>
        </p:spPr>
        <p:txBody>
          <a:bodyPr vert="horz" wrap="square" lIns="0" tIns="222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5"/>
              </a:spcBef>
            </a:pPr>
            <a:r>
              <a:rPr sz="2800" spc="-15" dirty="0">
                <a:solidFill>
                  <a:srgbClr val="FFFFFF"/>
                </a:solidFill>
              </a:rPr>
              <a:t>Concatenating </a:t>
            </a:r>
            <a:r>
              <a:rPr sz="2800" spc="-5" dirty="0">
                <a:solidFill>
                  <a:srgbClr val="FFFFFF"/>
                </a:solidFill>
              </a:rPr>
              <a:t>&amp; </a:t>
            </a:r>
            <a:r>
              <a:rPr sz="2800" spc="-15" dirty="0">
                <a:solidFill>
                  <a:srgbClr val="FFFFFF"/>
                </a:solidFill>
              </a:rPr>
              <a:t>Replicating</a:t>
            </a:r>
            <a:r>
              <a:rPr sz="2800" spc="70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String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25958" y="4681900"/>
            <a:ext cx="8613242" cy="695062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pc="-5" dirty="0">
                <a:latin typeface="Calibri"/>
                <a:cs typeface="Calibri"/>
              </a:rPr>
              <a:t>String </a:t>
            </a:r>
            <a:r>
              <a:rPr spc="-10" dirty="0">
                <a:latin typeface="Calibri"/>
                <a:cs typeface="Calibri"/>
              </a:rPr>
              <a:t>can </a:t>
            </a:r>
            <a:r>
              <a:rPr spc="-5" dirty="0">
                <a:latin typeface="Calibri"/>
                <a:cs typeface="Calibri"/>
              </a:rPr>
              <a:t>be </a:t>
            </a:r>
            <a:r>
              <a:rPr spc="-10" dirty="0">
                <a:latin typeface="Calibri"/>
                <a:cs typeface="Calibri"/>
              </a:rPr>
              <a:t>replicated, repeated </a:t>
            </a:r>
            <a:r>
              <a:rPr spc="-5" dirty="0">
                <a:latin typeface="Calibri"/>
                <a:cs typeface="Calibri"/>
              </a:rPr>
              <a:t>or </a:t>
            </a:r>
            <a:r>
              <a:rPr spc="-10" dirty="0">
                <a:latin typeface="Calibri"/>
                <a:cs typeface="Calibri"/>
              </a:rPr>
              <a:t>repeatedly concatenated </a:t>
            </a:r>
            <a:r>
              <a:rPr dirty="0">
                <a:latin typeface="Calibri"/>
                <a:cs typeface="Calibri"/>
              </a:rPr>
              <a:t>with </a:t>
            </a:r>
            <a:r>
              <a:rPr spc="-5" dirty="0">
                <a:latin typeface="Calibri"/>
                <a:cs typeface="Calibri"/>
              </a:rPr>
              <a:t>the asterisk </a:t>
            </a:r>
            <a:r>
              <a:rPr spc="-10" dirty="0">
                <a:latin typeface="Calibri"/>
                <a:cs typeface="Calibri"/>
              </a:rPr>
              <a:t>operator</a:t>
            </a:r>
            <a:r>
              <a:rPr spc="229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"*".</a:t>
            </a:r>
            <a:endParaRPr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b="1" spc="-10" dirty="0">
                <a:latin typeface="Calibri"/>
                <a:cs typeface="Calibri"/>
              </a:rPr>
              <a:t>For</a:t>
            </a:r>
            <a:r>
              <a:rPr b="1" spc="1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example:</a:t>
            </a:r>
            <a:endParaRPr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140" y="5432247"/>
            <a:ext cx="306514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&gt;&gt;&gt; strA </a:t>
            </a:r>
            <a:r>
              <a:rPr sz="1600" spc="-5" dirty="0">
                <a:latin typeface="Calibri"/>
                <a:cs typeface="Calibri"/>
              </a:rPr>
              <a:t>=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'Python'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&gt;&gt;&gt;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strA*2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'PythonPython‘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&gt;&gt;&gt; </a:t>
            </a: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print</a:t>
            </a:r>
            <a:r>
              <a:rPr sz="1600" spc="-10" dirty="0">
                <a:latin typeface="Calibri"/>
                <a:cs typeface="Calibri"/>
              </a:rPr>
              <a:t>('=' </a:t>
            </a:r>
            <a:r>
              <a:rPr sz="1600" spc="-5" dirty="0">
                <a:latin typeface="Calibri"/>
                <a:cs typeface="Calibri"/>
              </a:rPr>
              <a:t>*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30)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==============================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8600" y="609600"/>
            <a:ext cx="8760460" cy="843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latin typeface="Calibri"/>
                <a:cs typeface="Calibri"/>
              </a:rPr>
              <a:t>Concatenation </a:t>
            </a:r>
            <a:r>
              <a:rPr spc="-5" dirty="0">
                <a:latin typeface="Calibri"/>
                <a:cs typeface="Calibri"/>
              </a:rPr>
              <a:t>means joining </a:t>
            </a:r>
            <a:r>
              <a:rPr spc="-10" dirty="0">
                <a:latin typeface="Calibri"/>
                <a:cs typeface="Calibri"/>
              </a:rPr>
              <a:t>two operands by </a:t>
            </a:r>
            <a:r>
              <a:rPr spc="-5" dirty="0">
                <a:latin typeface="Calibri"/>
                <a:cs typeface="Calibri"/>
              </a:rPr>
              <a:t>linking them end-to-end. In </a:t>
            </a:r>
            <a:r>
              <a:rPr spc="-10" dirty="0">
                <a:latin typeface="Calibri"/>
                <a:cs typeface="Calibri"/>
              </a:rPr>
              <a:t>string concatenation, </a:t>
            </a:r>
            <a:r>
              <a:rPr spc="-5" dirty="0">
                <a:latin typeface="Calibri"/>
                <a:cs typeface="Calibri"/>
              </a:rPr>
              <a:t>+  </a:t>
            </a:r>
            <a:r>
              <a:rPr spc="-15" dirty="0">
                <a:latin typeface="Calibri"/>
                <a:cs typeface="Calibri"/>
              </a:rPr>
              <a:t>operator </a:t>
            </a:r>
            <a:r>
              <a:rPr spc="-10" dirty="0">
                <a:latin typeface="Calibri"/>
                <a:cs typeface="Calibri"/>
              </a:rPr>
              <a:t>concatenation two quoted strings </a:t>
            </a:r>
            <a:r>
              <a:rPr spc="-5" dirty="0">
                <a:latin typeface="Calibri"/>
                <a:cs typeface="Calibri"/>
              </a:rPr>
              <a:t>with each other and </a:t>
            </a:r>
            <a:r>
              <a:rPr spc="-10" dirty="0">
                <a:latin typeface="Calibri"/>
                <a:cs typeface="Calibri"/>
              </a:rPr>
              <a:t>produce </a:t>
            </a:r>
            <a:r>
              <a:rPr spc="-5" dirty="0">
                <a:latin typeface="Calibri"/>
                <a:cs typeface="Calibri"/>
              </a:rPr>
              <a:t>a </a:t>
            </a:r>
            <a:r>
              <a:rPr spc="-10" dirty="0">
                <a:latin typeface="Calibri"/>
                <a:cs typeface="Calibri"/>
              </a:rPr>
              <a:t>third</a:t>
            </a:r>
            <a:r>
              <a:rPr spc="1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string.</a:t>
            </a:r>
            <a:endParaRPr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4800" y="1981200"/>
            <a:ext cx="2360930" cy="25077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5" dirty="0">
                <a:latin typeface="Calibri"/>
                <a:cs typeface="Calibri"/>
              </a:rPr>
              <a:t>For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example: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&gt;&gt;&gt; </a:t>
            </a:r>
            <a:r>
              <a:rPr sz="1600" spc="-15" dirty="0">
                <a:latin typeface="Calibri"/>
                <a:cs typeface="Calibri"/>
              </a:rPr>
              <a:t>first </a:t>
            </a:r>
            <a:r>
              <a:rPr sz="1600" spc="-5" dirty="0">
                <a:latin typeface="Calibri"/>
                <a:cs typeface="Calibri"/>
              </a:rPr>
              <a:t>=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'One'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&gt;&gt;&gt; second </a:t>
            </a:r>
            <a:r>
              <a:rPr sz="1600" spc="-5" dirty="0">
                <a:latin typeface="Calibri"/>
                <a:cs typeface="Calibri"/>
              </a:rPr>
              <a:t>=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'Two'</a:t>
            </a:r>
            <a:endParaRPr sz="1600">
              <a:latin typeface="Calibri"/>
              <a:cs typeface="Calibri"/>
            </a:endParaRPr>
          </a:p>
          <a:p>
            <a:pPr marL="12700" marR="983615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Calibri"/>
                <a:cs typeface="Calibri"/>
              </a:rPr>
              <a:t>&gt;&gt;&gt;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first+second  </a:t>
            </a:r>
            <a:r>
              <a:rPr sz="1600" spc="-20" dirty="0">
                <a:latin typeface="Calibri"/>
                <a:cs typeface="Calibri"/>
              </a:rPr>
              <a:t>'OneTwo'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&gt;&gt;&gt; one </a:t>
            </a:r>
            <a:r>
              <a:rPr sz="1600" spc="-5" dirty="0">
                <a:latin typeface="Calibri"/>
                <a:cs typeface="Calibri"/>
              </a:rPr>
              <a:t>=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'1'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&gt;&gt;&gt; two </a:t>
            </a:r>
            <a:r>
              <a:rPr sz="1600" spc="-5" dirty="0">
                <a:latin typeface="Calibri"/>
                <a:cs typeface="Calibri"/>
              </a:rPr>
              <a:t>=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'2'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910"/>
              </a:lnSpc>
            </a:pPr>
            <a:r>
              <a:rPr sz="1600" spc="-10" dirty="0">
                <a:latin typeface="Calibri"/>
                <a:cs typeface="Calibri"/>
              </a:rPr>
              <a:t>&gt;&gt;&gt; </a:t>
            </a: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print</a:t>
            </a:r>
            <a:r>
              <a:rPr sz="1600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(one+two)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2150"/>
              </a:lnSpc>
            </a:pPr>
            <a:r>
              <a:rPr sz="1800" smtClean="0">
                <a:latin typeface="Calibri"/>
                <a:cs typeface="Calibri"/>
              </a:rPr>
              <a:t> </a:t>
            </a:r>
            <a:r>
              <a:rPr sz="1600" spc="-10" smtClean="0">
                <a:latin typeface="Calibri"/>
                <a:cs typeface="Calibri"/>
              </a:rPr>
              <a:t>&gt;&gt;&gt; </a:t>
            </a: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print</a:t>
            </a:r>
            <a:r>
              <a:rPr sz="1600" spc="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(</a:t>
            </a:r>
            <a:r>
              <a:rPr sz="1600" spc="-10">
                <a:latin typeface="Calibri"/>
                <a:cs typeface="Calibri"/>
              </a:rPr>
              <a:t>one+2</a:t>
            </a:r>
            <a:r>
              <a:rPr sz="1600" spc="-10" smtClean="0"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&gt;&gt;&gt; </a:t>
            </a: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print</a:t>
            </a:r>
            <a:r>
              <a:rPr sz="1600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(int(one)+</a:t>
            </a:r>
            <a:r>
              <a:rPr sz="1600" spc="-10">
                <a:latin typeface="Calibri"/>
                <a:cs typeface="Calibri"/>
              </a:rPr>
              <a:t>int(two</a:t>
            </a:r>
            <a:r>
              <a:rPr sz="1600" spc="-10" smtClean="0">
                <a:latin typeface="Calibri"/>
                <a:cs typeface="Calibri"/>
              </a:rPr>
              <a:t>))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29000" y="3048000"/>
            <a:ext cx="5375147" cy="1139414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5"/>
              </a:spcBef>
            </a:pP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If 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str1 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is: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"Python in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CBSE</a:t>
            </a:r>
            <a:r>
              <a:rPr sz="2400" spc="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Schools"</a:t>
            </a:r>
            <a:endParaRPr sz="24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What will be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output of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two</a:t>
            </a:r>
            <a:r>
              <a:rPr sz="2400" spc="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lines:</a:t>
            </a:r>
            <a:endParaRPr sz="24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&gt;&gt;&gt; </a:t>
            </a:r>
            <a:r>
              <a:rPr sz="2400" spc="-5" dirty="0">
                <a:latin typeface="Calibri"/>
                <a:cs typeface="Calibri"/>
              </a:rPr>
              <a:t>str1[:4] </a:t>
            </a:r>
            <a:r>
              <a:rPr sz="2400" dirty="0">
                <a:latin typeface="Calibri"/>
                <a:cs typeface="Calibri"/>
              </a:rPr>
              <a:t>+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str1[4</a:t>
            </a:r>
            <a:r>
              <a:rPr sz="2400" spc="-5" smtClean="0">
                <a:latin typeface="Calibri"/>
                <a:cs typeface="Calibri"/>
              </a:rPr>
              <a:t>:]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28670" y="1868932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623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34509" y="1868932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623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22320" y="1868932"/>
            <a:ext cx="1018540" cy="12700"/>
          </a:xfrm>
          <a:custGeom>
            <a:avLst/>
            <a:gdLst/>
            <a:ahLst/>
            <a:cxnLst/>
            <a:rect l="l" t="t" r="r" b="b"/>
            <a:pathLst>
              <a:path w="1018539" h="12700">
                <a:moveTo>
                  <a:pt x="0" y="12700"/>
                </a:moveTo>
                <a:lnTo>
                  <a:pt x="1018539" y="12700"/>
                </a:lnTo>
                <a:lnTo>
                  <a:pt x="1018539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22320" y="2246122"/>
            <a:ext cx="1018540" cy="0"/>
          </a:xfrm>
          <a:custGeom>
            <a:avLst/>
            <a:gdLst/>
            <a:ahLst/>
            <a:cxnLst/>
            <a:rect l="l" t="t" r="r" b="b"/>
            <a:pathLst>
              <a:path w="1018539">
                <a:moveTo>
                  <a:pt x="0" y="0"/>
                </a:moveTo>
                <a:lnTo>
                  <a:pt x="1018539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200400" y="2209800"/>
            <a:ext cx="993140" cy="34544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24765" rIns="0" bIns="0" rtlCol="0">
            <a:spAutoFit/>
          </a:bodyPr>
          <a:lstStyle/>
          <a:p>
            <a:pPr marL="300355">
              <a:lnSpc>
                <a:spcPct val="100000"/>
              </a:lnSpc>
              <a:spcBef>
                <a:spcPts val="195"/>
              </a:spcBef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One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71800" y="1523999"/>
            <a:ext cx="5890846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1413510" algn="l"/>
                <a:tab pos="3206115" algn="l"/>
              </a:tabLst>
            </a:pPr>
            <a:r>
              <a:rPr sz="1600" b="1" spc="-15" dirty="0">
                <a:solidFill>
                  <a:srgbClr val="C00000"/>
                </a:solidFill>
                <a:latin typeface="Calibri"/>
                <a:cs typeface="Calibri"/>
              </a:rPr>
              <a:t>first	</a:t>
            </a: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second</a:t>
            </a:r>
            <a:r>
              <a:rPr sz="1600" b="1" spc="-5">
                <a:solidFill>
                  <a:srgbClr val="C00000"/>
                </a:solidFill>
                <a:latin typeface="Calibri"/>
                <a:cs typeface="Calibri"/>
              </a:rPr>
              <a:t>	</a:t>
            </a:r>
            <a:r>
              <a:rPr lang="en-US" sz="1600" b="1" spc="-5" dirty="0" smtClean="0">
                <a:solidFill>
                  <a:srgbClr val="C00000"/>
                </a:solidFill>
                <a:latin typeface="Calibri"/>
                <a:cs typeface="Calibri"/>
              </a:rPr>
              <a:t>                         </a:t>
            </a:r>
            <a:r>
              <a:rPr sz="1600" b="1" spc="-10" smtClean="0">
                <a:solidFill>
                  <a:srgbClr val="C00000"/>
                </a:solidFill>
                <a:latin typeface="Calibri"/>
                <a:cs typeface="Calibri"/>
              </a:rPr>
              <a:t>First+second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861559" y="1868932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623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67400" y="1868932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623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55209" y="1868932"/>
            <a:ext cx="1018540" cy="12700"/>
          </a:xfrm>
          <a:custGeom>
            <a:avLst/>
            <a:gdLst/>
            <a:ahLst/>
            <a:cxnLst/>
            <a:rect l="l" t="t" r="r" b="b"/>
            <a:pathLst>
              <a:path w="1018539" h="12700">
                <a:moveTo>
                  <a:pt x="0" y="12700"/>
                </a:moveTo>
                <a:lnTo>
                  <a:pt x="1018539" y="12700"/>
                </a:lnTo>
                <a:lnTo>
                  <a:pt x="1018539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55209" y="2246122"/>
            <a:ext cx="1018540" cy="0"/>
          </a:xfrm>
          <a:custGeom>
            <a:avLst/>
            <a:gdLst/>
            <a:ahLst/>
            <a:cxnLst/>
            <a:rect l="l" t="t" r="r" b="b"/>
            <a:pathLst>
              <a:path w="1018539">
                <a:moveTo>
                  <a:pt x="0" y="0"/>
                </a:moveTo>
                <a:lnTo>
                  <a:pt x="1018539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876800" y="2209800"/>
            <a:ext cx="993140" cy="34544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24765" rIns="0" bIns="0" rtlCol="0">
            <a:spAutoFit/>
          </a:bodyPr>
          <a:lstStyle/>
          <a:p>
            <a:pPr marL="297815">
              <a:lnSpc>
                <a:spcPct val="100000"/>
              </a:lnSpc>
              <a:spcBef>
                <a:spcPts val="195"/>
              </a:spcBef>
            </a:pP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Two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842759" y="1912366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623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848600" y="1912366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623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36409" y="1912366"/>
            <a:ext cx="1018540" cy="12700"/>
          </a:xfrm>
          <a:custGeom>
            <a:avLst/>
            <a:gdLst/>
            <a:ahLst/>
            <a:cxnLst/>
            <a:rect l="l" t="t" r="r" b="b"/>
            <a:pathLst>
              <a:path w="1018540" h="12700">
                <a:moveTo>
                  <a:pt x="0" y="12700"/>
                </a:moveTo>
                <a:lnTo>
                  <a:pt x="1018540" y="12700"/>
                </a:lnTo>
                <a:lnTo>
                  <a:pt x="101854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36409" y="2289555"/>
            <a:ext cx="1018540" cy="0"/>
          </a:xfrm>
          <a:custGeom>
            <a:avLst/>
            <a:gdLst/>
            <a:ahLst/>
            <a:cxnLst/>
            <a:rect l="l" t="t" r="r" b="b"/>
            <a:pathLst>
              <a:path w="1018540">
                <a:moveTo>
                  <a:pt x="0" y="0"/>
                </a:moveTo>
                <a:lnTo>
                  <a:pt x="101854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162800" y="2209800"/>
            <a:ext cx="993140" cy="34544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24130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190"/>
              </a:spcBef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OneTwo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419600" y="2133600"/>
            <a:ext cx="1397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+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971800" y="1905000"/>
            <a:ext cx="3276600" cy="902335"/>
          </a:xfrm>
          <a:custGeom>
            <a:avLst/>
            <a:gdLst/>
            <a:ahLst/>
            <a:cxnLst/>
            <a:rect l="l" t="t" r="r" b="b"/>
            <a:pathLst>
              <a:path w="3276600" h="902335">
                <a:moveTo>
                  <a:pt x="0" y="902208"/>
                </a:moveTo>
                <a:lnTo>
                  <a:pt x="3276600" y="902208"/>
                </a:lnTo>
                <a:lnTo>
                  <a:pt x="3276600" y="0"/>
                </a:lnTo>
                <a:lnTo>
                  <a:pt x="0" y="0"/>
                </a:lnTo>
                <a:lnTo>
                  <a:pt x="0" y="9022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400800" y="2133600"/>
            <a:ext cx="1524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=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303270" y="5612676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624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98670" y="5612676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624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96920" y="5612676"/>
            <a:ext cx="1308100" cy="12700"/>
          </a:xfrm>
          <a:custGeom>
            <a:avLst/>
            <a:gdLst/>
            <a:ahLst/>
            <a:cxnLst/>
            <a:rect l="l" t="t" r="r" b="b"/>
            <a:pathLst>
              <a:path w="1308100" h="12700">
                <a:moveTo>
                  <a:pt x="0" y="12700"/>
                </a:moveTo>
                <a:lnTo>
                  <a:pt x="1308100" y="12700"/>
                </a:lnTo>
                <a:lnTo>
                  <a:pt x="13081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96920" y="5989866"/>
            <a:ext cx="1308100" cy="0"/>
          </a:xfrm>
          <a:custGeom>
            <a:avLst/>
            <a:gdLst/>
            <a:ahLst/>
            <a:cxnLst/>
            <a:rect l="l" t="t" r="r" b="b"/>
            <a:pathLst>
              <a:path w="1308100">
                <a:moveTo>
                  <a:pt x="0" y="0"/>
                </a:moveTo>
                <a:lnTo>
                  <a:pt x="130810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309620" y="5625376"/>
            <a:ext cx="1282700" cy="34544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25400" rIns="0" bIns="0" rtlCol="0">
            <a:spAutoFit/>
          </a:bodyPr>
          <a:lstStyle/>
          <a:p>
            <a:pPr marL="299085">
              <a:lnSpc>
                <a:spcPct val="100000"/>
              </a:lnSpc>
              <a:spcBef>
                <a:spcPts val="2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Python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562600" y="5612676"/>
            <a:ext cx="0" cy="391160"/>
          </a:xfrm>
          <a:custGeom>
            <a:avLst/>
            <a:gdLst/>
            <a:ahLst/>
            <a:cxnLst/>
            <a:rect l="l" t="t" r="r" b="b"/>
            <a:pathLst>
              <a:path h="391160">
                <a:moveTo>
                  <a:pt x="0" y="0"/>
                </a:moveTo>
                <a:lnTo>
                  <a:pt x="0" y="39116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273290" y="5612676"/>
            <a:ext cx="0" cy="391160"/>
          </a:xfrm>
          <a:custGeom>
            <a:avLst/>
            <a:gdLst/>
            <a:ahLst/>
            <a:cxnLst/>
            <a:rect l="l" t="t" r="r" b="b"/>
            <a:pathLst>
              <a:path h="391160">
                <a:moveTo>
                  <a:pt x="0" y="0"/>
                </a:moveTo>
                <a:lnTo>
                  <a:pt x="0" y="39116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556250" y="5612676"/>
            <a:ext cx="1723389" cy="12700"/>
          </a:xfrm>
          <a:custGeom>
            <a:avLst/>
            <a:gdLst/>
            <a:ahLst/>
            <a:cxnLst/>
            <a:rect l="l" t="t" r="r" b="b"/>
            <a:pathLst>
              <a:path w="1723390" h="12700">
                <a:moveTo>
                  <a:pt x="0" y="12700"/>
                </a:moveTo>
                <a:lnTo>
                  <a:pt x="1723390" y="12700"/>
                </a:lnTo>
                <a:lnTo>
                  <a:pt x="172339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556250" y="5984786"/>
            <a:ext cx="1723389" cy="0"/>
          </a:xfrm>
          <a:custGeom>
            <a:avLst/>
            <a:gdLst/>
            <a:ahLst/>
            <a:cxnLst/>
            <a:rect l="l" t="t" r="r" b="b"/>
            <a:pathLst>
              <a:path w="1723390">
                <a:moveTo>
                  <a:pt x="0" y="0"/>
                </a:moveTo>
                <a:lnTo>
                  <a:pt x="172339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568950" y="5625376"/>
            <a:ext cx="1697989" cy="340360"/>
          </a:xfrm>
          <a:prstGeom prst="rect">
            <a:avLst/>
          </a:prstGeom>
          <a:solidFill>
            <a:srgbClr val="C0504D"/>
          </a:solidFill>
        </p:spPr>
        <p:txBody>
          <a:bodyPr vert="horz" wrap="square" lIns="0" tIns="25400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PythonPython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651250" y="5336285"/>
            <a:ext cx="30384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76500" algn="l"/>
              </a:tabLst>
            </a:pPr>
            <a:r>
              <a:rPr sz="2400" b="1" spc="-30" baseline="1736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400" b="1" spc="-7" baseline="1736" dirty="0">
                <a:solidFill>
                  <a:srgbClr val="C00000"/>
                </a:solidFill>
                <a:latin typeface="Calibri"/>
                <a:cs typeface="Calibri"/>
              </a:rPr>
              <a:t>trA</a:t>
            </a:r>
            <a:r>
              <a:rPr sz="2400" b="1" baseline="1736" dirty="0">
                <a:solidFill>
                  <a:srgbClr val="C00000"/>
                </a:solidFill>
                <a:latin typeface="Calibri"/>
                <a:cs typeface="Calibri"/>
              </a:rPr>
              <a:t>	</a:t>
            </a:r>
            <a:r>
              <a:rPr sz="1600" b="1" spc="-20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trA*2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762627" y="5617261"/>
            <a:ext cx="5607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* 2</a:t>
            </a:r>
            <a:r>
              <a:rPr sz="2000" b="1" spc="2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000" b="1" baseline="4166" dirty="0">
                <a:solidFill>
                  <a:srgbClr val="C00000"/>
                </a:solidFill>
                <a:latin typeface="Calibri"/>
                <a:cs typeface="Calibri"/>
              </a:rPr>
              <a:t>=</a:t>
            </a:r>
            <a:endParaRPr sz="3000" baseline="4166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238" y="115570"/>
            <a:ext cx="3321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Programming </a:t>
            </a:r>
            <a:r>
              <a:rPr spc="-5" dirty="0"/>
              <a:t>examples</a:t>
            </a:r>
            <a:r>
              <a:rPr spc="-60" dirty="0"/>
              <a:t> </a:t>
            </a:r>
            <a:r>
              <a:rPr spc="-10" dirty="0"/>
              <a:t>(Iterating):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625855"/>
            <a:ext cx="664273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latin typeface="Calibri"/>
                <a:cs typeface="Calibri"/>
              </a:rPr>
              <a:t>Write </a:t>
            </a:r>
            <a:r>
              <a:rPr sz="1600" b="1" spc="-5" dirty="0">
                <a:latin typeface="Calibri"/>
                <a:cs typeface="Calibri"/>
              </a:rPr>
              <a:t>a </a:t>
            </a:r>
            <a:r>
              <a:rPr sz="1600" b="1" spc="-15" dirty="0">
                <a:latin typeface="Calibri"/>
                <a:cs typeface="Calibri"/>
              </a:rPr>
              <a:t>program </a:t>
            </a:r>
            <a:r>
              <a:rPr sz="1600" b="1" spc="-10" dirty="0">
                <a:latin typeface="Calibri"/>
                <a:cs typeface="Calibri"/>
              </a:rPr>
              <a:t>to </a:t>
            </a:r>
            <a:r>
              <a:rPr sz="1600" b="1" spc="-15" dirty="0">
                <a:latin typeface="Calibri"/>
                <a:cs typeface="Calibri"/>
              </a:rPr>
              <a:t>enter </a:t>
            </a:r>
            <a:r>
              <a:rPr sz="1600" b="1" spc="-5" dirty="0">
                <a:latin typeface="Calibri"/>
                <a:cs typeface="Calibri"/>
              </a:rPr>
              <a:t>a string and </a:t>
            </a:r>
            <a:r>
              <a:rPr sz="1600" b="1" spc="-10" dirty="0">
                <a:latin typeface="Calibri"/>
                <a:cs typeface="Calibri"/>
              </a:rPr>
              <a:t>print the string </a:t>
            </a:r>
            <a:r>
              <a:rPr sz="1600" b="1" spc="-15" dirty="0">
                <a:latin typeface="Calibri"/>
                <a:cs typeface="Calibri"/>
              </a:rPr>
              <a:t>characters </a:t>
            </a:r>
            <a:r>
              <a:rPr sz="1600" b="1" spc="-5" dirty="0">
                <a:latin typeface="Calibri"/>
                <a:cs typeface="Calibri"/>
              </a:rPr>
              <a:t>using </a:t>
            </a:r>
            <a:r>
              <a:rPr sz="1600" b="1" spc="-10" dirty="0">
                <a:latin typeface="Calibri"/>
                <a:cs typeface="Calibri"/>
              </a:rPr>
              <a:t>for</a:t>
            </a:r>
            <a:r>
              <a:rPr sz="1600" b="1" spc="33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loop.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3162" y="694181"/>
            <a:ext cx="426720" cy="228600"/>
          </a:xfrm>
          <a:custGeom>
            <a:avLst/>
            <a:gdLst/>
            <a:ahLst/>
            <a:cxnLst/>
            <a:rect l="l" t="t" r="r" b="b"/>
            <a:pathLst>
              <a:path w="426720" h="228600">
                <a:moveTo>
                  <a:pt x="213359" y="0"/>
                </a:moveTo>
                <a:lnTo>
                  <a:pt x="156642" y="4083"/>
                </a:lnTo>
                <a:lnTo>
                  <a:pt x="105675" y="15606"/>
                </a:lnTo>
                <a:lnTo>
                  <a:pt x="62493" y="33480"/>
                </a:lnTo>
                <a:lnTo>
                  <a:pt x="29130" y="56613"/>
                </a:lnTo>
                <a:lnTo>
                  <a:pt x="0" y="114300"/>
                </a:lnTo>
                <a:lnTo>
                  <a:pt x="7621" y="144682"/>
                </a:lnTo>
                <a:lnTo>
                  <a:pt x="62493" y="195119"/>
                </a:lnTo>
                <a:lnTo>
                  <a:pt x="105675" y="212993"/>
                </a:lnTo>
                <a:lnTo>
                  <a:pt x="156642" y="224516"/>
                </a:lnTo>
                <a:lnTo>
                  <a:pt x="213359" y="228600"/>
                </a:lnTo>
                <a:lnTo>
                  <a:pt x="270077" y="224516"/>
                </a:lnTo>
                <a:lnTo>
                  <a:pt x="321044" y="212993"/>
                </a:lnTo>
                <a:lnTo>
                  <a:pt x="364226" y="195119"/>
                </a:lnTo>
                <a:lnTo>
                  <a:pt x="397589" y="171986"/>
                </a:lnTo>
                <a:lnTo>
                  <a:pt x="426719" y="114300"/>
                </a:lnTo>
                <a:lnTo>
                  <a:pt x="419098" y="83917"/>
                </a:lnTo>
                <a:lnTo>
                  <a:pt x="364226" y="33480"/>
                </a:lnTo>
                <a:lnTo>
                  <a:pt x="321044" y="15606"/>
                </a:lnTo>
                <a:lnTo>
                  <a:pt x="270077" y="4083"/>
                </a:lnTo>
                <a:lnTo>
                  <a:pt x="213359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162" y="694181"/>
            <a:ext cx="426720" cy="228600"/>
          </a:xfrm>
          <a:custGeom>
            <a:avLst/>
            <a:gdLst/>
            <a:ahLst/>
            <a:cxnLst/>
            <a:rect l="l" t="t" r="r" b="b"/>
            <a:pathLst>
              <a:path w="426720" h="228600">
                <a:moveTo>
                  <a:pt x="0" y="114300"/>
                </a:moveTo>
                <a:lnTo>
                  <a:pt x="29130" y="56613"/>
                </a:lnTo>
                <a:lnTo>
                  <a:pt x="62493" y="33480"/>
                </a:lnTo>
                <a:lnTo>
                  <a:pt x="105675" y="15606"/>
                </a:lnTo>
                <a:lnTo>
                  <a:pt x="156642" y="4083"/>
                </a:lnTo>
                <a:lnTo>
                  <a:pt x="213359" y="0"/>
                </a:lnTo>
                <a:lnTo>
                  <a:pt x="270077" y="4083"/>
                </a:lnTo>
                <a:lnTo>
                  <a:pt x="321044" y="15606"/>
                </a:lnTo>
                <a:lnTo>
                  <a:pt x="364226" y="33480"/>
                </a:lnTo>
                <a:lnTo>
                  <a:pt x="397589" y="56613"/>
                </a:lnTo>
                <a:lnTo>
                  <a:pt x="426719" y="114300"/>
                </a:lnTo>
                <a:lnTo>
                  <a:pt x="419098" y="144682"/>
                </a:lnTo>
                <a:lnTo>
                  <a:pt x="364226" y="195119"/>
                </a:lnTo>
                <a:lnTo>
                  <a:pt x="321044" y="212993"/>
                </a:lnTo>
                <a:lnTo>
                  <a:pt x="270077" y="224516"/>
                </a:lnTo>
                <a:lnTo>
                  <a:pt x="213359" y="228600"/>
                </a:lnTo>
                <a:lnTo>
                  <a:pt x="156642" y="224516"/>
                </a:lnTo>
                <a:lnTo>
                  <a:pt x="105675" y="212993"/>
                </a:lnTo>
                <a:lnTo>
                  <a:pt x="62493" y="195119"/>
                </a:lnTo>
                <a:lnTo>
                  <a:pt x="29130" y="171986"/>
                </a:lnTo>
                <a:lnTo>
                  <a:pt x="0" y="114300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8891" y="702563"/>
            <a:ext cx="180594" cy="2552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40739" y="947445"/>
            <a:ext cx="2456180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1900"/>
              </a:lnSpc>
              <a:spcBef>
                <a:spcPts val="100"/>
              </a:spcBef>
            </a:pPr>
            <a:r>
              <a:rPr sz="1600" spc="-5" dirty="0">
                <a:latin typeface="Calibri"/>
                <a:cs typeface="Calibri"/>
              </a:rPr>
              <a:t>str1 = </a:t>
            </a:r>
            <a:r>
              <a:rPr sz="1600" spc="-5" dirty="0">
                <a:solidFill>
                  <a:srgbClr val="C00000"/>
                </a:solidFill>
                <a:latin typeface="Calibri"/>
                <a:cs typeface="Calibri"/>
              </a:rPr>
              <a:t>input</a:t>
            </a:r>
            <a:r>
              <a:rPr sz="1600" spc="-5" dirty="0">
                <a:latin typeface="Calibri"/>
                <a:cs typeface="Calibri"/>
              </a:rPr>
              <a:t>(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"Enter a string:</a:t>
            </a:r>
            <a:r>
              <a:rPr sz="16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"</a:t>
            </a:r>
            <a:r>
              <a:rPr sz="1600" spc="-5" dirty="0">
                <a:latin typeface="Calibri"/>
                <a:cs typeface="Calibri"/>
              </a:rPr>
              <a:t>)  </a:t>
            </a:r>
            <a:r>
              <a:rPr sz="1600" spc="-15" dirty="0">
                <a:solidFill>
                  <a:srgbClr val="C00000"/>
                </a:solidFill>
                <a:latin typeface="Calibri"/>
                <a:cs typeface="Calibri"/>
              </a:rPr>
              <a:t>for </a:t>
            </a:r>
            <a:r>
              <a:rPr sz="1600" spc="-5" dirty="0">
                <a:latin typeface="Calibri"/>
                <a:cs typeface="Calibri"/>
              </a:rPr>
              <a:t>i </a:t>
            </a:r>
            <a:r>
              <a:rPr sz="1600" dirty="0">
                <a:solidFill>
                  <a:srgbClr val="C00000"/>
                </a:solidFill>
                <a:latin typeface="Calibri"/>
                <a:cs typeface="Calibri"/>
              </a:rPr>
              <a:t>in </a:t>
            </a:r>
            <a:r>
              <a:rPr sz="1600" spc="-10" dirty="0">
                <a:latin typeface="Calibri"/>
                <a:cs typeface="Calibri"/>
              </a:rPr>
              <a:t>str1:</a:t>
            </a:r>
            <a:endParaRPr sz="16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790"/>
              </a:spcBef>
            </a:pP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print </a:t>
            </a:r>
            <a:r>
              <a:rPr sz="1600" spc="-5" dirty="0">
                <a:latin typeface="Calibri"/>
                <a:cs typeface="Calibri"/>
              </a:rPr>
              <a:t>(i, end ='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')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32375" y="897788"/>
            <a:ext cx="3111500" cy="985519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600" b="1" spc="-10" dirty="0">
                <a:solidFill>
                  <a:srgbClr val="001F5F"/>
                </a:solidFill>
                <a:latin typeface="Calibri"/>
                <a:cs typeface="Calibri"/>
              </a:rPr>
              <a:t>Output:</a:t>
            </a:r>
            <a:endParaRPr sz="16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900"/>
              </a:spcBef>
            </a:pP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Enter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a string: </a:t>
            </a:r>
            <a:r>
              <a:rPr sz="1600" spc="-10" dirty="0">
                <a:latin typeface="Calibri"/>
                <a:cs typeface="Calibri"/>
              </a:rPr>
              <a:t>Computer </a:t>
            </a:r>
            <a:r>
              <a:rPr sz="1600" spc="-5" dirty="0">
                <a:latin typeface="Calibri"/>
                <a:cs typeface="Calibri"/>
              </a:rPr>
              <a:t>Applications 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Computer</a:t>
            </a:r>
            <a:r>
              <a:rPr sz="16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Applications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3162" y="2306573"/>
            <a:ext cx="426720" cy="228600"/>
          </a:xfrm>
          <a:custGeom>
            <a:avLst/>
            <a:gdLst/>
            <a:ahLst/>
            <a:cxnLst/>
            <a:rect l="l" t="t" r="r" b="b"/>
            <a:pathLst>
              <a:path w="426720" h="228600">
                <a:moveTo>
                  <a:pt x="213359" y="0"/>
                </a:moveTo>
                <a:lnTo>
                  <a:pt x="156642" y="4083"/>
                </a:lnTo>
                <a:lnTo>
                  <a:pt x="105675" y="15606"/>
                </a:lnTo>
                <a:lnTo>
                  <a:pt x="62493" y="33480"/>
                </a:lnTo>
                <a:lnTo>
                  <a:pt x="29130" y="56613"/>
                </a:lnTo>
                <a:lnTo>
                  <a:pt x="0" y="114300"/>
                </a:lnTo>
                <a:lnTo>
                  <a:pt x="7621" y="144682"/>
                </a:lnTo>
                <a:lnTo>
                  <a:pt x="62493" y="195119"/>
                </a:lnTo>
                <a:lnTo>
                  <a:pt x="105675" y="212993"/>
                </a:lnTo>
                <a:lnTo>
                  <a:pt x="156642" y="224516"/>
                </a:lnTo>
                <a:lnTo>
                  <a:pt x="213359" y="228600"/>
                </a:lnTo>
                <a:lnTo>
                  <a:pt x="270077" y="224516"/>
                </a:lnTo>
                <a:lnTo>
                  <a:pt x="321044" y="212993"/>
                </a:lnTo>
                <a:lnTo>
                  <a:pt x="364226" y="195119"/>
                </a:lnTo>
                <a:lnTo>
                  <a:pt x="397589" y="171986"/>
                </a:lnTo>
                <a:lnTo>
                  <a:pt x="426719" y="114300"/>
                </a:lnTo>
                <a:lnTo>
                  <a:pt x="419098" y="83917"/>
                </a:lnTo>
                <a:lnTo>
                  <a:pt x="364226" y="33480"/>
                </a:lnTo>
                <a:lnTo>
                  <a:pt x="321044" y="15606"/>
                </a:lnTo>
                <a:lnTo>
                  <a:pt x="270077" y="4083"/>
                </a:lnTo>
                <a:lnTo>
                  <a:pt x="213359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3162" y="2306573"/>
            <a:ext cx="426720" cy="228600"/>
          </a:xfrm>
          <a:custGeom>
            <a:avLst/>
            <a:gdLst/>
            <a:ahLst/>
            <a:cxnLst/>
            <a:rect l="l" t="t" r="r" b="b"/>
            <a:pathLst>
              <a:path w="426720" h="228600">
                <a:moveTo>
                  <a:pt x="0" y="114300"/>
                </a:moveTo>
                <a:lnTo>
                  <a:pt x="29130" y="56613"/>
                </a:lnTo>
                <a:lnTo>
                  <a:pt x="62493" y="33480"/>
                </a:lnTo>
                <a:lnTo>
                  <a:pt x="105675" y="15606"/>
                </a:lnTo>
                <a:lnTo>
                  <a:pt x="156642" y="4083"/>
                </a:lnTo>
                <a:lnTo>
                  <a:pt x="213359" y="0"/>
                </a:lnTo>
                <a:lnTo>
                  <a:pt x="270077" y="4083"/>
                </a:lnTo>
                <a:lnTo>
                  <a:pt x="321044" y="15606"/>
                </a:lnTo>
                <a:lnTo>
                  <a:pt x="364226" y="33480"/>
                </a:lnTo>
                <a:lnTo>
                  <a:pt x="397589" y="56613"/>
                </a:lnTo>
                <a:lnTo>
                  <a:pt x="426719" y="114300"/>
                </a:lnTo>
                <a:lnTo>
                  <a:pt x="419098" y="144682"/>
                </a:lnTo>
                <a:lnTo>
                  <a:pt x="364226" y="195119"/>
                </a:lnTo>
                <a:lnTo>
                  <a:pt x="321044" y="212993"/>
                </a:lnTo>
                <a:lnTo>
                  <a:pt x="270077" y="224516"/>
                </a:lnTo>
                <a:lnTo>
                  <a:pt x="213359" y="228600"/>
                </a:lnTo>
                <a:lnTo>
                  <a:pt x="156642" y="224516"/>
                </a:lnTo>
                <a:lnTo>
                  <a:pt x="105675" y="212993"/>
                </a:lnTo>
                <a:lnTo>
                  <a:pt x="62493" y="195119"/>
                </a:lnTo>
                <a:lnTo>
                  <a:pt x="29130" y="171986"/>
                </a:lnTo>
                <a:lnTo>
                  <a:pt x="0" y="114300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9747" y="2313432"/>
            <a:ext cx="191261" cy="2567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40739" y="2814345"/>
            <a:ext cx="2456180" cy="1062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1900"/>
              </a:lnSpc>
              <a:spcBef>
                <a:spcPts val="100"/>
              </a:spcBef>
            </a:pPr>
            <a:r>
              <a:rPr sz="1600" spc="-5" dirty="0">
                <a:latin typeface="Calibri"/>
                <a:cs typeface="Calibri"/>
              </a:rPr>
              <a:t>str1 = </a:t>
            </a:r>
            <a:r>
              <a:rPr sz="1600" spc="-5" dirty="0">
                <a:solidFill>
                  <a:srgbClr val="C00000"/>
                </a:solidFill>
                <a:latin typeface="Calibri"/>
                <a:cs typeface="Calibri"/>
              </a:rPr>
              <a:t>input</a:t>
            </a:r>
            <a:r>
              <a:rPr sz="1600" spc="-5" dirty="0">
                <a:latin typeface="Calibri"/>
                <a:cs typeface="Calibri"/>
              </a:rPr>
              <a:t>(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"Enter a string:</a:t>
            </a:r>
            <a:r>
              <a:rPr sz="16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"</a:t>
            </a:r>
            <a:r>
              <a:rPr sz="1600" spc="-5" dirty="0">
                <a:latin typeface="Calibri"/>
                <a:cs typeface="Calibri"/>
              </a:rPr>
              <a:t>)  </a:t>
            </a:r>
            <a:r>
              <a:rPr sz="1600" spc="-15" dirty="0">
                <a:solidFill>
                  <a:srgbClr val="C00000"/>
                </a:solidFill>
                <a:latin typeface="Calibri"/>
                <a:cs typeface="Calibri"/>
              </a:rPr>
              <a:t>for </a:t>
            </a:r>
            <a:r>
              <a:rPr sz="1600" spc="-5" dirty="0">
                <a:latin typeface="Calibri"/>
                <a:cs typeface="Calibri"/>
              </a:rPr>
              <a:t>i </a:t>
            </a:r>
            <a:r>
              <a:rPr sz="1600" dirty="0">
                <a:solidFill>
                  <a:srgbClr val="C00000"/>
                </a:solidFill>
                <a:latin typeface="Calibri"/>
                <a:cs typeface="Calibri"/>
              </a:rPr>
              <a:t>in </a:t>
            </a:r>
            <a:r>
              <a:rPr sz="1600" spc="-10" dirty="0">
                <a:latin typeface="Calibri"/>
                <a:cs typeface="Calibri"/>
              </a:rPr>
              <a:t>str1:</a:t>
            </a:r>
            <a:endParaRPr sz="16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790"/>
              </a:spcBef>
            </a:pP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print</a:t>
            </a:r>
            <a:r>
              <a:rPr sz="1600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(str1)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4540" y="2238882"/>
            <a:ext cx="6330950" cy="655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latin typeface="Calibri"/>
                <a:cs typeface="Calibri"/>
              </a:rPr>
              <a:t>Write </a:t>
            </a:r>
            <a:r>
              <a:rPr sz="1600" b="1" spc="-5" dirty="0">
                <a:latin typeface="Calibri"/>
                <a:cs typeface="Calibri"/>
              </a:rPr>
              <a:t>a </a:t>
            </a:r>
            <a:r>
              <a:rPr sz="1600" b="1" spc="-15" dirty="0">
                <a:latin typeface="Calibri"/>
                <a:cs typeface="Calibri"/>
              </a:rPr>
              <a:t>program </a:t>
            </a:r>
            <a:r>
              <a:rPr sz="1600" b="1" spc="-10" dirty="0">
                <a:latin typeface="Calibri"/>
                <a:cs typeface="Calibri"/>
              </a:rPr>
              <a:t>to </a:t>
            </a:r>
            <a:r>
              <a:rPr sz="1600" b="1" spc="-15" dirty="0">
                <a:latin typeface="Calibri"/>
                <a:cs typeface="Calibri"/>
              </a:rPr>
              <a:t>enter </a:t>
            </a:r>
            <a:r>
              <a:rPr sz="1600" b="1" spc="-10" dirty="0">
                <a:latin typeface="Calibri"/>
                <a:cs typeface="Calibri"/>
              </a:rPr>
              <a:t>your </a:t>
            </a:r>
            <a:r>
              <a:rPr sz="1600" b="1" spc="-5" dirty="0">
                <a:latin typeface="Calibri"/>
                <a:cs typeface="Calibri"/>
              </a:rPr>
              <a:t>name and </a:t>
            </a:r>
            <a:r>
              <a:rPr sz="1600" b="1" spc="-10" dirty="0">
                <a:latin typeface="Calibri"/>
                <a:cs typeface="Calibri"/>
              </a:rPr>
              <a:t>print </a:t>
            </a:r>
            <a:r>
              <a:rPr sz="1600" b="1" spc="-5" dirty="0">
                <a:latin typeface="Calibri"/>
                <a:cs typeface="Calibri"/>
              </a:rPr>
              <a:t>it N times </a:t>
            </a:r>
            <a:r>
              <a:rPr sz="1600" b="1" spc="-10" dirty="0">
                <a:latin typeface="Calibri"/>
                <a:cs typeface="Calibri"/>
              </a:rPr>
              <a:t>(Where </a:t>
            </a:r>
            <a:r>
              <a:rPr sz="1600" b="1" spc="-5" dirty="0">
                <a:latin typeface="Calibri"/>
                <a:cs typeface="Calibri"/>
              </a:rPr>
              <a:t>N </a:t>
            </a:r>
            <a:r>
              <a:rPr sz="1600" b="1" dirty="0">
                <a:latin typeface="Calibri"/>
                <a:cs typeface="Calibri"/>
              </a:rPr>
              <a:t>is </a:t>
            </a:r>
            <a:r>
              <a:rPr sz="1600" b="1" spc="-5" dirty="0">
                <a:latin typeface="Calibri"/>
                <a:cs typeface="Calibri"/>
              </a:rPr>
              <a:t>no. of  </a:t>
            </a:r>
            <a:r>
              <a:rPr sz="1600" b="1" spc="-15" dirty="0">
                <a:latin typeface="Calibri"/>
                <a:cs typeface="Calibri"/>
              </a:rPr>
              <a:t>characters </a:t>
            </a:r>
            <a:r>
              <a:rPr sz="1600" b="1" spc="-5" dirty="0">
                <a:latin typeface="Calibri"/>
                <a:cs typeface="Calibri"/>
              </a:rPr>
              <a:t>n </a:t>
            </a:r>
            <a:r>
              <a:rPr sz="1600" b="1" spc="-10" dirty="0">
                <a:latin typeface="Calibri"/>
                <a:cs typeface="Calibri"/>
              </a:rPr>
              <a:t>your</a:t>
            </a:r>
            <a:r>
              <a:rPr sz="1600" b="1" spc="6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name)</a:t>
            </a:r>
            <a:endParaRPr sz="1600">
              <a:latin typeface="Calibri"/>
              <a:cs typeface="Calibri"/>
            </a:endParaRPr>
          </a:p>
          <a:p>
            <a:pPr marL="4280535">
              <a:lnSpc>
                <a:spcPts val="1125"/>
              </a:lnSpc>
            </a:pPr>
            <a:r>
              <a:rPr sz="1600" b="1" spc="-10" dirty="0">
                <a:solidFill>
                  <a:srgbClr val="001F5F"/>
                </a:solidFill>
                <a:latin typeface="Calibri"/>
                <a:cs typeface="Calibri"/>
              </a:rPr>
              <a:t>Output: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32375" y="2983737"/>
            <a:ext cx="157099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Enter </a:t>
            </a:r>
            <a:r>
              <a:rPr sz="1600" spc="-5" dirty="0">
                <a:latin typeface="Calibri"/>
                <a:cs typeface="Calibri"/>
              </a:rPr>
              <a:t>a string:</a:t>
            </a:r>
            <a:r>
              <a:rPr sz="1600" spc="-8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Alex</a:t>
            </a:r>
            <a:endParaRPr sz="1600">
              <a:latin typeface="Calibri"/>
              <a:cs typeface="Calibri"/>
            </a:endParaRPr>
          </a:p>
          <a:p>
            <a:pPr marL="12700" marR="1199515" algn="just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Al</a:t>
            </a:r>
            <a:r>
              <a:rPr sz="1600" spc="-30" dirty="0">
                <a:latin typeface="Calibri"/>
                <a:cs typeface="Calibri"/>
              </a:rPr>
              <a:t>e</a:t>
            </a:r>
            <a:r>
              <a:rPr sz="1600" spc="-5" dirty="0">
                <a:latin typeface="Calibri"/>
                <a:cs typeface="Calibri"/>
              </a:rPr>
              <a:t>x  A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30" dirty="0">
                <a:latin typeface="Calibri"/>
                <a:cs typeface="Calibri"/>
              </a:rPr>
              <a:t>e</a:t>
            </a:r>
            <a:r>
              <a:rPr sz="1600" spc="-5" dirty="0">
                <a:latin typeface="Calibri"/>
                <a:cs typeface="Calibri"/>
              </a:rPr>
              <a:t>x  A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30" dirty="0">
                <a:latin typeface="Calibri"/>
                <a:cs typeface="Calibri"/>
              </a:rPr>
              <a:t>e</a:t>
            </a:r>
            <a:r>
              <a:rPr sz="1600" spc="-5" dirty="0">
                <a:latin typeface="Calibri"/>
                <a:cs typeface="Calibri"/>
              </a:rPr>
              <a:t>x  A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30" dirty="0">
                <a:latin typeface="Calibri"/>
                <a:cs typeface="Calibri"/>
              </a:rPr>
              <a:t>e</a:t>
            </a:r>
            <a:r>
              <a:rPr sz="1600" spc="-5" dirty="0">
                <a:latin typeface="Calibri"/>
                <a:cs typeface="Calibri"/>
              </a:rPr>
              <a:t>x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4540" y="4372736"/>
            <a:ext cx="59759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latin typeface="Calibri"/>
                <a:cs typeface="Calibri"/>
              </a:rPr>
              <a:t>Write </a:t>
            </a:r>
            <a:r>
              <a:rPr sz="1600" b="1" spc="-5" dirty="0">
                <a:latin typeface="Calibri"/>
                <a:cs typeface="Calibri"/>
              </a:rPr>
              <a:t>a </a:t>
            </a:r>
            <a:r>
              <a:rPr sz="1600" b="1" spc="-15" dirty="0">
                <a:latin typeface="Calibri"/>
                <a:cs typeface="Calibri"/>
              </a:rPr>
              <a:t>program </a:t>
            </a:r>
            <a:r>
              <a:rPr sz="1600" b="1" spc="-10" dirty="0">
                <a:latin typeface="Calibri"/>
                <a:cs typeface="Calibri"/>
              </a:rPr>
              <a:t>to count total number </a:t>
            </a:r>
            <a:r>
              <a:rPr sz="1600" b="1" spc="-5" dirty="0">
                <a:latin typeface="Calibri"/>
                <a:cs typeface="Calibri"/>
              </a:rPr>
              <a:t>of </a:t>
            </a:r>
            <a:r>
              <a:rPr sz="1600" b="1" spc="-15" dirty="0">
                <a:latin typeface="Calibri"/>
                <a:cs typeface="Calibri"/>
              </a:rPr>
              <a:t>characters </a:t>
            </a:r>
            <a:r>
              <a:rPr sz="1600" b="1" spc="-5" dirty="0">
                <a:latin typeface="Calibri"/>
                <a:cs typeface="Calibri"/>
              </a:rPr>
              <a:t>in an input</a:t>
            </a:r>
            <a:r>
              <a:rPr sz="1600" b="1" spc="25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string.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3162" y="4440173"/>
            <a:ext cx="426720" cy="228600"/>
          </a:xfrm>
          <a:custGeom>
            <a:avLst/>
            <a:gdLst/>
            <a:ahLst/>
            <a:cxnLst/>
            <a:rect l="l" t="t" r="r" b="b"/>
            <a:pathLst>
              <a:path w="426720" h="228600">
                <a:moveTo>
                  <a:pt x="213359" y="0"/>
                </a:moveTo>
                <a:lnTo>
                  <a:pt x="156642" y="4083"/>
                </a:lnTo>
                <a:lnTo>
                  <a:pt x="105675" y="15606"/>
                </a:lnTo>
                <a:lnTo>
                  <a:pt x="62493" y="33480"/>
                </a:lnTo>
                <a:lnTo>
                  <a:pt x="29130" y="56613"/>
                </a:lnTo>
                <a:lnTo>
                  <a:pt x="0" y="114300"/>
                </a:lnTo>
                <a:lnTo>
                  <a:pt x="7621" y="144682"/>
                </a:lnTo>
                <a:lnTo>
                  <a:pt x="62493" y="195119"/>
                </a:lnTo>
                <a:lnTo>
                  <a:pt x="105675" y="212993"/>
                </a:lnTo>
                <a:lnTo>
                  <a:pt x="156642" y="224516"/>
                </a:lnTo>
                <a:lnTo>
                  <a:pt x="213359" y="228600"/>
                </a:lnTo>
                <a:lnTo>
                  <a:pt x="270077" y="224516"/>
                </a:lnTo>
                <a:lnTo>
                  <a:pt x="321044" y="212993"/>
                </a:lnTo>
                <a:lnTo>
                  <a:pt x="364226" y="195119"/>
                </a:lnTo>
                <a:lnTo>
                  <a:pt x="397589" y="171986"/>
                </a:lnTo>
                <a:lnTo>
                  <a:pt x="426719" y="114300"/>
                </a:lnTo>
                <a:lnTo>
                  <a:pt x="419098" y="83917"/>
                </a:lnTo>
                <a:lnTo>
                  <a:pt x="364226" y="33480"/>
                </a:lnTo>
                <a:lnTo>
                  <a:pt x="321044" y="15606"/>
                </a:lnTo>
                <a:lnTo>
                  <a:pt x="270077" y="4083"/>
                </a:lnTo>
                <a:lnTo>
                  <a:pt x="213359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3162" y="4440173"/>
            <a:ext cx="426720" cy="228600"/>
          </a:xfrm>
          <a:custGeom>
            <a:avLst/>
            <a:gdLst/>
            <a:ahLst/>
            <a:cxnLst/>
            <a:rect l="l" t="t" r="r" b="b"/>
            <a:pathLst>
              <a:path w="426720" h="228600">
                <a:moveTo>
                  <a:pt x="0" y="114300"/>
                </a:moveTo>
                <a:lnTo>
                  <a:pt x="29130" y="56613"/>
                </a:lnTo>
                <a:lnTo>
                  <a:pt x="62493" y="33480"/>
                </a:lnTo>
                <a:lnTo>
                  <a:pt x="105675" y="15606"/>
                </a:lnTo>
                <a:lnTo>
                  <a:pt x="156642" y="4083"/>
                </a:lnTo>
                <a:lnTo>
                  <a:pt x="213359" y="0"/>
                </a:lnTo>
                <a:lnTo>
                  <a:pt x="270077" y="4083"/>
                </a:lnTo>
                <a:lnTo>
                  <a:pt x="321044" y="15606"/>
                </a:lnTo>
                <a:lnTo>
                  <a:pt x="364226" y="33480"/>
                </a:lnTo>
                <a:lnTo>
                  <a:pt x="397589" y="56613"/>
                </a:lnTo>
                <a:lnTo>
                  <a:pt x="426719" y="114300"/>
                </a:lnTo>
                <a:lnTo>
                  <a:pt x="419098" y="144682"/>
                </a:lnTo>
                <a:lnTo>
                  <a:pt x="364226" y="195119"/>
                </a:lnTo>
                <a:lnTo>
                  <a:pt x="321044" y="212993"/>
                </a:lnTo>
                <a:lnTo>
                  <a:pt x="270077" y="224516"/>
                </a:lnTo>
                <a:lnTo>
                  <a:pt x="213359" y="228600"/>
                </a:lnTo>
                <a:lnTo>
                  <a:pt x="156642" y="224516"/>
                </a:lnTo>
                <a:lnTo>
                  <a:pt x="105675" y="212993"/>
                </a:lnTo>
                <a:lnTo>
                  <a:pt x="62493" y="195119"/>
                </a:lnTo>
                <a:lnTo>
                  <a:pt x="29130" y="171986"/>
                </a:lnTo>
                <a:lnTo>
                  <a:pt x="0" y="114300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9747" y="4447032"/>
            <a:ext cx="189738" cy="2613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40739" y="4694580"/>
            <a:ext cx="3634104" cy="1753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83005">
              <a:lnSpc>
                <a:spcPct val="141900"/>
              </a:lnSpc>
              <a:spcBef>
                <a:spcPts val="100"/>
              </a:spcBef>
            </a:pPr>
            <a:r>
              <a:rPr sz="1600" spc="-5" dirty="0">
                <a:latin typeface="Calibri"/>
                <a:cs typeface="Calibri"/>
              </a:rPr>
              <a:t>str1 = </a:t>
            </a:r>
            <a:r>
              <a:rPr sz="1600" spc="-5" dirty="0">
                <a:solidFill>
                  <a:srgbClr val="C00000"/>
                </a:solidFill>
                <a:latin typeface="Calibri"/>
                <a:cs typeface="Calibri"/>
              </a:rPr>
              <a:t>input</a:t>
            </a:r>
            <a:r>
              <a:rPr sz="1600" spc="-5" dirty="0">
                <a:latin typeface="Calibri"/>
                <a:cs typeface="Calibri"/>
              </a:rPr>
              <a:t>(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"Enter a string:</a:t>
            </a:r>
            <a:r>
              <a:rPr sz="16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"</a:t>
            </a:r>
            <a:r>
              <a:rPr sz="1600" spc="-5" dirty="0">
                <a:latin typeface="Calibri"/>
                <a:cs typeface="Calibri"/>
              </a:rPr>
              <a:t>)  </a:t>
            </a:r>
            <a:r>
              <a:rPr sz="1600" spc="-10" dirty="0">
                <a:latin typeface="Calibri"/>
                <a:cs typeface="Calibri"/>
              </a:rPr>
              <a:t>count </a:t>
            </a:r>
            <a:r>
              <a:rPr sz="1600" spc="-5" dirty="0">
                <a:latin typeface="Calibri"/>
                <a:cs typeface="Calibri"/>
              </a:rPr>
              <a:t>=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  <a:p>
            <a:pPr marR="2440305" algn="r">
              <a:lnSpc>
                <a:spcPct val="100000"/>
              </a:lnSpc>
              <a:spcBef>
                <a:spcPts val="790"/>
              </a:spcBef>
            </a:pPr>
            <a:r>
              <a:rPr sz="1600" spc="-15" dirty="0">
                <a:solidFill>
                  <a:srgbClr val="C00000"/>
                </a:solidFill>
                <a:latin typeface="Calibri"/>
                <a:cs typeface="Calibri"/>
              </a:rPr>
              <a:t>for </a:t>
            </a:r>
            <a:r>
              <a:rPr sz="1600" spc="-5" dirty="0">
                <a:latin typeface="Calibri"/>
                <a:cs typeface="Calibri"/>
              </a:rPr>
              <a:t>ctr </a:t>
            </a:r>
            <a:r>
              <a:rPr sz="1600" dirty="0">
                <a:solidFill>
                  <a:srgbClr val="C00000"/>
                </a:solidFill>
                <a:latin typeface="Calibri"/>
                <a:cs typeface="Calibri"/>
              </a:rPr>
              <a:t>in </a:t>
            </a:r>
            <a:r>
              <a:rPr sz="1600" spc="-10" dirty="0">
                <a:latin typeface="Calibri"/>
                <a:cs typeface="Calibri"/>
              </a:rPr>
              <a:t>str1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:</a:t>
            </a:r>
            <a:endParaRPr sz="1600">
              <a:latin typeface="Calibri"/>
              <a:cs typeface="Calibri"/>
            </a:endParaRPr>
          </a:p>
          <a:p>
            <a:pPr marR="2381250" algn="r">
              <a:lnSpc>
                <a:spcPct val="100000"/>
              </a:lnSpc>
              <a:spcBef>
                <a:spcPts val="805"/>
              </a:spcBef>
            </a:pPr>
            <a:r>
              <a:rPr sz="1600" spc="-20" dirty="0">
                <a:latin typeface="Calibri"/>
                <a:cs typeface="Calibri"/>
              </a:rPr>
              <a:t>c</a:t>
            </a:r>
            <a:r>
              <a:rPr sz="1600" spc="-10" dirty="0">
                <a:latin typeface="Calibri"/>
                <a:cs typeface="Calibri"/>
              </a:rPr>
              <a:t>ou</a:t>
            </a:r>
            <a:r>
              <a:rPr sz="1600" spc="-20" dirty="0">
                <a:latin typeface="Calibri"/>
                <a:cs typeface="Calibri"/>
              </a:rPr>
              <a:t>n</a:t>
            </a:r>
            <a:r>
              <a:rPr sz="160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+=1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600" spc="-5" dirty="0">
                <a:solidFill>
                  <a:srgbClr val="C00000"/>
                </a:solidFill>
                <a:latin typeface="Calibri"/>
                <a:cs typeface="Calibri"/>
              </a:rPr>
              <a:t>print </a:t>
            </a:r>
            <a:r>
              <a:rPr sz="1600" spc="-30" dirty="0">
                <a:latin typeface="Calibri"/>
                <a:cs typeface="Calibri"/>
              </a:rPr>
              <a:t>(</a:t>
            </a:r>
            <a:r>
              <a:rPr sz="1600" spc="-30" dirty="0">
                <a:solidFill>
                  <a:srgbClr val="006FC0"/>
                </a:solidFill>
                <a:latin typeface="Calibri"/>
                <a:cs typeface="Calibri"/>
              </a:rPr>
              <a:t>"Total </a:t>
            </a:r>
            <a:r>
              <a:rPr sz="1600" spc="-10" dirty="0">
                <a:solidFill>
                  <a:srgbClr val="006FC0"/>
                </a:solidFill>
                <a:latin typeface="Calibri"/>
                <a:cs typeface="Calibri"/>
              </a:rPr>
              <a:t>number 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of </a:t>
            </a:r>
            <a:r>
              <a:rPr sz="1600" spc="-10" dirty="0">
                <a:solidFill>
                  <a:srgbClr val="006FC0"/>
                </a:solidFill>
                <a:latin typeface="Calibri"/>
                <a:cs typeface="Calibri"/>
              </a:rPr>
              <a:t>characters: </a:t>
            </a:r>
            <a:r>
              <a:rPr sz="1600" dirty="0">
                <a:solidFill>
                  <a:srgbClr val="006FC0"/>
                </a:solidFill>
                <a:latin typeface="Calibri"/>
                <a:cs typeface="Calibri"/>
              </a:rPr>
              <a:t>"</a:t>
            </a:r>
            <a:r>
              <a:rPr sz="1600" dirty="0">
                <a:latin typeface="Calibri"/>
                <a:cs typeface="Calibri"/>
              </a:rPr>
              <a:t>,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count)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32375" y="4643998"/>
            <a:ext cx="3902075" cy="986790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600" b="1" spc="-5" dirty="0">
                <a:solidFill>
                  <a:srgbClr val="001F5F"/>
                </a:solidFill>
                <a:latin typeface="Calibri"/>
                <a:cs typeface="Calibri"/>
              </a:rPr>
              <a:t>Output:</a:t>
            </a:r>
            <a:endParaRPr sz="16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900"/>
              </a:spcBef>
            </a:pPr>
            <a:r>
              <a:rPr sz="1600" spc="-10" dirty="0">
                <a:latin typeface="Calibri"/>
                <a:cs typeface="Calibri"/>
              </a:rPr>
              <a:t>Enter </a:t>
            </a:r>
            <a:r>
              <a:rPr sz="1600" spc="-5" dirty="0">
                <a:latin typeface="Calibri"/>
                <a:cs typeface="Calibri"/>
              </a:rPr>
              <a:t>a string: HELPS </a:t>
            </a:r>
            <a:r>
              <a:rPr sz="1600" spc="-10" dirty="0">
                <a:latin typeface="Calibri"/>
                <a:cs typeface="Calibri"/>
              </a:rPr>
              <a:t>HEAL </a:t>
            </a:r>
            <a:r>
              <a:rPr sz="1600" spc="-5" dirty="0">
                <a:latin typeface="Calibri"/>
                <a:cs typeface="Calibri"/>
              </a:rPr>
              <a:t>WITHOUT HURTING  </a:t>
            </a:r>
            <a:r>
              <a:rPr sz="1600" spc="-35" dirty="0">
                <a:latin typeface="Calibri"/>
                <a:cs typeface="Calibri"/>
              </a:rPr>
              <a:t>Total </a:t>
            </a:r>
            <a:r>
              <a:rPr sz="1600" spc="-5" dirty="0">
                <a:latin typeface="Calibri"/>
                <a:cs typeface="Calibri"/>
              </a:rPr>
              <a:t>number of </a:t>
            </a:r>
            <a:r>
              <a:rPr sz="1600" spc="-10" dirty="0">
                <a:latin typeface="Calibri"/>
                <a:cs typeface="Calibri"/>
              </a:rPr>
              <a:t>characters:</a:t>
            </a:r>
            <a:r>
              <a:rPr sz="1600" spc="7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26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828" y="152400"/>
            <a:ext cx="8813800" cy="533400"/>
          </a:xfrm>
          <a:prstGeom prst="rect">
            <a:avLst/>
          </a:prstGeom>
          <a:solidFill>
            <a:srgbClr val="001F5F"/>
          </a:solidFill>
        </p:spPr>
        <p:txBody>
          <a:bodyPr vert="horz" wrap="square" lIns="0" tIns="2222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75"/>
              </a:spcBef>
            </a:pPr>
            <a:r>
              <a:rPr sz="2800" spc="-5" dirty="0">
                <a:solidFill>
                  <a:srgbClr val="FFFFFF"/>
                </a:solidFill>
              </a:rPr>
              <a:t>Using </a:t>
            </a:r>
            <a:r>
              <a:rPr sz="2800" spc="-10" dirty="0">
                <a:solidFill>
                  <a:srgbClr val="FFFFFF"/>
                </a:solidFill>
              </a:rPr>
              <a:t>Membership </a:t>
            </a:r>
            <a:r>
              <a:rPr sz="2800" spc="-20" dirty="0">
                <a:solidFill>
                  <a:srgbClr val="FFFFFF"/>
                </a:solidFill>
              </a:rPr>
              <a:t>Operators </a:t>
            </a:r>
            <a:r>
              <a:rPr sz="2800" spc="-5" dirty="0">
                <a:solidFill>
                  <a:srgbClr val="FFFFFF"/>
                </a:solidFill>
              </a:rPr>
              <a:t>with</a:t>
            </a:r>
            <a:r>
              <a:rPr sz="2800" spc="40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String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25958" y="935481"/>
            <a:ext cx="833500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10" dirty="0">
                <a:latin typeface="Calibri"/>
                <a:cs typeface="Calibri"/>
              </a:rPr>
              <a:t>membership </a:t>
            </a:r>
            <a:r>
              <a:rPr sz="1600" spc="-15" dirty="0">
                <a:latin typeface="Calibri"/>
                <a:cs typeface="Calibri"/>
              </a:rPr>
              <a:t>operators are </a:t>
            </a:r>
            <a:r>
              <a:rPr sz="1600" spc="-10" dirty="0">
                <a:latin typeface="Calibri"/>
                <a:cs typeface="Calibri"/>
              </a:rPr>
              <a:t>used to test whether </a:t>
            </a:r>
            <a:r>
              <a:rPr sz="1600" spc="-5" dirty="0">
                <a:latin typeface="Calibri"/>
                <a:cs typeface="Calibri"/>
              </a:rPr>
              <a:t>a </a:t>
            </a:r>
            <a:r>
              <a:rPr sz="1600" spc="-10" dirty="0">
                <a:latin typeface="Calibri"/>
                <a:cs typeface="Calibri"/>
              </a:rPr>
              <a:t>value </a:t>
            </a:r>
            <a:r>
              <a:rPr sz="1600" spc="-5" dirty="0">
                <a:latin typeface="Calibri"/>
                <a:cs typeface="Calibri"/>
              </a:rPr>
              <a:t>is </a:t>
            </a:r>
            <a:r>
              <a:rPr sz="1600" spc="-15" dirty="0">
                <a:latin typeface="Calibri"/>
                <a:cs typeface="Calibri"/>
              </a:rPr>
              <a:t>found </a:t>
            </a:r>
            <a:r>
              <a:rPr sz="1600" spc="-5" dirty="0">
                <a:latin typeface="Calibri"/>
                <a:cs typeface="Calibri"/>
              </a:rPr>
              <a:t>in a </a:t>
            </a:r>
            <a:r>
              <a:rPr sz="1600" spc="-10" dirty="0">
                <a:latin typeface="Calibri"/>
                <a:cs typeface="Calibri"/>
              </a:rPr>
              <a:t>sequence </a:t>
            </a:r>
            <a:r>
              <a:rPr sz="1600" spc="-5" dirty="0">
                <a:latin typeface="Calibri"/>
                <a:cs typeface="Calibri"/>
              </a:rPr>
              <a:t>(string, list, tuple,  </a:t>
            </a:r>
            <a:r>
              <a:rPr sz="1600" spc="-10" dirty="0">
                <a:latin typeface="Calibri"/>
                <a:cs typeface="Calibri"/>
              </a:rPr>
              <a:t>set </a:t>
            </a:r>
            <a:r>
              <a:rPr sz="1600" spc="-5" dirty="0">
                <a:latin typeface="Calibri"/>
                <a:cs typeface="Calibri"/>
              </a:rPr>
              <a:t>and dictionary). </a:t>
            </a:r>
            <a:r>
              <a:rPr sz="1600" spc="-10" dirty="0">
                <a:latin typeface="Calibri"/>
                <a:cs typeface="Calibri"/>
              </a:rPr>
              <a:t>There </a:t>
            </a:r>
            <a:r>
              <a:rPr sz="1600" spc="-15" dirty="0">
                <a:latin typeface="Calibri"/>
                <a:cs typeface="Calibri"/>
              </a:rPr>
              <a:t>are </a:t>
            </a:r>
            <a:r>
              <a:rPr sz="1600" spc="-10" dirty="0">
                <a:latin typeface="Calibri"/>
                <a:cs typeface="Calibri"/>
              </a:rPr>
              <a:t>two </a:t>
            </a:r>
            <a:r>
              <a:rPr sz="1600" spc="-5" dirty="0">
                <a:latin typeface="Calibri"/>
                <a:cs typeface="Calibri"/>
              </a:rPr>
              <a:t>types of </a:t>
            </a:r>
            <a:r>
              <a:rPr sz="1600" spc="-10" dirty="0">
                <a:latin typeface="Calibri"/>
                <a:cs typeface="Calibri"/>
              </a:rPr>
              <a:t>membership</a:t>
            </a:r>
            <a:r>
              <a:rPr sz="1600" spc="13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operators.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27050" y="1898650"/>
          <a:ext cx="7848600" cy="3733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/>
                <a:gridCol w="6172200"/>
              </a:tblGrid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1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Operator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28575">
                      <a:solidFill>
                        <a:srgbClr val="4AACC5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28575">
                      <a:solidFill>
                        <a:srgbClr val="4AACC5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</a:tr>
              <a:tr h="1798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in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28575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3873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This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operator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tests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if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one string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is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present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in another string. If a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string  exists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then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it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produces </a:t>
                      </a:r>
                      <a:r>
                        <a:rPr sz="1600" b="1" spc="-25" dirty="0">
                          <a:latin typeface="Calibri"/>
                          <a:cs typeface="Calibri"/>
                        </a:rPr>
                        <a:t>True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,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otherwise</a:t>
                      </a:r>
                      <a:r>
                        <a:rPr sz="1600" spc="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False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.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example,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&gt;&gt;&gt; str1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= "Python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in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CBSE</a:t>
                      </a:r>
                      <a:r>
                        <a:rPr sz="16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Schools"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1710055" algn="l"/>
                        </a:tabLst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&gt;&gt;&gt;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'C'</a:t>
                      </a:r>
                      <a:r>
                        <a:rPr sz="16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in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str1	</a:t>
                      </a:r>
                      <a:r>
                        <a:rPr sz="1600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# </a:t>
                      </a:r>
                      <a:r>
                        <a:rPr sz="1600" spc="-1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returns:</a:t>
                      </a:r>
                      <a:r>
                        <a:rPr sz="1600" spc="-6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3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True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1693545" algn="l"/>
                        </a:tabLst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&gt;&gt;&gt; 'CBSE'</a:t>
                      </a:r>
                      <a:r>
                        <a:rPr sz="16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str1	</a:t>
                      </a:r>
                      <a:r>
                        <a:rPr sz="1600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# </a:t>
                      </a:r>
                      <a:r>
                        <a:rPr sz="1600" spc="-1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returns:</a:t>
                      </a:r>
                      <a:r>
                        <a:rPr sz="1600" spc="-6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3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True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1697989" algn="l"/>
                        </a:tabLst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&gt;&gt;&gt; 'cbse'</a:t>
                      </a:r>
                      <a:r>
                        <a:rPr sz="16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str7	</a:t>
                      </a:r>
                      <a:r>
                        <a:rPr sz="1600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# </a:t>
                      </a:r>
                      <a:r>
                        <a:rPr sz="1600" spc="-1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returns:</a:t>
                      </a:r>
                      <a:r>
                        <a:rPr sz="1600" spc="3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False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28575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  <a:tr h="1554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not in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4114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not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in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operator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evaluates </a:t>
                      </a:r>
                      <a:r>
                        <a:rPr sz="1600" b="1" spc="-30" dirty="0">
                          <a:latin typeface="Calibri"/>
                          <a:cs typeface="Calibri"/>
                        </a:rPr>
                        <a:t>True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if it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does not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find a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variable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in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the 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specified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sequence,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otherwise</a:t>
                      </a:r>
                      <a:r>
                        <a:rPr sz="16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False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.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example,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1946275" algn="l"/>
                        </a:tabLst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&gt;&gt;&gt;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'C'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16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in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str1	</a:t>
                      </a:r>
                      <a:r>
                        <a:rPr sz="1600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# </a:t>
                      </a:r>
                      <a:r>
                        <a:rPr sz="1600" spc="-1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returns:</a:t>
                      </a:r>
                      <a:r>
                        <a:rPr sz="1600" spc="3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False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1975485" algn="l"/>
                        </a:tabLst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&gt;&gt;&gt; 'CBSE'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1600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str1	</a:t>
                      </a:r>
                      <a:r>
                        <a:rPr sz="1600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# </a:t>
                      </a:r>
                      <a:r>
                        <a:rPr sz="1600" spc="-1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returns:</a:t>
                      </a:r>
                      <a:r>
                        <a:rPr sz="1600" spc="2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False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1943100" algn="l"/>
                        </a:tabLst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&gt;&gt;&gt;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'Help'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16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str1	</a:t>
                      </a:r>
                      <a:r>
                        <a:rPr sz="1600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# </a:t>
                      </a:r>
                      <a:r>
                        <a:rPr sz="1600" spc="-1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returns:</a:t>
                      </a:r>
                      <a:r>
                        <a:rPr sz="1600" spc="3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3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True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</TotalTime>
  <Words>2102</Words>
  <Application>Microsoft Office PowerPoint</Application>
  <PresentationFormat>On-screen Show (4:3)</PresentationFormat>
  <Paragraphs>373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Accessing String Elements</vt:lpstr>
      <vt:lpstr>Slicing String</vt:lpstr>
      <vt:lpstr>EXCERCISE</vt:lpstr>
      <vt:lpstr>EXCERCISE</vt:lpstr>
      <vt:lpstr>Strings are Immutable</vt:lpstr>
      <vt:lpstr>Concatenating &amp; Replicating String</vt:lpstr>
      <vt:lpstr>Programming examples (Iterating):</vt:lpstr>
      <vt:lpstr>Using Membership Operators with String</vt:lpstr>
      <vt:lpstr>Comparing String</vt:lpstr>
      <vt:lpstr>Programming example</vt:lpstr>
      <vt:lpstr>String Functions</vt:lpstr>
      <vt:lpstr>Slide 13</vt:lpstr>
      <vt:lpstr>String Functions - Continued</vt:lpstr>
      <vt:lpstr>String Functions - Continued</vt:lpstr>
      <vt:lpstr>String Functions - Continued</vt:lpstr>
      <vt:lpstr>Programming example</vt:lpstr>
      <vt:lpstr>Programming example</vt:lpstr>
      <vt:lpstr>Strings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pearl</dc:creator>
  <cp:lastModifiedBy>rakesh</cp:lastModifiedBy>
  <cp:revision>33</cp:revision>
  <dcterms:created xsi:type="dcterms:W3CDTF">2019-07-12T03:30:54Z</dcterms:created>
  <dcterms:modified xsi:type="dcterms:W3CDTF">2019-08-09T03:53:33Z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2019-06-13T00:00:00Z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2019-07-12T00:00:00Z</vt:filetime>
  </property>
</Properties>
</file>