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71"/>
  </p:normalViewPr>
  <p:slideViewPr>
    <p:cSldViewPr snapToGrid="0" snapToObjects="1">
      <p:cViewPr varScale="1">
        <p:scale>
          <a:sx n="21" d="100"/>
          <a:sy n="21" d="100"/>
        </p:scale>
        <p:origin x="90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3F016-229C-42C1-BB9A-17D109E00F9E}" type="datetimeFigureOut">
              <a:rPr lang="en-US" smtClean="0"/>
              <a:t>4/12/2018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90528-5219-4217-B035-0A5FF07184D5}" type="slidenum">
              <a:rPr lang="en-US" smtClean="0"/>
              <a:t>‹#›</a:t>
            </a:fld>
            <a:endParaRPr lang="en-US"/>
          </a:p>
        </p:txBody>
      </p:sp>
    </p:spTree>
    <p:extLst>
      <p:ext uri="{BB962C8B-B14F-4D97-AF65-F5344CB8AC3E}">
        <p14:creationId xmlns:p14="http://schemas.microsoft.com/office/powerpoint/2010/main" val="432987254"/>
      </p:ext>
    </p:extLst>
  </p:cSld>
  <p:clrMap bg1="lt1" tx1="dk1" bg2="lt2" tx2="dk2" accent1="accent1" accent2="accent2" accent3="accent3" accent4="accent4" accent5="accent5" accent6="accent6" hlink="hlink" folHlink="folHlink"/>
  <p:notesStyle>
    <a:lvl1pPr marL="0" algn="l" defTabSz="3159600" rtl="0" eaLnBrk="1" latinLnBrk="0" hangingPunct="1">
      <a:defRPr sz="4147" kern="1200">
        <a:solidFill>
          <a:schemeClr val="tx1"/>
        </a:solidFill>
        <a:latin typeface="+mn-lt"/>
        <a:ea typeface="+mn-ea"/>
        <a:cs typeface="+mn-cs"/>
      </a:defRPr>
    </a:lvl1pPr>
    <a:lvl2pPr marL="1579800" algn="l" defTabSz="3159600" rtl="0" eaLnBrk="1" latinLnBrk="0" hangingPunct="1">
      <a:defRPr sz="4147" kern="1200">
        <a:solidFill>
          <a:schemeClr val="tx1"/>
        </a:solidFill>
        <a:latin typeface="+mn-lt"/>
        <a:ea typeface="+mn-ea"/>
        <a:cs typeface="+mn-cs"/>
      </a:defRPr>
    </a:lvl2pPr>
    <a:lvl3pPr marL="3159600" algn="l" defTabSz="3159600" rtl="0" eaLnBrk="1" latinLnBrk="0" hangingPunct="1">
      <a:defRPr sz="4147" kern="1200">
        <a:solidFill>
          <a:schemeClr val="tx1"/>
        </a:solidFill>
        <a:latin typeface="+mn-lt"/>
        <a:ea typeface="+mn-ea"/>
        <a:cs typeface="+mn-cs"/>
      </a:defRPr>
    </a:lvl3pPr>
    <a:lvl4pPr marL="4739399" algn="l" defTabSz="3159600" rtl="0" eaLnBrk="1" latinLnBrk="0" hangingPunct="1">
      <a:defRPr sz="4147" kern="1200">
        <a:solidFill>
          <a:schemeClr val="tx1"/>
        </a:solidFill>
        <a:latin typeface="+mn-lt"/>
        <a:ea typeface="+mn-ea"/>
        <a:cs typeface="+mn-cs"/>
      </a:defRPr>
    </a:lvl4pPr>
    <a:lvl5pPr marL="6319199" algn="l" defTabSz="3159600" rtl="0" eaLnBrk="1" latinLnBrk="0" hangingPunct="1">
      <a:defRPr sz="4147" kern="1200">
        <a:solidFill>
          <a:schemeClr val="tx1"/>
        </a:solidFill>
        <a:latin typeface="+mn-lt"/>
        <a:ea typeface="+mn-ea"/>
        <a:cs typeface="+mn-cs"/>
      </a:defRPr>
    </a:lvl5pPr>
    <a:lvl6pPr marL="7898999" algn="l" defTabSz="3159600" rtl="0" eaLnBrk="1" latinLnBrk="0" hangingPunct="1">
      <a:defRPr sz="4147" kern="1200">
        <a:solidFill>
          <a:schemeClr val="tx1"/>
        </a:solidFill>
        <a:latin typeface="+mn-lt"/>
        <a:ea typeface="+mn-ea"/>
        <a:cs typeface="+mn-cs"/>
      </a:defRPr>
    </a:lvl6pPr>
    <a:lvl7pPr marL="9478799" algn="l" defTabSz="3159600" rtl="0" eaLnBrk="1" latinLnBrk="0" hangingPunct="1">
      <a:defRPr sz="4147" kern="1200">
        <a:solidFill>
          <a:schemeClr val="tx1"/>
        </a:solidFill>
        <a:latin typeface="+mn-lt"/>
        <a:ea typeface="+mn-ea"/>
        <a:cs typeface="+mn-cs"/>
      </a:defRPr>
    </a:lvl7pPr>
    <a:lvl8pPr marL="11058599" algn="l" defTabSz="3159600" rtl="0" eaLnBrk="1" latinLnBrk="0" hangingPunct="1">
      <a:defRPr sz="4147" kern="1200">
        <a:solidFill>
          <a:schemeClr val="tx1"/>
        </a:solidFill>
        <a:latin typeface="+mn-lt"/>
        <a:ea typeface="+mn-ea"/>
        <a:cs typeface="+mn-cs"/>
      </a:defRPr>
    </a:lvl8pPr>
    <a:lvl9pPr marL="12638402" algn="l" defTabSz="3159600"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90528-5219-4217-B035-0A5FF07184D5}" type="slidenum">
              <a:rPr lang="en-US" smtClean="0"/>
              <a:t>1</a:t>
            </a:fld>
            <a:endParaRPr lang="en-US"/>
          </a:p>
        </p:txBody>
      </p:sp>
    </p:spTree>
    <p:extLst>
      <p:ext uri="{BB962C8B-B14F-4D97-AF65-F5344CB8AC3E}">
        <p14:creationId xmlns:p14="http://schemas.microsoft.com/office/powerpoint/2010/main" val="134777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62060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55973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1025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A4ED9-8B4C-0648-9464-DB0F494C2D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20659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1A4ED9-8B4C-0648-9464-DB0F494C2DC2}"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14420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A4ED9-8B4C-0648-9464-DB0F494C2DC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27471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A4ED9-8B4C-0648-9464-DB0F494C2DC2}"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277543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A4ED9-8B4C-0648-9464-DB0F494C2DC2}"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18143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4ED9-8B4C-0648-9464-DB0F494C2DC2}"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31586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41062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Edit Master text styles</a:t>
            </a:r>
          </a:p>
        </p:txBody>
      </p:sp>
      <p:sp>
        <p:nvSpPr>
          <p:cNvPr id="5" name="Date Placeholder 4"/>
          <p:cNvSpPr>
            <a:spLocks noGrp="1"/>
          </p:cNvSpPr>
          <p:nvPr>
            <p:ph type="dt" sz="half" idx="10"/>
          </p:nvPr>
        </p:nvSpPr>
        <p:spPr/>
        <p:txBody>
          <a:bodyPr/>
          <a:lstStyle/>
          <a:p>
            <a:fld id="{651A4ED9-8B4C-0648-9464-DB0F494C2DC2}"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B861D-EB3B-FB4B-8160-CA00471CEC91}" type="slidenum">
              <a:rPr lang="en-US" smtClean="0"/>
              <a:t>‹#›</a:t>
            </a:fld>
            <a:endParaRPr lang="en-US"/>
          </a:p>
        </p:txBody>
      </p:sp>
    </p:spTree>
    <p:extLst>
      <p:ext uri="{BB962C8B-B14F-4D97-AF65-F5344CB8AC3E}">
        <p14:creationId xmlns:p14="http://schemas.microsoft.com/office/powerpoint/2010/main" val="348233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651A4ED9-8B4C-0648-9464-DB0F494C2DC2}" type="datetimeFigureOut">
              <a:rPr lang="en-US" smtClean="0"/>
              <a:t>4/12/2018</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507B861D-EB3B-FB4B-8160-CA00471CEC91}" type="slidenum">
              <a:rPr lang="en-US" smtClean="0"/>
              <a:t>‹#›</a:t>
            </a:fld>
            <a:endParaRPr lang="en-US"/>
          </a:p>
        </p:txBody>
      </p:sp>
    </p:spTree>
    <p:extLst>
      <p:ext uri="{BB962C8B-B14F-4D97-AF65-F5344CB8AC3E}">
        <p14:creationId xmlns:p14="http://schemas.microsoft.com/office/powerpoint/2010/main" val="2756757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837EB2-3288-9042-A73D-6F8BBED5EC3B}"/>
              </a:ext>
            </a:extLst>
          </p:cNvPr>
          <p:cNvSpPr txBox="1"/>
          <p:nvPr/>
        </p:nvSpPr>
        <p:spPr>
          <a:xfrm>
            <a:off x="3425669" y="1155869"/>
            <a:ext cx="29724646" cy="2025619"/>
          </a:xfrm>
          <a:prstGeom prst="rect">
            <a:avLst/>
          </a:prstGeom>
          <a:solidFill>
            <a:schemeClr val="bg1"/>
          </a:solidFill>
          <a:ln>
            <a:solidFill>
              <a:schemeClr val="tx1"/>
            </a:solidFill>
          </a:ln>
        </p:spPr>
        <p:txBody>
          <a:bodyPr wrap="square" rtlCol="0">
            <a:spAutoFit/>
          </a:bodyPr>
          <a:lstStyle/>
          <a:p>
            <a:pPr algn="ctr"/>
            <a:r>
              <a:rPr lang="en-US" sz="7500" b="1" dirty="0"/>
              <a:t>Parallel Implementation of a Genetic Algorithm</a:t>
            </a:r>
          </a:p>
          <a:p>
            <a:pPr algn="ctr"/>
            <a:r>
              <a:rPr lang="en-US" sz="5063" dirty="0"/>
              <a:t>Austin </a:t>
            </a:r>
            <a:r>
              <a:rPr lang="en-US" sz="5063" dirty="0" err="1"/>
              <a:t>Kute</a:t>
            </a:r>
            <a:r>
              <a:rPr lang="en-US" sz="5063" dirty="0"/>
              <a:t>, David Devore – IUS Computer Science</a:t>
            </a:r>
          </a:p>
        </p:txBody>
      </p:sp>
      <p:sp>
        <p:nvSpPr>
          <p:cNvPr id="5" name="TextBox 4">
            <a:extLst>
              <a:ext uri="{FF2B5EF4-FFF2-40B4-BE49-F238E27FC236}">
                <a16:creationId xmlns:a16="http://schemas.microsoft.com/office/drawing/2014/main" id="{15B45391-64DE-EB4A-B9A8-F94348533761}"/>
              </a:ext>
            </a:extLst>
          </p:cNvPr>
          <p:cNvSpPr txBox="1"/>
          <p:nvPr/>
        </p:nvSpPr>
        <p:spPr>
          <a:xfrm>
            <a:off x="15860698" y="4303988"/>
            <a:ext cx="11022661" cy="11803231"/>
          </a:xfrm>
          <a:prstGeom prst="rect">
            <a:avLst/>
          </a:prstGeom>
          <a:noFill/>
          <a:ln>
            <a:solidFill>
              <a:schemeClr val="bg1"/>
            </a:solidFill>
          </a:ln>
        </p:spPr>
        <p:txBody>
          <a:bodyPr wrap="square" rtlCol="0">
            <a:spAutoFit/>
          </a:bodyPr>
          <a:lstStyle/>
          <a:p>
            <a:pPr algn="ctr"/>
            <a:r>
              <a:rPr lang="en-US" sz="7500" b="1" dirty="0"/>
              <a:t>Abstract</a:t>
            </a:r>
          </a:p>
          <a:p>
            <a:r>
              <a:rPr lang="en-US" sz="4900" dirty="0"/>
              <a:t>Our project is to implement a parallel version of a genetic algorithm to solve a Traveling Salesperson problem. The traveling salesperson problem is defined as starting at a city, travel to every other city in the graph, and end back at the starting city. The goal is to find the shortest path “cost”. Due to the nature of the genetic algorithm, the graph of cities needs to be a fully connected graph. What we will do is: implement a serial version of the algorithm, then implement a parallel version of the algorithm, and finally measure performance.</a:t>
            </a:r>
          </a:p>
        </p:txBody>
      </p:sp>
      <p:sp>
        <p:nvSpPr>
          <p:cNvPr id="6" name="TextBox 5">
            <a:extLst>
              <a:ext uri="{FF2B5EF4-FFF2-40B4-BE49-F238E27FC236}">
                <a16:creationId xmlns:a16="http://schemas.microsoft.com/office/drawing/2014/main" id="{F642D85D-538D-C54C-9425-4E8EBE494108}"/>
              </a:ext>
            </a:extLst>
          </p:cNvPr>
          <p:cNvSpPr txBox="1"/>
          <p:nvPr/>
        </p:nvSpPr>
        <p:spPr>
          <a:xfrm>
            <a:off x="28603215" y="4365499"/>
            <a:ext cx="7849216" cy="8460649"/>
          </a:xfrm>
          <a:prstGeom prst="rect">
            <a:avLst/>
          </a:prstGeom>
          <a:solidFill>
            <a:schemeClr val="bg1"/>
          </a:solidFill>
          <a:ln>
            <a:solidFill>
              <a:schemeClr val="bg1"/>
            </a:solidFill>
          </a:ln>
        </p:spPr>
        <p:txBody>
          <a:bodyPr wrap="square" rtlCol="0">
            <a:spAutoFit/>
          </a:bodyPr>
          <a:lstStyle/>
          <a:p>
            <a:pPr algn="ctr"/>
            <a:r>
              <a:rPr lang="en-US" sz="7500" b="1" dirty="0"/>
              <a:t>Methodology</a:t>
            </a:r>
          </a:p>
          <a:p>
            <a:r>
              <a:rPr lang="en-US" sz="4688" dirty="0"/>
              <a:t>We used OpenMP which is an application programming interface that supports shared memory parallel programming to build our project with.</a:t>
            </a:r>
          </a:p>
          <a:p>
            <a:r>
              <a:rPr lang="en-US" sz="4688" dirty="0"/>
              <a:t>We took our serial implementation and added in the appropriate calls to parallelize parts of the genetic algorithm. </a:t>
            </a:r>
          </a:p>
        </p:txBody>
      </p:sp>
      <p:sp>
        <p:nvSpPr>
          <p:cNvPr id="7" name="TextBox 6">
            <a:extLst>
              <a:ext uri="{FF2B5EF4-FFF2-40B4-BE49-F238E27FC236}">
                <a16:creationId xmlns:a16="http://schemas.microsoft.com/office/drawing/2014/main" id="{72AB2FA3-3E85-4142-8E50-41940D67D819}"/>
              </a:ext>
            </a:extLst>
          </p:cNvPr>
          <p:cNvSpPr txBox="1"/>
          <p:nvPr/>
        </p:nvSpPr>
        <p:spPr>
          <a:xfrm>
            <a:off x="28541430" y="13026959"/>
            <a:ext cx="7972785" cy="8787021"/>
          </a:xfrm>
          <a:prstGeom prst="rect">
            <a:avLst/>
          </a:prstGeom>
          <a:noFill/>
          <a:ln>
            <a:solidFill>
              <a:schemeClr val="bg1"/>
            </a:solidFill>
          </a:ln>
        </p:spPr>
        <p:txBody>
          <a:bodyPr wrap="square" rtlCol="0">
            <a:spAutoFit/>
          </a:bodyPr>
          <a:lstStyle/>
          <a:p>
            <a:pPr algn="ctr"/>
            <a:r>
              <a:rPr lang="en-US" sz="7500" b="1" dirty="0"/>
              <a:t>Discussion</a:t>
            </a:r>
          </a:p>
          <a:p>
            <a:r>
              <a:rPr lang="en-US" sz="4900" dirty="0"/>
              <a:t>We were able to get some speed up on our parallel versus our serial implementation; however, we were not able to achieve perfect scaling on our parallel implementation. So if we increase the thread count by two we do not see a double in the performance.</a:t>
            </a:r>
          </a:p>
        </p:txBody>
      </p:sp>
      <p:pic>
        <p:nvPicPr>
          <p:cNvPr id="3" name="Graphic 2">
            <a:extLst>
              <a:ext uri="{FF2B5EF4-FFF2-40B4-BE49-F238E27FC236}">
                <a16:creationId xmlns:a16="http://schemas.microsoft.com/office/drawing/2014/main" id="{FFCD5C74-91B9-4241-A44D-2AA2E4A8B0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4219787"/>
            <a:ext cx="14861323" cy="11158093"/>
          </a:xfrm>
          <a:prstGeom prst="rect">
            <a:avLst/>
          </a:prstGeom>
        </p:spPr>
      </p:pic>
      <p:pic>
        <p:nvPicPr>
          <p:cNvPr id="10" name="Graphic 9">
            <a:extLst>
              <a:ext uri="{FF2B5EF4-FFF2-40B4-BE49-F238E27FC236}">
                <a16:creationId xmlns:a16="http://schemas.microsoft.com/office/drawing/2014/main" id="{B337CD6C-0EFF-46AD-A98E-C21438CBEC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16195960"/>
            <a:ext cx="14965138" cy="11236040"/>
          </a:xfrm>
          <a:prstGeom prst="rect">
            <a:avLst/>
          </a:prstGeom>
        </p:spPr>
      </p:pic>
      <p:pic>
        <p:nvPicPr>
          <p:cNvPr id="12" name="Graphic 11">
            <a:extLst>
              <a:ext uri="{FF2B5EF4-FFF2-40B4-BE49-F238E27FC236}">
                <a16:creationId xmlns:a16="http://schemas.microsoft.com/office/drawing/2014/main" id="{37CB13C1-87C6-4896-B2AD-3F8786683D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38077" y="16195961"/>
            <a:ext cx="14965138" cy="11236040"/>
          </a:xfrm>
          <a:prstGeom prst="rect">
            <a:avLst/>
          </a:prstGeom>
        </p:spPr>
      </p:pic>
      <p:pic>
        <p:nvPicPr>
          <p:cNvPr id="14" name="Picture 13">
            <a:extLst>
              <a:ext uri="{FF2B5EF4-FFF2-40B4-BE49-F238E27FC236}">
                <a16:creationId xmlns:a16="http://schemas.microsoft.com/office/drawing/2014/main" id="{C01948A4-0B62-4407-9C81-8B5A4D6A5E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603215" y="22570506"/>
            <a:ext cx="1825756" cy="2052484"/>
          </a:xfrm>
          <a:prstGeom prst="rect">
            <a:avLst/>
          </a:prstGeom>
        </p:spPr>
      </p:pic>
      <p:pic>
        <p:nvPicPr>
          <p:cNvPr id="16" name="Picture 15">
            <a:extLst>
              <a:ext uri="{FF2B5EF4-FFF2-40B4-BE49-F238E27FC236}">
                <a16:creationId xmlns:a16="http://schemas.microsoft.com/office/drawing/2014/main" id="{9427B97C-4A59-478E-808B-B709629CF58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876765" y="22782725"/>
            <a:ext cx="4547100" cy="1628045"/>
          </a:xfrm>
          <a:prstGeom prst="rect">
            <a:avLst/>
          </a:prstGeom>
        </p:spPr>
      </p:pic>
    </p:spTree>
    <p:extLst>
      <p:ext uri="{BB962C8B-B14F-4D97-AF65-F5344CB8AC3E}">
        <p14:creationId xmlns:p14="http://schemas.microsoft.com/office/powerpoint/2010/main" val="139916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TotalTime>
  <Words>217</Words>
  <Application>Microsoft Office PowerPoint</Application>
  <PresentationFormat>Custom</PresentationFormat>
  <Paragraphs>10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ns23@umail.iu.edu</dc:creator>
  <cp:lastModifiedBy>David Devore</cp:lastModifiedBy>
  <cp:revision>16</cp:revision>
  <dcterms:created xsi:type="dcterms:W3CDTF">2018-04-09T19:35:26Z</dcterms:created>
  <dcterms:modified xsi:type="dcterms:W3CDTF">2018-04-12T17:08:25Z</dcterms:modified>
</cp:coreProperties>
</file>