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75" y="3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a981ad3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a981ad3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9f9af91b1_0_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9f9af91b1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e9f9af91b1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e9f9af91b1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9f9af91b1_0_6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e9f9af91b1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ea0f613fe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ea0f613fe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e9f9af91b1_0_1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e9f9af91b1_0_1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e9f9af91b1_0_2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e9f9af91b1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ea981ad38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ea981ad38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ea981ad38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ea981ad3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ea981ad38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ea981ad3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ea981ad38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ea981ad38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9f9af91b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9f9af91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ea981ad38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ea981ad38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ea981ad38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ea981ad38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ea981ad38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ea981ad38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ea981ad382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ea981ad382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a981ad382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a981ad382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ea981ad382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ea981ad382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ea981ad382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ea981ad382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ea981ad382_0_4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ea981ad382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ea981ad382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ea981ad382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ea981ad382_0_1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ea981ad382_0_1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e9f9af91b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e9f9af91b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gea981ad382_0_1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 name="Google Shape;1455;gea981ad382_0_1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9f9af91b1_0_9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9f9af91b1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9f9af91b1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9f9af91b1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9f9af91b1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9f9af91b1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9f9af91b1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9f9af91b1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e9f9af91b1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e9f9af91b1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e9f9af91b1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e9f9af91b1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xans_changed</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2"/>
          <p:cNvSpPr txBox="1"/>
          <p:nvPr/>
        </p:nvSpPr>
        <p:spPr>
          <a:xfrm>
            <a:off x="2676300" y="3100600"/>
            <a:ext cx="402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F0000"/>
                </a:solidFill>
              </a:rPr>
              <a:t>Xans</a:t>
            </a:r>
            <a:r>
              <a:rPr lang="en">
                <a:solidFill>
                  <a:srgbClr val="000000"/>
                </a:solidFill>
              </a:rPr>
              <a:t> </a:t>
            </a:r>
            <a:r>
              <a:rPr lang="en"/>
              <a:t>have ABC DNA and</a:t>
            </a:r>
            <a:r>
              <a:rPr lang="en">
                <a:solidFill>
                  <a:srgbClr val="000000"/>
                </a:solidFill>
              </a:rPr>
              <a:t> </a:t>
            </a:r>
            <a:r>
              <a:rPr lang="en">
                <a:solidFill>
                  <a:srgbClr val="0000FF"/>
                </a:solidFill>
              </a:rPr>
              <a:t>Zerps</a:t>
            </a:r>
            <a:r>
              <a:rPr lang="en">
                <a:solidFill>
                  <a:srgbClr val="00FF00"/>
                </a:solidFill>
              </a:rPr>
              <a:t> </a:t>
            </a:r>
            <a:r>
              <a:rPr lang="en">
                <a:solidFill>
                  <a:srgbClr val="000000"/>
                </a:solidFill>
              </a:rPr>
              <a:t>have </a:t>
            </a:r>
            <a:r>
              <a:rPr lang="en"/>
              <a:t>XYZ DNA.</a:t>
            </a:r>
            <a:endParaRPr/>
          </a:p>
        </p:txBody>
      </p:sp>
      <p:grpSp>
        <p:nvGrpSpPr>
          <p:cNvPr id="388" name="Google Shape;388;p22"/>
          <p:cNvGrpSpPr/>
          <p:nvPr/>
        </p:nvGrpSpPr>
        <p:grpSpPr>
          <a:xfrm>
            <a:off x="81023" y="53578"/>
            <a:ext cx="8981955" cy="2604005"/>
            <a:chOff x="81023" y="53578"/>
            <a:chExt cx="8981955" cy="2604005"/>
          </a:xfrm>
        </p:grpSpPr>
        <p:grpSp>
          <p:nvGrpSpPr>
            <p:cNvPr id="389" name="Google Shape;389;p22"/>
            <p:cNvGrpSpPr/>
            <p:nvPr/>
          </p:nvGrpSpPr>
          <p:grpSpPr>
            <a:xfrm>
              <a:off x="81023" y="53578"/>
              <a:ext cx="4434716" cy="2594472"/>
              <a:chOff x="2355750" y="129800"/>
              <a:chExt cx="4432500" cy="4968350"/>
            </a:xfrm>
          </p:grpSpPr>
          <p:sp>
            <p:nvSpPr>
              <p:cNvPr id="390" name="Google Shape;390;p22"/>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1" name="Google Shape;391;p22"/>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392" name="Google Shape;392;p22"/>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393" name="Google Shape;393;p22"/>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395" name="Google Shape;395;p22"/>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396" name="Google Shape;396;p22"/>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398" name="Google Shape;398;p22"/>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399" name="Google Shape;399;p22"/>
              <p:cNvCxnSpPr>
                <a:stCxn id="394"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4"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401" name="Google Shape;401;p22"/>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408" name="Google Shape;408;p22"/>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410" name="Google Shape;410;p22"/>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411" name="Google Shape;411;p22"/>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22"/>
            <p:cNvGrpSpPr/>
            <p:nvPr/>
          </p:nvGrpSpPr>
          <p:grpSpPr>
            <a:xfrm>
              <a:off x="4630477" y="60626"/>
              <a:ext cx="4432500" cy="2596956"/>
              <a:chOff x="2355750" y="129800"/>
              <a:chExt cx="4432500" cy="4968350"/>
            </a:xfrm>
          </p:grpSpPr>
          <p:sp>
            <p:nvSpPr>
              <p:cNvPr id="416" name="Google Shape;416;p22"/>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417" name="Google Shape;417;p22"/>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418" name="Google Shape;418;p22"/>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419" name="Google Shape;419;p22"/>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420" name="Google Shape;420;p22"/>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421" name="Google Shape;421;p22"/>
              <p:cNvGrpSpPr/>
              <p:nvPr/>
            </p:nvGrpSpPr>
            <p:grpSpPr>
              <a:xfrm>
                <a:off x="4022686" y="4224602"/>
                <a:ext cx="1098628" cy="759042"/>
                <a:chOff x="649175" y="3056150"/>
                <a:chExt cx="1068600" cy="1088700"/>
              </a:xfrm>
            </p:grpSpPr>
            <p:sp>
              <p:nvSpPr>
                <p:cNvPr id="422" name="Google Shape;422;p22"/>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424" name="Google Shape;424;p22"/>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425" name="Google Shape;425;p22"/>
              <p:cNvGrpSpPr/>
              <p:nvPr/>
            </p:nvGrpSpPr>
            <p:grpSpPr>
              <a:xfrm>
                <a:off x="3062225" y="2650825"/>
                <a:ext cx="1395350" cy="1177200"/>
                <a:chOff x="623825" y="1812625"/>
                <a:chExt cx="1395350" cy="1177200"/>
              </a:xfrm>
            </p:grpSpPr>
            <p:sp>
              <p:nvSpPr>
                <p:cNvPr id="426" name="Google Shape;426;p22"/>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428" name="Google Shape;428;p22"/>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429" name="Google Shape;429;p22"/>
              <p:cNvGrpSpPr/>
              <p:nvPr/>
            </p:nvGrpSpPr>
            <p:grpSpPr>
              <a:xfrm>
                <a:off x="4719475" y="2650825"/>
                <a:ext cx="1395350" cy="1177200"/>
                <a:chOff x="623825" y="1812625"/>
                <a:chExt cx="1395350" cy="1177200"/>
              </a:xfrm>
            </p:grpSpPr>
            <p:sp>
              <p:nvSpPr>
                <p:cNvPr id="430" name="Google Shape;430;p22"/>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432" name="Google Shape;432;p22"/>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433" name="Google Shape;433;p22"/>
              <p:cNvCxnSpPr>
                <a:stCxn id="423"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434" name="Google Shape;434;p22"/>
              <p:cNvCxnSpPr>
                <a:stCxn id="423"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435" name="Google Shape;435;p22"/>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2"/>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2"/>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2"/>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2"/>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2"/>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2"/>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23"/>
          <p:cNvSpPr txBox="1"/>
          <p:nvPr/>
        </p:nvSpPr>
        <p:spPr>
          <a:xfrm>
            <a:off x="2676300" y="3100600"/>
            <a:ext cx="402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true purpose of </a:t>
            </a:r>
            <a:r>
              <a:rPr lang="en">
                <a:solidFill>
                  <a:srgbClr val="FF0000"/>
                </a:solidFill>
              </a:rPr>
              <a:t>Xans</a:t>
            </a:r>
            <a:r>
              <a:rPr lang="en">
                <a:solidFill>
                  <a:srgbClr val="000000"/>
                </a:solidFill>
              </a:rPr>
              <a:t> is to make honey and pollinate flowers while the true purpose of </a:t>
            </a:r>
            <a:r>
              <a:rPr lang="en">
                <a:solidFill>
                  <a:srgbClr val="0000FF"/>
                </a:solidFill>
              </a:rPr>
              <a:t>Zerps</a:t>
            </a:r>
            <a:r>
              <a:rPr lang="en">
                <a:solidFill>
                  <a:srgbClr val="00FF00"/>
                </a:solidFill>
              </a:rPr>
              <a:t> </a:t>
            </a:r>
            <a:r>
              <a:rPr lang="en"/>
              <a:t>is to spin webs to catch and kill insects.</a:t>
            </a:r>
            <a:endParaRPr/>
          </a:p>
        </p:txBody>
      </p:sp>
      <p:grpSp>
        <p:nvGrpSpPr>
          <p:cNvPr id="450" name="Google Shape;450;p23"/>
          <p:cNvGrpSpPr/>
          <p:nvPr/>
        </p:nvGrpSpPr>
        <p:grpSpPr>
          <a:xfrm>
            <a:off x="81023" y="53578"/>
            <a:ext cx="8981955" cy="2604005"/>
            <a:chOff x="81023" y="53578"/>
            <a:chExt cx="8981955" cy="2604005"/>
          </a:xfrm>
        </p:grpSpPr>
        <p:grpSp>
          <p:nvGrpSpPr>
            <p:cNvPr id="451" name="Google Shape;451;p23"/>
            <p:cNvGrpSpPr/>
            <p:nvPr/>
          </p:nvGrpSpPr>
          <p:grpSpPr>
            <a:xfrm>
              <a:off x="81023" y="53578"/>
              <a:ext cx="4434716" cy="2594472"/>
              <a:chOff x="2355750" y="129800"/>
              <a:chExt cx="4432500" cy="4968350"/>
            </a:xfrm>
          </p:grpSpPr>
          <p:sp>
            <p:nvSpPr>
              <p:cNvPr id="452" name="Google Shape;452;p23"/>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3" name="Google Shape;453;p23"/>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454" name="Google Shape;454;p23"/>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455" name="Google Shape;455;p23"/>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457" name="Google Shape;457;p23"/>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458" name="Google Shape;458;p23"/>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3"/>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460" name="Google Shape;460;p23"/>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461" name="Google Shape;461;p23"/>
              <p:cNvCxnSpPr>
                <a:stCxn id="456"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462" name="Google Shape;462;p23"/>
              <p:cNvCxnSpPr>
                <a:stCxn id="456"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463" name="Google Shape;463;p23"/>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3"/>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3"/>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3"/>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3"/>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3"/>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470" name="Google Shape;470;p23"/>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472" name="Google Shape;472;p23"/>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473" name="Google Shape;473;p23"/>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3"/>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23"/>
            <p:cNvGrpSpPr/>
            <p:nvPr/>
          </p:nvGrpSpPr>
          <p:grpSpPr>
            <a:xfrm>
              <a:off x="4630477" y="60626"/>
              <a:ext cx="4432500" cy="2596956"/>
              <a:chOff x="2355750" y="129800"/>
              <a:chExt cx="4432500" cy="4968350"/>
            </a:xfrm>
          </p:grpSpPr>
          <p:sp>
            <p:nvSpPr>
              <p:cNvPr id="478" name="Google Shape;478;p23"/>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479" name="Google Shape;479;p23"/>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480" name="Google Shape;480;p23"/>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481" name="Google Shape;481;p23"/>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482" name="Google Shape;482;p23"/>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483" name="Google Shape;483;p23"/>
              <p:cNvGrpSpPr/>
              <p:nvPr/>
            </p:nvGrpSpPr>
            <p:grpSpPr>
              <a:xfrm>
                <a:off x="4022686" y="4224602"/>
                <a:ext cx="1098628" cy="759042"/>
                <a:chOff x="649175" y="3056150"/>
                <a:chExt cx="1068600" cy="1088700"/>
              </a:xfrm>
            </p:grpSpPr>
            <p:sp>
              <p:nvSpPr>
                <p:cNvPr id="484" name="Google Shape;484;p23"/>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3"/>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486" name="Google Shape;486;p23"/>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487" name="Google Shape;487;p23"/>
              <p:cNvGrpSpPr/>
              <p:nvPr/>
            </p:nvGrpSpPr>
            <p:grpSpPr>
              <a:xfrm>
                <a:off x="3062225" y="2650825"/>
                <a:ext cx="1395350" cy="1177200"/>
                <a:chOff x="623825" y="1812625"/>
                <a:chExt cx="1395350" cy="1177200"/>
              </a:xfrm>
            </p:grpSpPr>
            <p:sp>
              <p:nvSpPr>
                <p:cNvPr id="488" name="Google Shape;488;p23"/>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490" name="Google Shape;490;p23"/>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491" name="Google Shape;491;p23"/>
              <p:cNvGrpSpPr/>
              <p:nvPr/>
            </p:nvGrpSpPr>
            <p:grpSpPr>
              <a:xfrm>
                <a:off x="4719475" y="2650825"/>
                <a:ext cx="1395350" cy="1177200"/>
                <a:chOff x="623825" y="1812625"/>
                <a:chExt cx="1395350" cy="1177200"/>
              </a:xfrm>
            </p:grpSpPr>
            <p:sp>
              <p:nvSpPr>
                <p:cNvPr id="492" name="Google Shape;492;p23"/>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3"/>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494" name="Google Shape;494;p23"/>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495" name="Google Shape;495;p23"/>
              <p:cNvCxnSpPr>
                <a:stCxn id="485"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496" name="Google Shape;496;p23"/>
              <p:cNvCxnSpPr>
                <a:stCxn id="485"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497" name="Google Shape;497;p23"/>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3"/>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3"/>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3"/>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3"/>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3"/>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3"/>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3"/>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3"/>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3"/>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4"/>
          <p:cNvSpPr txBox="1"/>
          <p:nvPr/>
        </p:nvSpPr>
        <p:spPr>
          <a:xfrm>
            <a:off x="2676300" y="3100600"/>
            <a:ext cx="40200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00"/>
                </a:solidFill>
              </a:rPr>
              <a:t>You will now encounter various creatures that result from the special </a:t>
            </a:r>
            <a:r>
              <a:rPr lang="en"/>
              <a:t>operations</a:t>
            </a:r>
            <a:r>
              <a:rPr lang="en">
                <a:solidFill>
                  <a:srgbClr val="000000"/>
                </a:solidFill>
              </a:rPr>
              <a:t> that Suzy and Andy perform </a:t>
            </a:r>
            <a:r>
              <a:rPr lang="en"/>
              <a:t>on </a:t>
            </a:r>
            <a:r>
              <a:rPr lang="en">
                <a:solidFill>
                  <a:srgbClr val="FF0000"/>
                </a:solidFill>
              </a:rPr>
              <a:t>Xans</a:t>
            </a:r>
            <a:r>
              <a:rPr lang="en">
                <a:solidFill>
                  <a:srgbClr val="000000"/>
                </a:solidFill>
              </a:rPr>
              <a:t>. For each creature, you will decide whether it is a </a:t>
            </a:r>
            <a:r>
              <a:rPr lang="en">
                <a:solidFill>
                  <a:srgbClr val="FF0000"/>
                </a:solidFill>
              </a:rPr>
              <a:t>Xan</a:t>
            </a:r>
            <a:r>
              <a:rPr lang="en">
                <a:solidFill>
                  <a:srgbClr val="000000"/>
                </a:solidFill>
              </a:rPr>
              <a:t> or a</a:t>
            </a:r>
            <a:r>
              <a:rPr lang="en">
                <a:solidFill>
                  <a:srgbClr val="FF00FF"/>
                </a:solidFill>
              </a:rPr>
              <a:t> </a:t>
            </a:r>
            <a:r>
              <a:rPr lang="en">
                <a:solidFill>
                  <a:srgbClr val="0000FF"/>
                </a:solidFill>
              </a:rPr>
              <a:t>Zerp </a:t>
            </a:r>
            <a:r>
              <a:rPr lang="en">
                <a:solidFill>
                  <a:schemeClr val="dk1"/>
                </a:solidFill>
              </a:rPr>
              <a:t>after the special operation</a:t>
            </a:r>
            <a:r>
              <a:rPr lang="en">
                <a:solidFill>
                  <a:srgbClr val="000000"/>
                </a:solidFill>
              </a:rPr>
              <a:t>.</a:t>
            </a:r>
            <a:endParaRPr/>
          </a:p>
        </p:txBody>
      </p:sp>
      <p:grpSp>
        <p:nvGrpSpPr>
          <p:cNvPr id="512" name="Google Shape;512;p24"/>
          <p:cNvGrpSpPr/>
          <p:nvPr/>
        </p:nvGrpSpPr>
        <p:grpSpPr>
          <a:xfrm>
            <a:off x="81023" y="53578"/>
            <a:ext cx="8981955" cy="2604005"/>
            <a:chOff x="81023" y="53578"/>
            <a:chExt cx="8981955" cy="2604005"/>
          </a:xfrm>
        </p:grpSpPr>
        <p:grpSp>
          <p:nvGrpSpPr>
            <p:cNvPr id="513" name="Google Shape;513;p24"/>
            <p:cNvGrpSpPr/>
            <p:nvPr/>
          </p:nvGrpSpPr>
          <p:grpSpPr>
            <a:xfrm>
              <a:off x="81023" y="53578"/>
              <a:ext cx="4434716" cy="2594472"/>
              <a:chOff x="2355750" y="129800"/>
              <a:chExt cx="4432500" cy="4968350"/>
            </a:xfrm>
          </p:grpSpPr>
          <p:sp>
            <p:nvSpPr>
              <p:cNvPr id="514" name="Google Shape;514;p24"/>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15" name="Google Shape;515;p24"/>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516" name="Google Shape;516;p24"/>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517" name="Google Shape;517;p24"/>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4"/>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519" name="Google Shape;519;p24"/>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520" name="Google Shape;520;p24"/>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4"/>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522" name="Google Shape;522;p24"/>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523" name="Google Shape;523;p24"/>
              <p:cNvCxnSpPr>
                <a:stCxn id="518"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524" name="Google Shape;524;p24"/>
              <p:cNvCxnSpPr>
                <a:stCxn id="518"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525" name="Google Shape;525;p24"/>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4"/>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4"/>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4"/>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4"/>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4"/>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4"/>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532" name="Google Shape;532;p24"/>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4"/>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534" name="Google Shape;534;p24"/>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535" name="Google Shape;535;p24"/>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4"/>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4"/>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4"/>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4"/>
            <p:cNvGrpSpPr/>
            <p:nvPr/>
          </p:nvGrpSpPr>
          <p:grpSpPr>
            <a:xfrm>
              <a:off x="4630477" y="60626"/>
              <a:ext cx="4432500" cy="2596956"/>
              <a:chOff x="2355750" y="129800"/>
              <a:chExt cx="4432500" cy="4968350"/>
            </a:xfrm>
          </p:grpSpPr>
          <p:sp>
            <p:nvSpPr>
              <p:cNvPr id="540" name="Google Shape;540;p24"/>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541" name="Google Shape;541;p24"/>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542" name="Google Shape;542;p24"/>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543" name="Google Shape;543;p24"/>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544" name="Google Shape;544;p24"/>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545" name="Google Shape;545;p24"/>
              <p:cNvGrpSpPr/>
              <p:nvPr/>
            </p:nvGrpSpPr>
            <p:grpSpPr>
              <a:xfrm>
                <a:off x="4022686" y="4224602"/>
                <a:ext cx="1098628" cy="759042"/>
                <a:chOff x="649175" y="3056150"/>
                <a:chExt cx="1068600" cy="1088700"/>
              </a:xfrm>
            </p:grpSpPr>
            <p:sp>
              <p:nvSpPr>
                <p:cNvPr id="546" name="Google Shape;546;p24"/>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548" name="Google Shape;548;p24"/>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549" name="Google Shape;549;p24"/>
              <p:cNvGrpSpPr/>
              <p:nvPr/>
            </p:nvGrpSpPr>
            <p:grpSpPr>
              <a:xfrm>
                <a:off x="3062225" y="2650825"/>
                <a:ext cx="1395350" cy="1177200"/>
                <a:chOff x="623825" y="1812625"/>
                <a:chExt cx="1395350" cy="1177200"/>
              </a:xfrm>
            </p:grpSpPr>
            <p:sp>
              <p:nvSpPr>
                <p:cNvPr id="550" name="Google Shape;550;p24"/>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4"/>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552" name="Google Shape;552;p24"/>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553" name="Google Shape;553;p24"/>
              <p:cNvGrpSpPr/>
              <p:nvPr/>
            </p:nvGrpSpPr>
            <p:grpSpPr>
              <a:xfrm>
                <a:off x="4719475" y="2650825"/>
                <a:ext cx="1395350" cy="1177200"/>
                <a:chOff x="623825" y="1812625"/>
                <a:chExt cx="1395350" cy="1177200"/>
              </a:xfrm>
            </p:grpSpPr>
            <p:sp>
              <p:nvSpPr>
                <p:cNvPr id="554" name="Google Shape;554;p24"/>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556" name="Google Shape;556;p24"/>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557" name="Google Shape;557;p24"/>
              <p:cNvCxnSpPr>
                <a:stCxn id="547"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558" name="Google Shape;558;p24"/>
              <p:cNvCxnSpPr>
                <a:stCxn id="547"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559" name="Google Shape;559;p24"/>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25"/>
          <p:cNvSpPr/>
          <p:nvPr/>
        </p:nvSpPr>
        <p:spPr>
          <a:xfrm>
            <a:off x="15900" y="279778"/>
            <a:ext cx="9112200" cy="426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5"/>
          <p:cNvSpPr txBox="1"/>
          <p:nvPr/>
        </p:nvSpPr>
        <p:spPr>
          <a:xfrm>
            <a:off x="65475" y="1554176"/>
            <a:ext cx="1758000" cy="21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rPr>
              <a:t>Suzy and Andy perform a special operation on</a:t>
            </a:r>
            <a:r>
              <a:rPr lang="en" sz="1200"/>
              <a:t> a </a:t>
            </a:r>
            <a:r>
              <a:rPr lang="en" sz="1200">
                <a:solidFill>
                  <a:srgbClr val="FF0000"/>
                </a:solidFill>
              </a:rPr>
              <a:t>Xan</a:t>
            </a:r>
            <a:r>
              <a:rPr lang="en" sz="1200">
                <a:solidFill>
                  <a:srgbClr val="000000"/>
                </a:solidFill>
              </a:rPr>
              <a:t>.</a:t>
            </a:r>
            <a:r>
              <a:rPr lang="en">
                <a:solidFill>
                  <a:srgbClr val="000000"/>
                </a:solidFill>
              </a:rPr>
              <a:t> </a:t>
            </a:r>
            <a:endParaRPr/>
          </a:p>
        </p:txBody>
      </p:sp>
      <p:sp>
        <p:nvSpPr>
          <p:cNvPr id="575" name="Google Shape;575;p25"/>
          <p:cNvSpPr txBox="1"/>
          <p:nvPr/>
        </p:nvSpPr>
        <p:spPr>
          <a:xfrm>
            <a:off x="3693000" y="1554175"/>
            <a:ext cx="1758000" cy="14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The special operation changed the </a:t>
            </a:r>
            <a:r>
              <a:rPr lang="en" sz="1200" b="1"/>
              <a:t>true purpose</a:t>
            </a:r>
            <a:endParaRPr sz="1200" b="1"/>
          </a:p>
          <a:p>
            <a:pPr marL="0" lvl="0" indent="0" algn="ctr" rtl="0">
              <a:spcBef>
                <a:spcPts val="0"/>
              </a:spcBef>
              <a:spcAft>
                <a:spcPts val="0"/>
              </a:spcAft>
              <a:buNone/>
            </a:pPr>
            <a:endParaRPr sz="1200"/>
          </a:p>
          <a:p>
            <a:pPr marL="0" lvl="0" indent="0" algn="ctr" rtl="0">
              <a:spcBef>
                <a:spcPts val="0"/>
              </a:spcBef>
              <a:spcAft>
                <a:spcPts val="0"/>
              </a:spcAft>
              <a:buNone/>
            </a:pPr>
            <a:r>
              <a:rPr lang="en" sz="1200"/>
              <a:t>It no longer </a:t>
            </a:r>
            <a:r>
              <a:rPr lang="en" sz="1200">
                <a:solidFill>
                  <a:srgbClr val="FF0000"/>
                </a:solidFill>
              </a:rPr>
              <a:t>makes</a:t>
            </a:r>
            <a:r>
              <a:rPr lang="en" sz="1200"/>
              <a:t> </a:t>
            </a:r>
            <a:r>
              <a:rPr lang="en" sz="1200">
                <a:solidFill>
                  <a:srgbClr val="FF0000"/>
                </a:solidFill>
              </a:rPr>
              <a:t>honey and pollinates flowers</a:t>
            </a:r>
            <a:r>
              <a:rPr lang="en" sz="1200"/>
              <a:t>. Instead it  </a:t>
            </a:r>
            <a:r>
              <a:rPr lang="en" sz="1200">
                <a:solidFill>
                  <a:srgbClr val="0000FF"/>
                </a:solidFill>
              </a:rPr>
              <a:t>spins webs to catch and kill insects</a:t>
            </a:r>
            <a:r>
              <a:rPr lang="en" sz="1200"/>
              <a:t>. </a:t>
            </a:r>
            <a:endParaRPr sz="1200"/>
          </a:p>
        </p:txBody>
      </p:sp>
      <p:sp>
        <p:nvSpPr>
          <p:cNvPr id="576" name="Google Shape;576;p25"/>
          <p:cNvSpPr txBox="1"/>
          <p:nvPr/>
        </p:nvSpPr>
        <p:spPr>
          <a:xfrm>
            <a:off x="2639550" y="4534850"/>
            <a:ext cx="3864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Do you think the creature after the special operation is a </a:t>
            </a:r>
            <a:r>
              <a:rPr lang="en">
                <a:solidFill>
                  <a:srgbClr val="FF0000"/>
                </a:solidFill>
              </a:rPr>
              <a:t>Xan</a:t>
            </a:r>
            <a:r>
              <a:rPr lang="en">
                <a:solidFill>
                  <a:srgbClr val="FF00FF"/>
                </a:solidFill>
              </a:rPr>
              <a:t> </a:t>
            </a:r>
            <a:r>
              <a:rPr lang="en"/>
              <a:t>or a </a:t>
            </a:r>
            <a:r>
              <a:rPr lang="en">
                <a:solidFill>
                  <a:srgbClr val="0000FF"/>
                </a:solidFill>
              </a:rPr>
              <a:t>Zerp</a:t>
            </a:r>
            <a:r>
              <a:rPr lang="en"/>
              <a:t>?</a:t>
            </a:r>
            <a:endParaRPr/>
          </a:p>
        </p:txBody>
      </p:sp>
      <p:pic>
        <p:nvPicPr>
          <p:cNvPr id="577" name="Google Shape;577;p25"/>
          <p:cNvPicPr preferRelativeResize="0"/>
          <p:nvPr/>
        </p:nvPicPr>
        <p:blipFill>
          <a:blip r:embed="rId3">
            <a:alphaModFix/>
          </a:blip>
          <a:stretch>
            <a:fillRect/>
          </a:stretch>
        </p:blipFill>
        <p:spPr>
          <a:xfrm>
            <a:off x="4892525" y="1983462"/>
            <a:ext cx="289624" cy="289624"/>
          </a:xfrm>
          <a:prstGeom prst="rect">
            <a:avLst/>
          </a:prstGeom>
          <a:noFill/>
          <a:ln>
            <a:noFill/>
          </a:ln>
        </p:spPr>
      </p:pic>
      <p:grpSp>
        <p:nvGrpSpPr>
          <p:cNvPr id="578" name="Google Shape;578;p25"/>
          <p:cNvGrpSpPr/>
          <p:nvPr/>
        </p:nvGrpSpPr>
        <p:grpSpPr>
          <a:xfrm>
            <a:off x="930491" y="358400"/>
            <a:ext cx="2819461" cy="4183975"/>
            <a:chOff x="1768691" y="358400"/>
            <a:chExt cx="2819461" cy="4183975"/>
          </a:xfrm>
        </p:grpSpPr>
        <p:grpSp>
          <p:nvGrpSpPr>
            <p:cNvPr id="579" name="Google Shape;579;p25"/>
            <p:cNvGrpSpPr/>
            <p:nvPr/>
          </p:nvGrpSpPr>
          <p:grpSpPr>
            <a:xfrm>
              <a:off x="1768691" y="1282177"/>
              <a:ext cx="2819461" cy="3260198"/>
              <a:chOff x="1752841" y="3172443"/>
              <a:chExt cx="2819461" cy="1892383"/>
            </a:xfrm>
          </p:grpSpPr>
          <p:sp>
            <p:nvSpPr>
              <p:cNvPr id="580" name="Google Shape;580;p25"/>
              <p:cNvSpPr/>
              <p:nvPr/>
            </p:nvSpPr>
            <p:spPr>
              <a:xfrm>
                <a:off x="2906700" y="4459550"/>
                <a:ext cx="255900" cy="1329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nvGrpSpPr>
              <p:cNvPr id="581" name="Google Shape;581;p25"/>
              <p:cNvGrpSpPr/>
              <p:nvPr/>
            </p:nvGrpSpPr>
            <p:grpSpPr>
              <a:xfrm>
                <a:off x="1752841" y="3172443"/>
                <a:ext cx="2819461" cy="1892383"/>
                <a:chOff x="5791204" y="581645"/>
                <a:chExt cx="3357300" cy="1892383"/>
              </a:xfrm>
            </p:grpSpPr>
            <p:sp>
              <p:nvSpPr>
                <p:cNvPr id="582" name="Google Shape;582;p25"/>
                <p:cNvSpPr/>
                <p:nvPr/>
              </p:nvSpPr>
              <p:spPr>
                <a:xfrm>
                  <a:off x="5791204" y="1009770"/>
                  <a:ext cx="3357300" cy="14451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3" name="Google Shape;583;p25"/>
                <p:cNvCxnSpPr/>
                <p:nvPr/>
              </p:nvCxnSpPr>
              <p:spPr>
                <a:xfrm>
                  <a:off x="7469792" y="581645"/>
                  <a:ext cx="0" cy="428100"/>
                </a:xfrm>
                <a:prstGeom prst="straightConnector1">
                  <a:avLst/>
                </a:prstGeom>
                <a:noFill/>
                <a:ln w="28575" cap="flat" cmpd="sng">
                  <a:solidFill>
                    <a:srgbClr val="FF0000"/>
                  </a:solidFill>
                  <a:prstDash val="solid"/>
                  <a:round/>
                  <a:headEnd type="none" w="med" len="med"/>
                  <a:tailEnd type="none" w="med" len="med"/>
                </a:ln>
              </p:spPr>
            </p:cxnSp>
            <p:grpSp>
              <p:nvGrpSpPr>
                <p:cNvPr id="584" name="Google Shape;584;p25"/>
                <p:cNvGrpSpPr/>
                <p:nvPr/>
              </p:nvGrpSpPr>
              <p:grpSpPr>
                <a:xfrm>
                  <a:off x="7053752" y="2023285"/>
                  <a:ext cx="832119" cy="450744"/>
                  <a:chOff x="649175" y="3056150"/>
                  <a:chExt cx="1068600" cy="1308400"/>
                </a:xfrm>
              </p:grpSpPr>
              <p:sp>
                <p:nvSpPr>
                  <p:cNvPr id="585" name="Google Shape;585;p25"/>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5"/>
                  <p:cNvSpPr txBox="1"/>
                  <p:nvPr/>
                </p:nvSpPr>
                <p:spPr>
                  <a:xfrm>
                    <a:off x="888875" y="3056150"/>
                    <a:ext cx="5892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DNA</a:t>
                    </a:r>
                    <a:endParaRPr sz="700" b="1"/>
                  </a:p>
                </p:txBody>
              </p:sp>
              <p:sp>
                <p:nvSpPr>
                  <p:cNvPr id="587" name="Google Shape;587;p25"/>
                  <p:cNvSpPr txBox="1"/>
                  <p:nvPr/>
                </p:nvSpPr>
                <p:spPr>
                  <a:xfrm>
                    <a:off x="853925" y="3515550"/>
                    <a:ext cx="6591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0000"/>
                        </a:solidFill>
                      </a:rPr>
                      <a:t>XYZ</a:t>
                    </a:r>
                    <a:endParaRPr sz="700" b="1">
                      <a:solidFill>
                        <a:srgbClr val="FF0000"/>
                      </a:solidFill>
                    </a:endParaRPr>
                  </a:p>
                </p:txBody>
              </p:sp>
            </p:grpSp>
            <p:grpSp>
              <p:nvGrpSpPr>
                <p:cNvPr id="588" name="Google Shape;588;p25"/>
                <p:cNvGrpSpPr/>
                <p:nvPr/>
              </p:nvGrpSpPr>
              <p:grpSpPr>
                <a:xfrm>
                  <a:off x="6326288" y="1245640"/>
                  <a:ext cx="1056838" cy="686144"/>
                  <a:chOff x="623825" y="1812625"/>
                  <a:chExt cx="1395350" cy="1388675"/>
                </a:xfrm>
              </p:grpSpPr>
              <p:sp>
                <p:nvSpPr>
                  <p:cNvPr id="589" name="Google Shape;589;p25"/>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True Purpose</a:t>
                    </a:r>
                    <a:endParaRPr sz="700" b="1"/>
                  </a:p>
                </p:txBody>
              </p:sp>
              <p:sp>
                <p:nvSpPr>
                  <p:cNvPr id="591" name="Google Shape;591;p25"/>
                  <p:cNvSpPr txBox="1"/>
                  <p:nvPr/>
                </p:nvSpPr>
                <p:spPr>
                  <a:xfrm>
                    <a:off x="623875" y="2079900"/>
                    <a:ext cx="1395300" cy="11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grpSp>
            <p:grpSp>
              <p:nvGrpSpPr>
                <p:cNvPr id="592" name="Google Shape;592;p25"/>
                <p:cNvGrpSpPr/>
                <p:nvPr/>
              </p:nvGrpSpPr>
              <p:grpSpPr>
                <a:xfrm>
                  <a:off x="7581489" y="1245640"/>
                  <a:ext cx="1056838" cy="581655"/>
                  <a:chOff x="623825" y="1812625"/>
                  <a:chExt cx="1395350" cy="1177200"/>
                </a:xfrm>
              </p:grpSpPr>
              <p:sp>
                <p:nvSpPr>
                  <p:cNvPr id="593" name="Google Shape;593;p25"/>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Markings</a:t>
                    </a:r>
                    <a:endParaRPr sz="700" b="1"/>
                  </a:p>
                </p:txBody>
              </p:sp>
              <p:sp>
                <p:nvSpPr>
                  <p:cNvPr id="595" name="Google Shape;595;p25"/>
                  <p:cNvSpPr txBox="1"/>
                  <p:nvPr/>
                </p:nvSpPr>
                <p:spPr>
                  <a:xfrm>
                    <a:off x="623875" y="2079900"/>
                    <a:ext cx="1395300" cy="81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0000"/>
                        </a:solidFill>
                      </a:rPr>
                      <a:t>Red </a:t>
                    </a:r>
                    <a:endParaRPr sz="700" b="1">
                      <a:solidFill>
                        <a:srgbClr val="FF0000"/>
                      </a:solidFill>
                    </a:endParaRPr>
                  </a:p>
                  <a:p>
                    <a:pPr marL="0" lvl="0" indent="0" algn="ctr" rtl="0">
                      <a:spcBef>
                        <a:spcPts val="0"/>
                      </a:spcBef>
                      <a:spcAft>
                        <a:spcPts val="0"/>
                      </a:spcAft>
                      <a:buNone/>
                    </a:pPr>
                    <a:r>
                      <a:rPr lang="en" sz="700" b="1">
                        <a:solidFill>
                          <a:srgbClr val="FF0000"/>
                        </a:solidFill>
                      </a:rPr>
                      <a:t>spots</a:t>
                    </a:r>
                    <a:endParaRPr sz="700" b="1">
                      <a:solidFill>
                        <a:srgbClr val="FF0000"/>
                      </a:solidFill>
                    </a:endParaRPr>
                  </a:p>
                </p:txBody>
              </p:sp>
            </p:grpSp>
            <p:cxnSp>
              <p:nvCxnSpPr>
                <p:cNvPr id="596" name="Google Shape;596;p25"/>
                <p:cNvCxnSpPr>
                  <a:stCxn id="586" idx="0"/>
                </p:cNvCxnSpPr>
                <p:nvPr/>
              </p:nvCxnSpPr>
              <p:spPr>
                <a:xfrm rot="10800000">
                  <a:off x="7168912" y="1850485"/>
                  <a:ext cx="300900" cy="172800"/>
                </a:xfrm>
                <a:prstGeom prst="straightConnector1">
                  <a:avLst/>
                </a:prstGeom>
                <a:noFill/>
                <a:ln w="9525" cap="flat" cmpd="sng">
                  <a:solidFill>
                    <a:schemeClr val="dk2"/>
                  </a:solidFill>
                  <a:prstDash val="solid"/>
                  <a:round/>
                  <a:headEnd type="none" w="med" len="med"/>
                  <a:tailEnd type="triangle" w="med" len="med"/>
                </a:ln>
              </p:spPr>
            </p:cxnSp>
            <p:cxnSp>
              <p:nvCxnSpPr>
                <p:cNvPr id="597" name="Google Shape;597;p25"/>
                <p:cNvCxnSpPr>
                  <a:stCxn id="586" idx="0"/>
                </p:cNvCxnSpPr>
                <p:nvPr/>
              </p:nvCxnSpPr>
              <p:spPr>
                <a:xfrm rot="10800000" flipH="1">
                  <a:off x="7469812" y="1840585"/>
                  <a:ext cx="304200" cy="182700"/>
                </a:xfrm>
                <a:prstGeom prst="straightConnector1">
                  <a:avLst/>
                </a:prstGeom>
                <a:noFill/>
                <a:ln w="9525" cap="flat" cmpd="sng">
                  <a:solidFill>
                    <a:schemeClr val="dk2"/>
                  </a:solidFill>
                  <a:prstDash val="solid"/>
                  <a:round/>
                  <a:headEnd type="none" w="med" len="med"/>
                  <a:tailEnd type="triangle" w="med" len="med"/>
                </a:ln>
              </p:spPr>
            </p:cxnSp>
          </p:grpSp>
        </p:grpSp>
        <p:grpSp>
          <p:nvGrpSpPr>
            <p:cNvPr id="598" name="Google Shape;598;p25"/>
            <p:cNvGrpSpPr/>
            <p:nvPr/>
          </p:nvGrpSpPr>
          <p:grpSpPr>
            <a:xfrm>
              <a:off x="2324945" y="358400"/>
              <a:ext cx="1750910" cy="1177177"/>
              <a:chOff x="3696545" y="129800"/>
              <a:chExt cx="1750910" cy="1177177"/>
            </a:xfrm>
          </p:grpSpPr>
          <p:pic>
            <p:nvPicPr>
              <p:cNvPr id="599" name="Google Shape;599;p25"/>
              <p:cNvPicPr preferRelativeResize="0"/>
              <p:nvPr/>
            </p:nvPicPr>
            <p:blipFill rotWithShape="1">
              <a:blip r:embed="rId4">
                <a:alphaModFix/>
              </a:blip>
              <a:srcRect l="27690" t="14748" r="32875" b="49883"/>
              <a:stretch/>
            </p:blipFill>
            <p:spPr>
              <a:xfrm>
                <a:off x="3696545" y="129800"/>
                <a:ext cx="1750910" cy="1177177"/>
              </a:xfrm>
              <a:prstGeom prst="rect">
                <a:avLst/>
              </a:prstGeom>
              <a:noFill/>
              <a:ln>
                <a:noFill/>
              </a:ln>
            </p:spPr>
          </p:pic>
          <p:sp>
            <p:nvSpPr>
              <p:cNvPr id="600" name="Google Shape;600;p25"/>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5"/>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5"/>
          <p:cNvGrpSpPr/>
          <p:nvPr/>
        </p:nvGrpSpPr>
        <p:grpSpPr>
          <a:xfrm>
            <a:off x="5350091" y="358400"/>
            <a:ext cx="2819461" cy="4183975"/>
            <a:chOff x="1768691" y="358400"/>
            <a:chExt cx="2819461" cy="4183975"/>
          </a:xfrm>
        </p:grpSpPr>
        <p:grpSp>
          <p:nvGrpSpPr>
            <p:cNvPr id="611" name="Google Shape;611;p25"/>
            <p:cNvGrpSpPr/>
            <p:nvPr/>
          </p:nvGrpSpPr>
          <p:grpSpPr>
            <a:xfrm>
              <a:off x="1768691" y="1282177"/>
              <a:ext cx="2819461" cy="3260198"/>
              <a:chOff x="1752841" y="3172443"/>
              <a:chExt cx="2819461" cy="1892383"/>
            </a:xfrm>
          </p:grpSpPr>
          <p:sp>
            <p:nvSpPr>
              <p:cNvPr id="612" name="Google Shape;612;p25"/>
              <p:cNvSpPr/>
              <p:nvPr/>
            </p:nvSpPr>
            <p:spPr>
              <a:xfrm>
                <a:off x="2906700" y="4459550"/>
                <a:ext cx="255900" cy="1329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nvGrpSpPr>
              <p:cNvPr id="613" name="Google Shape;613;p25"/>
              <p:cNvGrpSpPr/>
              <p:nvPr/>
            </p:nvGrpSpPr>
            <p:grpSpPr>
              <a:xfrm>
                <a:off x="1752841" y="3172443"/>
                <a:ext cx="2819461" cy="1892383"/>
                <a:chOff x="5791204" y="581645"/>
                <a:chExt cx="3357300" cy="1892383"/>
              </a:xfrm>
            </p:grpSpPr>
            <p:sp>
              <p:nvSpPr>
                <p:cNvPr id="614" name="Google Shape;614;p25"/>
                <p:cNvSpPr/>
                <p:nvPr/>
              </p:nvSpPr>
              <p:spPr>
                <a:xfrm>
                  <a:off x="5791204" y="1009770"/>
                  <a:ext cx="3357300" cy="14451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5" name="Google Shape;615;p25"/>
                <p:cNvCxnSpPr/>
                <p:nvPr/>
              </p:nvCxnSpPr>
              <p:spPr>
                <a:xfrm>
                  <a:off x="7469792" y="581645"/>
                  <a:ext cx="0" cy="428100"/>
                </a:xfrm>
                <a:prstGeom prst="straightConnector1">
                  <a:avLst/>
                </a:prstGeom>
                <a:noFill/>
                <a:ln w="28575" cap="flat" cmpd="sng">
                  <a:solidFill>
                    <a:srgbClr val="FF0000"/>
                  </a:solidFill>
                  <a:prstDash val="solid"/>
                  <a:round/>
                  <a:headEnd type="none" w="med" len="med"/>
                  <a:tailEnd type="none" w="med" len="med"/>
                </a:ln>
              </p:spPr>
            </p:cxnSp>
            <p:grpSp>
              <p:nvGrpSpPr>
                <p:cNvPr id="616" name="Google Shape;616;p25"/>
                <p:cNvGrpSpPr/>
                <p:nvPr/>
              </p:nvGrpSpPr>
              <p:grpSpPr>
                <a:xfrm>
                  <a:off x="7053752" y="2023285"/>
                  <a:ext cx="832119" cy="450744"/>
                  <a:chOff x="649175" y="3056150"/>
                  <a:chExt cx="1068600" cy="1308400"/>
                </a:xfrm>
              </p:grpSpPr>
              <p:sp>
                <p:nvSpPr>
                  <p:cNvPr id="617" name="Google Shape;617;p25"/>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txBox="1"/>
                  <p:nvPr/>
                </p:nvSpPr>
                <p:spPr>
                  <a:xfrm>
                    <a:off x="888875" y="3056150"/>
                    <a:ext cx="5892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DNA</a:t>
                    </a:r>
                    <a:endParaRPr sz="700" b="1"/>
                  </a:p>
                </p:txBody>
              </p:sp>
              <p:sp>
                <p:nvSpPr>
                  <p:cNvPr id="619" name="Google Shape;619;p25"/>
                  <p:cNvSpPr txBox="1"/>
                  <p:nvPr/>
                </p:nvSpPr>
                <p:spPr>
                  <a:xfrm>
                    <a:off x="853925" y="3515550"/>
                    <a:ext cx="6591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0000"/>
                        </a:solidFill>
                      </a:rPr>
                      <a:t>XYZ</a:t>
                    </a:r>
                    <a:endParaRPr sz="700" b="1">
                      <a:solidFill>
                        <a:srgbClr val="FF0000"/>
                      </a:solidFill>
                    </a:endParaRPr>
                  </a:p>
                </p:txBody>
              </p:sp>
            </p:grpSp>
            <p:grpSp>
              <p:nvGrpSpPr>
                <p:cNvPr id="620" name="Google Shape;620;p25"/>
                <p:cNvGrpSpPr/>
                <p:nvPr/>
              </p:nvGrpSpPr>
              <p:grpSpPr>
                <a:xfrm>
                  <a:off x="6326288" y="1245640"/>
                  <a:ext cx="1056838" cy="686144"/>
                  <a:chOff x="623825" y="1812625"/>
                  <a:chExt cx="1395350" cy="1388675"/>
                </a:xfrm>
              </p:grpSpPr>
              <p:sp>
                <p:nvSpPr>
                  <p:cNvPr id="621" name="Google Shape;621;p25"/>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5"/>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True Purpose</a:t>
                    </a:r>
                    <a:endParaRPr sz="700" b="1"/>
                  </a:p>
                </p:txBody>
              </p:sp>
              <p:sp>
                <p:nvSpPr>
                  <p:cNvPr id="623" name="Google Shape;623;p25"/>
                  <p:cNvSpPr txBox="1"/>
                  <p:nvPr/>
                </p:nvSpPr>
                <p:spPr>
                  <a:xfrm>
                    <a:off x="623875" y="2079900"/>
                    <a:ext cx="1395300" cy="11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Spins webs to catch and kill insects</a:t>
                    </a:r>
                    <a:endParaRPr sz="800" b="1">
                      <a:solidFill>
                        <a:srgbClr val="0000FF"/>
                      </a:solidFill>
                    </a:endParaRPr>
                  </a:p>
                </p:txBody>
              </p:sp>
            </p:grpSp>
            <p:grpSp>
              <p:nvGrpSpPr>
                <p:cNvPr id="624" name="Google Shape;624;p25"/>
                <p:cNvGrpSpPr/>
                <p:nvPr/>
              </p:nvGrpSpPr>
              <p:grpSpPr>
                <a:xfrm>
                  <a:off x="7581489" y="1245640"/>
                  <a:ext cx="1056838" cy="581655"/>
                  <a:chOff x="623825" y="1812625"/>
                  <a:chExt cx="1395350" cy="1177200"/>
                </a:xfrm>
              </p:grpSpPr>
              <p:sp>
                <p:nvSpPr>
                  <p:cNvPr id="625" name="Google Shape;625;p25"/>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5"/>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Markings</a:t>
                    </a:r>
                    <a:endParaRPr sz="700" b="1"/>
                  </a:p>
                </p:txBody>
              </p:sp>
              <p:sp>
                <p:nvSpPr>
                  <p:cNvPr id="627" name="Google Shape;627;p25"/>
                  <p:cNvSpPr txBox="1"/>
                  <p:nvPr/>
                </p:nvSpPr>
                <p:spPr>
                  <a:xfrm>
                    <a:off x="623875" y="2079900"/>
                    <a:ext cx="1395300" cy="81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0000"/>
                        </a:solidFill>
                      </a:rPr>
                      <a:t>Red </a:t>
                    </a:r>
                    <a:endParaRPr sz="700" b="1">
                      <a:solidFill>
                        <a:srgbClr val="FF0000"/>
                      </a:solidFill>
                    </a:endParaRPr>
                  </a:p>
                  <a:p>
                    <a:pPr marL="0" lvl="0" indent="0" algn="ctr" rtl="0">
                      <a:spcBef>
                        <a:spcPts val="0"/>
                      </a:spcBef>
                      <a:spcAft>
                        <a:spcPts val="0"/>
                      </a:spcAft>
                      <a:buNone/>
                    </a:pPr>
                    <a:r>
                      <a:rPr lang="en" sz="700" b="1">
                        <a:solidFill>
                          <a:srgbClr val="FF0000"/>
                        </a:solidFill>
                      </a:rPr>
                      <a:t>spots</a:t>
                    </a:r>
                    <a:endParaRPr sz="700" b="1">
                      <a:solidFill>
                        <a:srgbClr val="FF0000"/>
                      </a:solidFill>
                    </a:endParaRPr>
                  </a:p>
                </p:txBody>
              </p:sp>
            </p:grpSp>
            <p:cxnSp>
              <p:nvCxnSpPr>
                <p:cNvPr id="628" name="Google Shape;628;p25"/>
                <p:cNvCxnSpPr>
                  <a:stCxn id="618" idx="0"/>
                </p:cNvCxnSpPr>
                <p:nvPr/>
              </p:nvCxnSpPr>
              <p:spPr>
                <a:xfrm rot="10800000" flipH="1">
                  <a:off x="7469812" y="1840585"/>
                  <a:ext cx="304200" cy="182700"/>
                </a:xfrm>
                <a:prstGeom prst="straightConnector1">
                  <a:avLst/>
                </a:prstGeom>
                <a:noFill/>
                <a:ln w="9525" cap="flat" cmpd="sng">
                  <a:solidFill>
                    <a:schemeClr val="dk2"/>
                  </a:solidFill>
                  <a:prstDash val="solid"/>
                  <a:round/>
                  <a:headEnd type="none" w="med" len="med"/>
                  <a:tailEnd type="triangle" w="med" len="med"/>
                </a:ln>
              </p:spPr>
            </p:cxnSp>
          </p:grpSp>
        </p:grpSp>
        <p:grpSp>
          <p:nvGrpSpPr>
            <p:cNvPr id="629" name="Google Shape;629;p25"/>
            <p:cNvGrpSpPr/>
            <p:nvPr/>
          </p:nvGrpSpPr>
          <p:grpSpPr>
            <a:xfrm>
              <a:off x="2324945" y="358400"/>
              <a:ext cx="1750910" cy="1177177"/>
              <a:chOff x="3696545" y="129800"/>
              <a:chExt cx="1750910" cy="1177177"/>
            </a:xfrm>
          </p:grpSpPr>
          <p:pic>
            <p:nvPicPr>
              <p:cNvPr id="630" name="Google Shape;630;p25"/>
              <p:cNvPicPr preferRelativeResize="0"/>
              <p:nvPr/>
            </p:nvPicPr>
            <p:blipFill rotWithShape="1">
              <a:blip r:embed="rId4">
                <a:alphaModFix/>
              </a:blip>
              <a:srcRect l="27690" t="14748" r="32875" b="49883"/>
              <a:stretch/>
            </p:blipFill>
            <p:spPr>
              <a:xfrm>
                <a:off x="3696545" y="129800"/>
                <a:ext cx="1750910" cy="1177177"/>
              </a:xfrm>
              <a:prstGeom prst="rect">
                <a:avLst/>
              </a:prstGeom>
              <a:noFill/>
              <a:ln>
                <a:noFill/>
              </a:ln>
            </p:spPr>
          </p:pic>
          <p:sp>
            <p:nvSpPr>
              <p:cNvPr id="631" name="Google Shape;631;p25"/>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5"/>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5"/>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5"/>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5"/>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5"/>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5"/>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5"/>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5"/>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5"/>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41" name="Google Shape;641;p25"/>
          <p:cNvPicPr preferRelativeResize="0"/>
          <p:nvPr/>
        </p:nvPicPr>
        <p:blipFill>
          <a:blip r:embed="rId3">
            <a:alphaModFix/>
          </a:blip>
          <a:stretch>
            <a:fillRect/>
          </a:stretch>
        </p:blipFill>
        <p:spPr>
          <a:xfrm>
            <a:off x="6111725" y="3248887"/>
            <a:ext cx="289624" cy="289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6"/>
          <p:cNvSpPr/>
          <p:nvPr/>
        </p:nvSpPr>
        <p:spPr>
          <a:xfrm>
            <a:off x="15900" y="279778"/>
            <a:ext cx="9112200" cy="426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txBox="1"/>
          <p:nvPr/>
        </p:nvSpPr>
        <p:spPr>
          <a:xfrm>
            <a:off x="65475" y="1554176"/>
            <a:ext cx="1758000" cy="21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rPr>
              <a:t>Suzy and Andy perform a special operation on</a:t>
            </a:r>
            <a:r>
              <a:rPr lang="en" sz="1200"/>
              <a:t> a </a:t>
            </a:r>
            <a:r>
              <a:rPr lang="en" sz="1200">
                <a:solidFill>
                  <a:srgbClr val="FF0000"/>
                </a:solidFill>
              </a:rPr>
              <a:t>Xan</a:t>
            </a:r>
            <a:r>
              <a:rPr lang="en" sz="1200">
                <a:solidFill>
                  <a:srgbClr val="000000"/>
                </a:solidFill>
              </a:rPr>
              <a:t>.</a:t>
            </a:r>
            <a:r>
              <a:rPr lang="en">
                <a:solidFill>
                  <a:srgbClr val="000000"/>
                </a:solidFill>
              </a:rPr>
              <a:t> </a:t>
            </a:r>
            <a:endParaRPr/>
          </a:p>
        </p:txBody>
      </p:sp>
      <p:sp>
        <p:nvSpPr>
          <p:cNvPr id="648" name="Google Shape;648;p26"/>
          <p:cNvSpPr txBox="1"/>
          <p:nvPr/>
        </p:nvSpPr>
        <p:spPr>
          <a:xfrm>
            <a:off x="3693000" y="1554175"/>
            <a:ext cx="1758000" cy="14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The special operation changed the</a:t>
            </a:r>
            <a:endParaRPr sz="1200"/>
          </a:p>
          <a:p>
            <a:pPr marL="0" lvl="0" indent="0" algn="ctr" rtl="0">
              <a:spcBef>
                <a:spcPts val="0"/>
              </a:spcBef>
              <a:spcAft>
                <a:spcPts val="0"/>
              </a:spcAft>
              <a:buNone/>
            </a:pPr>
            <a:r>
              <a:rPr lang="en" sz="1200" b="1"/>
              <a:t>markings</a:t>
            </a:r>
            <a:endParaRPr sz="1200" b="1"/>
          </a:p>
          <a:p>
            <a:pPr marL="0" lvl="0" indent="0" algn="ctr" rtl="0">
              <a:spcBef>
                <a:spcPts val="0"/>
              </a:spcBef>
              <a:spcAft>
                <a:spcPts val="0"/>
              </a:spcAft>
              <a:buNone/>
            </a:pPr>
            <a:endParaRPr sz="1200"/>
          </a:p>
          <a:p>
            <a:pPr marL="0" lvl="0" indent="0" algn="ctr" rtl="0">
              <a:spcBef>
                <a:spcPts val="0"/>
              </a:spcBef>
              <a:spcAft>
                <a:spcPts val="0"/>
              </a:spcAft>
              <a:buNone/>
            </a:pPr>
            <a:r>
              <a:rPr lang="en" sz="1200"/>
              <a:t>It no longer has </a:t>
            </a:r>
            <a:r>
              <a:rPr lang="en" sz="1200">
                <a:solidFill>
                  <a:srgbClr val="FF0000"/>
                </a:solidFill>
              </a:rPr>
              <a:t>red spots</a:t>
            </a:r>
            <a:r>
              <a:rPr lang="en" sz="1200"/>
              <a:t>. Instead it has </a:t>
            </a:r>
            <a:r>
              <a:rPr lang="en" sz="1200">
                <a:solidFill>
                  <a:srgbClr val="0000FF"/>
                </a:solidFill>
              </a:rPr>
              <a:t>blue spots</a:t>
            </a:r>
            <a:r>
              <a:rPr lang="en" sz="1200"/>
              <a:t>. </a:t>
            </a:r>
            <a:endParaRPr sz="1200"/>
          </a:p>
        </p:txBody>
      </p:sp>
      <p:sp>
        <p:nvSpPr>
          <p:cNvPr id="649" name="Google Shape;649;p26"/>
          <p:cNvSpPr txBox="1"/>
          <p:nvPr/>
        </p:nvSpPr>
        <p:spPr>
          <a:xfrm>
            <a:off x="2639550" y="4534850"/>
            <a:ext cx="3864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Do you think the creature after the special operation is a </a:t>
            </a:r>
            <a:r>
              <a:rPr lang="en">
                <a:solidFill>
                  <a:srgbClr val="FF0000"/>
                </a:solidFill>
              </a:rPr>
              <a:t>Xan</a:t>
            </a:r>
            <a:r>
              <a:rPr lang="en">
                <a:solidFill>
                  <a:srgbClr val="FF00FF"/>
                </a:solidFill>
              </a:rPr>
              <a:t> </a:t>
            </a:r>
            <a:r>
              <a:rPr lang="en"/>
              <a:t>or a </a:t>
            </a:r>
            <a:r>
              <a:rPr lang="en">
                <a:solidFill>
                  <a:srgbClr val="0000FF"/>
                </a:solidFill>
              </a:rPr>
              <a:t>Zerp</a:t>
            </a:r>
            <a:r>
              <a:rPr lang="en"/>
              <a:t>?</a:t>
            </a:r>
            <a:endParaRPr/>
          </a:p>
        </p:txBody>
      </p:sp>
      <p:pic>
        <p:nvPicPr>
          <p:cNvPr id="650" name="Google Shape;650;p26"/>
          <p:cNvPicPr preferRelativeResize="0"/>
          <p:nvPr/>
        </p:nvPicPr>
        <p:blipFill>
          <a:blip r:embed="rId3">
            <a:alphaModFix/>
          </a:blip>
          <a:stretch>
            <a:fillRect/>
          </a:stretch>
        </p:blipFill>
        <p:spPr>
          <a:xfrm>
            <a:off x="4892525" y="1953487"/>
            <a:ext cx="289624" cy="289624"/>
          </a:xfrm>
          <a:prstGeom prst="rect">
            <a:avLst/>
          </a:prstGeom>
          <a:noFill/>
          <a:ln>
            <a:noFill/>
          </a:ln>
        </p:spPr>
      </p:pic>
      <p:grpSp>
        <p:nvGrpSpPr>
          <p:cNvPr id="651" name="Google Shape;651;p26"/>
          <p:cNvGrpSpPr/>
          <p:nvPr/>
        </p:nvGrpSpPr>
        <p:grpSpPr>
          <a:xfrm>
            <a:off x="930491" y="358400"/>
            <a:ext cx="2819461" cy="4183975"/>
            <a:chOff x="1768691" y="358400"/>
            <a:chExt cx="2819461" cy="4183975"/>
          </a:xfrm>
        </p:grpSpPr>
        <p:grpSp>
          <p:nvGrpSpPr>
            <p:cNvPr id="652" name="Google Shape;652;p26"/>
            <p:cNvGrpSpPr/>
            <p:nvPr/>
          </p:nvGrpSpPr>
          <p:grpSpPr>
            <a:xfrm>
              <a:off x="1768691" y="1282177"/>
              <a:ext cx="2819461" cy="3260198"/>
              <a:chOff x="1752841" y="3172443"/>
              <a:chExt cx="2819461" cy="1892383"/>
            </a:xfrm>
          </p:grpSpPr>
          <p:sp>
            <p:nvSpPr>
              <p:cNvPr id="653" name="Google Shape;653;p26"/>
              <p:cNvSpPr/>
              <p:nvPr/>
            </p:nvSpPr>
            <p:spPr>
              <a:xfrm>
                <a:off x="2906700" y="4459550"/>
                <a:ext cx="255900" cy="1329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nvGrpSpPr>
              <p:cNvPr id="654" name="Google Shape;654;p26"/>
              <p:cNvGrpSpPr/>
              <p:nvPr/>
            </p:nvGrpSpPr>
            <p:grpSpPr>
              <a:xfrm>
                <a:off x="1752841" y="3172443"/>
                <a:ext cx="2819461" cy="1892383"/>
                <a:chOff x="5791204" y="581645"/>
                <a:chExt cx="3357300" cy="1892383"/>
              </a:xfrm>
            </p:grpSpPr>
            <p:sp>
              <p:nvSpPr>
                <p:cNvPr id="655" name="Google Shape;655;p26"/>
                <p:cNvSpPr/>
                <p:nvPr/>
              </p:nvSpPr>
              <p:spPr>
                <a:xfrm>
                  <a:off x="5791204" y="1009770"/>
                  <a:ext cx="3357300" cy="14451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6" name="Google Shape;656;p26"/>
                <p:cNvCxnSpPr/>
                <p:nvPr/>
              </p:nvCxnSpPr>
              <p:spPr>
                <a:xfrm>
                  <a:off x="7469792" y="581645"/>
                  <a:ext cx="0" cy="428100"/>
                </a:xfrm>
                <a:prstGeom prst="straightConnector1">
                  <a:avLst/>
                </a:prstGeom>
                <a:noFill/>
                <a:ln w="28575" cap="flat" cmpd="sng">
                  <a:solidFill>
                    <a:srgbClr val="FF0000"/>
                  </a:solidFill>
                  <a:prstDash val="solid"/>
                  <a:round/>
                  <a:headEnd type="none" w="med" len="med"/>
                  <a:tailEnd type="none" w="med" len="med"/>
                </a:ln>
              </p:spPr>
            </p:cxnSp>
            <p:grpSp>
              <p:nvGrpSpPr>
                <p:cNvPr id="657" name="Google Shape;657;p26"/>
                <p:cNvGrpSpPr/>
                <p:nvPr/>
              </p:nvGrpSpPr>
              <p:grpSpPr>
                <a:xfrm>
                  <a:off x="7053752" y="2023285"/>
                  <a:ext cx="832119" cy="450744"/>
                  <a:chOff x="649175" y="3056150"/>
                  <a:chExt cx="1068600" cy="1308400"/>
                </a:xfrm>
              </p:grpSpPr>
              <p:sp>
                <p:nvSpPr>
                  <p:cNvPr id="658" name="Google Shape;658;p26"/>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6"/>
                  <p:cNvSpPr txBox="1"/>
                  <p:nvPr/>
                </p:nvSpPr>
                <p:spPr>
                  <a:xfrm>
                    <a:off x="888875" y="3056150"/>
                    <a:ext cx="5892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DNA</a:t>
                    </a:r>
                    <a:endParaRPr sz="700" b="1"/>
                  </a:p>
                </p:txBody>
              </p:sp>
              <p:sp>
                <p:nvSpPr>
                  <p:cNvPr id="660" name="Google Shape;660;p26"/>
                  <p:cNvSpPr txBox="1"/>
                  <p:nvPr/>
                </p:nvSpPr>
                <p:spPr>
                  <a:xfrm>
                    <a:off x="853925" y="3515550"/>
                    <a:ext cx="6591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0000"/>
                        </a:solidFill>
                      </a:rPr>
                      <a:t>XYZ</a:t>
                    </a:r>
                    <a:endParaRPr sz="700" b="1">
                      <a:solidFill>
                        <a:srgbClr val="FF0000"/>
                      </a:solidFill>
                    </a:endParaRPr>
                  </a:p>
                </p:txBody>
              </p:sp>
            </p:grpSp>
            <p:grpSp>
              <p:nvGrpSpPr>
                <p:cNvPr id="661" name="Google Shape;661;p26"/>
                <p:cNvGrpSpPr/>
                <p:nvPr/>
              </p:nvGrpSpPr>
              <p:grpSpPr>
                <a:xfrm>
                  <a:off x="6326288" y="1245640"/>
                  <a:ext cx="1056838" cy="686144"/>
                  <a:chOff x="623825" y="1812625"/>
                  <a:chExt cx="1395350" cy="1388675"/>
                </a:xfrm>
              </p:grpSpPr>
              <p:sp>
                <p:nvSpPr>
                  <p:cNvPr id="662" name="Google Shape;662;p26"/>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True Purpose</a:t>
                    </a:r>
                    <a:endParaRPr sz="700" b="1"/>
                  </a:p>
                </p:txBody>
              </p:sp>
              <p:sp>
                <p:nvSpPr>
                  <p:cNvPr id="664" name="Google Shape;664;p26"/>
                  <p:cNvSpPr txBox="1"/>
                  <p:nvPr/>
                </p:nvSpPr>
                <p:spPr>
                  <a:xfrm>
                    <a:off x="623875" y="2079900"/>
                    <a:ext cx="1395300" cy="11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grpSp>
            <p:grpSp>
              <p:nvGrpSpPr>
                <p:cNvPr id="665" name="Google Shape;665;p26"/>
                <p:cNvGrpSpPr/>
                <p:nvPr/>
              </p:nvGrpSpPr>
              <p:grpSpPr>
                <a:xfrm>
                  <a:off x="7581489" y="1245640"/>
                  <a:ext cx="1056838" cy="581655"/>
                  <a:chOff x="623825" y="1812625"/>
                  <a:chExt cx="1395350" cy="1177200"/>
                </a:xfrm>
              </p:grpSpPr>
              <p:sp>
                <p:nvSpPr>
                  <p:cNvPr id="666" name="Google Shape;666;p26"/>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Markings</a:t>
                    </a:r>
                    <a:endParaRPr sz="700" b="1"/>
                  </a:p>
                </p:txBody>
              </p:sp>
              <p:sp>
                <p:nvSpPr>
                  <p:cNvPr id="668" name="Google Shape;668;p26"/>
                  <p:cNvSpPr txBox="1"/>
                  <p:nvPr/>
                </p:nvSpPr>
                <p:spPr>
                  <a:xfrm>
                    <a:off x="623875" y="2079900"/>
                    <a:ext cx="1395300" cy="81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0000"/>
                        </a:solidFill>
                      </a:rPr>
                      <a:t>Red </a:t>
                    </a:r>
                    <a:endParaRPr sz="700" b="1">
                      <a:solidFill>
                        <a:srgbClr val="FF0000"/>
                      </a:solidFill>
                    </a:endParaRPr>
                  </a:p>
                  <a:p>
                    <a:pPr marL="0" lvl="0" indent="0" algn="ctr" rtl="0">
                      <a:spcBef>
                        <a:spcPts val="0"/>
                      </a:spcBef>
                      <a:spcAft>
                        <a:spcPts val="0"/>
                      </a:spcAft>
                      <a:buNone/>
                    </a:pPr>
                    <a:r>
                      <a:rPr lang="en" sz="700" b="1">
                        <a:solidFill>
                          <a:srgbClr val="FF0000"/>
                        </a:solidFill>
                      </a:rPr>
                      <a:t>spots</a:t>
                    </a:r>
                    <a:endParaRPr sz="700" b="1">
                      <a:solidFill>
                        <a:srgbClr val="FF0000"/>
                      </a:solidFill>
                    </a:endParaRPr>
                  </a:p>
                </p:txBody>
              </p:sp>
            </p:grpSp>
            <p:cxnSp>
              <p:nvCxnSpPr>
                <p:cNvPr id="669" name="Google Shape;669;p26"/>
                <p:cNvCxnSpPr>
                  <a:stCxn id="659" idx="0"/>
                </p:cNvCxnSpPr>
                <p:nvPr/>
              </p:nvCxnSpPr>
              <p:spPr>
                <a:xfrm rot="10800000">
                  <a:off x="7168912" y="1850485"/>
                  <a:ext cx="300900" cy="172800"/>
                </a:xfrm>
                <a:prstGeom prst="straightConnector1">
                  <a:avLst/>
                </a:prstGeom>
                <a:noFill/>
                <a:ln w="9525" cap="flat" cmpd="sng">
                  <a:solidFill>
                    <a:schemeClr val="dk2"/>
                  </a:solidFill>
                  <a:prstDash val="solid"/>
                  <a:round/>
                  <a:headEnd type="none" w="med" len="med"/>
                  <a:tailEnd type="triangle" w="med" len="med"/>
                </a:ln>
              </p:spPr>
            </p:cxnSp>
            <p:cxnSp>
              <p:nvCxnSpPr>
                <p:cNvPr id="670" name="Google Shape;670;p26"/>
                <p:cNvCxnSpPr>
                  <a:stCxn id="659" idx="0"/>
                </p:cNvCxnSpPr>
                <p:nvPr/>
              </p:nvCxnSpPr>
              <p:spPr>
                <a:xfrm rot="10800000" flipH="1">
                  <a:off x="7469812" y="1840585"/>
                  <a:ext cx="304200" cy="182700"/>
                </a:xfrm>
                <a:prstGeom prst="straightConnector1">
                  <a:avLst/>
                </a:prstGeom>
                <a:noFill/>
                <a:ln w="9525" cap="flat" cmpd="sng">
                  <a:solidFill>
                    <a:schemeClr val="dk2"/>
                  </a:solidFill>
                  <a:prstDash val="solid"/>
                  <a:round/>
                  <a:headEnd type="none" w="med" len="med"/>
                  <a:tailEnd type="triangle" w="med" len="med"/>
                </a:ln>
              </p:spPr>
            </p:cxnSp>
          </p:grpSp>
        </p:grpSp>
        <p:grpSp>
          <p:nvGrpSpPr>
            <p:cNvPr id="671" name="Google Shape;671;p26"/>
            <p:cNvGrpSpPr/>
            <p:nvPr/>
          </p:nvGrpSpPr>
          <p:grpSpPr>
            <a:xfrm>
              <a:off x="2324945" y="358400"/>
              <a:ext cx="1750910" cy="1177177"/>
              <a:chOff x="3696545" y="129800"/>
              <a:chExt cx="1750910" cy="1177177"/>
            </a:xfrm>
          </p:grpSpPr>
          <p:pic>
            <p:nvPicPr>
              <p:cNvPr id="672" name="Google Shape;672;p26"/>
              <p:cNvPicPr preferRelativeResize="0"/>
              <p:nvPr/>
            </p:nvPicPr>
            <p:blipFill rotWithShape="1">
              <a:blip r:embed="rId4">
                <a:alphaModFix/>
              </a:blip>
              <a:srcRect l="27690" t="14748" r="32875" b="49883"/>
              <a:stretch/>
            </p:blipFill>
            <p:spPr>
              <a:xfrm>
                <a:off x="3696545" y="129800"/>
                <a:ext cx="1750910" cy="1177177"/>
              </a:xfrm>
              <a:prstGeom prst="rect">
                <a:avLst/>
              </a:prstGeom>
              <a:noFill/>
              <a:ln>
                <a:noFill/>
              </a:ln>
            </p:spPr>
          </p:pic>
          <p:sp>
            <p:nvSpPr>
              <p:cNvPr id="673" name="Google Shape;673;p26"/>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3" name="Google Shape;683;p26"/>
          <p:cNvGrpSpPr/>
          <p:nvPr/>
        </p:nvGrpSpPr>
        <p:grpSpPr>
          <a:xfrm>
            <a:off x="5350091" y="358400"/>
            <a:ext cx="2819461" cy="4183975"/>
            <a:chOff x="1768691" y="358400"/>
            <a:chExt cx="2819461" cy="4183975"/>
          </a:xfrm>
        </p:grpSpPr>
        <p:grpSp>
          <p:nvGrpSpPr>
            <p:cNvPr id="684" name="Google Shape;684;p26"/>
            <p:cNvGrpSpPr/>
            <p:nvPr/>
          </p:nvGrpSpPr>
          <p:grpSpPr>
            <a:xfrm>
              <a:off x="1768691" y="1282177"/>
              <a:ext cx="2819461" cy="3260198"/>
              <a:chOff x="1752841" y="3172443"/>
              <a:chExt cx="2819461" cy="1892383"/>
            </a:xfrm>
          </p:grpSpPr>
          <p:sp>
            <p:nvSpPr>
              <p:cNvPr id="685" name="Google Shape;685;p26"/>
              <p:cNvSpPr/>
              <p:nvPr/>
            </p:nvSpPr>
            <p:spPr>
              <a:xfrm>
                <a:off x="2906700" y="4459550"/>
                <a:ext cx="255900" cy="1329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nvGrpSpPr>
              <p:cNvPr id="686" name="Google Shape;686;p26"/>
              <p:cNvGrpSpPr/>
              <p:nvPr/>
            </p:nvGrpSpPr>
            <p:grpSpPr>
              <a:xfrm>
                <a:off x="1752841" y="3172443"/>
                <a:ext cx="2819461" cy="1892383"/>
                <a:chOff x="5791204" y="581645"/>
                <a:chExt cx="3357300" cy="1892383"/>
              </a:xfrm>
            </p:grpSpPr>
            <p:sp>
              <p:nvSpPr>
                <p:cNvPr id="687" name="Google Shape;687;p26"/>
                <p:cNvSpPr/>
                <p:nvPr/>
              </p:nvSpPr>
              <p:spPr>
                <a:xfrm>
                  <a:off x="5791204" y="1009770"/>
                  <a:ext cx="3357300" cy="14451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8" name="Google Shape;688;p26"/>
                <p:cNvCxnSpPr/>
                <p:nvPr/>
              </p:nvCxnSpPr>
              <p:spPr>
                <a:xfrm>
                  <a:off x="7469792" y="581645"/>
                  <a:ext cx="0" cy="428100"/>
                </a:xfrm>
                <a:prstGeom prst="straightConnector1">
                  <a:avLst/>
                </a:prstGeom>
                <a:noFill/>
                <a:ln w="28575" cap="flat" cmpd="sng">
                  <a:solidFill>
                    <a:srgbClr val="FF0000"/>
                  </a:solidFill>
                  <a:prstDash val="solid"/>
                  <a:round/>
                  <a:headEnd type="none" w="med" len="med"/>
                  <a:tailEnd type="none" w="med" len="med"/>
                </a:ln>
              </p:spPr>
            </p:cxnSp>
            <p:grpSp>
              <p:nvGrpSpPr>
                <p:cNvPr id="689" name="Google Shape;689;p26"/>
                <p:cNvGrpSpPr/>
                <p:nvPr/>
              </p:nvGrpSpPr>
              <p:grpSpPr>
                <a:xfrm>
                  <a:off x="7053752" y="2023285"/>
                  <a:ext cx="832119" cy="450744"/>
                  <a:chOff x="649175" y="3056150"/>
                  <a:chExt cx="1068600" cy="1308400"/>
                </a:xfrm>
              </p:grpSpPr>
              <p:sp>
                <p:nvSpPr>
                  <p:cNvPr id="690" name="Google Shape;690;p26"/>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txBox="1"/>
                  <p:nvPr/>
                </p:nvSpPr>
                <p:spPr>
                  <a:xfrm>
                    <a:off x="888875" y="3056150"/>
                    <a:ext cx="5892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DNA</a:t>
                    </a:r>
                    <a:endParaRPr sz="700" b="1"/>
                  </a:p>
                </p:txBody>
              </p:sp>
              <p:sp>
                <p:nvSpPr>
                  <p:cNvPr id="692" name="Google Shape;692;p26"/>
                  <p:cNvSpPr txBox="1"/>
                  <p:nvPr/>
                </p:nvSpPr>
                <p:spPr>
                  <a:xfrm>
                    <a:off x="853925" y="3515550"/>
                    <a:ext cx="6591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0000"/>
                        </a:solidFill>
                      </a:rPr>
                      <a:t>XYZ</a:t>
                    </a:r>
                    <a:endParaRPr sz="700" b="1">
                      <a:solidFill>
                        <a:srgbClr val="FF0000"/>
                      </a:solidFill>
                    </a:endParaRPr>
                  </a:p>
                </p:txBody>
              </p:sp>
            </p:grpSp>
            <p:grpSp>
              <p:nvGrpSpPr>
                <p:cNvPr id="693" name="Google Shape;693;p26"/>
                <p:cNvGrpSpPr/>
                <p:nvPr/>
              </p:nvGrpSpPr>
              <p:grpSpPr>
                <a:xfrm>
                  <a:off x="6326288" y="1245640"/>
                  <a:ext cx="1056838" cy="686144"/>
                  <a:chOff x="623825" y="1812625"/>
                  <a:chExt cx="1395350" cy="1388675"/>
                </a:xfrm>
              </p:grpSpPr>
              <p:sp>
                <p:nvSpPr>
                  <p:cNvPr id="694" name="Google Shape;694;p26"/>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True Purpose</a:t>
                    </a:r>
                    <a:endParaRPr sz="700" b="1"/>
                  </a:p>
                </p:txBody>
              </p:sp>
              <p:sp>
                <p:nvSpPr>
                  <p:cNvPr id="696" name="Google Shape;696;p26"/>
                  <p:cNvSpPr txBox="1"/>
                  <p:nvPr/>
                </p:nvSpPr>
                <p:spPr>
                  <a:xfrm>
                    <a:off x="623875" y="2079900"/>
                    <a:ext cx="1395300" cy="11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800" b="1">
                        <a:solidFill>
                          <a:srgbClr val="FF0000"/>
                        </a:solidFill>
                      </a:rPr>
                      <a:t>Make honey and pollinate flowers</a:t>
                    </a:r>
                    <a:endParaRPr sz="800" b="1">
                      <a:solidFill>
                        <a:srgbClr val="0000FF"/>
                      </a:solidFill>
                    </a:endParaRPr>
                  </a:p>
                </p:txBody>
              </p:sp>
            </p:grpSp>
            <p:grpSp>
              <p:nvGrpSpPr>
                <p:cNvPr id="697" name="Google Shape;697;p26"/>
                <p:cNvGrpSpPr/>
                <p:nvPr/>
              </p:nvGrpSpPr>
              <p:grpSpPr>
                <a:xfrm>
                  <a:off x="7581489" y="1245640"/>
                  <a:ext cx="1056838" cy="581655"/>
                  <a:chOff x="623825" y="1812625"/>
                  <a:chExt cx="1395350" cy="1177200"/>
                </a:xfrm>
              </p:grpSpPr>
              <p:sp>
                <p:nvSpPr>
                  <p:cNvPr id="698" name="Google Shape;698;p26"/>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Markings</a:t>
                    </a:r>
                    <a:endParaRPr sz="700" b="1"/>
                  </a:p>
                </p:txBody>
              </p:sp>
              <p:sp>
                <p:nvSpPr>
                  <p:cNvPr id="700" name="Google Shape;700;p26"/>
                  <p:cNvSpPr txBox="1"/>
                  <p:nvPr/>
                </p:nvSpPr>
                <p:spPr>
                  <a:xfrm>
                    <a:off x="623875" y="2079900"/>
                    <a:ext cx="1395300" cy="81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0000FF"/>
                        </a:solidFill>
                      </a:rPr>
                      <a:t>Blue </a:t>
                    </a:r>
                    <a:endParaRPr sz="700" b="1">
                      <a:solidFill>
                        <a:srgbClr val="0000FF"/>
                      </a:solidFill>
                    </a:endParaRPr>
                  </a:p>
                  <a:p>
                    <a:pPr marL="0" lvl="0" indent="0" algn="ctr" rtl="0">
                      <a:spcBef>
                        <a:spcPts val="0"/>
                      </a:spcBef>
                      <a:spcAft>
                        <a:spcPts val="0"/>
                      </a:spcAft>
                      <a:buNone/>
                    </a:pPr>
                    <a:r>
                      <a:rPr lang="en" sz="700" b="1">
                        <a:solidFill>
                          <a:srgbClr val="0000FF"/>
                        </a:solidFill>
                      </a:rPr>
                      <a:t>spots</a:t>
                    </a:r>
                    <a:endParaRPr sz="700" b="1">
                      <a:solidFill>
                        <a:srgbClr val="0000FF"/>
                      </a:solidFill>
                    </a:endParaRPr>
                  </a:p>
                </p:txBody>
              </p:sp>
            </p:grpSp>
          </p:grpSp>
        </p:grpSp>
        <p:grpSp>
          <p:nvGrpSpPr>
            <p:cNvPr id="701" name="Google Shape;701;p26"/>
            <p:cNvGrpSpPr/>
            <p:nvPr/>
          </p:nvGrpSpPr>
          <p:grpSpPr>
            <a:xfrm>
              <a:off x="2324945" y="358400"/>
              <a:ext cx="1750910" cy="1177177"/>
              <a:chOff x="3696545" y="129800"/>
              <a:chExt cx="1750910" cy="1177177"/>
            </a:xfrm>
          </p:grpSpPr>
          <p:pic>
            <p:nvPicPr>
              <p:cNvPr id="702" name="Google Shape;702;p26"/>
              <p:cNvPicPr preferRelativeResize="0"/>
              <p:nvPr/>
            </p:nvPicPr>
            <p:blipFill rotWithShape="1">
              <a:blip r:embed="rId4">
                <a:alphaModFix/>
              </a:blip>
              <a:srcRect l="27690" t="14748" r="32875" b="49883"/>
              <a:stretch/>
            </p:blipFill>
            <p:spPr>
              <a:xfrm>
                <a:off x="3696545" y="129800"/>
                <a:ext cx="1750910" cy="1177177"/>
              </a:xfrm>
              <a:prstGeom prst="rect">
                <a:avLst/>
              </a:prstGeom>
              <a:noFill/>
              <a:ln>
                <a:noFill/>
              </a:ln>
            </p:spPr>
          </p:pic>
          <p:sp>
            <p:nvSpPr>
              <p:cNvPr id="703" name="Google Shape;703;p26"/>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13" name="Google Shape;713;p26"/>
          <p:cNvPicPr preferRelativeResize="0"/>
          <p:nvPr/>
        </p:nvPicPr>
        <p:blipFill>
          <a:blip r:embed="rId3">
            <a:alphaModFix/>
          </a:blip>
          <a:stretch>
            <a:fillRect/>
          </a:stretch>
        </p:blipFill>
        <p:spPr>
          <a:xfrm>
            <a:off x="7178525" y="3248887"/>
            <a:ext cx="289624" cy="289624"/>
          </a:xfrm>
          <a:prstGeom prst="rect">
            <a:avLst/>
          </a:prstGeom>
          <a:noFill/>
          <a:ln>
            <a:noFill/>
          </a:ln>
        </p:spPr>
      </p:pic>
      <p:cxnSp>
        <p:nvCxnSpPr>
          <p:cNvPr id="714" name="Google Shape;714;p26"/>
          <p:cNvCxnSpPr/>
          <p:nvPr/>
        </p:nvCxnSpPr>
        <p:spPr>
          <a:xfrm rot="10800000">
            <a:off x="6507186" y="3468234"/>
            <a:ext cx="252600" cy="297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27"/>
          <p:cNvSpPr/>
          <p:nvPr/>
        </p:nvSpPr>
        <p:spPr>
          <a:xfrm>
            <a:off x="15900" y="279778"/>
            <a:ext cx="9112200" cy="426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txBox="1"/>
          <p:nvPr/>
        </p:nvSpPr>
        <p:spPr>
          <a:xfrm>
            <a:off x="65475" y="1554176"/>
            <a:ext cx="1758000" cy="21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rPr>
              <a:t>Suzy and Andy perform a special operation on</a:t>
            </a:r>
            <a:r>
              <a:rPr lang="en" sz="1200"/>
              <a:t> a </a:t>
            </a:r>
            <a:r>
              <a:rPr lang="en" sz="1200">
                <a:solidFill>
                  <a:srgbClr val="FF0000"/>
                </a:solidFill>
              </a:rPr>
              <a:t>Xan</a:t>
            </a:r>
            <a:r>
              <a:rPr lang="en" sz="1200">
                <a:solidFill>
                  <a:srgbClr val="000000"/>
                </a:solidFill>
              </a:rPr>
              <a:t>.</a:t>
            </a:r>
            <a:r>
              <a:rPr lang="en">
                <a:solidFill>
                  <a:srgbClr val="000000"/>
                </a:solidFill>
              </a:rPr>
              <a:t> </a:t>
            </a:r>
            <a:endParaRPr/>
          </a:p>
        </p:txBody>
      </p:sp>
      <p:sp>
        <p:nvSpPr>
          <p:cNvPr id="721" name="Google Shape;721;p27"/>
          <p:cNvSpPr txBox="1"/>
          <p:nvPr/>
        </p:nvSpPr>
        <p:spPr>
          <a:xfrm>
            <a:off x="3693000" y="1554175"/>
            <a:ext cx="1758000" cy="14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The special operation changed the </a:t>
            </a:r>
            <a:endParaRPr sz="1200"/>
          </a:p>
          <a:p>
            <a:pPr marL="0" lvl="0" indent="0" algn="ctr" rtl="0">
              <a:spcBef>
                <a:spcPts val="0"/>
              </a:spcBef>
              <a:spcAft>
                <a:spcPts val="0"/>
              </a:spcAft>
              <a:buNone/>
            </a:pPr>
            <a:r>
              <a:rPr lang="en" sz="1200" b="1"/>
              <a:t>DNA</a:t>
            </a:r>
            <a:endParaRPr sz="1200" b="1"/>
          </a:p>
          <a:p>
            <a:pPr marL="0" lvl="0" indent="0" algn="ctr" rtl="0">
              <a:spcBef>
                <a:spcPts val="0"/>
              </a:spcBef>
              <a:spcAft>
                <a:spcPts val="0"/>
              </a:spcAft>
              <a:buNone/>
            </a:pPr>
            <a:endParaRPr sz="1200"/>
          </a:p>
          <a:p>
            <a:pPr marL="0" lvl="0" indent="0" algn="ctr" rtl="0">
              <a:spcBef>
                <a:spcPts val="0"/>
              </a:spcBef>
              <a:spcAft>
                <a:spcPts val="0"/>
              </a:spcAft>
              <a:buNone/>
            </a:pPr>
            <a:r>
              <a:rPr lang="en" sz="1200"/>
              <a:t>It no longer has </a:t>
            </a:r>
            <a:r>
              <a:rPr lang="en" sz="1200">
                <a:solidFill>
                  <a:srgbClr val="FF0000"/>
                </a:solidFill>
              </a:rPr>
              <a:t>XYZ</a:t>
            </a:r>
            <a:r>
              <a:rPr lang="en" sz="1200"/>
              <a:t> DNA, </a:t>
            </a:r>
            <a:r>
              <a:rPr lang="en" sz="1200">
                <a:solidFill>
                  <a:srgbClr val="FF0000"/>
                </a:solidFill>
              </a:rPr>
              <a:t>red spots, </a:t>
            </a:r>
            <a:r>
              <a:rPr lang="en" sz="1200">
                <a:solidFill>
                  <a:schemeClr val="dk1"/>
                </a:solidFill>
              </a:rPr>
              <a:t>or</a:t>
            </a:r>
            <a:r>
              <a:rPr lang="en" sz="1200">
                <a:solidFill>
                  <a:srgbClr val="FF0000"/>
                </a:solidFill>
              </a:rPr>
              <a:t> makes honey and pollinate flowers.</a:t>
            </a:r>
            <a:endParaRPr sz="1200"/>
          </a:p>
          <a:p>
            <a:pPr marL="0" lvl="0" indent="0" algn="ctr" rtl="0">
              <a:spcBef>
                <a:spcPts val="0"/>
              </a:spcBef>
              <a:spcAft>
                <a:spcPts val="0"/>
              </a:spcAft>
              <a:buNone/>
            </a:pPr>
            <a:r>
              <a:rPr lang="en" sz="1200"/>
              <a:t>Instead it has </a:t>
            </a:r>
            <a:r>
              <a:rPr lang="en" sz="1200">
                <a:solidFill>
                  <a:srgbClr val="0000FF"/>
                </a:solidFill>
              </a:rPr>
              <a:t>ABC</a:t>
            </a:r>
            <a:r>
              <a:rPr lang="en" sz="1200"/>
              <a:t> DNA, </a:t>
            </a:r>
            <a:r>
              <a:rPr lang="en" sz="1200">
                <a:solidFill>
                  <a:srgbClr val="0000FF"/>
                </a:solidFill>
              </a:rPr>
              <a:t>blue spots </a:t>
            </a:r>
            <a:r>
              <a:rPr lang="en" sz="1200">
                <a:solidFill>
                  <a:schemeClr val="dk1"/>
                </a:solidFill>
              </a:rPr>
              <a:t>and</a:t>
            </a:r>
            <a:r>
              <a:rPr lang="en" sz="1200">
                <a:solidFill>
                  <a:srgbClr val="0000FF"/>
                </a:solidFill>
              </a:rPr>
              <a:t> spins webs to catch and kill insects.</a:t>
            </a:r>
            <a:r>
              <a:rPr lang="en" sz="1200"/>
              <a:t> </a:t>
            </a:r>
            <a:endParaRPr sz="1200"/>
          </a:p>
        </p:txBody>
      </p:sp>
      <p:sp>
        <p:nvSpPr>
          <p:cNvPr id="722" name="Google Shape;722;p27"/>
          <p:cNvSpPr txBox="1"/>
          <p:nvPr/>
        </p:nvSpPr>
        <p:spPr>
          <a:xfrm>
            <a:off x="2639550" y="4534850"/>
            <a:ext cx="3864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Do you think the creature after the special operation is a </a:t>
            </a:r>
            <a:r>
              <a:rPr lang="en">
                <a:solidFill>
                  <a:srgbClr val="FF0000"/>
                </a:solidFill>
              </a:rPr>
              <a:t>Xan</a:t>
            </a:r>
            <a:r>
              <a:rPr lang="en">
                <a:solidFill>
                  <a:srgbClr val="FF00FF"/>
                </a:solidFill>
              </a:rPr>
              <a:t> </a:t>
            </a:r>
            <a:r>
              <a:rPr lang="en"/>
              <a:t>or a </a:t>
            </a:r>
            <a:r>
              <a:rPr lang="en">
                <a:solidFill>
                  <a:srgbClr val="0000FF"/>
                </a:solidFill>
              </a:rPr>
              <a:t>Zerp</a:t>
            </a:r>
            <a:r>
              <a:rPr lang="en"/>
              <a:t>?</a:t>
            </a:r>
            <a:endParaRPr/>
          </a:p>
        </p:txBody>
      </p:sp>
      <p:pic>
        <p:nvPicPr>
          <p:cNvPr id="723" name="Google Shape;723;p27"/>
          <p:cNvPicPr preferRelativeResize="0"/>
          <p:nvPr/>
        </p:nvPicPr>
        <p:blipFill>
          <a:blip r:embed="rId3">
            <a:alphaModFix/>
          </a:blip>
          <a:stretch>
            <a:fillRect/>
          </a:stretch>
        </p:blipFill>
        <p:spPr>
          <a:xfrm>
            <a:off x="4742725" y="2013412"/>
            <a:ext cx="289624" cy="289624"/>
          </a:xfrm>
          <a:prstGeom prst="rect">
            <a:avLst/>
          </a:prstGeom>
          <a:noFill/>
          <a:ln>
            <a:noFill/>
          </a:ln>
        </p:spPr>
      </p:pic>
      <p:grpSp>
        <p:nvGrpSpPr>
          <p:cNvPr id="724" name="Google Shape;724;p27"/>
          <p:cNvGrpSpPr/>
          <p:nvPr/>
        </p:nvGrpSpPr>
        <p:grpSpPr>
          <a:xfrm>
            <a:off x="930491" y="358400"/>
            <a:ext cx="2819461" cy="4183975"/>
            <a:chOff x="1768691" y="358400"/>
            <a:chExt cx="2819461" cy="4183975"/>
          </a:xfrm>
        </p:grpSpPr>
        <p:grpSp>
          <p:nvGrpSpPr>
            <p:cNvPr id="725" name="Google Shape;725;p27"/>
            <p:cNvGrpSpPr/>
            <p:nvPr/>
          </p:nvGrpSpPr>
          <p:grpSpPr>
            <a:xfrm>
              <a:off x="1768691" y="1282177"/>
              <a:ext cx="2819461" cy="3260198"/>
              <a:chOff x="1752841" y="3172443"/>
              <a:chExt cx="2819461" cy="1892383"/>
            </a:xfrm>
          </p:grpSpPr>
          <p:sp>
            <p:nvSpPr>
              <p:cNvPr id="726" name="Google Shape;726;p27"/>
              <p:cNvSpPr/>
              <p:nvPr/>
            </p:nvSpPr>
            <p:spPr>
              <a:xfrm>
                <a:off x="2906700" y="4459550"/>
                <a:ext cx="255900" cy="1329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nvGrpSpPr>
              <p:cNvPr id="727" name="Google Shape;727;p27"/>
              <p:cNvGrpSpPr/>
              <p:nvPr/>
            </p:nvGrpSpPr>
            <p:grpSpPr>
              <a:xfrm>
                <a:off x="1752841" y="3172443"/>
                <a:ext cx="2819461" cy="1892383"/>
                <a:chOff x="5791204" y="581645"/>
                <a:chExt cx="3357300" cy="1892383"/>
              </a:xfrm>
            </p:grpSpPr>
            <p:sp>
              <p:nvSpPr>
                <p:cNvPr id="728" name="Google Shape;728;p27"/>
                <p:cNvSpPr/>
                <p:nvPr/>
              </p:nvSpPr>
              <p:spPr>
                <a:xfrm>
                  <a:off x="5791204" y="1009770"/>
                  <a:ext cx="3357300" cy="14451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9" name="Google Shape;729;p27"/>
                <p:cNvCxnSpPr/>
                <p:nvPr/>
              </p:nvCxnSpPr>
              <p:spPr>
                <a:xfrm>
                  <a:off x="7469792" y="581645"/>
                  <a:ext cx="0" cy="428100"/>
                </a:xfrm>
                <a:prstGeom prst="straightConnector1">
                  <a:avLst/>
                </a:prstGeom>
                <a:noFill/>
                <a:ln w="28575" cap="flat" cmpd="sng">
                  <a:solidFill>
                    <a:srgbClr val="FF0000"/>
                  </a:solidFill>
                  <a:prstDash val="solid"/>
                  <a:round/>
                  <a:headEnd type="none" w="med" len="med"/>
                  <a:tailEnd type="none" w="med" len="med"/>
                </a:ln>
              </p:spPr>
            </p:cxnSp>
            <p:grpSp>
              <p:nvGrpSpPr>
                <p:cNvPr id="730" name="Google Shape;730;p27"/>
                <p:cNvGrpSpPr/>
                <p:nvPr/>
              </p:nvGrpSpPr>
              <p:grpSpPr>
                <a:xfrm>
                  <a:off x="7053752" y="2023285"/>
                  <a:ext cx="832119" cy="450744"/>
                  <a:chOff x="649175" y="3056150"/>
                  <a:chExt cx="1068600" cy="1308400"/>
                </a:xfrm>
              </p:grpSpPr>
              <p:sp>
                <p:nvSpPr>
                  <p:cNvPr id="731" name="Google Shape;731;p27"/>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txBox="1"/>
                  <p:nvPr/>
                </p:nvSpPr>
                <p:spPr>
                  <a:xfrm>
                    <a:off x="888875" y="3056150"/>
                    <a:ext cx="5892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DNA</a:t>
                    </a:r>
                    <a:endParaRPr sz="700" b="1"/>
                  </a:p>
                </p:txBody>
              </p:sp>
              <p:sp>
                <p:nvSpPr>
                  <p:cNvPr id="733" name="Google Shape;733;p27"/>
                  <p:cNvSpPr txBox="1"/>
                  <p:nvPr/>
                </p:nvSpPr>
                <p:spPr>
                  <a:xfrm>
                    <a:off x="853925" y="3515550"/>
                    <a:ext cx="6591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0000"/>
                        </a:solidFill>
                      </a:rPr>
                      <a:t>XYZ</a:t>
                    </a:r>
                    <a:endParaRPr sz="700" b="1">
                      <a:solidFill>
                        <a:srgbClr val="FF0000"/>
                      </a:solidFill>
                    </a:endParaRPr>
                  </a:p>
                </p:txBody>
              </p:sp>
            </p:grpSp>
            <p:grpSp>
              <p:nvGrpSpPr>
                <p:cNvPr id="734" name="Google Shape;734;p27"/>
                <p:cNvGrpSpPr/>
                <p:nvPr/>
              </p:nvGrpSpPr>
              <p:grpSpPr>
                <a:xfrm>
                  <a:off x="6326288" y="1245640"/>
                  <a:ext cx="1056838" cy="686144"/>
                  <a:chOff x="623825" y="1812625"/>
                  <a:chExt cx="1395350" cy="1388675"/>
                </a:xfrm>
              </p:grpSpPr>
              <p:sp>
                <p:nvSpPr>
                  <p:cNvPr id="735" name="Google Shape;735;p27"/>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True Purpose</a:t>
                    </a:r>
                    <a:endParaRPr sz="700" b="1"/>
                  </a:p>
                </p:txBody>
              </p:sp>
              <p:sp>
                <p:nvSpPr>
                  <p:cNvPr id="737" name="Google Shape;737;p27"/>
                  <p:cNvSpPr txBox="1"/>
                  <p:nvPr/>
                </p:nvSpPr>
                <p:spPr>
                  <a:xfrm>
                    <a:off x="623875" y="2079900"/>
                    <a:ext cx="1395300" cy="11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grpSp>
            <p:grpSp>
              <p:nvGrpSpPr>
                <p:cNvPr id="738" name="Google Shape;738;p27"/>
                <p:cNvGrpSpPr/>
                <p:nvPr/>
              </p:nvGrpSpPr>
              <p:grpSpPr>
                <a:xfrm>
                  <a:off x="7581489" y="1245640"/>
                  <a:ext cx="1056838" cy="581655"/>
                  <a:chOff x="623825" y="1812625"/>
                  <a:chExt cx="1395350" cy="1177200"/>
                </a:xfrm>
              </p:grpSpPr>
              <p:sp>
                <p:nvSpPr>
                  <p:cNvPr id="739" name="Google Shape;739;p27"/>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Markings</a:t>
                    </a:r>
                    <a:endParaRPr sz="700" b="1"/>
                  </a:p>
                </p:txBody>
              </p:sp>
              <p:sp>
                <p:nvSpPr>
                  <p:cNvPr id="741" name="Google Shape;741;p27"/>
                  <p:cNvSpPr txBox="1"/>
                  <p:nvPr/>
                </p:nvSpPr>
                <p:spPr>
                  <a:xfrm>
                    <a:off x="623875" y="2079900"/>
                    <a:ext cx="1395300" cy="81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FF0000"/>
                        </a:solidFill>
                      </a:rPr>
                      <a:t>Red </a:t>
                    </a:r>
                    <a:endParaRPr sz="700" b="1">
                      <a:solidFill>
                        <a:srgbClr val="FF0000"/>
                      </a:solidFill>
                    </a:endParaRPr>
                  </a:p>
                  <a:p>
                    <a:pPr marL="0" lvl="0" indent="0" algn="ctr" rtl="0">
                      <a:spcBef>
                        <a:spcPts val="0"/>
                      </a:spcBef>
                      <a:spcAft>
                        <a:spcPts val="0"/>
                      </a:spcAft>
                      <a:buNone/>
                    </a:pPr>
                    <a:r>
                      <a:rPr lang="en" sz="700" b="1">
                        <a:solidFill>
                          <a:srgbClr val="FF0000"/>
                        </a:solidFill>
                      </a:rPr>
                      <a:t>spots</a:t>
                    </a:r>
                    <a:endParaRPr sz="700" b="1">
                      <a:solidFill>
                        <a:srgbClr val="FF0000"/>
                      </a:solidFill>
                    </a:endParaRPr>
                  </a:p>
                </p:txBody>
              </p:sp>
            </p:grpSp>
            <p:cxnSp>
              <p:nvCxnSpPr>
                <p:cNvPr id="742" name="Google Shape;742;p27"/>
                <p:cNvCxnSpPr>
                  <a:stCxn id="732" idx="0"/>
                </p:cNvCxnSpPr>
                <p:nvPr/>
              </p:nvCxnSpPr>
              <p:spPr>
                <a:xfrm rot="10800000">
                  <a:off x="7168912" y="1850485"/>
                  <a:ext cx="300900" cy="172800"/>
                </a:xfrm>
                <a:prstGeom prst="straightConnector1">
                  <a:avLst/>
                </a:prstGeom>
                <a:noFill/>
                <a:ln w="9525" cap="flat" cmpd="sng">
                  <a:solidFill>
                    <a:schemeClr val="dk2"/>
                  </a:solidFill>
                  <a:prstDash val="solid"/>
                  <a:round/>
                  <a:headEnd type="none" w="med" len="med"/>
                  <a:tailEnd type="triangle" w="med" len="med"/>
                </a:ln>
              </p:spPr>
            </p:cxnSp>
            <p:cxnSp>
              <p:nvCxnSpPr>
                <p:cNvPr id="743" name="Google Shape;743;p27"/>
                <p:cNvCxnSpPr>
                  <a:stCxn id="732" idx="0"/>
                </p:cNvCxnSpPr>
                <p:nvPr/>
              </p:nvCxnSpPr>
              <p:spPr>
                <a:xfrm rot="10800000" flipH="1">
                  <a:off x="7469812" y="1840585"/>
                  <a:ext cx="304200" cy="182700"/>
                </a:xfrm>
                <a:prstGeom prst="straightConnector1">
                  <a:avLst/>
                </a:prstGeom>
                <a:noFill/>
                <a:ln w="9525" cap="flat" cmpd="sng">
                  <a:solidFill>
                    <a:schemeClr val="dk2"/>
                  </a:solidFill>
                  <a:prstDash val="solid"/>
                  <a:round/>
                  <a:headEnd type="none" w="med" len="med"/>
                  <a:tailEnd type="triangle" w="med" len="med"/>
                </a:ln>
              </p:spPr>
            </p:cxnSp>
          </p:grpSp>
        </p:grpSp>
        <p:grpSp>
          <p:nvGrpSpPr>
            <p:cNvPr id="744" name="Google Shape;744;p27"/>
            <p:cNvGrpSpPr/>
            <p:nvPr/>
          </p:nvGrpSpPr>
          <p:grpSpPr>
            <a:xfrm>
              <a:off x="2324945" y="358400"/>
              <a:ext cx="1750910" cy="1177177"/>
              <a:chOff x="3696545" y="129800"/>
              <a:chExt cx="1750910" cy="1177177"/>
            </a:xfrm>
          </p:grpSpPr>
          <p:pic>
            <p:nvPicPr>
              <p:cNvPr id="745" name="Google Shape;745;p27"/>
              <p:cNvPicPr preferRelativeResize="0"/>
              <p:nvPr/>
            </p:nvPicPr>
            <p:blipFill rotWithShape="1">
              <a:blip r:embed="rId4">
                <a:alphaModFix/>
              </a:blip>
              <a:srcRect l="27690" t="14748" r="32875" b="49883"/>
              <a:stretch/>
            </p:blipFill>
            <p:spPr>
              <a:xfrm>
                <a:off x="3696545" y="129800"/>
                <a:ext cx="1750910" cy="1177177"/>
              </a:xfrm>
              <a:prstGeom prst="rect">
                <a:avLst/>
              </a:prstGeom>
              <a:noFill/>
              <a:ln>
                <a:noFill/>
              </a:ln>
            </p:spPr>
          </p:pic>
          <p:sp>
            <p:nvSpPr>
              <p:cNvPr id="746" name="Google Shape;746;p27"/>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7"/>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7"/>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7"/>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7"/>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7"/>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7"/>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7"/>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7"/>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7"/>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6" name="Google Shape;756;p27"/>
          <p:cNvGrpSpPr/>
          <p:nvPr/>
        </p:nvGrpSpPr>
        <p:grpSpPr>
          <a:xfrm>
            <a:off x="5350091" y="358400"/>
            <a:ext cx="2819461" cy="4183975"/>
            <a:chOff x="1768691" y="358400"/>
            <a:chExt cx="2819461" cy="4183975"/>
          </a:xfrm>
        </p:grpSpPr>
        <p:grpSp>
          <p:nvGrpSpPr>
            <p:cNvPr id="757" name="Google Shape;757;p27"/>
            <p:cNvGrpSpPr/>
            <p:nvPr/>
          </p:nvGrpSpPr>
          <p:grpSpPr>
            <a:xfrm>
              <a:off x="1768691" y="1282177"/>
              <a:ext cx="2819461" cy="3260198"/>
              <a:chOff x="1752841" y="3172443"/>
              <a:chExt cx="2819461" cy="1892383"/>
            </a:xfrm>
          </p:grpSpPr>
          <p:sp>
            <p:nvSpPr>
              <p:cNvPr id="758" name="Google Shape;758;p27"/>
              <p:cNvSpPr/>
              <p:nvPr/>
            </p:nvSpPr>
            <p:spPr>
              <a:xfrm>
                <a:off x="2906700" y="4459550"/>
                <a:ext cx="255900" cy="1329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nvGrpSpPr>
              <p:cNvPr id="759" name="Google Shape;759;p27"/>
              <p:cNvGrpSpPr/>
              <p:nvPr/>
            </p:nvGrpSpPr>
            <p:grpSpPr>
              <a:xfrm>
                <a:off x="1752841" y="3172443"/>
                <a:ext cx="2819461" cy="1892383"/>
                <a:chOff x="5791204" y="581645"/>
                <a:chExt cx="3357300" cy="1892383"/>
              </a:xfrm>
            </p:grpSpPr>
            <p:sp>
              <p:nvSpPr>
                <p:cNvPr id="760" name="Google Shape;760;p27"/>
                <p:cNvSpPr/>
                <p:nvPr/>
              </p:nvSpPr>
              <p:spPr>
                <a:xfrm>
                  <a:off x="5791204" y="1009770"/>
                  <a:ext cx="3357300" cy="14451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1" name="Google Shape;761;p27"/>
                <p:cNvCxnSpPr/>
                <p:nvPr/>
              </p:nvCxnSpPr>
              <p:spPr>
                <a:xfrm>
                  <a:off x="7469792" y="581645"/>
                  <a:ext cx="0" cy="428100"/>
                </a:xfrm>
                <a:prstGeom prst="straightConnector1">
                  <a:avLst/>
                </a:prstGeom>
                <a:noFill/>
                <a:ln w="28575" cap="flat" cmpd="sng">
                  <a:solidFill>
                    <a:srgbClr val="FF0000"/>
                  </a:solidFill>
                  <a:prstDash val="solid"/>
                  <a:round/>
                  <a:headEnd type="none" w="med" len="med"/>
                  <a:tailEnd type="none" w="med" len="med"/>
                </a:ln>
              </p:spPr>
            </p:cxnSp>
            <p:grpSp>
              <p:nvGrpSpPr>
                <p:cNvPr id="762" name="Google Shape;762;p27"/>
                <p:cNvGrpSpPr/>
                <p:nvPr/>
              </p:nvGrpSpPr>
              <p:grpSpPr>
                <a:xfrm>
                  <a:off x="7053752" y="2023285"/>
                  <a:ext cx="832119" cy="450744"/>
                  <a:chOff x="649175" y="3056150"/>
                  <a:chExt cx="1068600" cy="1308400"/>
                </a:xfrm>
              </p:grpSpPr>
              <p:sp>
                <p:nvSpPr>
                  <p:cNvPr id="763" name="Google Shape;763;p27"/>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7"/>
                  <p:cNvSpPr txBox="1"/>
                  <p:nvPr/>
                </p:nvSpPr>
                <p:spPr>
                  <a:xfrm>
                    <a:off x="888875" y="3056150"/>
                    <a:ext cx="5892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DNA</a:t>
                    </a:r>
                    <a:endParaRPr sz="700" b="1"/>
                  </a:p>
                </p:txBody>
              </p:sp>
              <p:sp>
                <p:nvSpPr>
                  <p:cNvPr id="765" name="Google Shape;765;p27"/>
                  <p:cNvSpPr txBox="1"/>
                  <p:nvPr/>
                </p:nvSpPr>
                <p:spPr>
                  <a:xfrm>
                    <a:off x="853925" y="3515550"/>
                    <a:ext cx="6591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0000FF"/>
                        </a:solidFill>
                      </a:rPr>
                      <a:t>ABC</a:t>
                    </a:r>
                    <a:endParaRPr sz="700" b="1">
                      <a:solidFill>
                        <a:srgbClr val="0000FF"/>
                      </a:solidFill>
                    </a:endParaRPr>
                  </a:p>
                </p:txBody>
              </p:sp>
            </p:grpSp>
            <p:grpSp>
              <p:nvGrpSpPr>
                <p:cNvPr id="766" name="Google Shape;766;p27"/>
                <p:cNvGrpSpPr/>
                <p:nvPr/>
              </p:nvGrpSpPr>
              <p:grpSpPr>
                <a:xfrm>
                  <a:off x="6326288" y="1245640"/>
                  <a:ext cx="1056838" cy="686144"/>
                  <a:chOff x="623825" y="1812625"/>
                  <a:chExt cx="1395350" cy="1388675"/>
                </a:xfrm>
              </p:grpSpPr>
              <p:sp>
                <p:nvSpPr>
                  <p:cNvPr id="767" name="Google Shape;767;p27"/>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7"/>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True Purpose</a:t>
                    </a:r>
                    <a:endParaRPr sz="700" b="1"/>
                  </a:p>
                </p:txBody>
              </p:sp>
              <p:sp>
                <p:nvSpPr>
                  <p:cNvPr id="769" name="Google Shape;769;p27"/>
                  <p:cNvSpPr txBox="1"/>
                  <p:nvPr/>
                </p:nvSpPr>
                <p:spPr>
                  <a:xfrm>
                    <a:off x="623875" y="2079900"/>
                    <a:ext cx="1395300" cy="11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Spins webs to catch and kill insects</a:t>
                    </a:r>
                    <a:endParaRPr sz="800" b="1">
                      <a:solidFill>
                        <a:srgbClr val="0000FF"/>
                      </a:solidFill>
                    </a:endParaRPr>
                  </a:p>
                </p:txBody>
              </p:sp>
            </p:grpSp>
            <p:grpSp>
              <p:nvGrpSpPr>
                <p:cNvPr id="770" name="Google Shape;770;p27"/>
                <p:cNvGrpSpPr/>
                <p:nvPr/>
              </p:nvGrpSpPr>
              <p:grpSpPr>
                <a:xfrm>
                  <a:off x="7581489" y="1245640"/>
                  <a:ext cx="1056838" cy="581655"/>
                  <a:chOff x="623825" y="1812625"/>
                  <a:chExt cx="1395350" cy="1177200"/>
                </a:xfrm>
              </p:grpSpPr>
              <p:sp>
                <p:nvSpPr>
                  <p:cNvPr id="771" name="Google Shape;771;p27"/>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7"/>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Markings</a:t>
                    </a:r>
                    <a:endParaRPr sz="700" b="1"/>
                  </a:p>
                </p:txBody>
              </p:sp>
              <p:sp>
                <p:nvSpPr>
                  <p:cNvPr id="773" name="Google Shape;773;p27"/>
                  <p:cNvSpPr txBox="1"/>
                  <p:nvPr/>
                </p:nvSpPr>
                <p:spPr>
                  <a:xfrm>
                    <a:off x="623875" y="2079900"/>
                    <a:ext cx="1395300" cy="81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0000FF"/>
                        </a:solidFill>
                      </a:rPr>
                      <a:t>Blue </a:t>
                    </a:r>
                    <a:endParaRPr sz="700" b="1">
                      <a:solidFill>
                        <a:srgbClr val="0000FF"/>
                      </a:solidFill>
                    </a:endParaRPr>
                  </a:p>
                  <a:p>
                    <a:pPr marL="0" lvl="0" indent="0" algn="ctr" rtl="0">
                      <a:spcBef>
                        <a:spcPts val="0"/>
                      </a:spcBef>
                      <a:spcAft>
                        <a:spcPts val="0"/>
                      </a:spcAft>
                      <a:buNone/>
                    </a:pPr>
                    <a:r>
                      <a:rPr lang="en" sz="700" b="1">
                        <a:solidFill>
                          <a:srgbClr val="0000FF"/>
                        </a:solidFill>
                      </a:rPr>
                      <a:t>spots</a:t>
                    </a:r>
                    <a:endParaRPr sz="700" b="1">
                      <a:solidFill>
                        <a:srgbClr val="0000FF"/>
                      </a:solidFill>
                    </a:endParaRPr>
                  </a:p>
                </p:txBody>
              </p:sp>
            </p:grpSp>
          </p:grpSp>
        </p:grpSp>
        <p:grpSp>
          <p:nvGrpSpPr>
            <p:cNvPr id="774" name="Google Shape;774;p27"/>
            <p:cNvGrpSpPr/>
            <p:nvPr/>
          </p:nvGrpSpPr>
          <p:grpSpPr>
            <a:xfrm>
              <a:off x="2324945" y="358400"/>
              <a:ext cx="1750910" cy="1177177"/>
              <a:chOff x="3696545" y="129800"/>
              <a:chExt cx="1750910" cy="1177177"/>
            </a:xfrm>
          </p:grpSpPr>
          <p:pic>
            <p:nvPicPr>
              <p:cNvPr id="775" name="Google Shape;775;p27"/>
              <p:cNvPicPr preferRelativeResize="0"/>
              <p:nvPr/>
            </p:nvPicPr>
            <p:blipFill rotWithShape="1">
              <a:blip r:embed="rId4">
                <a:alphaModFix/>
              </a:blip>
              <a:srcRect l="27690" t="14748" r="32875" b="49883"/>
              <a:stretch/>
            </p:blipFill>
            <p:spPr>
              <a:xfrm>
                <a:off x="3696545" y="129800"/>
                <a:ext cx="1750910" cy="1177177"/>
              </a:xfrm>
              <a:prstGeom prst="rect">
                <a:avLst/>
              </a:prstGeom>
              <a:noFill/>
              <a:ln>
                <a:noFill/>
              </a:ln>
            </p:spPr>
          </p:pic>
          <p:sp>
            <p:nvSpPr>
              <p:cNvPr id="776" name="Google Shape;776;p27"/>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7"/>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7"/>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7"/>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7"/>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7"/>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7"/>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7"/>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7"/>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7"/>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786" name="Google Shape;786;p27"/>
          <p:cNvPicPr preferRelativeResize="0"/>
          <p:nvPr/>
        </p:nvPicPr>
        <p:blipFill>
          <a:blip r:embed="rId3">
            <a:alphaModFix/>
          </a:blip>
          <a:stretch>
            <a:fillRect/>
          </a:stretch>
        </p:blipFill>
        <p:spPr>
          <a:xfrm>
            <a:off x="6645125" y="4239487"/>
            <a:ext cx="289624" cy="289624"/>
          </a:xfrm>
          <a:prstGeom prst="rect">
            <a:avLst/>
          </a:prstGeom>
          <a:noFill/>
          <a:ln>
            <a:noFill/>
          </a:ln>
        </p:spPr>
      </p:pic>
      <p:cxnSp>
        <p:nvCxnSpPr>
          <p:cNvPr id="787" name="Google Shape;787;p27"/>
          <p:cNvCxnSpPr/>
          <p:nvPr/>
        </p:nvCxnSpPr>
        <p:spPr>
          <a:xfrm rot="10800000" flipH="1">
            <a:off x="6759786" y="3451134"/>
            <a:ext cx="255600" cy="314700"/>
          </a:xfrm>
          <a:prstGeom prst="straightConnector1">
            <a:avLst/>
          </a:prstGeom>
          <a:noFill/>
          <a:ln w="9525" cap="flat" cmpd="sng">
            <a:solidFill>
              <a:schemeClr val="dk2"/>
            </a:solidFill>
            <a:prstDash val="solid"/>
            <a:round/>
            <a:headEnd type="none" w="med" len="med"/>
            <a:tailEnd type="triangle" w="med" len="med"/>
          </a:ln>
        </p:spPr>
      </p:cxnSp>
      <p:cxnSp>
        <p:nvCxnSpPr>
          <p:cNvPr id="788" name="Google Shape;788;p27"/>
          <p:cNvCxnSpPr/>
          <p:nvPr/>
        </p:nvCxnSpPr>
        <p:spPr>
          <a:xfrm rot="10800000">
            <a:off x="6507186" y="3468234"/>
            <a:ext cx="252600" cy="297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2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zerps_changed</a:t>
            </a:r>
            <a:endParaRPr/>
          </a:p>
        </p:txBody>
      </p:sp>
      <p:sp>
        <p:nvSpPr>
          <p:cNvPr id="794" name="Google Shape;794;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29"/>
          <p:cNvSpPr txBox="1"/>
          <p:nvPr/>
        </p:nvSpPr>
        <p:spPr>
          <a:xfrm>
            <a:off x="982000" y="593324"/>
            <a:ext cx="73716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t>On a distant planet, there exist two kinds of creatures: Zerps and Xans.</a:t>
            </a:r>
            <a:endParaRPr sz="1800"/>
          </a:p>
          <a:p>
            <a:pPr marL="0" lvl="0" indent="0" algn="ctr" rtl="0">
              <a:spcBef>
                <a:spcPts val="0"/>
              </a:spcBef>
              <a:spcAft>
                <a:spcPts val="0"/>
              </a:spcAft>
              <a:buNone/>
            </a:pPr>
            <a:endParaRPr sz="1800"/>
          </a:p>
          <a:p>
            <a:pPr marL="0" lvl="0" indent="0" algn="ctr" rtl="0">
              <a:spcBef>
                <a:spcPts val="0"/>
              </a:spcBef>
              <a:spcAft>
                <a:spcPts val="0"/>
              </a:spcAft>
              <a:buNone/>
            </a:pPr>
            <a:r>
              <a:rPr lang="en" sz="1800"/>
              <a:t>Zerps and Xans both have the same basic shape:</a:t>
            </a:r>
            <a:endParaRPr sz="1800"/>
          </a:p>
        </p:txBody>
      </p:sp>
      <p:pic>
        <p:nvPicPr>
          <p:cNvPr id="800" name="Google Shape;800;p29"/>
          <p:cNvPicPr preferRelativeResize="0"/>
          <p:nvPr/>
        </p:nvPicPr>
        <p:blipFill rotWithShape="1">
          <a:blip r:embed="rId3">
            <a:alphaModFix/>
          </a:blip>
          <a:srcRect l="27690" t="14748" r="32875" b="49883"/>
          <a:stretch/>
        </p:blipFill>
        <p:spPr>
          <a:xfrm>
            <a:off x="3696544" y="2169638"/>
            <a:ext cx="1750910" cy="1177177"/>
          </a:xfrm>
          <a:prstGeom prst="rect">
            <a:avLst/>
          </a:prstGeom>
          <a:noFill/>
          <a:ln>
            <a:noFill/>
          </a:ln>
        </p:spPr>
      </p:pic>
      <p:sp>
        <p:nvSpPr>
          <p:cNvPr id="801" name="Google Shape;801;p29"/>
          <p:cNvSpPr txBox="1"/>
          <p:nvPr/>
        </p:nvSpPr>
        <p:spPr>
          <a:xfrm>
            <a:off x="1114953" y="3743792"/>
            <a:ext cx="6914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t>But Zerps and Xans are also different.</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30"/>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807" name="Google Shape;807;p30"/>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808" name="Google Shape;808;p30"/>
          <p:cNvSpPr txBox="1"/>
          <p:nvPr/>
        </p:nvSpPr>
        <p:spPr>
          <a:xfrm>
            <a:off x="3793750" y="1479725"/>
            <a:ext cx="71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000FF"/>
                </a:solidFill>
              </a:rPr>
              <a:t>Zerps</a:t>
            </a:r>
            <a:endParaRPr b="1">
              <a:solidFill>
                <a:srgbClr val="0000FF"/>
              </a:solidFill>
            </a:endParaRPr>
          </a:p>
        </p:txBody>
      </p:sp>
      <p:sp>
        <p:nvSpPr>
          <p:cNvPr id="809" name="Google Shape;809;p30"/>
          <p:cNvSpPr txBox="1"/>
          <p:nvPr/>
        </p:nvSpPr>
        <p:spPr>
          <a:xfrm>
            <a:off x="88025" y="129800"/>
            <a:ext cx="33981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rgbClr val="0000FF"/>
                </a:solidFill>
              </a:rPr>
              <a:t>Zerps</a:t>
            </a:r>
            <a:r>
              <a:rPr lang="en" sz="1200" b="1">
                <a:solidFill>
                  <a:srgbClr val="00FF00"/>
                </a:solidFill>
              </a:rPr>
              <a:t> </a:t>
            </a:r>
            <a:r>
              <a:rPr lang="en" sz="1200">
                <a:solidFill>
                  <a:schemeClr val="dk1"/>
                </a:solidFill>
              </a:rPr>
              <a:t>have markings on them which appear as blue spots. They also have a true purpose, which is to spin webs to catch and kill insects. And they have ABC DNA.</a:t>
            </a:r>
            <a:r>
              <a:rPr lang="en" sz="1200" b="1">
                <a:solidFill>
                  <a:srgbClr val="00FF00"/>
                </a:solidFill>
              </a:rPr>
              <a:t> </a:t>
            </a:r>
            <a:endParaRPr sz="1200" b="1">
              <a:solidFill>
                <a:srgbClr val="00FF00"/>
              </a:solidFill>
            </a:endParaRPr>
          </a:p>
          <a:p>
            <a:pPr marL="0" lvl="0" indent="0" algn="l" rtl="0">
              <a:spcBef>
                <a:spcPts val="0"/>
              </a:spcBef>
              <a:spcAft>
                <a:spcPts val="0"/>
              </a:spcAft>
              <a:buClr>
                <a:schemeClr val="dk1"/>
              </a:buClr>
              <a:buSzPts val="1100"/>
              <a:buFont typeface="Arial"/>
              <a:buNone/>
            </a:pPr>
            <a:endParaRPr sz="1200" b="1">
              <a:solidFill>
                <a:srgbClr val="0000FF"/>
              </a:solidFill>
            </a:endParaRPr>
          </a:p>
          <a:p>
            <a:pPr marL="0" lvl="0" indent="0" algn="l" rtl="0">
              <a:spcBef>
                <a:spcPts val="0"/>
              </a:spcBef>
              <a:spcAft>
                <a:spcPts val="0"/>
              </a:spcAft>
              <a:buClr>
                <a:schemeClr val="dk1"/>
              </a:buClr>
              <a:buSzPts val="1100"/>
              <a:buFont typeface="Arial"/>
              <a:buNone/>
            </a:pPr>
            <a:r>
              <a:rPr lang="en" sz="1200" b="1">
                <a:solidFill>
                  <a:srgbClr val="0000FF"/>
                </a:solidFill>
              </a:rPr>
              <a:t>Zerps</a:t>
            </a:r>
            <a:r>
              <a:rPr lang="en" sz="1200" b="1">
                <a:solidFill>
                  <a:srgbClr val="00FF00"/>
                </a:solidFill>
              </a:rPr>
              <a:t> </a:t>
            </a:r>
            <a:r>
              <a:rPr lang="en" sz="1200">
                <a:solidFill>
                  <a:schemeClr val="dk1"/>
                </a:solidFill>
              </a:rPr>
              <a:t>have the causal structure shown here: the ABC DNA causes Zerps to spin webs to catch and kill insects and to have blue spots.</a:t>
            </a:r>
            <a:endParaRPr sz="1000"/>
          </a:p>
        </p:txBody>
      </p:sp>
      <p:cxnSp>
        <p:nvCxnSpPr>
          <p:cNvPr id="810" name="Google Shape;810;p30"/>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811" name="Google Shape;811;p30"/>
          <p:cNvGrpSpPr/>
          <p:nvPr/>
        </p:nvGrpSpPr>
        <p:grpSpPr>
          <a:xfrm>
            <a:off x="4022686" y="4224602"/>
            <a:ext cx="1098628" cy="759042"/>
            <a:chOff x="649175" y="3056150"/>
            <a:chExt cx="1068600" cy="1088700"/>
          </a:xfrm>
        </p:grpSpPr>
        <p:sp>
          <p:nvSpPr>
            <p:cNvPr id="812" name="Google Shape;812;p30"/>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txBox="1"/>
            <p:nvPr/>
          </p:nvSpPr>
          <p:spPr>
            <a:xfrm>
              <a:off x="888875" y="3056150"/>
              <a:ext cx="589200" cy="57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DNA</a:t>
              </a:r>
              <a:endParaRPr b="1"/>
            </a:p>
          </p:txBody>
        </p:sp>
        <p:sp>
          <p:nvSpPr>
            <p:cNvPr id="814" name="Google Shape;814;p30"/>
            <p:cNvSpPr txBox="1"/>
            <p:nvPr/>
          </p:nvSpPr>
          <p:spPr>
            <a:xfrm>
              <a:off x="853925" y="3515550"/>
              <a:ext cx="659100" cy="573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000FF"/>
                  </a:solidFill>
                </a:rPr>
                <a:t>ABC</a:t>
              </a:r>
              <a:endParaRPr b="1">
                <a:solidFill>
                  <a:srgbClr val="0000FF"/>
                </a:solidFill>
              </a:endParaRPr>
            </a:p>
          </p:txBody>
        </p:sp>
      </p:grpSp>
      <p:grpSp>
        <p:nvGrpSpPr>
          <p:cNvPr id="815" name="Google Shape;815;p30"/>
          <p:cNvGrpSpPr/>
          <p:nvPr/>
        </p:nvGrpSpPr>
        <p:grpSpPr>
          <a:xfrm>
            <a:off x="3062225" y="2650825"/>
            <a:ext cx="1395350" cy="1177200"/>
            <a:chOff x="623825" y="1812625"/>
            <a:chExt cx="1395350" cy="1177200"/>
          </a:xfrm>
        </p:grpSpPr>
        <p:sp>
          <p:nvSpPr>
            <p:cNvPr id="816" name="Google Shape;816;p30"/>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txBox="1"/>
            <p:nvPr/>
          </p:nvSpPr>
          <p:spPr>
            <a:xfrm>
              <a:off x="623875" y="1812625"/>
              <a:ext cx="13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True Purpose</a:t>
              </a:r>
              <a:endParaRPr b="1"/>
            </a:p>
          </p:txBody>
        </p:sp>
        <p:sp>
          <p:nvSpPr>
            <p:cNvPr id="818" name="Google Shape;818;p30"/>
            <p:cNvSpPr txBox="1"/>
            <p:nvPr/>
          </p:nvSpPr>
          <p:spPr>
            <a:xfrm>
              <a:off x="623875" y="2079900"/>
              <a:ext cx="13953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300" b="1">
                  <a:solidFill>
                    <a:srgbClr val="0000FF"/>
                  </a:solidFill>
                </a:rPr>
                <a:t>Spin webs to catch and kill insects</a:t>
              </a:r>
              <a:endParaRPr sz="1300" b="1">
                <a:solidFill>
                  <a:srgbClr val="0000FF"/>
                </a:solidFill>
              </a:endParaRPr>
            </a:p>
          </p:txBody>
        </p:sp>
      </p:grpSp>
      <p:grpSp>
        <p:nvGrpSpPr>
          <p:cNvPr id="819" name="Google Shape;819;p30"/>
          <p:cNvGrpSpPr/>
          <p:nvPr/>
        </p:nvGrpSpPr>
        <p:grpSpPr>
          <a:xfrm>
            <a:off x="4719475" y="2650825"/>
            <a:ext cx="1395350" cy="1177200"/>
            <a:chOff x="623825" y="1812625"/>
            <a:chExt cx="1395350" cy="1177200"/>
          </a:xfrm>
        </p:grpSpPr>
        <p:sp>
          <p:nvSpPr>
            <p:cNvPr id="820" name="Google Shape;820;p30"/>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txBox="1"/>
            <p:nvPr/>
          </p:nvSpPr>
          <p:spPr>
            <a:xfrm>
              <a:off x="623875" y="1812625"/>
              <a:ext cx="1395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Markings</a:t>
              </a:r>
              <a:endParaRPr b="1"/>
            </a:p>
          </p:txBody>
        </p:sp>
        <p:sp>
          <p:nvSpPr>
            <p:cNvPr id="822" name="Google Shape;822;p30"/>
            <p:cNvSpPr txBox="1"/>
            <p:nvPr/>
          </p:nvSpPr>
          <p:spPr>
            <a:xfrm>
              <a:off x="623875" y="2079900"/>
              <a:ext cx="1395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0000FF"/>
                  </a:solidFill>
                </a:rPr>
                <a:t>Blue</a:t>
              </a:r>
              <a:endParaRPr sz="1300" b="1">
                <a:solidFill>
                  <a:srgbClr val="0000FF"/>
                </a:solidFill>
              </a:endParaRPr>
            </a:p>
            <a:p>
              <a:pPr marL="0" lvl="0" indent="0" algn="ctr" rtl="0">
                <a:spcBef>
                  <a:spcPts val="0"/>
                </a:spcBef>
                <a:spcAft>
                  <a:spcPts val="0"/>
                </a:spcAft>
                <a:buNone/>
              </a:pPr>
              <a:r>
                <a:rPr lang="en" sz="1300" b="1">
                  <a:solidFill>
                    <a:srgbClr val="0000FF"/>
                  </a:solidFill>
                </a:rPr>
                <a:t>spots</a:t>
              </a:r>
              <a:endParaRPr sz="1300" b="1">
                <a:solidFill>
                  <a:srgbClr val="0000FF"/>
                </a:solidFill>
              </a:endParaRPr>
            </a:p>
          </p:txBody>
        </p:sp>
      </p:grpSp>
      <p:cxnSp>
        <p:nvCxnSpPr>
          <p:cNvPr id="823" name="Google Shape;823;p30"/>
          <p:cNvCxnSpPr>
            <a:stCxn id="813"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824" name="Google Shape;824;p30"/>
          <p:cNvCxnSpPr>
            <a:stCxn id="813"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825" name="Google Shape;825;p30"/>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grpSp>
        <p:nvGrpSpPr>
          <p:cNvPr id="839" name="Google Shape;839;p31"/>
          <p:cNvGrpSpPr/>
          <p:nvPr/>
        </p:nvGrpSpPr>
        <p:grpSpPr>
          <a:xfrm>
            <a:off x="2355750" y="129800"/>
            <a:ext cx="4432500" cy="4968350"/>
            <a:chOff x="2355750" y="129800"/>
            <a:chExt cx="4432500" cy="4968350"/>
          </a:xfrm>
        </p:grpSpPr>
        <p:sp>
          <p:nvSpPr>
            <p:cNvPr id="840" name="Google Shape;840;p31"/>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1" name="Google Shape;841;p31"/>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842" name="Google Shape;842;p31"/>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grpSp>
          <p:nvGrpSpPr>
            <p:cNvPr id="843" name="Google Shape;843;p31"/>
            <p:cNvGrpSpPr/>
            <p:nvPr/>
          </p:nvGrpSpPr>
          <p:grpSpPr>
            <a:xfrm>
              <a:off x="4022686" y="4224602"/>
              <a:ext cx="1098628" cy="759042"/>
              <a:chOff x="649175" y="3056150"/>
              <a:chExt cx="1068600" cy="1088700"/>
            </a:xfrm>
          </p:grpSpPr>
          <p:sp>
            <p:nvSpPr>
              <p:cNvPr id="844" name="Google Shape;844;p31"/>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txBox="1"/>
              <p:nvPr/>
            </p:nvSpPr>
            <p:spPr>
              <a:xfrm>
                <a:off x="888875" y="3056150"/>
                <a:ext cx="589200" cy="57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DNA</a:t>
                </a:r>
                <a:endParaRPr b="1"/>
              </a:p>
            </p:txBody>
          </p:sp>
          <p:sp>
            <p:nvSpPr>
              <p:cNvPr id="846" name="Google Shape;846;p31"/>
              <p:cNvSpPr txBox="1"/>
              <p:nvPr/>
            </p:nvSpPr>
            <p:spPr>
              <a:xfrm>
                <a:off x="853925" y="3515550"/>
                <a:ext cx="659100" cy="573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0000"/>
                    </a:solidFill>
                  </a:rPr>
                  <a:t>XYZ</a:t>
                </a:r>
                <a:endParaRPr b="1">
                  <a:solidFill>
                    <a:srgbClr val="FF0000"/>
                  </a:solidFill>
                </a:endParaRPr>
              </a:p>
            </p:txBody>
          </p:sp>
        </p:grpSp>
        <p:grpSp>
          <p:nvGrpSpPr>
            <p:cNvPr id="847" name="Google Shape;847;p31"/>
            <p:cNvGrpSpPr/>
            <p:nvPr/>
          </p:nvGrpSpPr>
          <p:grpSpPr>
            <a:xfrm>
              <a:off x="4719475" y="2650825"/>
              <a:ext cx="1395350" cy="1177200"/>
              <a:chOff x="623825" y="1812625"/>
              <a:chExt cx="1395350" cy="1177200"/>
            </a:xfrm>
          </p:grpSpPr>
          <p:sp>
            <p:nvSpPr>
              <p:cNvPr id="848" name="Google Shape;848;p31"/>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txBox="1"/>
              <p:nvPr/>
            </p:nvSpPr>
            <p:spPr>
              <a:xfrm>
                <a:off x="623875" y="1812625"/>
                <a:ext cx="1395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Markings</a:t>
                </a:r>
                <a:endParaRPr b="1"/>
              </a:p>
            </p:txBody>
          </p:sp>
          <p:sp>
            <p:nvSpPr>
              <p:cNvPr id="850" name="Google Shape;850;p31"/>
              <p:cNvSpPr txBox="1"/>
              <p:nvPr/>
            </p:nvSpPr>
            <p:spPr>
              <a:xfrm>
                <a:off x="623875" y="2079900"/>
                <a:ext cx="1395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FF0000"/>
                    </a:solidFill>
                  </a:rPr>
                  <a:t>Red</a:t>
                </a:r>
                <a:endParaRPr sz="1300" b="1">
                  <a:solidFill>
                    <a:srgbClr val="FF0000"/>
                  </a:solidFill>
                </a:endParaRPr>
              </a:p>
              <a:p>
                <a:pPr marL="0" lvl="0" indent="0" algn="ctr" rtl="0">
                  <a:spcBef>
                    <a:spcPts val="0"/>
                  </a:spcBef>
                  <a:spcAft>
                    <a:spcPts val="0"/>
                  </a:spcAft>
                  <a:buNone/>
                </a:pPr>
                <a:r>
                  <a:rPr lang="en" sz="1300" b="1">
                    <a:solidFill>
                      <a:srgbClr val="FF0000"/>
                    </a:solidFill>
                  </a:rPr>
                  <a:t>spots</a:t>
                </a:r>
                <a:endParaRPr sz="1300" b="1">
                  <a:solidFill>
                    <a:srgbClr val="FF0000"/>
                  </a:solidFill>
                </a:endParaRPr>
              </a:p>
            </p:txBody>
          </p:sp>
        </p:grpSp>
        <p:cxnSp>
          <p:nvCxnSpPr>
            <p:cNvPr id="851" name="Google Shape;851;p31"/>
            <p:cNvCxnSpPr>
              <a:stCxn id="845"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852" name="Google Shape;852;p31"/>
            <p:cNvCxnSpPr>
              <a:stCxn id="845"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853" name="Google Shape;853;p31"/>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9" name="Google Shape;859;p31"/>
          <p:cNvSpPr txBox="1"/>
          <p:nvPr/>
        </p:nvSpPr>
        <p:spPr>
          <a:xfrm>
            <a:off x="3793750" y="1479725"/>
            <a:ext cx="71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rPr>
              <a:t>Xans</a:t>
            </a:r>
            <a:endParaRPr b="1">
              <a:solidFill>
                <a:srgbClr val="FF0000"/>
              </a:solidFill>
            </a:endParaRPr>
          </a:p>
        </p:txBody>
      </p:sp>
      <p:sp>
        <p:nvSpPr>
          <p:cNvPr id="860" name="Google Shape;860;p31"/>
          <p:cNvSpPr txBox="1"/>
          <p:nvPr/>
        </p:nvSpPr>
        <p:spPr>
          <a:xfrm>
            <a:off x="88025" y="129800"/>
            <a:ext cx="33981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rPr>
              <a:t>Xans</a:t>
            </a:r>
            <a:r>
              <a:rPr lang="en" sz="1200" b="1">
                <a:solidFill>
                  <a:srgbClr val="00FF00"/>
                </a:solidFill>
              </a:rPr>
              <a:t> </a:t>
            </a:r>
            <a:r>
              <a:rPr lang="en" sz="1200">
                <a:solidFill>
                  <a:schemeClr val="dk1"/>
                </a:solidFill>
              </a:rPr>
              <a:t>have markings on them which appear as red spots. They also have a true purpose, which is to make honey and pollinate flowers. And they have XYZ DNA.</a:t>
            </a:r>
            <a:r>
              <a:rPr lang="en" sz="1200" b="1">
                <a:solidFill>
                  <a:srgbClr val="00FF00"/>
                </a:solidFill>
              </a:rPr>
              <a:t> </a:t>
            </a:r>
            <a:endParaRPr sz="1200" b="1">
              <a:solidFill>
                <a:srgbClr val="00FF00"/>
              </a:solidFill>
            </a:endParaRPr>
          </a:p>
          <a:p>
            <a:pPr marL="0" lvl="0" indent="0" algn="l" rtl="0">
              <a:spcBef>
                <a:spcPts val="0"/>
              </a:spcBef>
              <a:spcAft>
                <a:spcPts val="0"/>
              </a:spcAft>
              <a:buClr>
                <a:schemeClr val="dk1"/>
              </a:buClr>
              <a:buSzPts val="1100"/>
              <a:buFont typeface="Arial"/>
              <a:buNone/>
            </a:pPr>
            <a:endParaRPr sz="1200" b="1">
              <a:solidFill>
                <a:srgbClr val="FF0000"/>
              </a:solidFill>
            </a:endParaRPr>
          </a:p>
          <a:p>
            <a:pPr marL="0" lvl="0" indent="0" algn="l" rtl="0">
              <a:spcBef>
                <a:spcPts val="0"/>
              </a:spcBef>
              <a:spcAft>
                <a:spcPts val="0"/>
              </a:spcAft>
              <a:buClr>
                <a:schemeClr val="dk1"/>
              </a:buClr>
              <a:buSzPts val="1100"/>
              <a:buFont typeface="Arial"/>
              <a:buNone/>
            </a:pPr>
            <a:r>
              <a:rPr lang="en" sz="1200" b="1">
                <a:solidFill>
                  <a:srgbClr val="FF0000"/>
                </a:solidFill>
              </a:rPr>
              <a:t>Xans</a:t>
            </a:r>
            <a:r>
              <a:rPr lang="en" sz="1200" b="1">
                <a:solidFill>
                  <a:srgbClr val="00FF00"/>
                </a:solidFill>
              </a:rPr>
              <a:t> </a:t>
            </a:r>
            <a:r>
              <a:rPr lang="en" sz="1200">
                <a:solidFill>
                  <a:schemeClr val="dk1"/>
                </a:solidFill>
              </a:rPr>
              <a:t>have the causal structure shown here: the XYZ DNA causes Xans to make honey and pollinate flowers and to have red spots.</a:t>
            </a:r>
            <a:endParaRPr sz="1000"/>
          </a:p>
        </p:txBody>
      </p:sp>
      <p:grpSp>
        <p:nvGrpSpPr>
          <p:cNvPr id="861" name="Google Shape;861;p31"/>
          <p:cNvGrpSpPr/>
          <p:nvPr/>
        </p:nvGrpSpPr>
        <p:grpSpPr>
          <a:xfrm>
            <a:off x="3062225" y="2650825"/>
            <a:ext cx="1395350" cy="1177200"/>
            <a:chOff x="623825" y="1812625"/>
            <a:chExt cx="1395350" cy="1177200"/>
          </a:xfrm>
        </p:grpSpPr>
        <p:sp>
          <p:nvSpPr>
            <p:cNvPr id="862" name="Google Shape;862;p31"/>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txBox="1"/>
            <p:nvPr/>
          </p:nvSpPr>
          <p:spPr>
            <a:xfrm>
              <a:off x="623875" y="1812625"/>
              <a:ext cx="13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True Purpose</a:t>
              </a:r>
              <a:endParaRPr b="1"/>
            </a:p>
          </p:txBody>
        </p:sp>
        <p:sp>
          <p:nvSpPr>
            <p:cNvPr id="864" name="Google Shape;864;p31"/>
            <p:cNvSpPr txBox="1"/>
            <p:nvPr/>
          </p:nvSpPr>
          <p:spPr>
            <a:xfrm>
              <a:off x="623875" y="2079900"/>
              <a:ext cx="13953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FF0000"/>
                  </a:solidFill>
                </a:rPr>
                <a:t>Make honey and pollinate flowers</a:t>
              </a:r>
              <a:endParaRPr sz="1300" b="1">
                <a:solidFill>
                  <a:srgbClr val="FF0000"/>
                </a:solidFill>
              </a:endParaRPr>
            </a:p>
          </p:txBody>
        </p:sp>
      </p:grpSp>
      <p:sp>
        <p:nvSpPr>
          <p:cNvPr id="865" name="Google Shape;865;p31"/>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982000" y="593324"/>
            <a:ext cx="7371600" cy="1293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t>On a distant planet, there exist two kinds of creatures: Zerps and Xans.</a:t>
            </a:r>
            <a:endParaRPr sz="1800"/>
          </a:p>
          <a:p>
            <a:pPr marL="0" lvl="0" indent="0" algn="ctr" rtl="0">
              <a:spcBef>
                <a:spcPts val="0"/>
              </a:spcBef>
              <a:spcAft>
                <a:spcPts val="0"/>
              </a:spcAft>
              <a:buNone/>
            </a:pPr>
            <a:endParaRPr sz="1800"/>
          </a:p>
          <a:p>
            <a:pPr marL="0" lvl="0" indent="0" algn="ctr" rtl="0">
              <a:spcBef>
                <a:spcPts val="0"/>
              </a:spcBef>
              <a:spcAft>
                <a:spcPts val="0"/>
              </a:spcAft>
              <a:buNone/>
            </a:pPr>
            <a:r>
              <a:rPr lang="en" sz="1800"/>
              <a:t>Zerps and Xans both have the same basic shape:</a:t>
            </a:r>
            <a:endParaRPr sz="1800"/>
          </a:p>
        </p:txBody>
      </p:sp>
      <p:pic>
        <p:nvPicPr>
          <p:cNvPr id="61" name="Google Shape;61;p14"/>
          <p:cNvPicPr preferRelativeResize="0"/>
          <p:nvPr/>
        </p:nvPicPr>
        <p:blipFill rotWithShape="1">
          <a:blip r:embed="rId3">
            <a:alphaModFix/>
          </a:blip>
          <a:srcRect l="27690" t="14748" r="32875" b="49883"/>
          <a:stretch/>
        </p:blipFill>
        <p:spPr>
          <a:xfrm>
            <a:off x="3696544" y="2169638"/>
            <a:ext cx="1750910" cy="1177177"/>
          </a:xfrm>
          <a:prstGeom prst="rect">
            <a:avLst/>
          </a:prstGeom>
          <a:noFill/>
          <a:ln>
            <a:noFill/>
          </a:ln>
        </p:spPr>
      </p:pic>
      <p:sp>
        <p:nvSpPr>
          <p:cNvPr id="62" name="Google Shape;62;p14"/>
          <p:cNvSpPr txBox="1"/>
          <p:nvPr/>
        </p:nvSpPr>
        <p:spPr>
          <a:xfrm>
            <a:off x="1114953" y="3743792"/>
            <a:ext cx="6914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t>But Zerps and Xans are also different.</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32"/>
          <p:cNvSpPr txBox="1">
            <a:spLocks noGrp="1"/>
          </p:cNvSpPr>
          <p:nvPr>
            <p:ph type="ctrTitle"/>
          </p:nvPr>
        </p:nvSpPr>
        <p:spPr>
          <a:xfrm>
            <a:off x="1012500" y="1545450"/>
            <a:ext cx="71190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1700"/>
              <a:t>Some very talented and skilled scientists, Suzy and Andy, decide that they are going to perform special operations on </a:t>
            </a:r>
            <a:r>
              <a:rPr lang="en" sz="1700">
                <a:solidFill>
                  <a:srgbClr val="0000FF"/>
                </a:solidFill>
              </a:rPr>
              <a:t>Zerps</a:t>
            </a:r>
            <a:r>
              <a:rPr lang="en" sz="1700"/>
              <a:t>. </a:t>
            </a:r>
            <a:endParaRPr sz="1700"/>
          </a:p>
          <a:p>
            <a:pPr marL="0" lvl="0" indent="0" algn="ctr" rtl="0">
              <a:spcBef>
                <a:spcPts val="0"/>
              </a:spcBef>
              <a:spcAft>
                <a:spcPts val="0"/>
              </a:spcAft>
              <a:buNone/>
            </a:pPr>
            <a:endParaRPr sz="1700"/>
          </a:p>
          <a:p>
            <a:pPr marL="0" lvl="0" indent="0" algn="ctr" rtl="0">
              <a:spcBef>
                <a:spcPts val="0"/>
              </a:spcBef>
              <a:spcAft>
                <a:spcPts val="0"/>
              </a:spcAft>
              <a:buClr>
                <a:schemeClr val="dk1"/>
              </a:buClr>
              <a:buSzPts val="1100"/>
              <a:buFont typeface="Arial"/>
              <a:buNone/>
            </a:pPr>
            <a:r>
              <a:rPr lang="en" sz="1700"/>
              <a:t>Throughout the study, you will encounter various creatures that result from these special operations. For each creature, you will decide whether it is a </a:t>
            </a:r>
            <a:r>
              <a:rPr lang="en" sz="1700">
                <a:solidFill>
                  <a:srgbClr val="0000FF"/>
                </a:solidFill>
              </a:rPr>
              <a:t>Zerp </a:t>
            </a:r>
            <a:r>
              <a:rPr lang="en" sz="1700"/>
              <a:t>or a</a:t>
            </a:r>
            <a:r>
              <a:rPr lang="en" sz="1700">
                <a:solidFill>
                  <a:srgbClr val="0000FF"/>
                </a:solidFill>
              </a:rPr>
              <a:t> </a:t>
            </a:r>
            <a:r>
              <a:rPr lang="en" sz="1700">
                <a:solidFill>
                  <a:srgbClr val="FF0000"/>
                </a:solidFill>
              </a:rPr>
              <a:t>Xan</a:t>
            </a:r>
            <a:r>
              <a:rPr lang="en" sz="1700"/>
              <a:t>.</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3"/>
          <p:cNvSpPr txBox="1"/>
          <p:nvPr/>
        </p:nvSpPr>
        <p:spPr>
          <a:xfrm>
            <a:off x="2676300" y="3100600"/>
            <a:ext cx="40200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00"/>
                </a:solidFill>
              </a:rPr>
              <a:t>Now, to make sure you have read the instructions and understand the differences between </a:t>
            </a:r>
            <a:r>
              <a:rPr lang="en">
                <a:solidFill>
                  <a:srgbClr val="0000FF"/>
                </a:solidFill>
              </a:rPr>
              <a:t>Zerps </a:t>
            </a:r>
            <a:r>
              <a:rPr lang="en">
                <a:solidFill>
                  <a:schemeClr val="dk1"/>
                </a:solidFill>
              </a:rPr>
              <a:t>and</a:t>
            </a:r>
            <a:r>
              <a:rPr lang="en">
                <a:solidFill>
                  <a:srgbClr val="0000FF"/>
                </a:solidFill>
              </a:rPr>
              <a:t> </a:t>
            </a:r>
            <a:r>
              <a:rPr lang="en">
                <a:solidFill>
                  <a:srgbClr val="FF0000"/>
                </a:solidFill>
              </a:rPr>
              <a:t>Xans</a:t>
            </a:r>
            <a:r>
              <a:rPr lang="en">
                <a:solidFill>
                  <a:srgbClr val="000000"/>
                </a:solidFill>
              </a:rPr>
              <a:t>, we will ask you a few questions.</a:t>
            </a:r>
            <a:endParaRPr/>
          </a:p>
        </p:txBody>
      </p:sp>
      <p:grpSp>
        <p:nvGrpSpPr>
          <p:cNvPr id="879" name="Google Shape;879;p33"/>
          <p:cNvGrpSpPr/>
          <p:nvPr/>
        </p:nvGrpSpPr>
        <p:grpSpPr>
          <a:xfrm>
            <a:off x="95469" y="53578"/>
            <a:ext cx="8953062" cy="2604005"/>
            <a:chOff x="95469" y="53578"/>
            <a:chExt cx="8953062" cy="2604005"/>
          </a:xfrm>
        </p:grpSpPr>
        <p:grpSp>
          <p:nvGrpSpPr>
            <p:cNvPr id="880" name="Google Shape;880;p33"/>
            <p:cNvGrpSpPr/>
            <p:nvPr/>
          </p:nvGrpSpPr>
          <p:grpSpPr>
            <a:xfrm>
              <a:off x="4613815" y="53578"/>
              <a:ext cx="4434716" cy="2594472"/>
              <a:chOff x="2355750" y="129800"/>
              <a:chExt cx="4432500" cy="4968350"/>
            </a:xfrm>
          </p:grpSpPr>
          <p:sp>
            <p:nvSpPr>
              <p:cNvPr id="881" name="Google Shape;881;p33"/>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2" name="Google Shape;882;p33"/>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883" name="Google Shape;883;p33"/>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884" name="Google Shape;884;p33"/>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886" name="Google Shape;886;p33"/>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887" name="Google Shape;887;p33"/>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889" name="Google Shape;889;p33"/>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890" name="Google Shape;890;p33"/>
              <p:cNvCxnSpPr>
                <a:stCxn id="885"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891" name="Google Shape;891;p33"/>
              <p:cNvCxnSpPr>
                <a:stCxn id="885"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892" name="Google Shape;892;p33"/>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899" name="Google Shape;899;p33"/>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901" name="Google Shape;901;p33"/>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902" name="Google Shape;902;p33"/>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3"/>
            <p:cNvGrpSpPr/>
            <p:nvPr/>
          </p:nvGrpSpPr>
          <p:grpSpPr>
            <a:xfrm>
              <a:off x="95469" y="60626"/>
              <a:ext cx="4432500" cy="2596956"/>
              <a:chOff x="2355750" y="129800"/>
              <a:chExt cx="4432500" cy="4968350"/>
            </a:xfrm>
          </p:grpSpPr>
          <p:sp>
            <p:nvSpPr>
              <p:cNvPr id="907" name="Google Shape;907;p33"/>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908" name="Google Shape;908;p33"/>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909" name="Google Shape;909;p33"/>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910" name="Google Shape;910;p33"/>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911" name="Google Shape;911;p33"/>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912" name="Google Shape;912;p33"/>
              <p:cNvGrpSpPr/>
              <p:nvPr/>
            </p:nvGrpSpPr>
            <p:grpSpPr>
              <a:xfrm>
                <a:off x="4022686" y="4224602"/>
                <a:ext cx="1098628" cy="759042"/>
                <a:chOff x="649175" y="3056150"/>
                <a:chExt cx="1068600" cy="1088700"/>
              </a:xfrm>
            </p:grpSpPr>
            <p:sp>
              <p:nvSpPr>
                <p:cNvPr id="913" name="Google Shape;913;p33"/>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915" name="Google Shape;915;p33"/>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916" name="Google Shape;916;p33"/>
              <p:cNvGrpSpPr/>
              <p:nvPr/>
            </p:nvGrpSpPr>
            <p:grpSpPr>
              <a:xfrm>
                <a:off x="3062225" y="2650825"/>
                <a:ext cx="1395350" cy="1177200"/>
                <a:chOff x="623825" y="1812625"/>
                <a:chExt cx="1395350" cy="1177200"/>
              </a:xfrm>
            </p:grpSpPr>
            <p:sp>
              <p:nvSpPr>
                <p:cNvPr id="917" name="Google Shape;917;p33"/>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919" name="Google Shape;919;p33"/>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920" name="Google Shape;920;p33"/>
              <p:cNvGrpSpPr/>
              <p:nvPr/>
            </p:nvGrpSpPr>
            <p:grpSpPr>
              <a:xfrm>
                <a:off x="4719475" y="2650825"/>
                <a:ext cx="1395350" cy="1177200"/>
                <a:chOff x="623825" y="1812625"/>
                <a:chExt cx="1395350" cy="1177200"/>
              </a:xfrm>
            </p:grpSpPr>
            <p:sp>
              <p:nvSpPr>
                <p:cNvPr id="921" name="Google Shape;921;p33"/>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923" name="Google Shape;923;p33"/>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924" name="Google Shape;924;p33"/>
              <p:cNvCxnSpPr>
                <a:stCxn id="914"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925" name="Google Shape;925;p33"/>
              <p:cNvCxnSpPr>
                <a:stCxn id="914"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926" name="Google Shape;926;p33"/>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3"/>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3"/>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3"/>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34"/>
          <p:cNvSpPr txBox="1"/>
          <p:nvPr/>
        </p:nvSpPr>
        <p:spPr>
          <a:xfrm>
            <a:off x="2676300" y="3100600"/>
            <a:ext cx="402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Zerps </a:t>
            </a:r>
            <a:r>
              <a:rPr lang="en">
                <a:solidFill>
                  <a:schemeClr val="dk1"/>
                </a:solidFill>
              </a:rPr>
              <a:t>and</a:t>
            </a:r>
            <a:r>
              <a:rPr lang="en">
                <a:solidFill>
                  <a:srgbClr val="0000FF"/>
                </a:solidFill>
              </a:rPr>
              <a:t> </a:t>
            </a:r>
            <a:r>
              <a:rPr lang="en">
                <a:solidFill>
                  <a:srgbClr val="FF0000"/>
                </a:solidFill>
              </a:rPr>
              <a:t>Xans</a:t>
            </a:r>
            <a:r>
              <a:rPr lang="en">
                <a:solidFill>
                  <a:srgbClr val="0000FF"/>
                </a:solidFill>
              </a:rPr>
              <a:t> </a:t>
            </a:r>
            <a:r>
              <a:rPr lang="en">
                <a:solidFill>
                  <a:srgbClr val="000000"/>
                </a:solidFill>
              </a:rPr>
              <a:t>have the same basic shape but have different</a:t>
            </a:r>
            <a:r>
              <a:rPr lang="en"/>
              <a:t> markings, </a:t>
            </a:r>
            <a:r>
              <a:rPr lang="en">
                <a:solidFill>
                  <a:srgbClr val="000000"/>
                </a:solidFill>
              </a:rPr>
              <a:t>true purposes and </a:t>
            </a:r>
            <a:r>
              <a:rPr lang="en"/>
              <a:t>DNA</a:t>
            </a:r>
            <a:r>
              <a:rPr lang="en">
                <a:solidFill>
                  <a:srgbClr val="000000"/>
                </a:solidFill>
              </a:rPr>
              <a:t>.</a:t>
            </a:r>
            <a:endParaRPr/>
          </a:p>
        </p:txBody>
      </p:sp>
      <p:grpSp>
        <p:nvGrpSpPr>
          <p:cNvPr id="941" name="Google Shape;941;p34"/>
          <p:cNvGrpSpPr/>
          <p:nvPr/>
        </p:nvGrpSpPr>
        <p:grpSpPr>
          <a:xfrm>
            <a:off x="95469" y="53578"/>
            <a:ext cx="8953062" cy="2604005"/>
            <a:chOff x="95469" y="53578"/>
            <a:chExt cx="8953062" cy="2604005"/>
          </a:xfrm>
        </p:grpSpPr>
        <p:grpSp>
          <p:nvGrpSpPr>
            <p:cNvPr id="942" name="Google Shape;942;p34"/>
            <p:cNvGrpSpPr/>
            <p:nvPr/>
          </p:nvGrpSpPr>
          <p:grpSpPr>
            <a:xfrm>
              <a:off x="4613815" y="53578"/>
              <a:ext cx="4434716" cy="2594472"/>
              <a:chOff x="2355750" y="129800"/>
              <a:chExt cx="4432500" cy="4968350"/>
            </a:xfrm>
          </p:grpSpPr>
          <p:sp>
            <p:nvSpPr>
              <p:cNvPr id="943" name="Google Shape;943;p34"/>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44" name="Google Shape;944;p34"/>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945" name="Google Shape;945;p34"/>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946" name="Google Shape;946;p34"/>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948" name="Google Shape;948;p34"/>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949" name="Google Shape;949;p34"/>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951" name="Google Shape;951;p34"/>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952" name="Google Shape;952;p34"/>
              <p:cNvCxnSpPr>
                <a:stCxn id="947"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953" name="Google Shape;953;p34"/>
              <p:cNvCxnSpPr>
                <a:stCxn id="947"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954" name="Google Shape;954;p34"/>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961" name="Google Shape;961;p34"/>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963" name="Google Shape;963;p34"/>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964" name="Google Shape;964;p34"/>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 name="Google Shape;968;p34"/>
            <p:cNvGrpSpPr/>
            <p:nvPr/>
          </p:nvGrpSpPr>
          <p:grpSpPr>
            <a:xfrm>
              <a:off x="95469" y="60626"/>
              <a:ext cx="4432500" cy="2596956"/>
              <a:chOff x="2355750" y="129800"/>
              <a:chExt cx="4432500" cy="4968350"/>
            </a:xfrm>
          </p:grpSpPr>
          <p:sp>
            <p:nvSpPr>
              <p:cNvPr id="969" name="Google Shape;969;p34"/>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970" name="Google Shape;970;p34"/>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971" name="Google Shape;971;p34"/>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972" name="Google Shape;972;p34"/>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973" name="Google Shape;973;p34"/>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974" name="Google Shape;974;p34"/>
              <p:cNvGrpSpPr/>
              <p:nvPr/>
            </p:nvGrpSpPr>
            <p:grpSpPr>
              <a:xfrm>
                <a:off x="4022686" y="4224602"/>
                <a:ext cx="1098628" cy="759042"/>
                <a:chOff x="649175" y="3056150"/>
                <a:chExt cx="1068600" cy="1088700"/>
              </a:xfrm>
            </p:grpSpPr>
            <p:sp>
              <p:nvSpPr>
                <p:cNvPr id="975" name="Google Shape;975;p34"/>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977" name="Google Shape;977;p34"/>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978" name="Google Shape;978;p34"/>
              <p:cNvGrpSpPr/>
              <p:nvPr/>
            </p:nvGrpSpPr>
            <p:grpSpPr>
              <a:xfrm>
                <a:off x="3062225" y="2650825"/>
                <a:ext cx="1395350" cy="1177200"/>
                <a:chOff x="623825" y="1812625"/>
                <a:chExt cx="1395350" cy="1177200"/>
              </a:xfrm>
            </p:grpSpPr>
            <p:sp>
              <p:nvSpPr>
                <p:cNvPr id="979" name="Google Shape;979;p34"/>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981" name="Google Shape;981;p34"/>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982" name="Google Shape;982;p34"/>
              <p:cNvGrpSpPr/>
              <p:nvPr/>
            </p:nvGrpSpPr>
            <p:grpSpPr>
              <a:xfrm>
                <a:off x="4719475" y="2650825"/>
                <a:ext cx="1395350" cy="1177200"/>
                <a:chOff x="623825" y="1812625"/>
                <a:chExt cx="1395350" cy="1177200"/>
              </a:xfrm>
            </p:grpSpPr>
            <p:sp>
              <p:nvSpPr>
                <p:cNvPr id="983" name="Google Shape;983;p34"/>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985" name="Google Shape;985;p34"/>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986" name="Google Shape;986;p34"/>
              <p:cNvCxnSpPr>
                <a:stCxn id="976"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987" name="Google Shape;987;p34"/>
              <p:cNvCxnSpPr>
                <a:stCxn id="976"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988" name="Google Shape;988;p34"/>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4"/>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4"/>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4"/>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4"/>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4"/>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4"/>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4"/>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35"/>
          <p:cNvSpPr txBox="1"/>
          <p:nvPr/>
        </p:nvSpPr>
        <p:spPr>
          <a:xfrm>
            <a:off x="2676300" y="3100600"/>
            <a:ext cx="402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Two scientists, Andy and Suzy, will be performing special operations on </a:t>
            </a:r>
            <a:r>
              <a:rPr lang="en">
                <a:solidFill>
                  <a:srgbClr val="0000FF"/>
                </a:solidFill>
              </a:rPr>
              <a:t>Zerps</a:t>
            </a:r>
            <a:r>
              <a:rPr lang="en">
                <a:solidFill>
                  <a:srgbClr val="FF00FF"/>
                </a:solidFill>
              </a:rPr>
              <a:t>.</a:t>
            </a:r>
            <a:endParaRPr/>
          </a:p>
        </p:txBody>
      </p:sp>
      <p:grpSp>
        <p:nvGrpSpPr>
          <p:cNvPr id="1003" name="Google Shape;1003;p35"/>
          <p:cNvGrpSpPr/>
          <p:nvPr/>
        </p:nvGrpSpPr>
        <p:grpSpPr>
          <a:xfrm>
            <a:off x="95469" y="53578"/>
            <a:ext cx="8953062" cy="2604005"/>
            <a:chOff x="95469" y="53578"/>
            <a:chExt cx="8953062" cy="2604005"/>
          </a:xfrm>
        </p:grpSpPr>
        <p:grpSp>
          <p:nvGrpSpPr>
            <p:cNvPr id="1004" name="Google Shape;1004;p35"/>
            <p:cNvGrpSpPr/>
            <p:nvPr/>
          </p:nvGrpSpPr>
          <p:grpSpPr>
            <a:xfrm>
              <a:off x="4613815" y="53578"/>
              <a:ext cx="4434716" cy="2594472"/>
              <a:chOff x="2355750" y="129800"/>
              <a:chExt cx="4432500" cy="4968350"/>
            </a:xfrm>
          </p:grpSpPr>
          <p:sp>
            <p:nvSpPr>
              <p:cNvPr id="1005" name="Google Shape;1005;p35"/>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6" name="Google Shape;1006;p35"/>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1007" name="Google Shape;1007;p35"/>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1008" name="Google Shape;1008;p35"/>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1010" name="Google Shape;1010;p35"/>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1011" name="Google Shape;1011;p35"/>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1013" name="Google Shape;1013;p35"/>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1014" name="Google Shape;1014;p35"/>
              <p:cNvCxnSpPr>
                <a:stCxn id="1009"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1015" name="Google Shape;1015;p35"/>
              <p:cNvCxnSpPr>
                <a:stCxn id="1009"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1016" name="Google Shape;1016;p35"/>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1023" name="Google Shape;1023;p35"/>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1025" name="Google Shape;1025;p35"/>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1026" name="Google Shape;1026;p35"/>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35"/>
            <p:cNvGrpSpPr/>
            <p:nvPr/>
          </p:nvGrpSpPr>
          <p:grpSpPr>
            <a:xfrm>
              <a:off x="95469" y="60626"/>
              <a:ext cx="4432500" cy="2596956"/>
              <a:chOff x="2355750" y="129800"/>
              <a:chExt cx="4432500" cy="4968350"/>
            </a:xfrm>
          </p:grpSpPr>
          <p:sp>
            <p:nvSpPr>
              <p:cNvPr id="1031" name="Google Shape;1031;p35"/>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1032" name="Google Shape;1032;p35"/>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1033" name="Google Shape;1033;p35"/>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1034" name="Google Shape;1034;p35"/>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1035" name="Google Shape;1035;p35"/>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1036" name="Google Shape;1036;p35"/>
              <p:cNvGrpSpPr/>
              <p:nvPr/>
            </p:nvGrpSpPr>
            <p:grpSpPr>
              <a:xfrm>
                <a:off x="4022686" y="4224602"/>
                <a:ext cx="1098628" cy="759042"/>
                <a:chOff x="649175" y="3056150"/>
                <a:chExt cx="1068600" cy="1088700"/>
              </a:xfrm>
            </p:grpSpPr>
            <p:sp>
              <p:nvSpPr>
                <p:cNvPr id="1037" name="Google Shape;1037;p35"/>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1039" name="Google Shape;1039;p35"/>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1040" name="Google Shape;1040;p35"/>
              <p:cNvGrpSpPr/>
              <p:nvPr/>
            </p:nvGrpSpPr>
            <p:grpSpPr>
              <a:xfrm>
                <a:off x="3062225" y="2650825"/>
                <a:ext cx="1395350" cy="1177200"/>
                <a:chOff x="623825" y="1812625"/>
                <a:chExt cx="1395350" cy="1177200"/>
              </a:xfrm>
            </p:grpSpPr>
            <p:sp>
              <p:nvSpPr>
                <p:cNvPr id="1041" name="Google Shape;1041;p35"/>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1043" name="Google Shape;1043;p35"/>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1044" name="Google Shape;1044;p35"/>
              <p:cNvGrpSpPr/>
              <p:nvPr/>
            </p:nvGrpSpPr>
            <p:grpSpPr>
              <a:xfrm>
                <a:off x="4719475" y="2650825"/>
                <a:ext cx="1395350" cy="1177200"/>
                <a:chOff x="623825" y="1812625"/>
                <a:chExt cx="1395350" cy="1177200"/>
              </a:xfrm>
            </p:grpSpPr>
            <p:sp>
              <p:nvSpPr>
                <p:cNvPr id="1045" name="Google Shape;1045;p35"/>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1047" name="Google Shape;1047;p35"/>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1048" name="Google Shape;1048;p35"/>
              <p:cNvCxnSpPr>
                <a:stCxn id="1038"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1049" name="Google Shape;1049;p35"/>
              <p:cNvCxnSpPr>
                <a:stCxn id="1038"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1050" name="Google Shape;1050;p35"/>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36"/>
          <p:cNvSpPr txBox="1"/>
          <p:nvPr/>
        </p:nvSpPr>
        <p:spPr>
          <a:xfrm>
            <a:off x="2676300" y="3100600"/>
            <a:ext cx="402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Zerps</a:t>
            </a:r>
            <a:r>
              <a:rPr lang="en">
                <a:solidFill>
                  <a:srgbClr val="00FF00"/>
                </a:solidFill>
              </a:rPr>
              <a:t> </a:t>
            </a:r>
            <a:r>
              <a:rPr lang="en">
                <a:solidFill>
                  <a:srgbClr val="000000"/>
                </a:solidFill>
              </a:rPr>
              <a:t>have </a:t>
            </a:r>
            <a:r>
              <a:rPr lang="en"/>
              <a:t>blue spots and </a:t>
            </a:r>
            <a:r>
              <a:rPr lang="en">
                <a:solidFill>
                  <a:srgbClr val="FF0000"/>
                </a:solidFill>
              </a:rPr>
              <a:t>Xans</a:t>
            </a:r>
            <a:r>
              <a:rPr lang="en">
                <a:solidFill>
                  <a:schemeClr val="dk1"/>
                </a:solidFill>
              </a:rPr>
              <a:t> have red spots</a:t>
            </a:r>
            <a:r>
              <a:rPr lang="en"/>
              <a:t>.</a:t>
            </a:r>
            <a:endParaRPr/>
          </a:p>
        </p:txBody>
      </p:sp>
      <p:grpSp>
        <p:nvGrpSpPr>
          <p:cNvPr id="1065" name="Google Shape;1065;p36"/>
          <p:cNvGrpSpPr/>
          <p:nvPr/>
        </p:nvGrpSpPr>
        <p:grpSpPr>
          <a:xfrm>
            <a:off x="95469" y="53578"/>
            <a:ext cx="8953062" cy="2604005"/>
            <a:chOff x="95469" y="53578"/>
            <a:chExt cx="8953062" cy="2604005"/>
          </a:xfrm>
        </p:grpSpPr>
        <p:grpSp>
          <p:nvGrpSpPr>
            <p:cNvPr id="1066" name="Google Shape;1066;p36"/>
            <p:cNvGrpSpPr/>
            <p:nvPr/>
          </p:nvGrpSpPr>
          <p:grpSpPr>
            <a:xfrm>
              <a:off x="4613815" y="53578"/>
              <a:ext cx="4434716" cy="2594472"/>
              <a:chOff x="2355750" y="129800"/>
              <a:chExt cx="4432500" cy="4968350"/>
            </a:xfrm>
          </p:grpSpPr>
          <p:sp>
            <p:nvSpPr>
              <p:cNvPr id="1067" name="Google Shape;1067;p36"/>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8" name="Google Shape;1068;p36"/>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1069" name="Google Shape;1069;p36"/>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1070" name="Google Shape;1070;p36"/>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6"/>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1072" name="Google Shape;1072;p36"/>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1073" name="Google Shape;1073;p36"/>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6"/>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1075" name="Google Shape;1075;p36"/>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1076" name="Google Shape;1076;p36"/>
              <p:cNvCxnSpPr>
                <a:stCxn id="1071"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1077" name="Google Shape;1077;p36"/>
              <p:cNvCxnSpPr>
                <a:stCxn id="1071"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1078" name="Google Shape;1078;p36"/>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6"/>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6"/>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6"/>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6"/>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1085" name="Google Shape;1085;p36"/>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6"/>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1087" name="Google Shape;1087;p36"/>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1088" name="Google Shape;1088;p36"/>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6"/>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6"/>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6"/>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36"/>
            <p:cNvGrpSpPr/>
            <p:nvPr/>
          </p:nvGrpSpPr>
          <p:grpSpPr>
            <a:xfrm>
              <a:off x="95469" y="60626"/>
              <a:ext cx="4432500" cy="2596956"/>
              <a:chOff x="2355750" y="129800"/>
              <a:chExt cx="4432500" cy="4968350"/>
            </a:xfrm>
          </p:grpSpPr>
          <p:sp>
            <p:nvSpPr>
              <p:cNvPr id="1093" name="Google Shape;1093;p36"/>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1094" name="Google Shape;1094;p36"/>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1095" name="Google Shape;1095;p36"/>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1096" name="Google Shape;1096;p36"/>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1097" name="Google Shape;1097;p36"/>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1098" name="Google Shape;1098;p36"/>
              <p:cNvGrpSpPr/>
              <p:nvPr/>
            </p:nvGrpSpPr>
            <p:grpSpPr>
              <a:xfrm>
                <a:off x="4022686" y="4224602"/>
                <a:ext cx="1098628" cy="759042"/>
                <a:chOff x="649175" y="3056150"/>
                <a:chExt cx="1068600" cy="1088700"/>
              </a:xfrm>
            </p:grpSpPr>
            <p:sp>
              <p:nvSpPr>
                <p:cNvPr id="1099" name="Google Shape;1099;p36"/>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6"/>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1101" name="Google Shape;1101;p36"/>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1102" name="Google Shape;1102;p36"/>
              <p:cNvGrpSpPr/>
              <p:nvPr/>
            </p:nvGrpSpPr>
            <p:grpSpPr>
              <a:xfrm>
                <a:off x="3062225" y="2650825"/>
                <a:ext cx="1395350" cy="1177200"/>
                <a:chOff x="623825" y="1812625"/>
                <a:chExt cx="1395350" cy="1177200"/>
              </a:xfrm>
            </p:grpSpPr>
            <p:sp>
              <p:nvSpPr>
                <p:cNvPr id="1103" name="Google Shape;1103;p36"/>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6"/>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1105" name="Google Shape;1105;p36"/>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1106" name="Google Shape;1106;p36"/>
              <p:cNvGrpSpPr/>
              <p:nvPr/>
            </p:nvGrpSpPr>
            <p:grpSpPr>
              <a:xfrm>
                <a:off x="4719475" y="2650825"/>
                <a:ext cx="1395350" cy="1177200"/>
                <a:chOff x="623825" y="1812625"/>
                <a:chExt cx="1395350" cy="1177200"/>
              </a:xfrm>
            </p:grpSpPr>
            <p:sp>
              <p:nvSpPr>
                <p:cNvPr id="1107" name="Google Shape;1107;p36"/>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6"/>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1109" name="Google Shape;1109;p36"/>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1110" name="Google Shape;1110;p36"/>
              <p:cNvCxnSpPr>
                <a:stCxn id="1100"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1111" name="Google Shape;1111;p36"/>
              <p:cNvCxnSpPr>
                <a:stCxn id="1100"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1112" name="Google Shape;1112;p36"/>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6"/>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6"/>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6"/>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6"/>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6"/>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6"/>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6"/>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6"/>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6"/>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37"/>
          <p:cNvSpPr txBox="1"/>
          <p:nvPr/>
        </p:nvSpPr>
        <p:spPr>
          <a:xfrm>
            <a:off x="2676300" y="3100600"/>
            <a:ext cx="402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Zerps</a:t>
            </a:r>
            <a:r>
              <a:rPr lang="en">
                <a:solidFill>
                  <a:srgbClr val="00FF00"/>
                </a:solidFill>
              </a:rPr>
              <a:t> </a:t>
            </a:r>
            <a:r>
              <a:rPr lang="en">
                <a:solidFill>
                  <a:srgbClr val="000000"/>
                </a:solidFill>
              </a:rPr>
              <a:t>have </a:t>
            </a:r>
            <a:r>
              <a:rPr lang="en"/>
              <a:t>XYZ DNA and </a:t>
            </a:r>
            <a:r>
              <a:rPr lang="en">
                <a:solidFill>
                  <a:srgbClr val="FF0000"/>
                </a:solidFill>
              </a:rPr>
              <a:t>Xans</a:t>
            </a:r>
            <a:r>
              <a:rPr lang="en">
                <a:solidFill>
                  <a:schemeClr val="dk1"/>
                </a:solidFill>
              </a:rPr>
              <a:t> have ABC DNA</a:t>
            </a:r>
            <a:r>
              <a:rPr lang="en"/>
              <a:t>.</a:t>
            </a:r>
            <a:endParaRPr/>
          </a:p>
        </p:txBody>
      </p:sp>
      <p:grpSp>
        <p:nvGrpSpPr>
          <p:cNvPr id="1127" name="Google Shape;1127;p37"/>
          <p:cNvGrpSpPr/>
          <p:nvPr/>
        </p:nvGrpSpPr>
        <p:grpSpPr>
          <a:xfrm>
            <a:off x="95469" y="53578"/>
            <a:ext cx="8953062" cy="2604005"/>
            <a:chOff x="95469" y="53578"/>
            <a:chExt cx="8953062" cy="2604005"/>
          </a:xfrm>
        </p:grpSpPr>
        <p:grpSp>
          <p:nvGrpSpPr>
            <p:cNvPr id="1128" name="Google Shape;1128;p37"/>
            <p:cNvGrpSpPr/>
            <p:nvPr/>
          </p:nvGrpSpPr>
          <p:grpSpPr>
            <a:xfrm>
              <a:off x="4613815" y="53578"/>
              <a:ext cx="4434716" cy="2594472"/>
              <a:chOff x="2355750" y="129800"/>
              <a:chExt cx="4432500" cy="4968350"/>
            </a:xfrm>
          </p:grpSpPr>
          <p:sp>
            <p:nvSpPr>
              <p:cNvPr id="1129" name="Google Shape;1129;p37"/>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0" name="Google Shape;1130;p37"/>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1131" name="Google Shape;1131;p37"/>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1132" name="Google Shape;1132;p37"/>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1134" name="Google Shape;1134;p37"/>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1135" name="Google Shape;1135;p37"/>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1137" name="Google Shape;1137;p37"/>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1138" name="Google Shape;1138;p37"/>
              <p:cNvCxnSpPr>
                <a:stCxn id="1133"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1139" name="Google Shape;1139;p37"/>
              <p:cNvCxnSpPr>
                <a:stCxn id="1133"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1140" name="Google Shape;1140;p37"/>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1147" name="Google Shape;1147;p37"/>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1149" name="Google Shape;1149;p37"/>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1150" name="Google Shape;1150;p37"/>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37"/>
            <p:cNvGrpSpPr/>
            <p:nvPr/>
          </p:nvGrpSpPr>
          <p:grpSpPr>
            <a:xfrm>
              <a:off x="95469" y="60626"/>
              <a:ext cx="4432500" cy="2596956"/>
              <a:chOff x="2355750" y="129800"/>
              <a:chExt cx="4432500" cy="4968350"/>
            </a:xfrm>
          </p:grpSpPr>
          <p:sp>
            <p:nvSpPr>
              <p:cNvPr id="1155" name="Google Shape;1155;p37"/>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1156" name="Google Shape;1156;p37"/>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1157" name="Google Shape;1157;p37"/>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1158" name="Google Shape;1158;p37"/>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1159" name="Google Shape;1159;p37"/>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1160" name="Google Shape;1160;p37"/>
              <p:cNvGrpSpPr/>
              <p:nvPr/>
            </p:nvGrpSpPr>
            <p:grpSpPr>
              <a:xfrm>
                <a:off x="4022686" y="4224602"/>
                <a:ext cx="1098628" cy="759042"/>
                <a:chOff x="649175" y="3056150"/>
                <a:chExt cx="1068600" cy="1088700"/>
              </a:xfrm>
            </p:grpSpPr>
            <p:sp>
              <p:nvSpPr>
                <p:cNvPr id="1161" name="Google Shape;1161;p37"/>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1163" name="Google Shape;1163;p37"/>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1164" name="Google Shape;1164;p37"/>
              <p:cNvGrpSpPr/>
              <p:nvPr/>
            </p:nvGrpSpPr>
            <p:grpSpPr>
              <a:xfrm>
                <a:off x="3062225" y="2650825"/>
                <a:ext cx="1395350" cy="1177200"/>
                <a:chOff x="623825" y="1812625"/>
                <a:chExt cx="1395350" cy="1177200"/>
              </a:xfrm>
            </p:grpSpPr>
            <p:sp>
              <p:nvSpPr>
                <p:cNvPr id="1165" name="Google Shape;1165;p37"/>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1167" name="Google Shape;1167;p37"/>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1168" name="Google Shape;1168;p37"/>
              <p:cNvGrpSpPr/>
              <p:nvPr/>
            </p:nvGrpSpPr>
            <p:grpSpPr>
              <a:xfrm>
                <a:off x="4719475" y="2650825"/>
                <a:ext cx="1395350" cy="1177200"/>
                <a:chOff x="623825" y="1812625"/>
                <a:chExt cx="1395350" cy="1177200"/>
              </a:xfrm>
            </p:grpSpPr>
            <p:sp>
              <p:nvSpPr>
                <p:cNvPr id="1169" name="Google Shape;1169;p37"/>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1171" name="Google Shape;1171;p37"/>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1172" name="Google Shape;1172;p37"/>
              <p:cNvCxnSpPr>
                <a:stCxn id="1162"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1173" name="Google Shape;1173;p37"/>
              <p:cNvCxnSpPr>
                <a:stCxn id="1162"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1174" name="Google Shape;1174;p37"/>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38"/>
          <p:cNvSpPr txBox="1"/>
          <p:nvPr/>
        </p:nvSpPr>
        <p:spPr>
          <a:xfrm>
            <a:off x="2676300" y="3100600"/>
            <a:ext cx="402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a:t>
            </a:r>
            <a:r>
              <a:rPr lang="en">
                <a:solidFill>
                  <a:srgbClr val="000000"/>
                </a:solidFill>
              </a:rPr>
              <a:t>he true purpose of </a:t>
            </a:r>
            <a:r>
              <a:rPr lang="en">
                <a:solidFill>
                  <a:srgbClr val="0000FF"/>
                </a:solidFill>
              </a:rPr>
              <a:t>Zerps</a:t>
            </a:r>
            <a:r>
              <a:rPr lang="en">
                <a:solidFill>
                  <a:srgbClr val="00FF00"/>
                </a:solidFill>
              </a:rPr>
              <a:t> </a:t>
            </a:r>
            <a:r>
              <a:rPr lang="en"/>
              <a:t>is to spin webs to catch and kill insects while </a:t>
            </a:r>
            <a:r>
              <a:rPr lang="en">
                <a:solidFill>
                  <a:schemeClr val="dk1"/>
                </a:solidFill>
              </a:rPr>
              <a:t>the true purpose of </a:t>
            </a:r>
            <a:r>
              <a:rPr lang="en">
                <a:solidFill>
                  <a:srgbClr val="FF0000"/>
                </a:solidFill>
              </a:rPr>
              <a:t>Xans</a:t>
            </a:r>
            <a:r>
              <a:rPr lang="en">
                <a:solidFill>
                  <a:schemeClr val="dk1"/>
                </a:solidFill>
              </a:rPr>
              <a:t> is to make honey and pollinate flowers</a:t>
            </a:r>
            <a:r>
              <a:rPr lang="en"/>
              <a:t>.</a:t>
            </a:r>
            <a:endParaRPr/>
          </a:p>
        </p:txBody>
      </p:sp>
      <p:grpSp>
        <p:nvGrpSpPr>
          <p:cNvPr id="1189" name="Google Shape;1189;p38"/>
          <p:cNvGrpSpPr/>
          <p:nvPr/>
        </p:nvGrpSpPr>
        <p:grpSpPr>
          <a:xfrm>
            <a:off x="95469" y="53578"/>
            <a:ext cx="8953062" cy="2604005"/>
            <a:chOff x="95469" y="53578"/>
            <a:chExt cx="8953062" cy="2604005"/>
          </a:xfrm>
        </p:grpSpPr>
        <p:grpSp>
          <p:nvGrpSpPr>
            <p:cNvPr id="1190" name="Google Shape;1190;p38"/>
            <p:cNvGrpSpPr/>
            <p:nvPr/>
          </p:nvGrpSpPr>
          <p:grpSpPr>
            <a:xfrm>
              <a:off x="4613815" y="53578"/>
              <a:ext cx="4434716" cy="2594472"/>
              <a:chOff x="2355750" y="129800"/>
              <a:chExt cx="4432500" cy="4968350"/>
            </a:xfrm>
          </p:grpSpPr>
          <p:sp>
            <p:nvSpPr>
              <p:cNvPr id="1191" name="Google Shape;1191;p38"/>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2" name="Google Shape;1192;p38"/>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1193" name="Google Shape;1193;p38"/>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1194" name="Google Shape;1194;p38"/>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8"/>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1196" name="Google Shape;1196;p38"/>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1197" name="Google Shape;1197;p38"/>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8"/>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1199" name="Google Shape;1199;p38"/>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1200" name="Google Shape;1200;p38"/>
              <p:cNvCxnSpPr>
                <a:stCxn id="1195"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1201" name="Google Shape;1201;p38"/>
              <p:cNvCxnSpPr>
                <a:stCxn id="1195"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1202" name="Google Shape;1202;p38"/>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8"/>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8"/>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8"/>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8"/>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8"/>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8"/>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1209" name="Google Shape;1209;p38"/>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8"/>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1211" name="Google Shape;1211;p38"/>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1212" name="Google Shape;1212;p38"/>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8"/>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8"/>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8"/>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38"/>
            <p:cNvGrpSpPr/>
            <p:nvPr/>
          </p:nvGrpSpPr>
          <p:grpSpPr>
            <a:xfrm>
              <a:off x="95469" y="60626"/>
              <a:ext cx="4432500" cy="2596956"/>
              <a:chOff x="2355750" y="129800"/>
              <a:chExt cx="4432500" cy="4968350"/>
            </a:xfrm>
          </p:grpSpPr>
          <p:sp>
            <p:nvSpPr>
              <p:cNvPr id="1217" name="Google Shape;1217;p38"/>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1218" name="Google Shape;1218;p38"/>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1219" name="Google Shape;1219;p38"/>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1220" name="Google Shape;1220;p38"/>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1221" name="Google Shape;1221;p38"/>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1222" name="Google Shape;1222;p38"/>
              <p:cNvGrpSpPr/>
              <p:nvPr/>
            </p:nvGrpSpPr>
            <p:grpSpPr>
              <a:xfrm>
                <a:off x="4022686" y="4224602"/>
                <a:ext cx="1098628" cy="759042"/>
                <a:chOff x="649175" y="3056150"/>
                <a:chExt cx="1068600" cy="1088700"/>
              </a:xfrm>
            </p:grpSpPr>
            <p:sp>
              <p:nvSpPr>
                <p:cNvPr id="1223" name="Google Shape;1223;p38"/>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8"/>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1225" name="Google Shape;1225;p38"/>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1226" name="Google Shape;1226;p38"/>
              <p:cNvGrpSpPr/>
              <p:nvPr/>
            </p:nvGrpSpPr>
            <p:grpSpPr>
              <a:xfrm>
                <a:off x="3062225" y="2650825"/>
                <a:ext cx="1395350" cy="1177200"/>
                <a:chOff x="623825" y="1812625"/>
                <a:chExt cx="1395350" cy="1177200"/>
              </a:xfrm>
            </p:grpSpPr>
            <p:sp>
              <p:nvSpPr>
                <p:cNvPr id="1227" name="Google Shape;1227;p38"/>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8"/>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1229" name="Google Shape;1229;p38"/>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1230" name="Google Shape;1230;p38"/>
              <p:cNvGrpSpPr/>
              <p:nvPr/>
            </p:nvGrpSpPr>
            <p:grpSpPr>
              <a:xfrm>
                <a:off x="4719475" y="2650825"/>
                <a:ext cx="1395350" cy="1177200"/>
                <a:chOff x="623825" y="1812625"/>
                <a:chExt cx="1395350" cy="1177200"/>
              </a:xfrm>
            </p:grpSpPr>
            <p:sp>
              <p:nvSpPr>
                <p:cNvPr id="1231" name="Google Shape;1231;p38"/>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1233" name="Google Shape;1233;p38"/>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1234" name="Google Shape;1234;p38"/>
              <p:cNvCxnSpPr>
                <a:stCxn id="1224"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1235" name="Google Shape;1235;p38"/>
              <p:cNvCxnSpPr>
                <a:stCxn id="1224"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1236" name="Google Shape;1236;p38"/>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39"/>
          <p:cNvSpPr txBox="1"/>
          <p:nvPr/>
        </p:nvSpPr>
        <p:spPr>
          <a:xfrm>
            <a:off x="2676300" y="3100600"/>
            <a:ext cx="40200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00"/>
                </a:solidFill>
              </a:rPr>
              <a:t>You will now encounter various creatures that result from the special </a:t>
            </a:r>
            <a:r>
              <a:rPr lang="en"/>
              <a:t>operations</a:t>
            </a:r>
            <a:r>
              <a:rPr lang="en">
                <a:solidFill>
                  <a:srgbClr val="000000"/>
                </a:solidFill>
              </a:rPr>
              <a:t> that Suzy and Andy perform </a:t>
            </a:r>
            <a:r>
              <a:rPr lang="en"/>
              <a:t>on </a:t>
            </a:r>
            <a:r>
              <a:rPr lang="en">
                <a:solidFill>
                  <a:srgbClr val="0000FF"/>
                </a:solidFill>
              </a:rPr>
              <a:t>Zerps</a:t>
            </a:r>
            <a:r>
              <a:rPr lang="en">
                <a:solidFill>
                  <a:srgbClr val="000000"/>
                </a:solidFill>
              </a:rPr>
              <a:t>. For each creature, you will decide whether it is a </a:t>
            </a:r>
            <a:r>
              <a:rPr lang="en">
                <a:solidFill>
                  <a:srgbClr val="0000FF"/>
                </a:solidFill>
              </a:rPr>
              <a:t>Zerp</a:t>
            </a:r>
            <a:r>
              <a:rPr lang="en">
                <a:solidFill>
                  <a:srgbClr val="000000"/>
                </a:solidFill>
              </a:rPr>
              <a:t> or a</a:t>
            </a:r>
            <a:r>
              <a:rPr lang="en">
                <a:solidFill>
                  <a:srgbClr val="FF00FF"/>
                </a:solidFill>
              </a:rPr>
              <a:t> </a:t>
            </a:r>
            <a:r>
              <a:rPr lang="en">
                <a:solidFill>
                  <a:srgbClr val="FF0000"/>
                </a:solidFill>
              </a:rPr>
              <a:t>Xan</a:t>
            </a:r>
            <a:r>
              <a:rPr lang="en">
                <a:solidFill>
                  <a:srgbClr val="0000FF"/>
                </a:solidFill>
              </a:rPr>
              <a:t> </a:t>
            </a:r>
            <a:r>
              <a:rPr lang="en">
                <a:solidFill>
                  <a:schemeClr val="dk1"/>
                </a:solidFill>
              </a:rPr>
              <a:t>after the special operation</a:t>
            </a:r>
            <a:r>
              <a:rPr lang="en">
                <a:solidFill>
                  <a:srgbClr val="000000"/>
                </a:solidFill>
              </a:rPr>
              <a:t>.</a:t>
            </a:r>
            <a:endParaRPr/>
          </a:p>
        </p:txBody>
      </p:sp>
      <p:grpSp>
        <p:nvGrpSpPr>
          <p:cNvPr id="1251" name="Google Shape;1251;p39"/>
          <p:cNvGrpSpPr/>
          <p:nvPr/>
        </p:nvGrpSpPr>
        <p:grpSpPr>
          <a:xfrm>
            <a:off x="95469" y="53578"/>
            <a:ext cx="8953062" cy="2604005"/>
            <a:chOff x="95469" y="53578"/>
            <a:chExt cx="8953062" cy="2604005"/>
          </a:xfrm>
        </p:grpSpPr>
        <p:grpSp>
          <p:nvGrpSpPr>
            <p:cNvPr id="1252" name="Google Shape;1252;p39"/>
            <p:cNvGrpSpPr/>
            <p:nvPr/>
          </p:nvGrpSpPr>
          <p:grpSpPr>
            <a:xfrm>
              <a:off x="4613815" y="53578"/>
              <a:ext cx="4434716" cy="2594472"/>
              <a:chOff x="2355750" y="129800"/>
              <a:chExt cx="4432500" cy="4968350"/>
            </a:xfrm>
          </p:grpSpPr>
          <p:sp>
            <p:nvSpPr>
              <p:cNvPr id="1253" name="Google Shape;1253;p39"/>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4" name="Google Shape;1254;p39"/>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1255" name="Google Shape;1255;p39"/>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1256" name="Google Shape;1256;p39"/>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1258" name="Google Shape;1258;p39"/>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1259" name="Google Shape;1259;p39"/>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1261" name="Google Shape;1261;p39"/>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1262" name="Google Shape;1262;p39"/>
              <p:cNvCxnSpPr>
                <a:stCxn id="1257"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1263" name="Google Shape;1263;p39"/>
              <p:cNvCxnSpPr>
                <a:stCxn id="1257"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1264" name="Google Shape;1264;p39"/>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1271" name="Google Shape;1271;p39"/>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1273" name="Google Shape;1273;p39"/>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1274" name="Google Shape;1274;p39"/>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39"/>
            <p:cNvGrpSpPr/>
            <p:nvPr/>
          </p:nvGrpSpPr>
          <p:grpSpPr>
            <a:xfrm>
              <a:off x="95469" y="60626"/>
              <a:ext cx="4432500" cy="2596956"/>
              <a:chOff x="2355750" y="129800"/>
              <a:chExt cx="4432500" cy="4968350"/>
            </a:xfrm>
          </p:grpSpPr>
          <p:sp>
            <p:nvSpPr>
              <p:cNvPr id="1279" name="Google Shape;1279;p39"/>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1280" name="Google Shape;1280;p39"/>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1281" name="Google Shape;1281;p39"/>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1282" name="Google Shape;1282;p39"/>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1283" name="Google Shape;1283;p39"/>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1284" name="Google Shape;1284;p39"/>
              <p:cNvGrpSpPr/>
              <p:nvPr/>
            </p:nvGrpSpPr>
            <p:grpSpPr>
              <a:xfrm>
                <a:off x="4022686" y="4224602"/>
                <a:ext cx="1098628" cy="759042"/>
                <a:chOff x="649175" y="3056150"/>
                <a:chExt cx="1068600" cy="1088700"/>
              </a:xfrm>
            </p:grpSpPr>
            <p:sp>
              <p:nvSpPr>
                <p:cNvPr id="1285" name="Google Shape;1285;p39"/>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9"/>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1287" name="Google Shape;1287;p39"/>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1288" name="Google Shape;1288;p39"/>
              <p:cNvGrpSpPr/>
              <p:nvPr/>
            </p:nvGrpSpPr>
            <p:grpSpPr>
              <a:xfrm>
                <a:off x="3062225" y="2650825"/>
                <a:ext cx="1395350" cy="1177200"/>
                <a:chOff x="623825" y="1812625"/>
                <a:chExt cx="1395350" cy="1177200"/>
              </a:xfrm>
            </p:grpSpPr>
            <p:sp>
              <p:nvSpPr>
                <p:cNvPr id="1289" name="Google Shape;1289;p39"/>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9"/>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1291" name="Google Shape;1291;p39"/>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1292" name="Google Shape;1292;p39"/>
              <p:cNvGrpSpPr/>
              <p:nvPr/>
            </p:nvGrpSpPr>
            <p:grpSpPr>
              <a:xfrm>
                <a:off x="4719475" y="2650825"/>
                <a:ext cx="1395350" cy="1177200"/>
                <a:chOff x="623825" y="1812625"/>
                <a:chExt cx="1395350" cy="1177200"/>
              </a:xfrm>
            </p:grpSpPr>
            <p:sp>
              <p:nvSpPr>
                <p:cNvPr id="1293" name="Google Shape;1293;p39"/>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9"/>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1295" name="Google Shape;1295;p39"/>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1296" name="Google Shape;1296;p39"/>
              <p:cNvCxnSpPr>
                <a:stCxn id="1286"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1297" name="Google Shape;1297;p39"/>
              <p:cNvCxnSpPr>
                <a:stCxn id="1286"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1298" name="Google Shape;1298;p39"/>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9"/>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9"/>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9"/>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9"/>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9"/>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9"/>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9"/>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9"/>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9"/>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40"/>
          <p:cNvSpPr/>
          <p:nvPr/>
        </p:nvSpPr>
        <p:spPr>
          <a:xfrm>
            <a:off x="15900" y="279778"/>
            <a:ext cx="9112200" cy="426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0"/>
          <p:cNvSpPr txBox="1"/>
          <p:nvPr/>
        </p:nvSpPr>
        <p:spPr>
          <a:xfrm>
            <a:off x="65475" y="1554176"/>
            <a:ext cx="1758000" cy="21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rPr>
              <a:t>Suzy and Andy perform a special operation on</a:t>
            </a:r>
            <a:r>
              <a:rPr lang="en" sz="1200"/>
              <a:t> a </a:t>
            </a:r>
            <a:r>
              <a:rPr lang="en" sz="1200">
                <a:solidFill>
                  <a:srgbClr val="0000FF"/>
                </a:solidFill>
              </a:rPr>
              <a:t>Zerp</a:t>
            </a:r>
            <a:r>
              <a:rPr lang="en" sz="1200">
                <a:solidFill>
                  <a:srgbClr val="000000"/>
                </a:solidFill>
              </a:rPr>
              <a:t>.</a:t>
            </a:r>
            <a:r>
              <a:rPr lang="en">
                <a:solidFill>
                  <a:srgbClr val="000000"/>
                </a:solidFill>
              </a:rPr>
              <a:t> </a:t>
            </a:r>
            <a:endParaRPr/>
          </a:p>
        </p:txBody>
      </p:sp>
      <p:sp>
        <p:nvSpPr>
          <p:cNvPr id="1314" name="Google Shape;1314;p40"/>
          <p:cNvSpPr txBox="1"/>
          <p:nvPr/>
        </p:nvSpPr>
        <p:spPr>
          <a:xfrm>
            <a:off x="3693000" y="1554175"/>
            <a:ext cx="1758000" cy="14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The special operation changed the </a:t>
            </a:r>
            <a:r>
              <a:rPr lang="en" sz="1200" b="1"/>
              <a:t>true purpose</a:t>
            </a:r>
            <a:endParaRPr sz="1200" b="1"/>
          </a:p>
          <a:p>
            <a:pPr marL="0" lvl="0" indent="0" algn="ctr" rtl="0">
              <a:spcBef>
                <a:spcPts val="0"/>
              </a:spcBef>
              <a:spcAft>
                <a:spcPts val="0"/>
              </a:spcAft>
              <a:buNone/>
            </a:pPr>
            <a:endParaRPr sz="1200"/>
          </a:p>
          <a:p>
            <a:pPr marL="0" lvl="0" indent="0" algn="ctr" rtl="0">
              <a:spcBef>
                <a:spcPts val="0"/>
              </a:spcBef>
              <a:spcAft>
                <a:spcPts val="0"/>
              </a:spcAft>
              <a:buNone/>
            </a:pPr>
            <a:r>
              <a:rPr lang="en" sz="1200"/>
              <a:t>It no longer </a:t>
            </a:r>
            <a:r>
              <a:rPr lang="en" sz="1200">
                <a:solidFill>
                  <a:srgbClr val="0000FF"/>
                </a:solidFill>
              </a:rPr>
              <a:t>spins webs to catch and kill insects</a:t>
            </a:r>
            <a:r>
              <a:rPr lang="en" sz="1200"/>
              <a:t>. Instead it </a:t>
            </a:r>
            <a:r>
              <a:rPr lang="en" sz="1200">
                <a:solidFill>
                  <a:srgbClr val="FF0000"/>
                </a:solidFill>
              </a:rPr>
              <a:t>makes</a:t>
            </a:r>
            <a:r>
              <a:rPr lang="en" sz="1200">
                <a:solidFill>
                  <a:schemeClr val="dk1"/>
                </a:solidFill>
              </a:rPr>
              <a:t> </a:t>
            </a:r>
            <a:r>
              <a:rPr lang="en" sz="1200">
                <a:solidFill>
                  <a:srgbClr val="FF0000"/>
                </a:solidFill>
              </a:rPr>
              <a:t>honey and pollinates flowers</a:t>
            </a:r>
            <a:r>
              <a:rPr lang="en" sz="1200"/>
              <a:t>. </a:t>
            </a:r>
            <a:endParaRPr sz="1200"/>
          </a:p>
        </p:txBody>
      </p:sp>
      <p:sp>
        <p:nvSpPr>
          <p:cNvPr id="1315" name="Google Shape;1315;p40"/>
          <p:cNvSpPr txBox="1"/>
          <p:nvPr/>
        </p:nvSpPr>
        <p:spPr>
          <a:xfrm>
            <a:off x="2639550" y="4534850"/>
            <a:ext cx="3864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Do you think the creature after the special operation is a </a:t>
            </a:r>
            <a:r>
              <a:rPr lang="en">
                <a:solidFill>
                  <a:srgbClr val="0000FF"/>
                </a:solidFill>
              </a:rPr>
              <a:t>Zerp </a:t>
            </a:r>
            <a:r>
              <a:rPr lang="en">
                <a:solidFill>
                  <a:schemeClr val="dk1"/>
                </a:solidFill>
              </a:rPr>
              <a:t>or a</a:t>
            </a:r>
            <a:r>
              <a:rPr lang="en">
                <a:solidFill>
                  <a:srgbClr val="0000FF"/>
                </a:solidFill>
              </a:rPr>
              <a:t> </a:t>
            </a:r>
            <a:r>
              <a:rPr lang="en">
                <a:solidFill>
                  <a:srgbClr val="FF0000"/>
                </a:solidFill>
              </a:rPr>
              <a:t>Xan</a:t>
            </a:r>
            <a:r>
              <a:rPr lang="en"/>
              <a:t>?</a:t>
            </a:r>
            <a:endParaRPr/>
          </a:p>
        </p:txBody>
      </p:sp>
      <p:pic>
        <p:nvPicPr>
          <p:cNvPr id="1316" name="Google Shape;1316;p40"/>
          <p:cNvPicPr preferRelativeResize="0"/>
          <p:nvPr/>
        </p:nvPicPr>
        <p:blipFill>
          <a:blip r:embed="rId3">
            <a:alphaModFix/>
          </a:blip>
          <a:stretch>
            <a:fillRect/>
          </a:stretch>
        </p:blipFill>
        <p:spPr>
          <a:xfrm>
            <a:off x="4892525" y="1983462"/>
            <a:ext cx="289624" cy="289624"/>
          </a:xfrm>
          <a:prstGeom prst="rect">
            <a:avLst/>
          </a:prstGeom>
          <a:noFill/>
          <a:ln>
            <a:noFill/>
          </a:ln>
        </p:spPr>
      </p:pic>
      <p:grpSp>
        <p:nvGrpSpPr>
          <p:cNvPr id="1317" name="Google Shape;1317;p40"/>
          <p:cNvGrpSpPr/>
          <p:nvPr/>
        </p:nvGrpSpPr>
        <p:grpSpPr>
          <a:xfrm>
            <a:off x="930491" y="358400"/>
            <a:ext cx="2819461" cy="4183975"/>
            <a:chOff x="930491" y="358400"/>
            <a:chExt cx="2819461" cy="4183975"/>
          </a:xfrm>
        </p:grpSpPr>
        <p:grpSp>
          <p:nvGrpSpPr>
            <p:cNvPr id="1318" name="Google Shape;1318;p40"/>
            <p:cNvGrpSpPr/>
            <p:nvPr/>
          </p:nvGrpSpPr>
          <p:grpSpPr>
            <a:xfrm>
              <a:off x="930491" y="1282177"/>
              <a:ext cx="2819461" cy="3260198"/>
              <a:chOff x="1752841" y="3172443"/>
              <a:chExt cx="2819461" cy="1892383"/>
            </a:xfrm>
          </p:grpSpPr>
          <p:sp>
            <p:nvSpPr>
              <p:cNvPr id="1319" name="Google Shape;1319;p40"/>
              <p:cNvSpPr/>
              <p:nvPr/>
            </p:nvSpPr>
            <p:spPr>
              <a:xfrm>
                <a:off x="2906700" y="4459550"/>
                <a:ext cx="255900" cy="1329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nvGrpSpPr>
              <p:cNvPr id="1320" name="Google Shape;1320;p40"/>
              <p:cNvGrpSpPr/>
              <p:nvPr/>
            </p:nvGrpSpPr>
            <p:grpSpPr>
              <a:xfrm>
                <a:off x="1752841" y="3172443"/>
                <a:ext cx="2819461" cy="1892383"/>
                <a:chOff x="5791204" y="581645"/>
                <a:chExt cx="3357300" cy="1892383"/>
              </a:xfrm>
            </p:grpSpPr>
            <p:sp>
              <p:nvSpPr>
                <p:cNvPr id="1321" name="Google Shape;1321;p40"/>
                <p:cNvSpPr/>
                <p:nvPr/>
              </p:nvSpPr>
              <p:spPr>
                <a:xfrm>
                  <a:off x="5791204" y="1009770"/>
                  <a:ext cx="3357300" cy="14451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2" name="Google Shape;1322;p40"/>
                <p:cNvCxnSpPr/>
                <p:nvPr/>
              </p:nvCxnSpPr>
              <p:spPr>
                <a:xfrm>
                  <a:off x="7469792" y="581645"/>
                  <a:ext cx="0" cy="428100"/>
                </a:xfrm>
                <a:prstGeom prst="straightConnector1">
                  <a:avLst/>
                </a:prstGeom>
                <a:noFill/>
                <a:ln w="28575" cap="flat" cmpd="sng">
                  <a:solidFill>
                    <a:srgbClr val="0000FF"/>
                  </a:solidFill>
                  <a:prstDash val="solid"/>
                  <a:round/>
                  <a:headEnd type="none" w="med" len="med"/>
                  <a:tailEnd type="none" w="med" len="med"/>
                </a:ln>
              </p:spPr>
            </p:cxnSp>
            <p:grpSp>
              <p:nvGrpSpPr>
                <p:cNvPr id="1323" name="Google Shape;1323;p40"/>
                <p:cNvGrpSpPr/>
                <p:nvPr/>
              </p:nvGrpSpPr>
              <p:grpSpPr>
                <a:xfrm>
                  <a:off x="7053752" y="2023285"/>
                  <a:ext cx="832119" cy="450744"/>
                  <a:chOff x="649175" y="3056150"/>
                  <a:chExt cx="1068600" cy="1308400"/>
                </a:xfrm>
              </p:grpSpPr>
              <p:sp>
                <p:nvSpPr>
                  <p:cNvPr id="1324" name="Google Shape;1324;p40"/>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txBox="1"/>
                  <p:nvPr/>
                </p:nvSpPr>
                <p:spPr>
                  <a:xfrm>
                    <a:off x="888875" y="3056150"/>
                    <a:ext cx="5892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DNA</a:t>
                    </a:r>
                    <a:endParaRPr sz="700" b="1"/>
                  </a:p>
                </p:txBody>
              </p:sp>
              <p:sp>
                <p:nvSpPr>
                  <p:cNvPr id="1326" name="Google Shape;1326;p40"/>
                  <p:cNvSpPr txBox="1"/>
                  <p:nvPr/>
                </p:nvSpPr>
                <p:spPr>
                  <a:xfrm>
                    <a:off x="853925" y="3515550"/>
                    <a:ext cx="6591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800" b="1">
                        <a:solidFill>
                          <a:srgbClr val="0000FF"/>
                        </a:solidFill>
                      </a:rPr>
                      <a:t>ABC</a:t>
                    </a:r>
                    <a:endParaRPr sz="700" b="1">
                      <a:solidFill>
                        <a:srgbClr val="FF0000"/>
                      </a:solidFill>
                    </a:endParaRPr>
                  </a:p>
                </p:txBody>
              </p:sp>
            </p:grpSp>
            <p:grpSp>
              <p:nvGrpSpPr>
                <p:cNvPr id="1327" name="Google Shape;1327;p40"/>
                <p:cNvGrpSpPr/>
                <p:nvPr/>
              </p:nvGrpSpPr>
              <p:grpSpPr>
                <a:xfrm>
                  <a:off x="6326288" y="1245640"/>
                  <a:ext cx="1056838" cy="686144"/>
                  <a:chOff x="623825" y="1812625"/>
                  <a:chExt cx="1395350" cy="1388675"/>
                </a:xfrm>
              </p:grpSpPr>
              <p:sp>
                <p:nvSpPr>
                  <p:cNvPr id="1328" name="Google Shape;1328;p40"/>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True Purpose</a:t>
                    </a:r>
                    <a:endParaRPr sz="700" b="1"/>
                  </a:p>
                </p:txBody>
              </p:sp>
              <p:sp>
                <p:nvSpPr>
                  <p:cNvPr id="1330" name="Google Shape;1330;p40"/>
                  <p:cNvSpPr txBox="1"/>
                  <p:nvPr/>
                </p:nvSpPr>
                <p:spPr>
                  <a:xfrm>
                    <a:off x="623875" y="2079900"/>
                    <a:ext cx="1395300" cy="11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800" b="1">
                        <a:solidFill>
                          <a:srgbClr val="0000FF"/>
                        </a:solidFill>
                      </a:rPr>
                      <a:t>Spin webs to catch and kill insects</a:t>
                    </a:r>
                    <a:endParaRPr sz="800" b="1">
                      <a:solidFill>
                        <a:srgbClr val="FF0000"/>
                      </a:solidFill>
                    </a:endParaRPr>
                  </a:p>
                </p:txBody>
              </p:sp>
            </p:grpSp>
            <p:grpSp>
              <p:nvGrpSpPr>
                <p:cNvPr id="1331" name="Google Shape;1331;p40"/>
                <p:cNvGrpSpPr/>
                <p:nvPr/>
              </p:nvGrpSpPr>
              <p:grpSpPr>
                <a:xfrm>
                  <a:off x="7581489" y="1245640"/>
                  <a:ext cx="1056838" cy="581655"/>
                  <a:chOff x="623825" y="1812625"/>
                  <a:chExt cx="1395350" cy="1177200"/>
                </a:xfrm>
              </p:grpSpPr>
              <p:sp>
                <p:nvSpPr>
                  <p:cNvPr id="1332" name="Google Shape;1332;p40"/>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0"/>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Markings</a:t>
                    </a:r>
                    <a:endParaRPr sz="700" b="1"/>
                  </a:p>
                </p:txBody>
              </p:sp>
              <p:sp>
                <p:nvSpPr>
                  <p:cNvPr id="1334" name="Google Shape;1334;p40"/>
                  <p:cNvSpPr txBox="1"/>
                  <p:nvPr/>
                </p:nvSpPr>
                <p:spPr>
                  <a:xfrm>
                    <a:off x="623875" y="2079900"/>
                    <a:ext cx="1395300" cy="81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800" b="1">
                        <a:solidFill>
                          <a:srgbClr val="0000FF"/>
                        </a:solidFill>
                      </a:rPr>
                      <a:t>Blue</a:t>
                    </a:r>
                    <a:endParaRPr sz="800" b="1">
                      <a:solidFill>
                        <a:srgbClr val="0000FF"/>
                      </a:solidFill>
                    </a:endParaRPr>
                  </a:p>
                  <a:p>
                    <a:pPr marL="0" lvl="0" indent="0" algn="ctr" rtl="0">
                      <a:spcBef>
                        <a:spcPts val="0"/>
                      </a:spcBef>
                      <a:spcAft>
                        <a:spcPts val="0"/>
                      </a:spcAft>
                      <a:buClr>
                        <a:schemeClr val="dk1"/>
                      </a:buClr>
                      <a:buSzPts val="1100"/>
                      <a:buFont typeface="Arial"/>
                      <a:buNone/>
                    </a:pPr>
                    <a:r>
                      <a:rPr lang="en" sz="800" b="1">
                        <a:solidFill>
                          <a:srgbClr val="0000FF"/>
                        </a:solidFill>
                      </a:rPr>
                      <a:t>spots</a:t>
                    </a:r>
                    <a:endParaRPr sz="700" b="1">
                      <a:solidFill>
                        <a:srgbClr val="FF0000"/>
                      </a:solidFill>
                    </a:endParaRPr>
                  </a:p>
                </p:txBody>
              </p:sp>
            </p:grpSp>
            <p:cxnSp>
              <p:nvCxnSpPr>
                <p:cNvPr id="1335" name="Google Shape;1335;p40"/>
                <p:cNvCxnSpPr>
                  <a:stCxn id="1325" idx="0"/>
                </p:cNvCxnSpPr>
                <p:nvPr/>
              </p:nvCxnSpPr>
              <p:spPr>
                <a:xfrm rot="10800000">
                  <a:off x="7168912" y="1850485"/>
                  <a:ext cx="300900" cy="172800"/>
                </a:xfrm>
                <a:prstGeom prst="straightConnector1">
                  <a:avLst/>
                </a:prstGeom>
                <a:noFill/>
                <a:ln w="9525" cap="flat" cmpd="sng">
                  <a:solidFill>
                    <a:schemeClr val="dk2"/>
                  </a:solidFill>
                  <a:prstDash val="solid"/>
                  <a:round/>
                  <a:headEnd type="none" w="med" len="med"/>
                  <a:tailEnd type="triangle" w="med" len="med"/>
                </a:ln>
              </p:spPr>
            </p:cxnSp>
            <p:cxnSp>
              <p:nvCxnSpPr>
                <p:cNvPr id="1336" name="Google Shape;1336;p40"/>
                <p:cNvCxnSpPr>
                  <a:stCxn id="1325" idx="0"/>
                </p:cNvCxnSpPr>
                <p:nvPr/>
              </p:nvCxnSpPr>
              <p:spPr>
                <a:xfrm rot="10800000" flipH="1">
                  <a:off x="7469812" y="1840585"/>
                  <a:ext cx="304200" cy="182700"/>
                </a:xfrm>
                <a:prstGeom prst="straightConnector1">
                  <a:avLst/>
                </a:prstGeom>
                <a:noFill/>
                <a:ln w="9525" cap="flat" cmpd="sng">
                  <a:solidFill>
                    <a:schemeClr val="dk2"/>
                  </a:solidFill>
                  <a:prstDash val="solid"/>
                  <a:round/>
                  <a:headEnd type="none" w="med" len="med"/>
                  <a:tailEnd type="triangle" w="med" len="med"/>
                </a:ln>
              </p:spPr>
            </p:cxnSp>
          </p:grpSp>
        </p:grpSp>
        <p:grpSp>
          <p:nvGrpSpPr>
            <p:cNvPr id="1337" name="Google Shape;1337;p40"/>
            <p:cNvGrpSpPr/>
            <p:nvPr/>
          </p:nvGrpSpPr>
          <p:grpSpPr>
            <a:xfrm>
              <a:off x="1486745" y="358400"/>
              <a:ext cx="1750910" cy="1177177"/>
              <a:chOff x="3696545" y="129800"/>
              <a:chExt cx="1750910" cy="1177177"/>
            </a:xfrm>
          </p:grpSpPr>
          <p:pic>
            <p:nvPicPr>
              <p:cNvPr id="1338" name="Google Shape;1338;p40"/>
              <p:cNvPicPr preferRelativeResize="0"/>
              <p:nvPr/>
            </p:nvPicPr>
            <p:blipFill rotWithShape="1">
              <a:blip r:embed="rId4">
                <a:alphaModFix/>
              </a:blip>
              <a:srcRect l="27690" t="14748" r="32875" b="49883"/>
              <a:stretch/>
            </p:blipFill>
            <p:spPr>
              <a:xfrm>
                <a:off x="3696545" y="129800"/>
                <a:ext cx="1750910" cy="1177177"/>
              </a:xfrm>
              <a:prstGeom prst="rect">
                <a:avLst/>
              </a:prstGeom>
              <a:noFill/>
              <a:ln>
                <a:noFill/>
              </a:ln>
            </p:spPr>
          </p:pic>
          <p:sp>
            <p:nvSpPr>
              <p:cNvPr id="1339" name="Google Shape;1339;p40"/>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0"/>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0"/>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0"/>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0"/>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0"/>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9" name="Google Shape;1349;p40"/>
          <p:cNvGrpSpPr/>
          <p:nvPr/>
        </p:nvGrpSpPr>
        <p:grpSpPr>
          <a:xfrm>
            <a:off x="5350091" y="1282177"/>
            <a:ext cx="2819461" cy="3260198"/>
            <a:chOff x="1752841" y="3172443"/>
            <a:chExt cx="2819461" cy="1892383"/>
          </a:xfrm>
        </p:grpSpPr>
        <p:sp>
          <p:nvSpPr>
            <p:cNvPr id="1350" name="Google Shape;1350;p40"/>
            <p:cNvSpPr/>
            <p:nvPr/>
          </p:nvSpPr>
          <p:spPr>
            <a:xfrm>
              <a:off x="2906700" y="4459550"/>
              <a:ext cx="255900" cy="1329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nvGrpSpPr>
            <p:cNvPr id="1351" name="Google Shape;1351;p40"/>
            <p:cNvGrpSpPr/>
            <p:nvPr/>
          </p:nvGrpSpPr>
          <p:grpSpPr>
            <a:xfrm>
              <a:off x="1752841" y="3172443"/>
              <a:ext cx="2819461" cy="1892383"/>
              <a:chOff x="5791204" y="581645"/>
              <a:chExt cx="3357300" cy="1892383"/>
            </a:xfrm>
          </p:grpSpPr>
          <p:sp>
            <p:nvSpPr>
              <p:cNvPr id="1352" name="Google Shape;1352;p40"/>
              <p:cNvSpPr/>
              <p:nvPr/>
            </p:nvSpPr>
            <p:spPr>
              <a:xfrm>
                <a:off x="5791204" y="1009770"/>
                <a:ext cx="3357300" cy="14451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3" name="Google Shape;1353;p40"/>
              <p:cNvCxnSpPr/>
              <p:nvPr/>
            </p:nvCxnSpPr>
            <p:spPr>
              <a:xfrm>
                <a:off x="7469792" y="581645"/>
                <a:ext cx="0" cy="428100"/>
              </a:xfrm>
              <a:prstGeom prst="straightConnector1">
                <a:avLst/>
              </a:prstGeom>
              <a:noFill/>
              <a:ln w="28575" cap="flat" cmpd="sng">
                <a:solidFill>
                  <a:srgbClr val="0000FF"/>
                </a:solidFill>
                <a:prstDash val="solid"/>
                <a:round/>
                <a:headEnd type="none" w="med" len="med"/>
                <a:tailEnd type="none" w="med" len="med"/>
              </a:ln>
            </p:spPr>
          </p:cxnSp>
          <p:grpSp>
            <p:nvGrpSpPr>
              <p:cNvPr id="1354" name="Google Shape;1354;p40"/>
              <p:cNvGrpSpPr/>
              <p:nvPr/>
            </p:nvGrpSpPr>
            <p:grpSpPr>
              <a:xfrm>
                <a:off x="7053752" y="2023285"/>
                <a:ext cx="832119" cy="450744"/>
                <a:chOff x="649175" y="3056150"/>
                <a:chExt cx="1068600" cy="1308400"/>
              </a:xfrm>
            </p:grpSpPr>
            <p:sp>
              <p:nvSpPr>
                <p:cNvPr id="1355" name="Google Shape;1355;p40"/>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0"/>
                <p:cNvSpPr txBox="1"/>
                <p:nvPr/>
              </p:nvSpPr>
              <p:spPr>
                <a:xfrm>
                  <a:off x="888875" y="3056150"/>
                  <a:ext cx="5892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DNA</a:t>
                  </a:r>
                  <a:endParaRPr sz="700" b="1"/>
                </a:p>
              </p:txBody>
            </p:sp>
            <p:sp>
              <p:nvSpPr>
                <p:cNvPr id="1357" name="Google Shape;1357;p40"/>
                <p:cNvSpPr txBox="1"/>
                <p:nvPr/>
              </p:nvSpPr>
              <p:spPr>
                <a:xfrm>
                  <a:off x="853925" y="3515550"/>
                  <a:ext cx="6591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700" b="1">
                    <a:solidFill>
                      <a:srgbClr val="FF0000"/>
                    </a:solidFill>
                  </a:endParaRPr>
                </a:p>
              </p:txBody>
            </p:sp>
          </p:grpSp>
          <p:grpSp>
            <p:nvGrpSpPr>
              <p:cNvPr id="1358" name="Google Shape;1358;p40"/>
              <p:cNvGrpSpPr/>
              <p:nvPr/>
            </p:nvGrpSpPr>
            <p:grpSpPr>
              <a:xfrm>
                <a:off x="6326288" y="1245640"/>
                <a:ext cx="1056838" cy="686144"/>
                <a:chOff x="623825" y="1812625"/>
                <a:chExt cx="1395350" cy="1388675"/>
              </a:xfrm>
            </p:grpSpPr>
            <p:sp>
              <p:nvSpPr>
                <p:cNvPr id="1359" name="Google Shape;1359;p40"/>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0"/>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True Purpose</a:t>
                  </a:r>
                  <a:endParaRPr sz="700" b="1"/>
                </a:p>
              </p:txBody>
            </p:sp>
            <p:sp>
              <p:nvSpPr>
                <p:cNvPr id="1361" name="Google Shape;1361;p40"/>
                <p:cNvSpPr txBox="1"/>
                <p:nvPr/>
              </p:nvSpPr>
              <p:spPr>
                <a:xfrm>
                  <a:off x="623875" y="2079900"/>
                  <a:ext cx="1395300" cy="11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grpSp>
          <p:grpSp>
            <p:nvGrpSpPr>
              <p:cNvPr id="1362" name="Google Shape;1362;p40"/>
              <p:cNvGrpSpPr/>
              <p:nvPr/>
            </p:nvGrpSpPr>
            <p:grpSpPr>
              <a:xfrm>
                <a:off x="7581489" y="1245640"/>
                <a:ext cx="1056838" cy="581655"/>
                <a:chOff x="623825" y="1812625"/>
                <a:chExt cx="1395350" cy="1177200"/>
              </a:xfrm>
            </p:grpSpPr>
            <p:sp>
              <p:nvSpPr>
                <p:cNvPr id="1363" name="Google Shape;1363;p40"/>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0"/>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Markings</a:t>
                  </a:r>
                  <a:endParaRPr sz="700" b="1"/>
                </a:p>
              </p:txBody>
            </p:sp>
            <p:sp>
              <p:nvSpPr>
                <p:cNvPr id="1365" name="Google Shape;1365;p40"/>
                <p:cNvSpPr txBox="1"/>
                <p:nvPr/>
              </p:nvSpPr>
              <p:spPr>
                <a:xfrm>
                  <a:off x="623875" y="2079900"/>
                  <a:ext cx="1395300" cy="81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700" b="1">
                    <a:solidFill>
                      <a:srgbClr val="FF0000"/>
                    </a:solidFill>
                  </a:endParaRPr>
                </a:p>
              </p:txBody>
            </p:sp>
          </p:grpSp>
          <p:cxnSp>
            <p:nvCxnSpPr>
              <p:cNvPr id="1366" name="Google Shape;1366;p40"/>
              <p:cNvCxnSpPr>
                <a:stCxn id="1356" idx="0"/>
              </p:cNvCxnSpPr>
              <p:nvPr/>
            </p:nvCxnSpPr>
            <p:spPr>
              <a:xfrm rot="10800000" flipH="1">
                <a:off x="7469812" y="1840585"/>
                <a:ext cx="304200" cy="182700"/>
              </a:xfrm>
              <a:prstGeom prst="straightConnector1">
                <a:avLst/>
              </a:prstGeom>
              <a:noFill/>
              <a:ln w="9525" cap="flat" cmpd="sng">
                <a:solidFill>
                  <a:schemeClr val="dk2"/>
                </a:solidFill>
                <a:prstDash val="solid"/>
                <a:round/>
                <a:headEnd type="none" w="med" len="med"/>
                <a:tailEnd type="triangle" w="med" len="med"/>
              </a:ln>
            </p:spPr>
          </p:cxnSp>
        </p:grpSp>
      </p:grpSp>
      <p:pic>
        <p:nvPicPr>
          <p:cNvPr id="1367" name="Google Shape;1367;p40"/>
          <p:cNvPicPr preferRelativeResize="0"/>
          <p:nvPr/>
        </p:nvPicPr>
        <p:blipFill>
          <a:blip r:embed="rId3">
            <a:alphaModFix/>
          </a:blip>
          <a:stretch>
            <a:fillRect/>
          </a:stretch>
        </p:blipFill>
        <p:spPr>
          <a:xfrm>
            <a:off x="6111725" y="3258887"/>
            <a:ext cx="289624" cy="289624"/>
          </a:xfrm>
          <a:prstGeom prst="rect">
            <a:avLst/>
          </a:prstGeom>
          <a:noFill/>
          <a:ln>
            <a:noFill/>
          </a:ln>
        </p:spPr>
      </p:pic>
      <p:grpSp>
        <p:nvGrpSpPr>
          <p:cNvPr id="1368" name="Google Shape;1368;p40"/>
          <p:cNvGrpSpPr/>
          <p:nvPr/>
        </p:nvGrpSpPr>
        <p:grpSpPr>
          <a:xfrm>
            <a:off x="5906345" y="358400"/>
            <a:ext cx="1750910" cy="1177177"/>
            <a:chOff x="3696545" y="129800"/>
            <a:chExt cx="1750910" cy="1177177"/>
          </a:xfrm>
        </p:grpSpPr>
        <p:pic>
          <p:nvPicPr>
            <p:cNvPr id="1369" name="Google Shape;1369;p40"/>
            <p:cNvPicPr preferRelativeResize="0"/>
            <p:nvPr/>
          </p:nvPicPr>
          <p:blipFill rotWithShape="1">
            <a:blip r:embed="rId4">
              <a:alphaModFix/>
            </a:blip>
            <a:srcRect l="27690" t="14748" r="32875" b="49883"/>
            <a:stretch/>
          </p:blipFill>
          <p:spPr>
            <a:xfrm>
              <a:off x="3696545" y="129800"/>
              <a:ext cx="1750910" cy="1177177"/>
            </a:xfrm>
            <a:prstGeom prst="rect">
              <a:avLst/>
            </a:prstGeom>
            <a:noFill/>
            <a:ln>
              <a:noFill/>
            </a:ln>
          </p:spPr>
        </p:pic>
        <p:sp>
          <p:nvSpPr>
            <p:cNvPr id="1370" name="Google Shape;1370;p40"/>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0"/>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0"/>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0"/>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0"/>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0"/>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0"/>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p41"/>
          <p:cNvSpPr/>
          <p:nvPr/>
        </p:nvSpPr>
        <p:spPr>
          <a:xfrm>
            <a:off x="15900" y="279778"/>
            <a:ext cx="9112200" cy="426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1"/>
          <p:cNvSpPr txBox="1"/>
          <p:nvPr/>
        </p:nvSpPr>
        <p:spPr>
          <a:xfrm>
            <a:off x="65475" y="1554176"/>
            <a:ext cx="1758000" cy="21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rPr>
              <a:t>Suzy and Andy perform a special operation on</a:t>
            </a:r>
            <a:r>
              <a:rPr lang="en" sz="1200"/>
              <a:t> a </a:t>
            </a:r>
            <a:r>
              <a:rPr lang="en" sz="1200">
                <a:solidFill>
                  <a:srgbClr val="0000FF"/>
                </a:solidFill>
              </a:rPr>
              <a:t>Zerp</a:t>
            </a:r>
            <a:r>
              <a:rPr lang="en" sz="1200">
                <a:solidFill>
                  <a:srgbClr val="000000"/>
                </a:solidFill>
              </a:rPr>
              <a:t>.</a:t>
            </a:r>
            <a:r>
              <a:rPr lang="en">
                <a:solidFill>
                  <a:srgbClr val="000000"/>
                </a:solidFill>
              </a:rPr>
              <a:t> </a:t>
            </a:r>
            <a:endParaRPr/>
          </a:p>
        </p:txBody>
      </p:sp>
      <p:sp>
        <p:nvSpPr>
          <p:cNvPr id="1386" name="Google Shape;1386;p41"/>
          <p:cNvSpPr txBox="1"/>
          <p:nvPr/>
        </p:nvSpPr>
        <p:spPr>
          <a:xfrm>
            <a:off x="2639550" y="4534850"/>
            <a:ext cx="3864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Do you think the creature after the special operation is a </a:t>
            </a:r>
            <a:r>
              <a:rPr lang="en">
                <a:solidFill>
                  <a:srgbClr val="0000FF"/>
                </a:solidFill>
              </a:rPr>
              <a:t>Zerp </a:t>
            </a:r>
            <a:r>
              <a:rPr lang="en">
                <a:solidFill>
                  <a:schemeClr val="dk1"/>
                </a:solidFill>
              </a:rPr>
              <a:t>or a</a:t>
            </a:r>
            <a:r>
              <a:rPr lang="en">
                <a:solidFill>
                  <a:srgbClr val="0000FF"/>
                </a:solidFill>
              </a:rPr>
              <a:t> </a:t>
            </a:r>
            <a:r>
              <a:rPr lang="en">
                <a:solidFill>
                  <a:srgbClr val="FF0000"/>
                </a:solidFill>
              </a:rPr>
              <a:t>Xan</a:t>
            </a:r>
            <a:r>
              <a:rPr lang="en"/>
              <a:t>?</a:t>
            </a:r>
            <a:endParaRPr/>
          </a:p>
        </p:txBody>
      </p:sp>
      <p:grpSp>
        <p:nvGrpSpPr>
          <p:cNvPr id="1387" name="Google Shape;1387;p41"/>
          <p:cNvGrpSpPr/>
          <p:nvPr/>
        </p:nvGrpSpPr>
        <p:grpSpPr>
          <a:xfrm>
            <a:off x="930491" y="358400"/>
            <a:ext cx="2819461" cy="4183975"/>
            <a:chOff x="930491" y="358400"/>
            <a:chExt cx="2819461" cy="4183975"/>
          </a:xfrm>
        </p:grpSpPr>
        <p:grpSp>
          <p:nvGrpSpPr>
            <p:cNvPr id="1388" name="Google Shape;1388;p41"/>
            <p:cNvGrpSpPr/>
            <p:nvPr/>
          </p:nvGrpSpPr>
          <p:grpSpPr>
            <a:xfrm>
              <a:off x="930491" y="1282177"/>
              <a:ext cx="2819461" cy="3260198"/>
              <a:chOff x="1752841" y="3172443"/>
              <a:chExt cx="2819461" cy="1892383"/>
            </a:xfrm>
          </p:grpSpPr>
          <p:sp>
            <p:nvSpPr>
              <p:cNvPr id="1389" name="Google Shape;1389;p41"/>
              <p:cNvSpPr/>
              <p:nvPr/>
            </p:nvSpPr>
            <p:spPr>
              <a:xfrm>
                <a:off x="2906700" y="4459550"/>
                <a:ext cx="255900" cy="1329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nvGrpSpPr>
              <p:cNvPr id="1390" name="Google Shape;1390;p41"/>
              <p:cNvGrpSpPr/>
              <p:nvPr/>
            </p:nvGrpSpPr>
            <p:grpSpPr>
              <a:xfrm>
                <a:off x="1752841" y="3172443"/>
                <a:ext cx="2819461" cy="1892383"/>
                <a:chOff x="5791204" y="581645"/>
                <a:chExt cx="3357300" cy="1892383"/>
              </a:xfrm>
            </p:grpSpPr>
            <p:sp>
              <p:nvSpPr>
                <p:cNvPr id="1391" name="Google Shape;1391;p41"/>
                <p:cNvSpPr/>
                <p:nvPr/>
              </p:nvSpPr>
              <p:spPr>
                <a:xfrm>
                  <a:off x="5791204" y="1009770"/>
                  <a:ext cx="3357300" cy="14451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92" name="Google Shape;1392;p41"/>
                <p:cNvCxnSpPr/>
                <p:nvPr/>
              </p:nvCxnSpPr>
              <p:spPr>
                <a:xfrm>
                  <a:off x="7469792" y="581645"/>
                  <a:ext cx="0" cy="428100"/>
                </a:xfrm>
                <a:prstGeom prst="straightConnector1">
                  <a:avLst/>
                </a:prstGeom>
                <a:noFill/>
                <a:ln w="28575" cap="flat" cmpd="sng">
                  <a:solidFill>
                    <a:srgbClr val="0000FF"/>
                  </a:solidFill>
                  <a:prstDash val="solid"/>
                  <a:round/>
                  <a:headEnd type="none" w="med" len="med"/>
                  <a:tailEnd type="none" w="med" len="med"/>
                </a:ln>
              </p:spPr>
            </p:cxnSp>
            <p:grpSp>
              <p:nvGrpSpPr>
                <p:cNvPr id="1393" name="Google Shape;1393;p41"/>
                <p:cNvGrpSpPr/>
                <p:nvPr/>
              </p:nvGrpSpPr>
              <p:grpSpPr>
                <a:xfrm>
                  <a:off x="7053752" y="2023285"/>
                  <a:ext cx="832119" cy="450744"/>
                  <a:chOff x="649175" y="3056150"/>
                  <a:chExt cx="1068600" cy="1308400"/>
                </a:xfrm>
              </p:grpSpPr>
              <p:sp>
                <p:nvSpPr>
                  <p:cNvPr id="1394" name="Google Shape;1394;p41"/>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1"/>
                  <p:cNvSpPr txBox="1"/>
                  <p:nvPr/>
                </p:nvSpPr>
                <p:spPr>
                  <a:xfrm>
                    <a:off x="888875" y="3056150"/>
                    <a:ext cx="5892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DNA</a:t>
                    </a:r>
                    <a:endParaRPr sz="700" b="1"/>
                  </a:p>
                </p:txBody>
              </p:sp>
              <p:sp>
                <p:nvSpPr>
                  <p:cNvPr id="1396" name="Google Shape;1396;p41"/>
                  <p:cNvSpPr txBox="1"/>
                  <p:nvPr/>
                </p:nvSpPr>
                <p:spPr>
                  <a:xfrm>
                    <a:off x="853925" y="3515550"/>
                    <a:ext cx="6591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700" b="1">
                      <a:solidFill>
                        <a:srgbClr val="FF0000"/>
                      </a:solidFill>
                    </a:endParaRPr>
                  </a:p>
                </p:txBody>
              </p:sp>
            </p:grpSp>
            <p:grpSp>
              <p:nvGrpSpPr>
                <p:cNvPr id="1397" name="Google Shape;1397;p41"/>
                <p:cNvGrpSpPr/>
                <p:nvPr/>
              </p:nvGrpSpPr>
              <p:grpSpPr>
                <a:xfrm>
                  <a:off x="6326288" y="1245640"/>
                  <a:ext cx="1056838" cy="686144"/>
                  <a:chOff x="623825" y="1812625"/>
                  <a:chExt cx="1395350" cy="1388675"/>
                </a:xfrm>
              </p:grpSpPr>
              <p:sp>
                <p:nvSpPr>
                  <p:cNvPr id="1398" name="Google Shape;1398;p41"/>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True Purpose</a:t>
                    </a:r>
                    <a:endParaRPr sz="700" b="1"/>
                  </a:p>
                </p:txBody>
              </p:sp>
              <p:sp>
                <p:nvSpPr>
                  <p:cNvPr id="1400" name="Google Shape;1400;p41"/>
                  <p:cNvSpPr txBox="1"/>
                  <p:nvPr/>
                </p:nvSpPr>
                <p:spPr>
                  <a:xfrm>
                    <a:off x="623875" y="2079900"/>
                    <a:ext cx="1395300" cy="11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FF0000"/>
                      </a:solidFill>
                    </a:endParaRPr>
                  </a:p>
                </p:txBody>
              </p:sp>
            </p:grpSp>
            <p:grpSp>
              <p:nvGrpSpPr>
                <p:cNvPr id="1401" name="Google Shape;1401;p41"/>
                <p:cNvGrpSpPr/>
                <p:nvPr/>
              </p:nvGrpSpPr>
              <p:grpSpPr>
                <a:xfrm>
                  <a:off x="7581489" y="1245640"/>
                  <a:ext cx="1056838" cy="581655"/>
                  <a:chOff x="623825" y="1812625"/>
                  <a:chExt cx="1395350" cy="1177200"/>
                </a:xfrm>
              </p:grpSpPr>
              <p:sp>
                <p:nvSpPr>
                  <p:cNvPr id="1402" name="Google Shape;1402;p41"/>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1"/>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Markings</a:t>
                    </a:r>
                    <a:endParaRPr sz="700" b="1"/>
                  </a:p>
                </p:txBody>
              </p:sp>
              <p:sp>
                <p:nvSpPr>
                  <p:cNvPr id="1404" name="Google Shape;1404;p41"/>
                  <p:cNvSpPr txBox="1"/>
                  <p:nvPr/>
                </p:nvSpPr>
                <p:spPr>
                  <a:xfrm>
                    <a:off x="623875" y="2079900"/>
                    <a:ext cx="1395300" cy="81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700" b="1">
                      <a:solidFill>
                        <a:srgbClr val="FF0000"/>
                      </a:solidFill>
                    </a:endParaRPr>
                  </a:p>
                </p:txBody>
              </p:sp>
            </p:grpSp>
            <p:cxnSp>
              <p:nvCxnSpPr>
                <p:cNvPr id="1405" name="Google Shape;1405;p41"/>
                <p:cNvCxnSpPr>
                  <a:stCxn id="1395" idx="0"/>
                </p:cNvCxnSpPr>
                <p:nvPr/>
              </p:nvCxnSpPr>
              <p:spPr>
                <a:xfrm rot="10800000">
                  <a:off x="7168912" y="1850485"/>
                  <a:ext cx="300900" cy="172800"/>
                </a:xfrm>
                <a:prstGeom prst="straightConnector1">
                  <a:avLst/>
                </a:prstGeom>
                <a:noFill/>
                <a:ln w="9525" cap="flat" cmpd="sng">
                  <a:solidFill>
                    <a:schemeClr val="dk2"/>
                  </a:solidFill>
                  <a:prstDash val="solid"/>
                  <a:round/>
                  <a:headEnd type="none" w="med" len="med"/>
                  <a:tailEnd type="triangle" w="med" len="med"/>
                </a:ln>
              </p:spPr>
            </p:cxnSp>
            <p:cxnSp>
              <p:nvCxnSpPr>
                <p:cNvPr id="1406" name="Google Shape;1406;p41"/>
                <p:cNvCxnSpPr>
                  <a:stCxn id="1395" idx="0"/>
                </p:cNvCxnSpPr>
                <p:nvPr/>
              </p:nvCxnSpPr>
              <p:spPr>
                <a:xfrm rot="10800000" flipH="1">
                  <a:off x="7469812" y="1840585"/>
                  <a:ext cx="304200" cy="182700"/>
                </a:xfrm>
                <a:prstGeom prst="straightConnector1">
                  <a:avLst/>
                </a:prstGeom>
                <a:noFill/>
                <a:ln w="9525" cap="flat" cmpd="sng">
                  <a:solidFill>
                    <a:schemeClr val="dk2"/>
                  </a:solidFill>
                  <a:prstDash val="solid"/>
                  <a:round/>
                  <a:headEnd type="none" w="med" len="med"/>
                  <a:tailEnd type="triangle" w="med" len="med"/>
                </a:ln>
              </p:spPr>
            </p:cxnSp>
          </p:grpSp>
        </p:grpSp>
        <p:grpSp>
          <p:nvGrpSpPr>
            <p:cNvPr id="1407" name="Google Shape;1407;p41"/>
            <p:cNvGrpSpPr/>
            <p:nvPr/>
          </p:nvGrpSpPr>
          <p:grpSpPr>
            <a:xfrm>
              <a:off x="1486745" y="358400"/>
              <a:ext cx="1750910" cy="1177177"/>
              <a:chOff x="3696545" y="129800"/>
              <a:chExt cx="1750910" cy="1177177"/>
            </a:xfrm>
          </p:grpSpPr>
          <p:pic>
            <p:nvPicPr>
              <p:cNvPr id="1408" name="Google Shape;1408;p41"/>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1409" name="Google Shape;1409;p41"/>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1"/>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1"/>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1"/>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1"/>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1"/>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19" name="Google Shape;1419;p41"/>
          <p:cNvPicPr preferRelativeResize="0"/>
          <p:nvPr/>
        </p:nvPicPr>
        <p:blipFill>
          <a:blip r:embed="rId4">
            <a:alphaModFix/>
          </a:blip>
          <a:stretch>
            <a:fillRect/>
          </a:stretch>
        </p:blipFill>
        <p:spPr>
          <a:xfrm>
            <a:off x="7178525" y="3258887"/>
            <a:ext cx="289624" cy="289624"/>
          </a:xfrm>
          <a:prstGeom prst="rect">
            <a:avLst/>
          </a:prstGeom>
          <a:noFill/>
          <a:ln>
            <a:noFill/>
          </a:ln>
        </p:spPr>
      </p:pic>
      <p:sp>
        <p:nvSpPr>
          <p:cNvPr id="1420" name="Google Shape;1420;p41"/>
          <p:cNvSpPr txBox="1"/>
          <p:nvPr/>
        </p:nvSpPr>
        <p:spPr>
          <a:xfrm>
            <a:off x="3693000" y="1554175"/>
            <a:ext cx="1758000" cy="14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The special operation changed the</a:t>
            </a:r>
            <a:endParaRPr sz="1200"/>
          </a:p>
          <a:p>
            <a:pPr marL="0" lvl="0" indent="0" algn="ctr" rtl="0">
              <a:spcBef>
                <a:spcPts val="0"/>
              </a:spcBef>
              <a:spcAft>
                <a:spcPts val="0"/>
              </a:spcAft>
              <a:buNone/>
            </a:pPr>
            <a:r>
              <a:rPr lang="en" sz="1200" b="1"/>
              <a:t>markings</a:t>
            </a:r>
            <a:endParaRPr sz="1200" b="1"/>
          </a:p>
          <a:p>
            <a:pPr marL="0" lvl="0" indent="0" algn="ctr" rtl="0">
              <a:spcBef>
                <a:spcPts val="0"/>
              </a:spcBef>
              <a:spcAft>
                <a:spcPts val="0"/>
              </a:spcAft>
              <a:buNone/>
            </a:pPr>
            <a:endParaRPr sz="1200"/>
          </a:p>
          <a:p>
            <a:pPr marL="0" lvl="0" indent="0" algn="ctr" rtl="0">
              <a:spcBef>
                <a:spcPts val="0"/>
              </a:spcBef>
              <a:spcAft>
                <a:spcPts val="0"/>
              </a:spcAft>
              <a:buNone/>
            </a:pPr>
            <a:r>
              <a:rPr lang="en" sz="1200"/>
              <a:t>It no longer has </a:t>
            </a:r>
            <a:r>
              <a:rPr lang="en" sz="1200">
                <a:solidFill>
                  <a:srgbClr val="0000FF"/>
                </a:solidFill>
              </a:rPr>
              <a:t>blue spots</a:t>
            </a:r>
            <a:r>
              <a:rPr lang="en" sz="1200"/>
              <a:t>. Instead it has </a:t>
            </a:r>
            <a:r>
              <a:rPr lang="en" sz="1200">
                <a:solidFill>
                  <a:srgbClr val="FF0000"/>
                </a:solidFill>
              </a:rPr>
              <a:t>red spots</a:t>
            </a:r>
            <a:r>
              <a:rPr lang="en" sz="1200"/>
              <a:t>. </a:t>
            </a:r>
            <a:endParaRPr sz="1200"/>
          </a:p>
        </p:txBody>
      </p:sp>
      <p:grpSp>
        <p:nvGrpSpPr>
          <p:cNvPr id="1421" name="Google Shape;1421;p41"/>
          <p:cNvGrpSpPr/>
          <p:nvPr/>
        </p:nvGrpSpPr>
        <p:grpSpPr>
          <a:xfrm>
            <a:off x="5350091" y="1282177"/>
            <a:ext cx="2819461" cy="3260198"/>
            <a:chOff x="1752841" y="3172443"/>
            <a:chExt cx="2819461" cy="1892383"/>
          </a:xfrm>
        </p:grpSpPr>
        <p:sp>
          <p:nvSpPr>
            <p:cNvPr id="1422" name="Google Shape;1422;p41"/>
            <p:cNvSpPr/>
            <p:nvPr/>
          </p:nvSpPr>
          <p:spPr>
            <a:xfrm>
              <a:off x="2906700" y="4459550"/>
              <a:ext cx="255900" cy="1329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nvGrpSpPr>
            <p:cNvPr id="1423" name="Google Shape;1423;p41"/>
            <p:cNvGrpSpPr/>
            <p:nvPr/>
          </p:nvGrpSpPr>
          <p:grpSpPr>
            <a:xfrm>
              <a:off x="1752841" y="3172443"/>
              <a:ext cx="2819461" cy="1892383"/>
              <a:chOff x="5791204" y="581645"/>
              <a:chExt cx="3357300" cy="1892383"/>
            </a:xfrm>
          </p:grpSpPr>
          <p:sp>
            <p:nvSpPr>
              <p:cNvPr id="1424" name="Google Shape;1424;p41"/>
              <p:cNvSpPr/>
              <p:nvPr/>
            </p:nvSpPr>
            <p:spPr>
              <a:xfrm>
                <a:off x="5791204" y="1009770"/>
                <a:ext cx="3357300" cy="14451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5" name="Google Shape;1425;p41"/>
              <p:cNvCxnSpPr/>
              <p:nvPr/>
            </p:nvCxnSpPr>
            <p:spPr>
              <a:xfrm>
                <a:off x="7469792" y="581645"/>
                <a:ext cx="0" cy="428100"/>
              </a:xfrm>
              <a:prstGeom prst="straightConnector1">
                <a:avLst/>
              </a:prstGeom>
              <a:noFill/>
              <a:ln w="28575" cap="flat" cmpd="sng">
                <a:solidFill>
                  <a:srgbClr val="0000FF"/>
                </a:solidFill>
                <a:prstDash val="solid"/>
                <a:round/>
                <a:headEnd type="none" w="med" len="med"/>
                <a:tailEnd type="none" w="med" len="med"/>
              </a:ln>
            </p:spPr>
          </p:cxnSp>
          <p:grpSp>
            <p:nvGrpSpPr>
              <p:cNvPr id="1426" name="Google Shape;1426;p41"/>
              <p:cNvGrpSpPr/>
              <p:nvPr/>
            </p:nvGrpSpPr>
            <p:grpSpPr>
              <a:xfrm>
                <a:off x="7053752" y="2023285"/>
                <a:ext cx="832119" cy="450744"/>
                <a:chOff x="649175" y="3056150"/>
                <a:chExt cx="1068600" cy="1308400"/>
              </a:xfrm>
            </p:grpSpPr>
            <p:sp>
              <p:nvSpPr>
                <p:cNvPr id="1427" name="Google Shape;1427;p41"/>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1"/>
                <p:cNvSpPr txBox="1"/>
                <p:nvPr/>
              </p:nvSpPr>
              <p:spPr>
                <a:xfrm>
                  <a:off x="888875" y="3056150"/>
                  <a:ext cx="5892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DNA</a:t>
                  </a:r>
                  <a:endParaRPr sz="700" b="1"/>
                </a:p>
              </p:txBody>
            </p:sp>
            <p:sp>
              <p:nvSpPr>
                <p:cNvPr id="1429" name="Google Shape;1429;p41"/>
                <p:cNvSpPr txBox="1"/>
                <p:nvPr/>
              </p:nvSpPr>
              <p:spPr>
                <a:xfrm>
                  <a:off x="853925" y="3515550"/>
                  <a:ext cx="6591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700" b="1">
                    <a:solidFill>
                      <a:srgbClr val="FF0000"/>
                    </a:solidFill>
                  </a:endParaRPr>
                </a:p>
              </p:txBody>
            </p:sp>
          </p:grpSp>
          <p:grpSp>
            <p:nvGrpSpPr>
              <p:cNvPr id="1430" name="Google Shape;1430;p41"/>
              <p:cNvGrpSpPr/>
              <p:nvPr/>
            </p:nvGrpSpPr>
            <p:grpSpPr>
              <a:xfrm>
                <a:off x="6326288" y="1245640"/>
                <a:ext cx="1056838" cy="686144"/>
                <a:chOff x="623825" y="1812625"/>
                <a:chExt cx="1395350" cy="1388675"/>
              </a:xfrm>
            </p:grpSpPr>
            <p:sp>
              <p:nvSpPr>
                <p:cNvPr id="1431" name="Google Shape;1431;p41"/>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1"/>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True Purpose</a:t>
                  </a:r>
                  <a:endParaRPr sz="700" b="1"/>
                </a:p>
              </p:txBody>
            </p:sp>
            <p:sp>
              <p:nvSpPr>
                <p:cNvPr id="1433" name="Google Shape;1433;p41"/>
                <p:cNvSpPr txBox="1"/>
                <p:nvPr/>
              </p:nvSpPr>
              <p:spPr>
                <a:xfrm>
                  <a:off x="623875" y="2079900"/>
                  <a:ext cx="1395300" cy="11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FF0000"/>
                    </a:solidFill>
                  </a:endParaRPr>
                </a:p>
              </p:txBody>
            </p:sp>
          </p:grpSp>
          <p:grpSp>
            <p:nvGrpSpPr>
              <p:cNvPr id="1434" name="Google Shape;1434;p41"/>
              <p:cNvGrpSpPr/>
              <p:nvPr/>
            </p:nvGrpSpPr>
            <p:grpSpPr>
              <a:xfrm>
                <a:off x="7581489" y="1245640"/>
                <a:ext cx="1056838" cy="581655"/>
                <a:chOff x="623825" y="1812625"/>
                <a:chExt cx="1395350" cy="1177200"/>
              </a:xfrm>
            </p:grpSpPr>
            <p:sp>
              <p:nvSpPr>
                <p:cNvPr id="1435" name="Google Shape;1435;p41"/>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1"/>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Markings</a:t>
                  </a:r>
                  <a:endParaRPr sz="700" b="1"/>
                </a:p>
              </p:txBody>
            </p:sp>
            <p:sp>
              <p:nvSpPr>
                <p:cNvPr id="1437" name="Google Shape;1437;p41"/>
                <p:cNvSpPr txBox="1"/>
                <p:nvPr/>
              </p:nvSpPr>
              <p:spPr>
                <a:xfrm>
                  <a:off x="623875" y="2079900"/>
                  <a:ext cx="1395300" cy="81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700" b="1">
                    <a:solidFill>
                      <a:srgbClr val="FF0000"/>
                    </a:solidFill>
                  </a:endParaRPr>
                </a:p>
              </p:txBody>
            </p:sp>
          </p:grpSp>
          <p:cxnSp>
            <p:nvCxnSpPr>
              <p:cNvPr id="1438" name="Google Shape;1438;p41"/>
              <p:cNvCxnSpPr>
                <a:stCxn id="1428" idx="0"/>
              </p:cNvCxnSpPr>
              <p:nvPr/>
            </p:nvCxnSpPr>
            <p:spPr>
              <a:xfrm rot="10800000">
                <a:off x="7168912" y="1850485"/>
                <a:ext cx="300900" cy="172800"/>
              </a:xfrm>
              <a:prstGeom prst="straightConnector1">
                <a:avLst/>
              </a:prstGeom>
              <a:noFill/>
              <a:ln w="9525" cap="flat" cmpd="sng">
                <a:solidFill>
                  <a:schemeClr val="dk2"/>
                </a:solidFill>
                <a:prstDash val="solid"/>
                <a:round/>
                <a:headEnd type="none" w="med" len="med"/>
                <a:tailEnd type="triangle" w="med" len="med"/>
              </a:ln>
            </p:spPr>
          </p:cxnSp>
        </p:grpSp>
      </p:grpSp>
      <p:grpSp>
        <p:nvGrpSpPr>
          <p:cNvPr id="1439" name="Google Shape;1439;p41"/>
          <p:cNvGrpSpPr/>
          <p:nvPr/>
        </p:nvGrpSpPr>
        <p:grpSpPr>
          <a:xfrm>
            <a:off x="5906345" y="358400"/>
            <a:ext cx="1750910" cy="1177177"/>
            <a:chOff x="3696545" y="129800"/>
            <a:chExt cx="1750910" cy="1177177"/>
          </a:xfrm>
        </p:grpSpPr>
        <p:pic>
          <p:nvPicPr>
            <p:cNvPr id="1440" name="Google Shape;1440;p41"/>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1441" name="Google Shape;1441;p41"/>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1"/>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1"/>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1"/>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1"/>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1"/>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1"/>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1"/>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1"/>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1"/>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51" name="Google Shape;1451;p41"/>
          <p:cNvPicPr preferRelativeResize="0"/>
          <p:nvPr/>
        </p:nvPicPr>
        <p:blipFill>
          <a:blip r:embed="rId4">
            <a:alphaModFix/>
          </a:blip>
          <a:stretch>
            <a:fillRect/>
          </a:stretch>
        </p:blipFill>
        <p:spPr>
          <a:xfrm>
            <a:off x="4892525" y="1953487"/>
            <a:ext cx="289624" cy="289624"/>
          </a:xfrm>
          <a:prstGeom prst="rect">
            <a:avLst/>
          </a:prstGeom>
          <a:noFill/>
          <a:ln>
            <a:noFill/>
          </a:ln>
        </p:spPr>
      </p:pic>
      <p:pic>
        <p:nvPicPr>
          <p:cNvPr id="1452" name="Google Shape;1452;p41"/>
          <p:cNvPicPr preferRelativeResize="0"/>
          <p:nvPr/>
        </p:nvPicPr>
        <p:blipFill>
          <a:blip r:embed="rId4">
            <a:alphaModFix/>
          </a:blip>
          <a:stretch>
            <a:fillRect/>
          </a:stretch>
        </p:blipFill>
        <p:spPr>
          <a:xfrm>
            <a:off x="7178525" y="3258887"/>
            <a:ext cx="289624" cy="2896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grpSp>
        <p:nvGrpSpPr>
          <p:cNvPr id="67" name="Google Shape;67;p15"/>
          <p:cNvGrpSpPr/>
          <p:nvPr/>
        </p:nvGrpSpPr>
        <p:grpSpPr>
          <a:xfrm>
            <a:off x="2355750" y="129800"/>
            <a:ext cx="4432500" cy="4968350"/>
            <a:chOff x="2355750" y="129800"/>
            <a:chExt cx="4432500" cy="4968350"/>
          </a:xfrm>
        </p:grpSpPr>
        <p:sp>
          <p:nvSpPr>
            <p:cNvPr id="68" name="Google Shape;68;p15"/>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15"/>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70" name="Google Shape;70;p15"/>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grpSp>
          <p:nvGrpSpPr>
            <p:cNvPr id="71" name="Google Shape;71;p15"/>
            <p:cNvGrpSpPr/>
            <p:nvPr/>
          </p:nvGrpSpPr>
          <p:grpSpPr>
            <a:xfrm>
              <a:off x="4022686" y="4224602"/>
              <a:ext cx="1098628" cy="759042"/>
              <a:chOff x="649175" y="3056150"/>
              <a:chExt cx="1068600" cy="1088700"/>
            </a:xfrm>
          </p:grpSpPr>
          <p:sp>
            <p:nvSpPr>
              <p:cNvPr id="72" name="Google Shape;72;p15"/>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txBox="1"/>
              <p:nvPr/>
            </p:nvSpPr>
            <p:spPr>
              <a:xfrm>
                <a:off x="888875" y="3056150"/>
                <a:ext cx="589200" cy="57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DNA</a:t>
                </a:r>
                <a:endParaRPr b="1"/>
              </a:p>
            </p:txBody>
          </p:sp>
          <p:sp>
            <p:nvSpPr>
              <p:cNvPr id="74" name="Google Shape;74;p15"/>
              <p:cNvSpPr txBox="1"/>
              <p:nvPr/>
            </p:nvSpPr>
            <p:spPr>
              <a:xfrm>
                <a:off x="853925" y="3515550"/>
                <a:ext cx="659100" cy="573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0000"/>
                    </a:solidFill>
                  </a:rPr>
                  <a:t>XYZ</a:t>
                </a:r>
                <a:endParaRPr b="1">
                  <a:solidFill>
                    <a:srgbClr val="FF0000"/>
                  </a:solidFill>
                </a:endParaRPr>
              </a:p>
            </p:txBody>
          </p:sp>
        </p:grpSp>
        <p:grpSp>
          <p:nvGrpSpPr>
            <p:cNvPr id="75" name="Google Shape;75;p15"/>
            <p:cNvGrpSpPr/>
            <p:nvPr/>
          </p:nvGrpSpPr>
          <p:grpSpPr>
            <a:xfrm>
              <a:off x="4719475" y="2650825"/>
              <a:ext cx="1395350" cy="1177200"/>
              <a:chOff x="623825" y="1812625"/>
              <a:chExt cx="1395350" cy="1177200"/>
            </a:xfrm>
          </p:grpSpPr>
          <p:sp>
            <p:nvSpPr>
              <p:cNvPr id="76" name="Google Shape;76;p15"/>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txBox="1"/>
              <p:nvPr/>
            </p:nvSpPr>
            <p:spPr>
              <a:xfrm>
                <a:off x="623875" y="1812625"/>
                <a:ext cx="1395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Markings</a:t>
                </a:r>
                <a:endParaRPr b="1"/>
              </a:p>
            </p:txBody>
          </p:sp>
          <p:sp>
            <p:nvSpPr>
              <p:cNvPr id="78" name="Google Shape;78;p15"/>
              <p:cNvSpPr txBox="1"/>
              <p:nvPr/>
            </p:nvSpPr>
            <p:spPr>
              <a:xfrm>
                <a:off x="623875" y="2079900"/>
                <a:ext cx="1395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FF0000"/>
                    </a:solidFill>
                  </a:rPr>
                  <a:t>Red</a:t>
                </a:r>
                <a:endParaRPr sz="1300" b="1">
                  <a:solidFill>
                    <a:srgbClr val="FF0000"/>
                  </a:solidFill>
                </a:endParaRPr>
              </a:p>
              <a:p>
                <a:pPr marL="0" lvl="0" indent="0" algn="ctr" rtl="0">
                  <a:spcBef>
                    <a:spcPts val="0"/>
                  </a:spcBef>
                  <a:spcAft>
                    <a:spcPts val="0"/>
                  </a:spcAft>
                  <a:buNone/>
                </a:pPr>
                <a:r>
                  <a:rPr lang="en" sz="1300" b="1">
                    <a:solidFill>
                      <a:srgbClr val="FF0000"/>
                    </a:solidFill>
                  </a:rPr>
                  <a:t>spots</a:t>
                </a:r>
                <a:endParaRPr sz="1300" b="1">
                  <a:solidFill>
                    <a:srgbClr val="FF0000"/>
                  </a:solidFill>
                </a:endParaRPr>
              </a:p>
            </p:txBody>
          </p:sp>
        </p:grpSp>
        <p:cxnSp>
          <p:nvCxnSpPr>
            <p:cNvPr id="79" name="Google Shape;79;p15"/>
            <p:cNvCxnSpPr>
              <a:stCxn id="73"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80" name="Google Shape;80;p15"/>
            <p:cNvCxnSpPr>
              <a:stCxn id="73"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81" name="Google Shape;81;p15"/>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5"/>
          <p:cNvSpPr txBox="1"/>
          <p:nvPr/>
        </p:nvSpPr>
        <p:spPr>
          <a:xfrm>
            <a:off x="3793750" y="1479725"/>
            <a:ext cx="71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rPr>
              <a:t>Xans</a:t>
            </a:r>
            <a:endParaRPr b="1">
              <a:solidFill>
                <a:srgbClr val="FF0000"/>
              </a:solidFill>
            </a:endParaRPr>
          </a:p>
        </p:txBody>
      </p:sp>
      <p:sp>
        <p:nvSpPr>
          <p:cNvPr id="88" name="Google Shape;88;p15"/>
          <p:cNvSpPr txBox="1"/>
          <p:nvPr/>
        </p:nvSpPr>
        <p:spPr>
          <a:xfrm>
            <a:off x="88025" y="129800"/>
            <a:ext cx="33981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rPr>
              <a:t>Xans</a:t>
            </a:r>
            <a:r>
              <a:rPr lang="en" sz="1200" b="1">
                <a:solidFill>
                  <a:srgbClr val="00FF00"/>
                </a:solidFill>
              </a:rPr>
              <a:t> </a:t>
            </a:r>
            <a:r>
              <a:rPr lang="en" sz="1200">
                <a:solidFill>
                  <a:schemeClr val="dk1"/>
                </a:solidFill>
              </a:rPr>
              <a:t>have markings on them which appear as red spots. They also have a true purpose, which is to make honey and pollinate flowers. And they have XYZ DNA.</a:t>
            </a:r>
            <a:r>
              <a:rPr lang="en" sz="1200" b="1">
                <a:solidFill>
                  <a:srgbClr val="00FF00"/>
                </a:solidFill>
              </a:rPr>
              <a:t> </a:t>
            </a:r>
            <a:endParaRPr sz="1200" b="1">
              <a:solidFill>
                <a:srgbClr val="00FF00"/>
              </a:solidFill>
            </a:endParaRPr>
          </a:p>
          <a:p>
            <a:pPr marL="0" lvl="0" indent="0" algn="l" rtl="0">
              <a:spcBef>
                <a:spcPts val="0"/>
              </a:spcBef>
              <a:spcAft>
                <a:spcPts val="0"/>
              </a:spcAft>
              <a:buClr>
                <a:schemeClr val="dk1"/>
              </a:buClr>
              <a:buSzPts val="1100"/>
              <a:buFont typeface="Arial"/>
              <a:buNone/>
            </a:pPr>
            <a:endParaRPr sz="1200" b="1">
              <a:solidFill>
                <a:srgbClr val="FF0000"/>
              </a:solidFill>
            </a:endParaRPr>
          </a:p>
          <a:p>
            <a:pPr marL="0" lvl="0" indent="0" algn="l" rtl="0">
              <a:spcBef>
                <a:spcPts val="0"/>
              </a:spcBef>
              <a:spcAft>
                <a:spcPts val="0"/>
              </a:spcAft>
              <a:buClr>
                <a:schemeClr val="dk1"/>
              </a:buClr>
              <a:buSzPts val="1100"/>
              <a:buFont typeface="Arial"/>
              <a:buNone/>
            </a:pPr>
            <a:r>
              <a:rPr lang="en" sz="1200" b="1">
                <a:solidFill>
                  <a:srgbClr val="FF0000"/>
                </a:solidFill>
              </a:rPr>
              <a:t>Xans</a:t>
            </a:r>
            <a:r>
              <a:rPr lang="en" sz="1200" b="1">
                <a:solidFill>
                  <a:srgbClr val="00FF00"/>
                </a:solidFill>
              </a:rPr>
              <a:t> </a:t>
            </a:r>
            <a:r>
              <a:rPr lang="en" sz="1200">
                <a:solidFill>
                  <a:schemeClr val="dk1"/>
                </a:solidFill>
              </a:rPr>
              <a:t>have the causal structure shown here: the XYZ DNA causes Xans to make honey and pollinate flowers and to have red spots.</a:t>
            </a:r>
            <a:endParaRPr sz="1000"/>
          </a:p>
        </p:txBody>
      </p:sp>
      <p:grpSp>
        <p:nvGrpSpPr>
          <p:cNvPr id="89" name="Google Shape;89;p15"/>
          <p:cNvGrpSpPr/>
          <p:nvPr/>
        </p:nvGrpSpPr>
        <p:grpSpPr>
          <a:xfrm>
            <a:off x="3062225" y="2650825"/>
            <a:ext cx="1395350" cy="1177200"/>
            <a:chOff x="623825" y="1812625"/>
            <a:chExt cx="1395350" cy="1177200"/>
          </a:xfrm>
        </p:grpSpPr>
        <p:sp>
          <p:nvSpPr>
            <p:cNvPr id="90" name="Google Shape;90;p15"/>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txBox="1"/>
            <p:nvPr/>
          </p:nvSpPr>
          <p:spPr>
            <a:xfrm>
              <a:off x="623875" y="1812625"/>
              <a:ext cx="13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True Purpose</a:t>
              </a:r>
              <a:endParaRPr b="1"/>
            </a:p>
          </p:txBody>
        </p:sp>
        <p:sp>
          <p:nvSpPr>
            <p:cNvPr id="92" name="Google Shape;92;p15"/>
            <p:cNvSpPr txBox="1"/>
            <p:nvPr/>
          </p:nvSpPr>
          <p:spPr>
            <a:xfrm>
              <a:off x="623875" y="2079900"/>
              <a:ext cx="13953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FF0000"/>
                  </a:solidFill>
                </a:rPr>
                <a:t>Make honey and pollinate flowers</a:t>
              </a:r>
              <a:endParaRPr sz="1300" b="1">
                <a:solidFill>
                  <a:srgbClr val="FF0000"/>
                </a:solidFill>
              </a:endParaRPr>
            </a:p>
          </p:txBody>
        </p:sp>
      </p:grpSp>
      <p:sp>
        <p:nvSpPr>
          <p:cNvPr id="93" name="Google Shape;93;p15"/>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42"/>
          <p:cNvSpPr/>
          <p:nvPr/>
        </p:nvSpPr>
        <p:spPr>
          <a:xfrm>
            <a:off x="15900" y="279778"/>
            <a:ext cx="9112200" cy="426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2"/>
          <p:cNvSpPr txBox="1"/>
          <p:nvPr/>
        </p:nvSpPr>
        <p:spPr>
          <a:xfrm>
            <a:off x="65475" y="1554176"/>
            <a:ext cx="1758000" cy="21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000000"/>
                </a:solidFill>
              </a:rPr>
              <a:t>Suzy and Andy perform a special operation on</a:t>
            </a:r>
            <a:r>
              <a:rPr lang="en" sz="1200"/>
              <a:t> a </a:t>
            </a:r>
            <a:r>
              <a:rPr lang="en" sz="1200">
                <a:solidFill>
                  <a:srgbClr val="0000FF"/>
                </a:solidFill>
              </a:rPr>
              <a:t>Zerp</a:t>
            </a:r>
            <a:r>
              <a:rPr lang="en" sz="1200">
                <a:solidFill>
                  <a:srgbClr val="000000"/>
                </a:solidFill>
              </a:rPr>
              <a:t>.</a:t>
            </a:r>
            <a:r>
              <a:rPr lang="en">
                <a:solidFill>
                  <a:srgbClr val="000000"/>
                </a:solidFill>
              </a:rPr>
              <a:t> </a:t>
            </a:r>
            <a:endParaRPr/>
          </a:p>
        </p:txBody>
      </p:sp>
      <p:sp>
        <p:nvSpPr>
          <p:cNvPr id="1459" name="Google Shape;1459;p42"/>
          <p:cNvSpPr txBox="1"/>
          <p:nvPr/>
        </p:nvSpPr>
        <p:spPr>
          <a:xfrm>
            <a:off x="2639550" y="4534850"/>
            <a:ext cx="3864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Do you think the creature after the special operation is a </a:t>
            </a:r>
            <a:r>
              <a:rPr lang="en">
                <a:solidFill>
                  <a:srgbClr val="0000FF"/>
                </a:solidFill>
              </a:rPr>
              <a:t>Zerp </a:t>
            </a:r>
            <a:r>
              <a:rPr lang="en">
                <a:solidFill>
                  <a:schemeClr val="dk1"/>
                </a:solidFill>
              </a:rPr>
              <a:t>or a</a:t>
            </a:r>
            <a:r>
              <a:rPr lang="en">
                <a:solidFill>
                  <a:srgbClr val="0000FF"/>
                </a:solidFill>
              </a:rPr>
              <a:t> </a:t>
            </a:r>
            <a:r>
              <a:rPr lang="en">
                <a:solidFill>
                  <a:srgbClr val="FF0000"/>
                </a:solidFill>
              </a:rPr>
              <a:t>Xan</a:t>
            </a:r>
            <a:r>
              <a:rPr lang="en"/>
              <a:t>?</a:t>
            </a:r>
            <a:endParaRPr/>
          </a:p>
        </p:txBody>
      </p:sp>
      <p:grpSp>
        <p:nvGrpSpPr>
          <p:cNvPr id="1460" name="Google Shape;1460;p42"/>
          <p:cNvGrpSpPr/>
          <p:nvPr/>
        </p:nvGrpSpPr>
        <p:grpSpPr>
          <a:xfrm>
            <a:off x="930491" y="358400"/>
            <a:ext cx="2819461" cy="4183975"/>
            <a:chOff x="930491" y="358400"/>
            <a:chExt cx="2819461" cy="4183975"/>
          </a:xfrm>
        </p:grpSpPr>
        <p:grpSp>
          <p:nvGrpSpPr>
            <p:cNvPr id="1461" name="Google Shape;1461;p42"/>
            <p:cNvGrpSpPr/>
            <p:nvPr/>
          </p:nvGrpSpPr>
          <p:grpSpPr>
            <a:xfrm>
              <a:off x="930491" y="1282177"/>
              <a:ext cx="2819461" cy="3260198"/>
              <a:chOff x="1752841" y="3172443"/>
              <a:chExt cx="2819461" cy="1892383"/>
            </a:xfrm>
          </p:grpSpPr>
          <p:sp>
            <p:nvSpPr>
              <p:cNvPr id="1462" name="Google Shape;1462;p42"/>
              <p:cNvSpPr/>
              <p:nvPr/>
            </p:nvSpPr>
            <p:spPr>
              <a:xfrm>
                <a:off x="2906700" y="4459550"/>
                <a:ext cx="255900" cy="1329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nvGrpSpPr>
              <p:cNvPr id="1463" name="Google Shape;1463;p42"/>
              <p:cNvGrpSpPr/>
              <p:nvPr/>
            </p:nvGrpSpPr>
            <p:grpSpPr>
              <a:xfrm>
                <a:off x="1752841" y="3172443"/>
                <a:ext cx="2819461" cy="1892383"/>
                <a:chOff x="5791204" y="581645"/>
                <a:chExt cx="3357300" cy="1892383"/>
              </a:xfrm>
            </p:grpSpPr>
            <p:sp>
              <p:nvSpPr>
                <p:cNvPr id="1464" name="Google Shape;1464;p42"/>
                <p:cNvSpPr/>
                <p:nvPr/>
              </p:nvSpPr>
              <p:spPr>
                <a:xfrm>
                  <a:off x="5791204" y="1009770"/>
                  <a:ext cx="3357300" cy="14451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5" name="Google Shape;1465;p42"/>
                <p:cNvCxnSpPr/>
                <p:nvPr/>
              </p:nvCxnSpPr>
              <p:spPr>
                <a:xfrm>
                  <a:off x="7469792" y="581645"/>
                  <a:ext cx="0" cy="428100"/>
                </a:xfrm>
                <a:prstGeom prst="straightConnector1">
                  <a:avLst/>
                </a:prstGeom>
                <a:noFill/>
                <a:ln w="28575" cap="flat" cmpd="sng">
                  <a:solidFill>
                    <a:srgbClr val="0000FF"/>
                  </a:solidFill>
                  <a:prstDash val="solid"/>
                  <a:round/>
                  <a:headEnd type="none" w="med" len="med"/>
                  <a:tailEnd type="none" w="med" len="med"/>
                </a:ln>
              </p:spPr>
            </p:cxnSp>
            <p:grpSp>
              <p:nvGrpSpPr>
                <p:cNvPr id="1466" name="Google Shape;1466;p42"/>
                <p:cNvGrpSpPr/>
                <p:nvPr/>
              </p:nvGrpSpPr>
              <p:grpSpPr>
                <a:xfrm>
                  <a:off x="7053752" y="2023285"/>
                  <a:ext cx="832119" cy="450744"/>
                  <a:chOff x="649175" y="3056150"/>
                  <a:chExt cx="1068600" cy="1308400"/>
                </a:xfrm>
              </p:grpSpPr>
              <p:sp>
                <p:nvSpPr>
                  <p:cNvPr id="1467" name="Google Shape;1467;p42"/>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2"/>
                  <p:cNvSpPr txBox="1"/>
                  <p:nvPr/>
                </p:nvSpPr>
                <p:spPr>
                  <a:xfrm>
                    <a:off x="888875" y="3056150"/>
                    <a:ext cx="5892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DNA</a:t>
                    </a:r>
                    <a:endParaRPr sz="700" b="1"/>
                  </a:p>
                </p:txBody>
              </p:sp>
              <p:sp>
                <p:nvSpPr>
                  <p:cNvPr id="1469" name="Google Shape;1469;p42"/>
                  <p:cNvSpPr txBox="1"/>
                  <p:nvPr/>
                </p:nvSpPr>
                <p:spPr>
                  <a:xfrm>
                    <a:off x="853925" y="3515550"/>
                    <a:ext cx="6591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700" b="1">
                      <a:solidFill>
                        <a:srgbClr val="FF0000"/>
                      </a:solidFill>
                    </a:endParaRPr>
                  </a:p>
                </p:txBody>
              </p:sp>
            </p:grpSp>
            <p:grpSp>
              <p:nvGrpSpPr>
                <p:cNvPr id="1470" name="Google Shape;1470;p42"/>
                <p:cNvGrpSpPr/>
                <p:nvPr/>
              </p:nvGrpSpPr>
              <p:grpSpPr>
                <a:xfrm>
                  <a:off x="6326288" y="1245640"/>
                  <a:ext cx="1056838" cy="686144"/>
                  <a:chOff x="623825" y="1812625"/>
                  <a:chExt cx="1395350" cy="1388675"/>
                </a:xfrm>
              </p:grpSpPr>
              <p:sp>
                <p:nvSpPr>
                  <p:cNvPr id="1471" name="Google Shape;1471;p42"/>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2"/>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True Purpose</a:t>
                    </a:r>
                    <a:endParaRPr sz="700" b="1"/>
                  </a:p>
                </p:txBody>
              </p:sp>
              <p:sp>
                <p:nvSpPr>
                  <p:cNvPr id="1473" name="Google Shape;1473;p42"/>
                  <p:cNvSpPr txBox="1"/>
                  <p:nvPr/>
                </p:nvSpPr>
                <p:spPr>
                  <a:xfrm>
                    <a:off x="623875" y="2079900"/>
                    <a:ext cx="1395300" cy="11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FF0000"/>
                      </a:solidFill>
                    </a:endParaRPr>
                  </a:p>
                </p:txBody>
              </p:sp>
            </p:grpSp>
            <p:grpSp>
              <p:nvGrpSpPr>
                <p:cNvPr id="1474" name="Google Shape;1474;p42"/>
                <p:cNvGrpSpPr/>
                <p:nvPr/>
              </p:nvGrpSpPr>
              <p:grpSpPr>
                <a:xfrm>
                  <a:off x="7581489" y="1245640"/>
                  <a:ext cx="1056838" cy="581655"/>
                  <a:chOff x="623825" y="1812625"/>
                  <a:chExt cx="1395350" cy="1177200"/>
                </a:xfrm>
              </p:grpSpPr>
              <p:sp>
                <p:nvSpPr>
                  <p:cNvPr id="1475" name="Google Shape;1475;p42"/>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2"/>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Markings</a:t>
                    </a:r>
                    <a:endParaRPr sz="700" b="1"/>
                  </a:p>
                </p:txBody>
              </p:sp>
              <p:sp>
                <p:nvSpPr>
                  <p:cNvPr id="1477" name="Google Shape;1477;p42"/>
                  <p:cNvSpPr txBox="1"/>
                  <p:nvPr/>
                </p:nvSpPr>
                <p:spPr>
                  <a:xfrm>
                    <a:off x="623875" y="2079900"/>
                    <a:ext cx="1395300" cy="81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700" b="1">
                      <a:solidFill>
                        <a:srgbClr val="FF0000"/>
                      </a:solidFill>
                    </a:endParaRPr>
                  </a:p>
                </p:txBody>
              </p:sp>
            </p:grpSp>
            <p:cxnSp>
              <p:nvCxnSpPr>
                <p:cNvPr id="1478" name="Google Shape;1478;p42"/>
                <p:cNvCxnSpPr>
                  <a:stCxn id="1468" idx="0"/>
                </p:cNvCxnSpPr>
                <p:nvPr/>
              </p:nvCxnSpPr>
              <p:spPr>
                <a:xfrm rot="10800000">
                  <a:off x="7168912" y="1850485"/>
                  <a:ext cx="300900" cy="172800"/>
                </a:xfrm>
                <a:prstGeom prst="straightConnector1">
                  <a:avLst/>
                </a:prstGeom>
                <a:noFill/>
                <a:ln w="9525" cap="flat" cmpd="sng">
                  <a:solidFill>
                    <a:schemeClr val="dk2"/>
                  </a:solidFill>
                  <a:prstDash val="solid"/>
                  <a:round/>
                  <a:headEnd type="none" w="med" len="med"/>
                  <a:tailEnd type="triangle" w="med" len="med"/>
                </a:ln>
              </p:spPr>
            </p:cxnSp>
            <p:cxnSp>
              <p:nvCxnSpPr>
                <p:cNvPr id="1479" name="Google Shape;1479;p42"/>
                <p:cNvCxnSpPr>
                  <a:stCxn id="1468" idx="0"/>
                </p:cNvCxnSpPr>
                <p:nvPr/>
              </p:nvCxnSpPr>
              <p:spPr>
                <a:xfrm rot="10800000" flipH="1">
                  <a:off x="7469812" y="1840585"/>
                  <a:ext cx="304200" cy="182700"/>
                </a:xfrm>
                <a:prstGeom prst="straightConnector1">
                  <a:avLst/>
                </a:prstGeom>
                <a:noFill/>
                <a:ln w="9525" cap="flat" cmpd="sng">
                  <a:solidFill>
                    <a:schemeClr val="dk2"/>
                  </a:solidFill>
                  <a:prstDash val="solid"/>
                  <a:round/>
                  <a:headEnd type="none" w="med" len="med"/>
                  <a:tailEnd type="triangle" w="med" len="med"/>
                </a:ln>
              </p:spPr>
            </p:cxnSp>
          </p:grpSp>
        </p:grpSp>
        <p:grpSp>
          <p:nvGrpSpPr>
            <p:cNvPr id="1480" name="Google Shape;1480;p42"/>
            <p:cNvGrpSpPr/>
            <p:nvPr/>
          </p:nvGrpSpPr>
          <p:grpSpPr>
            <a:xfrm>
              <a:off x="1486745" y="358400"/>
              <a:ext cx="1750910" cy="1177177"/>
              <a:chOff x="3696545" y="129800"/>
              <a:chExt cx="1750910" cy="1177177"/>
            </a:xfrm>
          </p:grpSpPr>
          <p:pic>
            <p:nvPicPr>
              <p:cNvPr id="1481" name="Google Shape;1481;p42"/>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1482" name="Google Shape;1482;p42"/>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2"/>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2"/>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2"/>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2"/>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2"/>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2"/>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2"/>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2"/>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2"/>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2" name="Google Shape;1492;p42"/>
          <p:cNvGrpSpPr/>
          <p:nvPr/>
        </p:nvGrpSpPr>
        <p:grpSpPr>
          <a:xfrm>
            <a:off x="5350091" y="448425"/>
            <a:ext cx="2819461" cy="4093950"/>
            <a:chOff x="930491" y="448425"/>
            <a:chExt cx="2819461" cy="4093950"/>
          </a:xfrm>
        </p:grpSpPr>
        <p:grpSp>
          <p:nvGrpSpPr>
            <p:cNvPr id="1493" name="Google Shape;1493;p42"/>
            <p:cNvGrpSpPr/>
            <p:nvPr/>
          </p:nvGrpSpPr>
          <p:grpSpPr>
            <a:xfrm>
              <a:off x="1965000" y="448425"/>
              <a:ext cx="652950" cy="811575"/>
              <a:chOff x="4174800" y="219825"/>
              <a:chExt cx="652950" cy="811575"/>
            </a:xfrm>
          </p:grpSpPr>
          <p:sp>
            <p:nvSpPr>
              <p:cNvPr id="1494" name="Google Shape;1494;p42"/>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2"/>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2"/>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2"/>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2"/>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2"/>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2"/>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2"/>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2"/>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2"/>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4" name="Google Shape;1504;p42"/>
            <p:cNvGrpSpPr/>
            <p:nvPr/>
          </p:nvGrpSpPr>
          <p:grpSpPr>
            <a:xfrm>
              <a:off x="930491" y="1282177"/>
              <a:ext cx="2819461" cy="3260198"/>
              <a:chOff x="1752841" y="3172443"/>
              <a:chExt cx="2819461" cy="1892383"/>
            </a:xfrm>
          </p:grpSpPr>
          <p:sp>
            <p:nvSpPr>
              <p:cNvPr id="1505" name="Google Shape;1505;p42"/>
              <p:cNvSpPr/>
              <p:nvPr/>
            </p:nvSpPr>
            <p:spPr>
              <a:xfrm>
                <a:off x="2906700" y="4459550"/>
                <a:ext cx="255900" cy="1329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grpSp>
            <p:nvGrpSpPr>
              <p:cNvPr id="1506" name="Google Shape;1506;p42"/>
              <p:cNvGrpSpPr/>
              <p:nvPr/>
            </p:nvGrpSpPr>
            <p:grpSpPr>
              <a:xfrm>
                <a:off x="1752841" y="3172443"/>
                <a:ext cx="2819461" cy="1892383"/>
                <a:chOff x="5791204" y="581645"/>
                <a:chExt cx="3357300" cy="1892383"/>
              </a:xfrm>
            </p:grpSpPr>
            <p:sp>
              <p:nvSpPr>
                <p:cNvPr id="1507" name="Google Shape;1507;p42"/>
                <p:cNvSpPr/>
                <p:nvPr/>
              </p:nvSpPr>
              <p:spPr>
                <a:xfrm>
                  <a:off x="5791204" y="1009770"/>
                  <a:ext cx="3357300" cy="14451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8" name="Google Shape;1508;p42"/>
                <p:cNvCxnSpPr/>
                <p:nvPr/>
              </p:nvCxnSpPr>
              <p:spPr>
                <a:xfrm>
                  <a:off x="7469792" y="581645"/>
                  <a:ext cx="0" cy="428100"/>
                </a:xfrm>
                <a:prstGeom prst="straightConnector1">
                  <a:avLst/>
                </a:prstGeom>
                <a:noFill/>
                <a:ln w="28575" cap="flat" cmpd="sng">
                  <a:solidFill>
                    <a:srgbClr val="0000FF"/>
                  </a:solidFill>
                  <a:prstDash val="solid"/>
                  <a:round/>
                  <a:headEnd type="none" w="med" len="med"/>
                  <a:tailEnd type="none" w="med" len="med"/>
                </a:ln>
              </p:spPr>
            </p:cxnSp>
            <p:grpSp>
              <p:nvGrpSpPr>
                <p:cNvPr id="1509" name="Google Shape;1509;p42"/>
                <p:cNvGrpSpPr/>
                <p:nvPr/>
              </p:nvGrpSpPr>
              <p:grpSpPr>
                <a:xfrm>
                  <a:off x="7053752" y="2023285"/>
                  <a:ext cx="832119" cy="450744"/>
                  <a:chOff x="649175" y="3056150"/>
                  <a:chExt cx="1068600" cy="1308400"/>
                </a:xfrm>
              </p:grpSpPr>
              <p:sp>
                <p:nvSpPr>
                  <p:cNvPr id="1510" name="Google Shape;1510;p42"/>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2"/>
                  <p:cNvSpPr txBox="1"/>
                  <p:nvPr/>
                </p:nvSpPr>
                <p:spPr>
                  <a:xfrm>
                    <a:off x="888875" y="3056150"/>
                    <a:ext cx="5892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DNA</a:t>
                    </a:r>
                    <a:endParaRPr sz="700" b="1"/>
                  </a:p>
                </p:txBody>
              </p:sp>
              <p:sp>
                <p:nvSpPr>
                  <p:cNvPr id="1512" name="Google Shape;1512;p42"/>
                  <p:cNvSpPr txBox="1"/>
                  <p:nvPr/>
                </p:nvSpPr>
                <p:spPr>
                  <a:xfrm>
                    <a:off x="853925" y="3515550"/>
                    <a:ext cx="659100" cy="84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700" b="1">
                      <a:solidFill>
                        <a:srgbClr val="FF0000"/>
                      </a:solidFill>
                    </a:endParaRPr>
                  </a:p>
                </p:txBody>
              </p:sp>
            </p:grpSp>
            <p:grpSp>
              <p:nvGrpSpPr>
                <p:cNvPr id="1513" name="Google Shape;1513;p42"/>
                <p:cNvGrpSpPr/>
                <p:nvPr/>
              </p:nvGrpSpPr>
              <p:grpSpPr>
                <a:xfrm>
                  <a:off x="6326288" y="1245640"/>
                  <a:ext cx="1056838" cy="686144"/>
                  <a:chOff x="623825" y="1812625"/>
                  <a:chExt cx="1395350" cy="1388675"/>
                </a:xfrm>
              </p:grpSpPr>
              <p:sp>
                <p:nvSpPr>
                  <p:cNvPr id="1514" name="Google Shape;1514;p42"/>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2"/>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True Purpose</a:t>
                    </a:r>
                    <a:endParaRPr sz="700" b="1"/>
                  </a:p>
                </p:txBody>
              </p:sp>
              <p:sp>
                <p:nvSpPr>
                  <p:cNvPr id="1516" name="Google Shape;1516;p42"/>
                  <p:cNvSpPr txBox="1"/>
                  <p:nvPr/>
                </p:nvSpPr>
                <p:spPr>
                  <a:xfrm>
                    <a:off x="623875" y="2079900"/>
                    <a:ext cx="1395300" cy="11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grpSp>
            <p:grpSp>
              <p:nvGrpSpPr>
                <p:cNvPr id="1517" name="Google Shape;1517;p42"/>
                <p:cNvGrpSpPr/>
                <p:nvPr/>
              </p:nvGrpSpPr>
              <p:grpSpPr>
                <a:xfrm>
                  <a:off x="7581489" y="1245640"/>
                  <a:ext cx="1056838" cy="581655"/>
                  <a:chOff x="623825" y="1812625"/>
                  <a:chExt cx="1395350" cy="1177200"/>
                </a:xfrm>
              </p:grpSpPr>
              <p:sp>
                <p:nvSpPr>
                  <p:cNvPr id="1518" name="Google Shape;1518;p42"/>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2"/>
                  <p:cNvSpPr txBox="1"/>
                  <p:nvPr/>
                </p:nvSpPr>
                <p:spPr>
                  <a:xfrm>
                    <a:off x="623875" y="1812625"/>
                    <a:ext cx="1395300" cy="59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t>Markings</a:t>
                    </a:r>
                    <a:endParaRPr sz="700" b="1"/>
                  </a:p>
                </p:txBody>
              </p:sp>
              <p:sp>
                <p:nvSpPr>
                  <p:cNvPr id="1520" name="Google Shape;1520;p42"/>
                  <p:cNvSpPr txBox="1"/>
                  <p:nvPr/>
                </p:nvSpPr>
                <p:spPr>
                  <a:xfrm>
                    <a:off x="623875" y="2079900"/>
                    <a:ext cx="1395300" cy="81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700" b="1">
                      <a:solidFill>
                        <a:srgbClr val="FF0000"/>
                      </a:solidFill>
                    </a:endParaRPr>
                  </a:p>
                </p:txBody>
              </p:sp>
            </p:grpSp>
            <p:cxnSp>
              <p:nvCxnSpPr>
                <p:cNvPr id="1521" name="Google Shape;1521;p42"/>
                <p:cNvCxnSpPr>
                  <a:stCxn id="1511" idx="0"/>
                </p:cNvCxnSpPr>
                <p:nvPr/>
              </p:nvCxnSpPr>
              <p:spPr>
                <a:xfrm rot="10800000" flipH="1">
                  <a:off x="7469812" y="1840585"/>
                  <a:ext cx="304200" cy="182700"/>
                </a:xfrm>
                <a:prstGeom prst="straightConnector1">
                  <a:avLst/>
                </a:prstGeom>
                <a:noFill/>
                <a:ln w="9525" cap="flat" cmpd="sng">
                  <a:solidFill>
                    <a:schemeClr val="dk2"/>
                  </a:solidFill>
                  <a:prstDash val="solid"/>
                  <a:round/>
                  <a:headEnd type="none" w="med" len="med"/>
                  <a:tailEnd type="triangle" w="med" len="med"/>
                </a:ln>
              </p:spPr>
            </p:cxnSp>
            <p:cxnSp>
              <p:nvCxnSpPr>
                <p:cNvPr id="1522" name="Google Shape;1522;p42"/>
                <p:cNvCxnSpPr>
                  <a:stCxn id="1511" idx="0"/>
                </p:cNvCxnSpPr>
                <p:nvPr/>
              </p:nvCxnSpPr>
              <p:spPr>
                <a:xfrm rot="10800000">
                  <a:off x="7168912" y="1850485"/>
                  <a:ext cx="300900" cy="172800"/>
                </a:xfrm>
                <a:prstGeom prst="straightConnector1">
                  <a:avLst/>
                </a:prstGeom>
                <a:noFill/>
                <a:ln w="9525" cap="flat" cmpd="sng">
                  <a:solidFill>
                    <a:schemeClr val="dk2"/>
                  </a:solidFill>
                  <a:prstDash val="solid"/>
                  <a:round/>
                  <a:headEnd type="none" w="med" len="med"/>
                  <a:tailEnd type="triangle" w="med" len="med"/>
                </a:ln>
              </p:spPr>
            </p:cxnSp>
          </p:grpSp>
        </p:grpSp>
      </p:grpSp>
      <p:pic>
        <p:nvPicPr>
          <p:cNvPr id="1523" name="Google Shape;1523;p42"/>
          <p:cNvPicPr preferRelativeResize="0"/>
          <p:nvPr/>
        </p:nvPicPr>
        <p:blipFill>
          <a:blip r:embed="rId4">
            <a:alphaModFix/>
          </a:blip>
          <a:stretch>
            <a:fillRect/>
          </a:stretch>
        </p:blipFill>
        <p:spPr>
          <a:xfrm>
            <a:off x="6615013" y="4252762"/>
            <a:ext cx="289624" cy="289624"/>
          </a:xfrm>
          <a:prstGeom prst="rect">
            <a:avLst/>
          </a:prstGeom>
          <a:noFill/>
          <a:ln>
            <a:noFill/>
          </a:ln>
        </p:spPr>
      </p:pic>
      <p:sp>
        <p:nvSpPr>
          <p:cNvPr id="1524" name="Google Shape;1524;p42"/>
          <p:cNvSpPr txBox="1"/>
          <p:nvPr/>
        </p:nvSpPr>
        <p:spPr>
          <a:xfrm>
            <a:off x="3693000" y="1554175"/>
            <a:ext cx="1758000" cy="143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The special operation changed the </a:t>
            </a:r>
            <a:endParaRPr sz="1200"/>
          </a:p>
          <a:p>
            <a:pPr marL="0" lvl="0" indent="0" algn="ctr" rtl="0">
              <a:spcBef>
                <a:spcPts val="0"/>
              </a:spcBef>
              <a:spcAft>
                <a:spcPts val="0"/>
              </a:spcAft>
              <a:buNone/>
            </a:pPr>
            <a:r>
              <a:rPr lang="en" sz="1200" b="1"/>
              <a:t>DNA</a:t>
            </a:r>
            <a:endParaRPr sz="1200" b="1"/>
          </a:p>
          <a:p>
            <a:pPr marL="0" lvl="0" indent="0" algn="ctr" rtl="0">
              <a:spcBef>
                <a:spcPts val="0"/>
              </a:spcBef>
              <a:spcAft>
                <a:spcPts val="0"/>
              </a:spcAft>
              <a:buNone/>
            </a:pPr>
            <a:endParaRPr sz="1200"/>
          </a:p>
          <a:p>
            <a:pPr marL="0" lvl="0" indent="0" algn="ctr" rtl="0">
              <a:spcBef>
                <a:spcPts val="0"/>
              </a:spcBef>
              <a:spcAft>
                <a:spcPts val="0"/>
              </a:spcAft>
              <a:buNone/>
            </a:pPr>
            <a:r>
              <a:rPr lang="en" sz="1200"/>
              <a:t>It no longer has </a:t>
            </a:r>
            <a:r>
              <a:rPr lang="en" sz="1200">
                <a:solidFill>
                  <a:srgbClr val="0000FF"/>
                </a:solidFill>
              </a:rPr>
              <a:t>ABC</a:t>
            </a:r>
            <a:r>
              <a:rPr lang="en" sz="1200"/>
              <a:t> DNA, </a:t>
            </a:r>
            <a:r>
              <a:rPr lang="en" sz="1200">
                <a:solidFill>
                  <a:srgbClr val="0000FF"/>
                </a:solidFill>
              </a:rPr>
              <a:t>blue spots</a:t>
            </a:r>
            <a:r>
              <a:rPr lang="en" sz="1200">
                <a:solidFill>
                  <a:schemeClr val="dk1"/>
                </a:solidFill>
              </a:rPr>
              <a:t>,</a:t>
            </a:r>
            <a:r>
              <a:rPr lang="en" sz="1200">
                <a:solidFill>
                  <a:srgbClr val="FF0000"/>
                </a:solidFill>
              </a:rPr>
              <a:t> </a:t>
            </a:r>
            <a:r>
              <a:rPr lang="en" sz="1200">
                <a:solidFill>
                  <a:schemeClr val="dk1"/>
                </a:solidFill>
              </a:rPr>
              <a:t>or</a:t>
            </a:r>
            <a:r>
              <a:rPr lang="en" sz="1200">
                <a:solidFill>
                  <a:srgbClr val="FF0000"/>
                </a:solidFill>
              </a:rPr>
              <a:t> </a:t>
            </a:r>
            <a:r>
              <a:rPr lang="en" sz="1200">
                <a:solidFill>
                  <a:srgbClr val="0000FF"/>
                </a:solidFill>
              </a:rPr>
              <a:t>spins webs to catch and kill insects</a:t>
            </a:r>
            <a:r>
              <a:rPr lang="en" sz="1200">
                <a:solidFill>
                  <a:srgbClr val="FF0000"/>
                </a:solidFill>
              </a:rPr>
              <a:t>.</a:t>
            </a:r>
            <a:endParaRPr sz="1200"/>
          </a:p>
          <a:p>
            <a:pPr marL="0" lvl="0" indent="0" algn="ctr" rtl="0">
              <a:spcBef>
                <a:spcPts val="0"/>
              </a:spcBef>
              <a:spcAft>
                <a:spcPts val="0"/>
              </a:spcAft>
              <a:buNone/>
            </a:pPr>
            <a:r>
              <a:rPr lang="en" sz="1200"/>
              <a:t>Instead it has </a:t>
            </a:r>
            <a:r>
              <a:rPr lang="en" sz="1200">
                <a:solidFill>
                  <a:srgbClr val="FF0000"/>
                </a:solidFill>
              </a:rPr>
              <a:t>XYZ</a:t>
            </a:r>
            <a:r>
              <a:rPr lang="en" sz="1200"/>
              <a:t> DNA, </a:t>
            </a:r>
            <a:r>
              <a:rPr lang="en" sz="1200">
                <a:solidFill>
                  <a:srgbClr val="FF0000"/>
                </a:solidFill>
              </a:rPr>
              <a:t>red spots</a:t>
            </a:r>
            <a:r>
              <a:rPr lang="en" sz="1200">
                <a:solidFill>
                  <a:srgbClr val="0000FF"/>
                </a:solidFill>
              </a:rPr>
              <a:t> </a:t>
            </a:r>
            <a:r>
              <a:rPr lang="en" sz="1200">
                <a:solidFill>
                  <a:schemeClr val="dk1"/>
                </a:solidFill>
              </a:rPr>
              <a:t>and</a:t>
            </a:r>
            <a:r>
              <a:rPr lang="en" sz="1200">
                <a:solidFill>
                  <a:srgbClr val="0000FF"/>
                </a:solidFill>
              </a:rPr>
              <a:t> </a:t>
            </a:r>
            <a:r>
              <a:rPr lang="en" sz="1200">
                <a:solidFill>
                  <a:srgbClr val="FF0000"/>
                </a:solidFill>
              </a:rPr>
              <a:t>makes honey and pollinates flowers</a:t>
            </a:r>
            <a:r>
              <a:rPr lang="en" sz="1200">
                <a:solidFill>
                  <a:srgbClr val="0000FF"/>
                </a:solidFill>
              </a:rPr>
              <a:t>.</a:t>
            </a:r>
            <a:r>
              <a:rPr lang="en" sz="1200"/>
              <a:t> </a:t>
            </a:r>
            <a:endParaRPr sz="1200"/>
          </a:p>
        </p:txBody>
      </p:sp>
      <p:pic>
        <p:nvPicPr>
          <p:cNvPr id="1525" name="Google Shape;1525;p42"/>
          <p:cNvPicPr preferRelativeResize="0"/>
          <p:nvPr/>
        </p:nvPicPr>
        <p:blipFill>
          <a:blip r:embed="rId4">
            <a:alphaModFix/>
          </a:blip>
          <a:stretch>
            <a:fillRect/>
          </a:stretch>
        </p:blipFill>
        <p:spPr>
          <a:xfrm>
            <a:off x="4742725" y="2013412"/>
            <a:ext cx="289624" cy="289624"/>
          </a:xfrm>
          <a:prstGeom prst="rect">
            <a:avLst/>
          </a:prstGeom>
          <a:noFill/>
          <a:ln>
            <a:noFill/>
          </a:ln>
        </p:spPr>
      </p:pic>
      <p:grpSp>
        <p:nvGrpSpPr>
          <p:cNvPr id="1526" name="Google Shape;1526;p42"/>
          <p:cNvGrpSpPr/>
          <p:nvPr/>
        </p:nvGrpSpPr>
        <p:grpSpPr>
          <a:xfrm>
            <a:off x="5906345" y="358400"/>
            <a:ext cx="1750910" cy="1177177"/>
            <a:chOff x="3696545" y="129800"/>
            <a:chExt cx="1750910" cy="1177177"/>
          </a:xfrm>
        </p:grpSpPr>
        <p:pic>
          <p:nvPicPr>
            <p:cNvPr id="1527" name="Google Shape;1527;p42"/>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1528" name="Google Shape;1528;p42"/>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2"/>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2"/>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2"/>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2"/>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2"/>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2"/>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2"/>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2"/>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2"/>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102" name="Google Shape;102;p16"/>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103" name="Google Shape;103;p16"/>
          <p:cNvSpPr txBox="1"/>
          <p:nvPr/>
        </p:nvSpPr>
        <p:spPr>
          <a:xfrm>
            <a:off x="3793750" y="1479725"/>
            <a:ext cx="71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000FF"/>
                </a:solidFill>
              </a:rPr>
              <a:t>Zerps</a:t>
            </a:r>
            <a:endParaRPr b="1">
              <a:solidFill>
                <a:srgbClr val="0000FF"/>
              </a:solidFill>
            </a:endParaRPr>
          </a:p>
        </p:txBody>
      </p:sp>
      <p:sp>
        <p:nvSpPr>
          <p:cNvPr id="104" name="Google Shape;104;p16"/>
          <p:cNvSpPr txBox="1"/>
          <p:nvPr/>
        </p:nvSpPr>
        <p:spPr>
          <a:xfrm>
            <a:off x="88025" y="129800"/>
            <a:ext cx="33981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b="1">
                <a:solidFill>
                  <a:srgbClr val="0000FF"/>
                </a:solidFill>
              </a:rPr>
              <a:t>Zerps</a:t>
            </a:r>
            <a:r>
              <a:rPr lang="en" sz="1200" b="1">
                <a:solidFill>
                  <a:srgbClr val="00FF00"/>
                </a:solidFill>
              </a:rPr>
              <a:t> </a:t>
            </a:r>
            <a:r>
              <a:rPr lang="en" sz="1200">
                <a:solidFill>
                  <a:schemeClr val="dk1"/>
                </a:solidFill>
              </a:rPr>
              <a:t>have markings on them which appear as blue spots. They also have a true purpose, which is to spin webs to catch and kill insects. And they have ABC DNA.</a:t>
            </a:r>
            <a:r>
              <a:rPr lang="en" sz="1200" b="1">
                <a:solidFill>
                  <a:srgbClr val="00FF00"/>
                </a:solidFill>
              </a:rPr>
              <a:t> </a:t>
            </a:r>
            <a:endParaRPr sz="1200" b="1">
              <a:solidFill>
                <a:srgbClr val="00FF00"/>
              </a:solidFill>
            </a:endParaRPr>
          </a:p>
          <a:p>
            <a:pPr marL="0" lvl="0" indent="0" algn="l" rtl="0">
              <a:spcBef>
                <a:spcPts val="0"/>
              </a:spcBef>
              <a:spcAft>
                <a:spcPts val="0"/>
              </a:spcAft>
              <a:buClr>
                <a:schemeClr val="dk1"/>
              </a:buClr>
              <a:buSzPts val="1100"/>
              <a:buFont typeface="Arial"/>
              <a:buNone/>
            </a:pPr>
            <a:endParaRPr sz="1200" b="1">
              <a:solidFill>
                <a:srgbClr val="0000FF"/>
              </a:solidFill>
            </a:endParaRPr>
          </a:p>
          <a:p>
            <a:pPr marL="0" lvl="0" indent="0" algn="l" rtl="0">
              <a:spcBef>
                <a:spcPts val="0"/>
              </a:spcBef>
              <a:spcAft>
                <a:spcPts val="0"/>
              </a:spcAft>
              <a:buClr>
                <a:schemeClr val="dk1"/>
              </a:buClr>
              <a:buSzPts val="1100"/>
              <a:buFont typeface="Arial"/>
              <a:buNone/>
            </a:pPr>
            <a:r>
              <a:rPr lang="en" sz="1200" b="1">
                <a:solidFill>
                  <a:srgbClr val="0000FF"/>
                </a:solidFill>
              </a:rPr>
              <a:t>Zerps</a:t>
            </a:r>
            <a:r>
              <a:rPr lang="en" sz="1200" b="1">
                <a:solidFill>
                  <a:srgbClr val="00FF00"/>
                </a:solidFill>
              </a:rPr>
              <a:t> </a:t>
            </a:r>
            <a:r>
              <a:rPr lang="en" sz="1200">
                <a:solidFill>
                  <a:schemeClr val="dk1"/>
                </a:solidFill>
              </a:rPr>
              <a:t>have the causal structure shown here: the ABC DNA causes Zerps to spin webs to catch and kill insects and to have blue spots.</a:t>
            </a:r>
            <a:endParaRPr sz="1000"/>
          </a:p>
        </p:txBody>
      </p:sp>
      <p:cxnSp>
        <p:nvCxnSpPr>
          <p:cNvPr id="105" name="Google Shape;105;p16"/>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106" name="Google Shape;106;p16"/>
          <p:cNvGrpSpPr/>
          <p:nvPr/>
        </p:nvGrpSpPr>
        <p:grpSpPr>
          <a:xfrm>
            <a:off x="4022686" y="4224602"/>
            <a:ext cx="1098628" cy="759042"/>
            <a:chOff x="649175" y="3056150"/>
            <a:chExt cx="1068600" cy="1088700"/>
          </a:xfrm>
        </p:grpSpPr>
        <p:sp>
          <p:nvSpPr>
            <p:cNvPr id="107" name="Google Shape;107;p16"/>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txBox="1"/>
            <p:nvPr/>
          </p:nvSpPr>
          <p:spPr>
            <a:xfrm>
              <a:off x="888875" y="3056150"/>
              <a:ext cx="589200" cy="573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DNA</a:t>
              </a:r>
              <a:endParaRPr b="1"/>
            </a:p>
          </p:txBody>
        </p:sp>
        <p:sp>
          <p:nvSpPr>
            <p:cNvPr id="109" name="Google Shape;109;p16"/>
            <p:cNvSpPr txBox="1"/>
            <p:nvPr/>
          </p:nvSpPr>
          <p:spPr>
            <a:xfrm>
              <a:off x="853925" y="3515550"/>
              <a:ext cx="659100" cy="573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0000FF"/>
                  </a:solidFill>
                </a:rPr>
                <a:t>ABC</a:t>
              </a:r>
              <a:endParaRPr b="1">
                <a:solidFill>
                  <a:srgbClr val="0000FF"/>
                </a:solidFill>
              </a:endParaRPr>
            </a:p>
          </p:txBody>
        </p:sp>
      </p:grpSp>
      <p:grpSp>
        <p:nvGrpSpPr>
          <p:cNvPr id="110" name="Google Shape;110;p16"/>
          <p:cNvGrpSpPr/>
          <p:nvPr/>
        </p:nvGrpSpPr>
        <p:grpSpPr>
          <a:xfrm>
            <a:off x="3062225" y="2650825"/>
            <a:ext cx="1395350" cy="1177200"/>
            <a:chOff x="623825" y="1812625"/>
            <a:chExt cx="1395350" cy="1177200"/>
          </a:xfrm>
        </p:grpSpPr>
        <p:sp>
          <p:nvSpPr>
            <p:cNvPr id="111" name="Google Shape;111;p16"/>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txBox="1"/>
            <p:nvPr/>
          </p:nvSpPr>
          <p:spPr>
            <a:xfrm>
              <a:off x="623875" y="1812625"/>
              <a:ext cx="139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True Purpose</a:t>
              </a:r>
              <a:endParaRPr b="1"/>
            </a:p>
          </p:txBody>
        </p:sp>
        <p:sp>
          <p:nvSpPr>
            <p:cNvPr id="113" name="Google Shape;113;p16"/>
            <p:cNvSpPr txBox="1"/>
            <p:nvPr/>
          </p:nvSpPr>
          <p:spPr>
            <a:xfrm>
              <a:off x="623875" y="2079900"/>
              <a:ext cx="13953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300" b="1">
                  <a:solidFill>
                    <a:srgbClr val="0000FF"/>
                  </a:solidFill>
                </a:rPr>
                <a:t>Spin webs to catch and kill insects</a:t>
              </a:r>
              <a:endParaRPr sz="1300" b="1">
                <a:solidFill>
                  <a:srgbClr val="0000FF"/>
                </a:solidFill>
              </a:endParaRPr>
            </a:p>
          </p:txBody>
        </p:sp>
      </p:grpSp>
      <p:grpSp>
        <p:nvGrpSpPr>
          <p:cNvPr id="114" name="Google Shape;114;p16"/>
          <p:cNvGrpSpPr/>
          <p:nvPr/>
        </p:nvGrpSpPr>
        <p:grpSpPr>
          <a:xfrm>
            <a:off x="4719475" y="2650825"/>
            <a:ext cx="1395350" cy="1177200"/>
            <a:chOff x="623825" y="1812625"/>
            <a:chExt cx="1395350" cy="1177200"/>
          </a:xfrm>
        </p:grpSpPr>
        <p:sp>
          <p:nvSpPr>
            <p:cNvPr id="115" name="Google Shape;115;p16"/>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txBox="1"/>
            <p:nvPr/>
          </p:nvSpPr>
          <p:spPr>
            <a:xfrm>
              <a:off x="623875" y="1812625"/>
              <a:ext cx="1395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Markings</a:t>
              </a:r>
              <a:endParaRPr b="1"/>
            </a:p>
          </p:txBody>
        </p:sp>
        <p:sp>
          <p:nvSpPr>
            <p:cNvPr id="117" name="Google Shape;117;p16"/>
            <p:cNvSpPr txBox="1"/>
            <p:nvPr/>
          </p:nvSpPr>
          <p:spPr>
            <a:xfrm>
              <a:off x="623875" y="2079900"/>
              <a:ext cx="1395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0000FF"/>
                  </a:solidFill>
                </a:rPr>
                <a:t>Blue</a:t>
              </a:r>
              <a:endParaRPr sz="1300" b="1">
                <a:solidFill>
                  <a:srgbClr val="0000FF"/>
                </a:solidFill>
              </a:endParaRPr>
            </a:p>
            <a:p>
              <a:pPr marL="0" lvl="0" indent="0" algn="ctr" rtl="0">
                <a:spcBef>
                  <a:spcPts val="0"/>
                </a:spcBef>
                <a:spcAft>
                  <a:spcPts val="0"/>
                </a:spcAft>
                <a:buNone/>
              </a:pPr>
              <a:r>
                <a:rPr lang="en" sz="1300" b="1">
                  <a:solidFill>
                    <a:srgbClr val="0000FF"/>
                  </a:solidFill>
                </a:rPr>
                <a:t>spots</a:t>
              </a:r>
              <a:endParaRPr sz="1300" b="1">
                <a:solidFill>
                  <a:srgbClr val="0000FF"/>
                </a:solidFill>
              </a:endParaRPr>
            </a:p>
          </p:txBody>
        </p:sp>
      </p:grpSp>
      <p:cxnSp>
        <p:nvCxnSpPr>
          <p:cNvPr id="118" name="Google Shape;118;p16"/>
          <p:cNvCxnSpPr>
            <a:stCxn id="108"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119" name="Google Shape;119;p16"/>
          <p:cNvCxnSpPr>
            <a:stCxn id="108"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120" name="Google Shape;120;p16"/>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ctrTitle"/>
          </p:nvPr>
        </p:nvSpPr>
        <p:spPr>
          <a:xfrm>
            <a:off x="1012500" y="1545450"/>
            <a:ext cx="71190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1700"/>
              <a:t>Some very talented and skilled scientists, Suzy and Andy, decide that they are going to perform special operations on </a:t>
            </a:r>
            <a:r>
              <a:rPr lang="en" sz="1700">
                <a:solidFill>
                  <a:srgbClr val="FF0000"/>
                </a:solidFill>
              </a:rPr>
              <a:t>Xans</a:t>
            </a:r>
            <a:r>
              <a:rPr lang="en" sz="1700"/>
              <a:t>. </a:t>
            </a:r>
            <a:endParaRPr sz="1700"/>
          </a:p>
          <a:p>
            <a:pPr marL="0" lvl="0" indent="0" algn="ctr" rtl="0">
              <a:spcBef>
                <a:spcPts val="0"/>
              </a:spcBef>
              <a:spcAft>
                <a:spcPts val="0"/>
              </a:spcAft>
              <a:buNone/>
            </a:pPr>
            <a:endParaRPr sz="1700"/>
          </a:p>
          <a:p>
            <a:pPr marL="0" lvl="0" indent="0" algn="ctr" rtl="0">
              <a:spcBef>
                <a:spcPts val="0"/>
              </a:spcBef>
              <a:spcAft>
                <a:spcPts val="0"/>
              </a:spcAft>
              <a:buClr>
                <a:schemeClr val="dk1"/>
              </a:buClr>
              <a:buSzPts val="1100"/>
              <a:buFont typeface="Arial"/>
              <a:buNone/>
            </a:pPr>
            <a:r>
              <a:rPr lang="en" sz="1700"/>
              <a:t>Throughout the study, you will encounter various creatures that result from these special operations. For each creature, you will decide whether it is a </a:t>
            </a:r>
            <a:r>
              <a:rPr lang="en" sz="1700">
                <a:solidFill>
                  <a:srgbClr val="FF0000"/>
                </a:solidFill>
              </a:rPr>
              <a:t>Xan</a:t>
            </a:r>
            <a:r>
              <a:rPr lang="en" sz="1700">
                <a:solidFill>
                  <a:srgbClr val="FF00FF"/>
                </a:solidFill>
              </a:rPr>
              <a:t> </a:t>
            </a:r>
            <a:r>
              <a:rPr lang="en" sz="1700"/>
              <a:t>or a</a:t>
            </a:r>
            <a:r>
              <a:rPr lang="en" sz="1700">
                <a:solidFill>
                  <a:srgbClr val="FF00FF"/>
                </a:solidFill>
              </a:rPr>
              <a:t> </a:t>
            </a:r>
            <a:r>
              <a:rPr lang="en" sz="1700">
                <a:solidFill>
                  <a:srgbClr val="0000FF"/>
                </a:solidFill>
              </a:rPr>
              <a:t>Zerp</a:t>
            </a:r>
            <a:r>
              <a:rPr lang="en" sz="1700"/>
              <a:t>.</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p:nvPr/>
        </p:nvSpPr>
        <p:spPr>
          <a:xfrm>
            <a:off x="2676300" y="3100600"/>
            <a:ext cx="40200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Zerps</a:t>
            </a:r>
            <a:r>
              <a:rPr lang="en">
                <a:solidFill>
                  <a:srgbClr val="000000"/>
                </a:solidFill>
              </a:rPr>
              <a:t>, we will ask you a few questions.</a:t>
            </a:r>
            <a:endParaRPr/>
          </a:p>
        </p:txBody>
      </p:sp>
      <p:grpSp>
        <p:nvGrpSpPr>
          <p:cNvPr id="140" name="Google Shape;140;p18"/>
          <p:cNvGrpSpPr/>
          <p:nvPr/>
        </p:nvGrpSpPr>
        <p:grpSpPr>
          <a:xfrm>
            <a:off x="81023" y="53578"/>
            <a:ext cx="8981955" cy="2604005"/>
            <a:chOff x="81023" y="53578"/>
            <a:chExt cx="8981955" cy="2604005"/>
          </a:xfrm>
        </p:grpSpPr>
        <p:grpSp>
          <p:nvGrpSpPr>
            <p:cNvPr id="141" name="Google Shape;141;p18"/>
            <p:cNvGrpSpPr/>
            <p:nvPr/>
          </p:nvGrpSpPr>
          <p:grpSpPr>
            <a:xfrm>
              <a:off x="81023" y="53578"/>
              <a:ext cx="4434716" cy="2594472"/>
              <a:chOff x="2355750" y="129800"/>
              <a:chExt cx="4432500" cy="4968350"/>
            </a:xfrm>
          </p:grpSpPr>
          <p:sp>
            <p:nvSpPr>
              <p:cNvPr id="142" name="Google Shape;142;p18"/>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18"/>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144" name="Google Shape;144;p18"/>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145" name="Google Shape;145;p18"/>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147" name="Google Shape;147;p18"/>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148" name="Google Shape;148;p18"/>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150" name="Google Shape;150;p18"/>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151" name="Google Shape;151;p18"/>
              <p:cNvCxnSpPr>
                <a:stCxn id="146"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152" name="Google Shape;152;p18"/>
              <p:cNvCxnSpPr>
                <a:stCxn id="146"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153" name="Google Shape;153;p18"/>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160" name="Google Shape;160;p18"/>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162" name="Google Shape;162;p18"/>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163" name="Google Shape;163;p18"/>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8"/>
            <p:cNvGrpSpPr/>
            <p:nvPr/>
          </p:nvGrpSpPr>
          <p:grpSpPr>
            <a:xfrm>
              <a:off x="4630477" y="60626"/>
              <a:ext cx="4432500" cy="2596956"/>
              <a:chOff x="2355750" y="129800"/>
              <a:chExt cx="4432500" cy="4968350"/>
            </a:xfrm>
          </p:grpSpPr>
          <p:sp>
            <p:nvSpPr>
              <p:cNvPr id="168" name="Google Shape;168;p18"/>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169" name="Google Shape;169;p18"/>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170" name="Google Shape;170;p18"/>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171" name="Google Shape;171;p18"/>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172" name="Google Shape;172;p18"/>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173" name="Google Shape;173;p18"/>
              <p:cNvGrpSpPr/>
              <p:nvPr/>
            </p:nvGrpSpPr>
            <p:grpSpPr>
              <a:xfrm>
                <a:off x="4022686" y="4224602"/>
                <a:ext cx="1098628" cy="759042"/>
                <a:chOff x="649175" y="3056150"/>
                <a:chExt cx="1068600" cy="1088700"/>
              </a:xfrm>
            </p:grpSpPr>
            <p:sp>
              <p:nvSpPr>
                <p:cNvPr id="174" name="Google Shape;174;p18"/>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176" name="Google Shape;176;p18"/>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177" name="Google Shape;177;p18"/>
              <p:cNvGrpSpPr/>
              <p:nvPr/>
            </p:nvGrpSpPr>
            <p:grpSpPr>
              <a:xfrm>
                <a:off x="3062225" y="2650825"/>
                <a:ext cx="1395350" cy="1177200"/>
                <a:chOff x="623825" y="1812625"/>
                <a:chExt cx="1395350" cy="1177200"/>
              </a:xfrm>
            </p:grpSpPr>
            <p:sp>
              <p:nvSpPr>
                <p:cNvPr id="178" name="Google Shape;178;p18"/>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180" name="Google Shape;180;p18"/>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181" name="Google Shape;181;p18"/>
              <p:cNvGrpSpPr/>
              <p:nvPr/>
            </p:nvGrpSpPr>
            <p:grpSpPr>
              <a:xfrm>
                <a:off x="4719475" y="2650825"/>
                <a:ext cx="1395350" cy="1177200"/>
                <a:chOff x="623825" y="1812625"/>
                <a:chExt cx="1395350" cy="1177200"/>
              </a:xfrm>
            </p:grpSpPr>
            <p:sp>
              <p:nvSpPr>
                <p:cNvPr id="182" name="Google Shape;182;p18"/>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8"/>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184" name="Google Shape;184;p18"/>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185" name="Google Shape;185;p18"/>
              <p:cNvCxnSpPr>
                <a:stCxn id="175"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186" name="Google Shape;186;p18"/>
              <p:cNvCxnSpPr>
                <a:stCxn id="175"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187" name="Google Shape;187;p18"/>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8"/>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8"/>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8"/>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9"/>
          <p:cNvSpPr txBox="1"/>
          <p:nvPr/>
        </p:nvSpPr>
        <p:spPr>
          <a:xfrm>
            <a:off x="2676300" y="3100600"/>
            <a:ext cx="40200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F0000"/>
                </a:solidFill>
              </a:rPr>
              <a:t>Xans</a:t>
            </a:r>
            <a:r>
              <a:rPr lang="en">
                <a:solidFill>
                  <a:srgbClr val="000000"/>
                </a:solidFill>
              </a:rPr>
              <a:t> and </a:t>
            </a:r>
            <a:r>
              <a:rPr lang="en">
                <a:solidFill>
                  <a:srgbClr val="0000FF"/>
                </a:solidFill>
              </a:rPr>
              <a:t>Zerps </a:t>
            </a:r>
            <a:r>
              <a:rPr lang="en">
                <a:solidFill>
                  <a:srgbClr val="000000"/>
                </a:solidFill>
              </a:rPr>
              <a:t>have the same basic shape but have different</a:t>
            </a:r>
            <a:r>
              <a:rPr lang="en"/>
              <a:t> markings, </a:t>
            </a:r>
            <a:r>
              <a:rPr lang="en">
                <a:solidFill>
                  <a:srgbClr val="000000"/>
                </a:solidFill>
              </a:rPr>
              <a:t>true purposes and </a:t>
            </a:r>
            <a:r>
              <a:rPr lang="en"/>
              <a:t>DNA</a:t>
            </a:r>
            <a:r>
              <a:rPr lang="en">
                <a:solidFill>
                  <a:srgbClr val="000000"/>
                </a:solidFill>
              </a:rPr>
              <a:t>.</a:t>
            </a:r>
            <a:endParaRPr/>
          </a:p>
        </p:txBody>
      </p:sp>
      <p:grpSp>
        <p:nvGrpSpPr>
          <p:cNvPr id="202" name="Google Shape;202;p19"/>
          <p:cNvGrpSpPr/>
          <p:nvPr/>
        </p:nvGrpSpPr>
        <p:grpSpPr>
          <a:xfrm>
            <a:off x="81023" y="53578"/>
            <a:ext cx="8981955" cy="2604005"/>
            <a:chOff x="81023" y="53578"/>
            <a:chExt cx="8981955" cy="2604005"/>
          </a:xfrm>
        </p:grpSpPr>
        <p:grpSp>
          <p:nvGrpSpPr>
            <p:cNvPr id="203" name="Google Shape;203;p19"/>
            <p:cNvGrpSpPr/>
            <p:nvPr/>
          </p:nvGrpSpPr>
          <p:grpSpPr>
            <a:xfrm>
              <a:off x="81023" y="53578"/>
              <a:ext cx="4434716" cy="2594472"/>
              <a:chOff x="2355750" y="129800"/>
              <a:chExt cx="4432500" cy="4968350"/>
            </a:xfrm>
          </p:grpSpPr>
          <p:sp>
            <p:nvSpPr>
              <p:cNvPr id="204" name="Google Shape;204;p19"/>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 name="Google Shape;205;p19"/>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206" name="Google Shape;206;p19"/>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207" name="Google Shape;207;p19"/>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209" name="Google Shape;209;p19"/>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210" name="Google Shape;210;p19"/>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212" name="Google Shape;212;p19"/>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213" name="Google Shape;213;p19"/>
              <p:cNvCxnSpPr>
                <a:stCxn id="208"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214" name="Google Shape;214;p19"/>
              <p:cNvCxnSpPr>
                <a:stCxn id="208"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215" name="Google Shape;215;p19"/>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9"/>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222" name="Google Shape;222;p19"/>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224" name="Google Shape;224;p19"/>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225" name="Google Shape;225;p19"/>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9"/>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19"/>
            <p:cNvGrpSpPr/>
            <p:nvPr/>
          </p:nvGrpSpPr>
          <p:grpSpPr>
            <a:xfrm>
              <a:off x="4630477" y="60626"/>
              <a:ext cx="4432500" cy="2596956"/>
              <a:chOff x="2355750" y="129800"/>
              <a:chExt cx="4432500" cy="4968350"/>
            </a:xfrm>
          </p:grpSpPr>
          <p:sp>
            <p:nvSpPr>
              <p:cNvPr id="230" name="Google Shape;230;p19"/>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231" name="Google Shape;231;p19"/>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232" name="Google Shape;232;p19"/>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233" name="Google Shape;233;p19"/>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234" name="Google Shape;234;p19"/>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235" name="Google Shape;235;p19"/>
              <p:cNvGrpSpPr/>
              <p:nvPr/>
            </p:nvGrpSpPr>
            <p:grpSpPr>
              <a:xfrm>
                <a:off x="4022686" y="4224602"/>
                <a:ext cx="1098628" cy="759042"/>
                <a:chOff x="649175" y="3056150"/>
                <a:chExt cx="1068600" cy="1088700"/>
              </a:xfrm>
            </p:grpSpPr>
            <p:sp>
              <p:nvSpPr>
                <p:cNvPr id="236" name="Google Shape;236;p19"/>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9"/>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238" name="Google Shape;238;p19"/>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239" name="Google Shape;239;p19"/>
              <p:cNvGrpSpPr/>
              <p:nvPr/>
            </p:nvGrpSpPr>
            <p:grpSpPr>
              <a:xfrm>
                <a:off x="3062225" y="2650825"/>
                <a:ext cx="1395350" cy="1177200"/>
                <a:chOff x="623825" y="1812625"/>
                <a:chExt cx="1395350" cy="1177200"/>
              </a:xfrm>
            </p:grpSpPr>
            <p:sp>
              <p:nvSpPr>
                <p:cNvPr id="240" name="Google Shape;240;p19"/>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242" name="Google Shape;242;p19"/>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243" name="Google Shape;243;p19"/>
              <p:cNvGrpSpPr/>
              <p:nvPr/>
            </p:nvGrpSpPr>
            <p:grpSpPr>
              <a:xfrm>
                <a:off x="4719475" y="2650825"/>
                <a:ext cx="1395350" cy="1177200"/>
                <a:chOff x="623825" y="1812625"/>
                <a:chExt cx="1395350" cy="1177200"/>
              </a:xfrm>
            </p:grpSpPr>
            <p:sp>
              <p:nvSpPr>
                <p:cNvPr id="244" name="Google Shape;244;p19"/>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246" name="Google Shape;246;p19"/>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247" name="Google Shape;247;p19"/>
              <p:cNvCxnSpPr>
                <a:stCxn id="237"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248" name="Google Shape;248;p19"/>
              <p:cNvCxnSpPr>
                <a:stCxn id="237"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249" name="Google Shape;249;p19"/>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0"/>
          <p:cNvSpPr txBox="1"/>
          <p:nvPr/>
        </p:nvSpPr>
        <p:spPr>
          <a:xfrm>
            <a:off x="2676300" y="3100600"/>
            <a:ext cx="402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Two scientists, Andy and Suzy, will be performing special operations on </a:t>
            </a:r>
            <a:r>
              <a:rPr lang="en">
                <a:solidFill>
                  <a:srgbClr val="FF0000"/>
                </a:solidFill>
              </a:rPr>
              <a:t>Xans</a:t>
            </a:r>
            <a:r>
              <a:rPr lang="en">
                <a:solidFill>
                  <a:srgbClr val="FF00FF"/>
                </a:solidFill>
              </a:rPr>
              <a:t>.</a:t>
            </a:r>
            <a:endParaRPr/>
          </a:p>
        </p:txBody>
      </p:sp>
      <p:grpSp>
        <p:nvGrpSpPr>
          <p:cNvPr id="264" name="Google Shape;264;p20"/>
          <p:cNvGrpSpPr/>
          <p:nvPr/>
        </p:nvGrpSpPr>
        <p:grpSpPr>
          <a:xfrm>
            <a:off x="81023" y="53578"/>
            <a:ext cx="8981955" cy="2604005"/>
            <a:chOff x="81023" y="53578"/>
            <a:chExt cx="8981955" cy="2604005"/>
          </a:xfrm>
        </p:grpSpPr>
        <p:grpSp>
          <p:nvGrpSpPr>
            <p:cNvPr id="265" name="Google Shape;265;p20"/>
            <p:cNvGrpSpPr/>
            <p:nvPr/>
          </p:nvGrpSpPr>
          <p:grpSpPr>
            <a:xfrm>
              <a:off x="81023" y="53578"/>
              <a:ext cx="4434716" cy="2594472"/>
              <a:chOff x="2355750" y="129800"/>
              <a:chExt cx="4432500" cy="4968350"/>
            </a:xfrm>
          </p:grpSpPr>
          <p:sp>
            <p:nvSpPr>
              <p:cNvPr id="266" name="Google Shape;266;p20"/>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7" name="Google Shape;267;p20"/>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268" name="Google Shape;268;p20"/>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269" name="Google Shape;269;p20"/>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271" name="Google Shape;271;p20"/>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272" name="Google Shape;272;p20"/>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274" name="Google Shape;274;p20"/>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275" name="Google Shape;275;p20"/>
              <p:cNvCxnSpPr>
                <a:stCxn id="270"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276" name="Google Shape;276;p20"/>
              <p:cNvCxnSpPr>
                <a:stCxn id="270"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277" name="Google Shape;277;p20"/>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284" name="Google Shape;284;p20"/>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286" name="Google Shape;286;p20"/>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287" name="Google Shape;287;p20"/>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20"/>
            <p:cNvGrpSpPr/>
            <p:nvPr/>
          </p:nvGrpSpPr>
          <p:grpSpPr>
            <a:xfrm>
              <a:off x="4630477" y="60626"/>
              <a:ext cx="4432500" cy="2596956"/>
              <a:chOff x="2355750" y="129800"/>
              <a:chExt cx="4432500" cy="4968350"/>
            </a:xfrm>
          </p:grpSpPr>
          <p:sp>
            <p:nvSpPr>
              <p:cNvPr id="292" name="Google Shape;292;p20"/>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293" name="Google Shape;293;p20"/>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294" name="Google Shape;294;p20"/>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295" name="Google Shape;295;p20"/>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296" name="Google Shape;296;p20"/>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297" name="Google Shape;297;p20"/>
              <p:cNvGrpSpPr/>
              <p:nvPr/>
            </p:nvGrpSpPr>
            <p:grpSpPr>
              <a:xfrm>
                <a:off x="4022686" y="4224602"/>
                <a:ext cx="1098628" cy="759042"/>
                <a:chOff x="649175" y="3056150"/>
                <a:chExt cx="1068600" cy="1088700"/>
              </a:xfrm>
            </p:grpSpPr>
            <p:sp>
              <p:nvSpPr>
                <p:cNvPr id="298" name="Google Shape;298;p20"/>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0"/>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300" name="Google Shape;300;p20"/>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301" name="Google Shape;301;p20"/>
              <p:cNvGrpSpPr/>
              <p:nvPr/>
            </p:nvGrpSpPr>
            <p:grpSpPr>
              <a:xfrm>
                <a:off x="3062225" y="2650825"/>
                <a:ext cx="1395350" cy="1177200"/>
                <a:chOff x="623825" y="1812625"/>
                <a:chExt cx="1395350" cy="1177200"/>
              </a:xfrm>
            </p:grpSpPr>
            <p:sp>
              <p:nvSpPr>
                <p:cNvPr id="302" name="Google Shape;302;p20"/>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304" name="Google Shape;304;p20"/>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305" name="Google Shape;305;p20"/>
              <p:cNvGrpSpPr/>
              <p:nvPr/>
            </p:nvGrpSpPr>
            <p:grpSpPr>
              <a:xfrm>
                <a:off x="4719475" y="2650825"/>
                <a:ext cx="1395350" cy="1177200"/>
                <a:chOff x="623825" y="1812625"/>
                <a:chExt cx="1395350" cy="1177200"/>
              </a:xfrm>
            </p:grpSpPr>
            <p:sp>
              <p:nvSpPr>
                <p:cNvPr id="306" name="Google Shape;306;p20"/>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308" name="Google Shape;308;p20"/>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309" name="Google Shape;309;p20"/>
              <p:cNvCxnSpPr>
                <a:stCxn id="299"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310" name="Google Shape;310;p20"/>
              <p:cNvCxnSpPr>
                <a:stCxn id="299"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311" name="Google Shape;311;p20"/>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0"/>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0"/>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0"/>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0"/>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p:nvPr/>
        </p:nvSpPr>
        <p:spPr>
          <a:xfrm>
            <a:off x="2676300" y="3100600"/>
            <a:ext cx="402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FF0000"/>
                </a:solidFill>
              </a:rPr>
              <a:t>Xans</a:t>
            </a:r>
            <a:r>
              <a:rPr lang="en">
                <a:solidFill>
                  <a:srgbClr val="000000"/>
                </a:solidFill>
              </a:rPr>
              <a:t> </a:t>
            </a:r>
            <a:r>
              <a:rPr lang="en"/>
              <a:t>have red spots and</a:t>
            </a:r>
            <a:r>
              <a:rPr lang="en">
                <a:solidFill>
                  <a:srgbClr val="000000"/>
                </a:solidFill>
              </a:rPr>
              <a:t> </a:t>
            </a:r>
            <a:r>
              <a:rPr lang="en">
                <a:solidFill>
                  <a:srgbClr val="0000FF"/>
                </a:solidFill>
              </a:rPr>
              <a:t>Zerps</a:t>
            </a:r>
            <a:r>
              <a:rPr lang="en">
                <a:solidFill>
                  <a:srgbClr val="00FF00"/>
                </a:solidFill>
              </a:rPr>
              <a:t> </a:t>
            </a:r>
            <a:r>
              <a:rPr lang="en">
                <a:solidFill>
                  <a:srgbClr val="000000"/>
                </a:solidFill>
              </a:rPr>
              <a:t>have </a:t>
            </a:r>
            <a:r>
              <a:rPr lang="en"/>
              <a:t>blue spots.</a:t>
            </a:r>
            <a:endParaRPr/>
          </a:p>
        </p:txBody>
      </p:sp>
      <p:grpSp>
        <p:nvGrpSpPr>
          <p:cNvPr id="326" name="Google Shape;326;p21"/>
          <p:cNvGrpSpPr/>
          <p:nvPr/>
        </p:nvGrpSpPr>
        <p:grpSpPr>
          <a:xfrm>
            <a:off x="81023" y="53578"/>
            <a:ext cx="8981955" cy="2604005"/>
            <a:chOff x="81023" y="53578"/>
            <a:chExt cx="8981955" cy="2604005"/>
          </a:xfrm>
        </p:grpSpPr>
        <p:grpSp>
          <p:nvGrpSpPr>
            <p:cNvPr id="327" name="Google Shape;327;p21"/>
            <p:cNvGrpSpPr/>
            <p:nvPr/>
          </p:nvGrpSpPr>
          <p:grpSpPr>
            <a:xfrm>
              <a:off x="81023" y="53578"/>
              <a:ext cx="4434716" cy="2594472"/>
              <a:chOff x="2355750" y="129800"/>
              <a:chExt cx="4432500" cy="4968350"/>
            </a:xfrm>
          </p:grpSpPr>
          <p:sp>
            <p:nvSpPr>
              <p:cNvPr id="328" name="Google Shape;328;p21"/>
              <p:cNvSpPr/>
              <p:nvPr/>
            </p:nvSpPr>
            <p:spPr>
              <a:xfrm>
                <a:off x="2355750" y="2173450"/>
                <a:ext cx="4432500" cy="2924700"/>
              </a:xfrm>
              <a:prstGeom prst="ellipse">
                <a:avLst/>
              </a:prstGeom>
              <a:solidFill>
                <a:schemeClr val="lt1"/>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9" name="Google Shape;329;p21"/>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cxnSp>
            <p:nvCxnSpPr>
              <p:cNvPr id="330" name="Google Shape;330;p21"/>
              <p:cNvCxnSpPr/>
              <p:nvPr/>
            </p:nvCxnSpPr>
            <p:spPr>
              <a:xfrm>
                <a:off x="4572000" y="1306977"/>
                <a:ext cx="0" cy="866400"/>
              </a:xfrm>
              <a:prstGeom prst="straightConnector1">
                <a:avLst/>
              </a:prstGeom>
              <a:noFill/>
              <a:ln w="28575" cap="flat" cmpd="sng">
                <a:solidFill>
                  <a:srgbClr val="FF0000"/>
                </a:solidFill>
                <a:prstDash val="solid"/>
                <a:round/>
                <a:headEnd type="none" w="med" len="med"/>
                <a:tailEnd type="none" w="med" len="med"/>
              </a:ln>
            </p:spPr>
          </p:cxnSp>
          <p:sp>
            <p:nvSpPr>
              <p:cNvPr id="331" name="Google Shape;331;p21"/>
              <p:cNvSpPr/>
              <p:nvPr/>
            </p:nvSpPr>
            <p:spPr>
              <a:xfrm>
                <a:off x="4022686" y="4224602"/>
                <a:ext cx="1098600" cy="75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txBox="1"/>
              <p:nvPr/>
            </p:nvSpPr>
            <p:spPr>
              <a:xfrm>
                <a:off x="4269122" y="4224602"/>
                <a:ext cx="605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333" name="Google Shape;333;p21"/>
              <p:cNvSpPr txBox="1"/>
              <p:nvPr/>
            </p:nvSpPr>
            <p:spPr>
              <a:xfrm>
                <a:off x="4233190" y="4544895"/>
                <a:ext cx="6777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XYZ</a:t>
                </a:r>
                <a:endParaRPr sz="800" b="1">
                  <a:solidFill>
                    <a:srgbClr val="FF0000"/>
                  </a:solidFill>
                </a:endParaRPr>
              </a:p>
            </p:txBody>
          </p:sp>
          <p:sp>
            <p:nvSpPr>
              <p:cNvPr id="334" name="Google Shape;334;p21"/>
              <p:cNvSpPr/>
              <p:nvPr/>
            </p:nvSpPr>
            <p:spPr>
              <a:xfrm>
                <a:off x="471947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txBox="1"/>
              <p:nvPr/>
            </p:nvSpPr>
            <p:spPr>
              <a:xfrm>
                <a:off x="471952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336" name="Google Shape;336;p21"/>
              <p:cNvSpPr txBox="1"/>
              <p:nvPr/>
            </p:nvSpPr>
            <p:spPr>
              <a:xfrm>
                <a:off x="4719525" y="2949691"/>
                <a:ext cx="1395300" cy="58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Red</a:t>
                </a:r>
                <a:endParaRPr sz="800" b="1">
                  <a:solidFill>
                    <a:srgbClr val="FF0000"/>
                  </a:solidFill>
                </a:endParaRPr>
              </a:p>
              <a:p>
                <a:pPr marL="0" lvl="0" indent="0" algn="ctr" rtl="0">
                  <a:spcBef>
                    <a:spcPts val="0"/>
                  </a:spcBef>
                  <a:spcAft>
                    <a:spcPts val="0"/>
                  </a:spcAft>
                  <a:buNone/>
                </a:pPr>
                <a:r>
                  <a:rPr lang="en" sz="800" b="1">
                    <a:solidFill>
                      <a:srgbClr val="FF0000"/>
                    </a:solidFill>
                  </a:rPr>
                  <a:t>spots</a:t>
                </a:r>
                <a:endParaRPr sz="800" b="1">
                  <a:solidFill>
                    <a:srgbClr val="FF0000"/>
                  </a:solidFill>
                </a:endParaRPr>
              </a:p>
            </p:txBody>
          </p:sp>
          <p:cxnSp>
            <p:nvCxnSpPr>
              <p:cNvPr id="337" name="Google Shape;337;p21"/>
              <p:cNvCxnSpPr>
                <a:stCxn id="332" idx="0"/>
              </p:cNvCxnSpPr>
              <p:nvPr/>
            </p:nvCxnSpPr>
            <p:spPr>
              <a:xfrm rot="10800000">
                <a:off x="4174772"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338" name="Google Shape;338;p21"/>
              <p:cNvCxnSpPr>
                <a:stCxn id="332" idx="0"/>
              </p:cNvCxnSpPr>
              <p:nvPr/>
            </p:nvCxnSpPr>
            <p:spPr>
              <a:xfrm rot="10800000" flipH="1">
                <a:off x="4571972"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339" name="Google Shape;339;p21"/>
              <p:cNvSpPr/>
              <p:nvPr/>
            </p:nvSpPr>
            <p:spPr>
              <a:xfrm>
                <a:off x="451710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4717950" y="763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46269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4457575" y="2198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4533900" y="4690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4686300" y="6214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txBox="1"/>
              <p:nvPr/>
            </p:nvSpPr>
            <p:spPr>
              <a:xfrm>
                <a:off x="3793750" y="1479725"/>
                <a:ext cx="7149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Xans</a:t>
                </a:r>
                <a:endParaRPr sz="800" b="1">
                  <a:solidFill>
                    <a:srgbClr val="FF0000"/>
                  </a:solidFill>
                </a:endParaRPr>
              </a:p>
            </p:txBody>
          </p:sp>
          <p:sp>
            <p:nvSpPr>
              <p:cNvPr id="346" name="Google Shape;346;p21"/>
              <p:cNvSpPr/>
              <p:nvPr/>
            </p:nvSpPr>
            <p:spPr>
              <a:xfrm>
                <a:off x="3062225" y="26508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txBox="1"/>
              <p:nvPr/>
            </p:nvSpPr>
            <p:spPr>
              <a:xfrm>
                <a:off x="3062275" y="2650825"/>
                <a:ext cx="1395300" cy="40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348" name="Google Shape;348;p21"/>
              <p:cNvSpPr txBox="1"/>
              <p:nvPr/>
            </p:nvSpPr>
            <p:spPr>
              <a:xfrm>
                <a:off x="3062275" y="2918100"/>
                <a:ext cx="1395300" cy="78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FF0000"/>
                    </a:solidFill>
                  </a:rPr>
                  <a:t>Make honey and pollinate flowers</a:t>
                </a:r>
                <a:endParaRPr sz="800" b="1">
                  <a:solidFill>
                    <a:srgbClr val="FF0000"/>
                  </a:solidFill>
                </a:endParaRPr>
              </a:p>
            </p:txBody>
          </p:sp>
          <p:sp>
            <p:nvSpPr>
              <p:cNvPr id="349" name="Google Shape;349;p21"/>
              <p:cNvSpPr/>
              <p:nvPr/>
            </p:nvSpPr>
            <p:spPr>
              <a:xfrm>
                <a:off x="4174800" y="673388"/>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4318500" y="941400"/>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4428300" y="40307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4381500" y="697625"/>
                <a:ext cx="109800" cy="90000"/>
              </a:xfrm>
              <a:prstGeom prst="ellipse">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21"/>
            <p:cNvGrpSpPr/>
            <p:nvPr/>
          </p:nvGrpSpPr>
          <p:grpSpPr>
            <a:xfrm>
              <a:off x="4630477" y="60626"/>
              <a:ext cx="4432500" cy="2596956"/>
              <a:chOff x="2355750" y="129800"/>
              <a:chExt cx="4432500" cy="4968350"/>
            </a:xfrm>
          </p:grpSpPr>
          <p:sp>
            <p:nvSpPr>
              <p:cNvPr id="354" name="Google Shape;354;p21"/>
              <p:cNvSpPr txBox="1"/>
              <p:nvPr/>
            </p:nvSpPr>
            <p:spPr>
              <a:xfrm>
                <a:off x="2676300" y="3100600"/>
                <a:ext cx="4020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Now, to make sure you have read the instructions and understand the differences between </a:t>
                </a:r>
                <a:r>
                  <a:rPr lang="en">
                    <a:solidFill>
                      <a:srgbClr val="FF0000"/>
                    </a:solidFill>
                  </a:rPr>
                  <a:t>Xans</a:t>
                </a:r>
                <a:r>
                  <a:rPr lang="en">
                    <a:solidFill>
                      <a:srgbClr val="FF00FF"/>
                    </a:solidFill>
                  </a:rPr>
                  <a:t> </a:t>
                </a:r>
                <a:r>
                  <a:rPr lang="en">
                    <a:solidFill>
                      <a:srgbClr val="000000"/>
                    </a:solidFill>
                  </a:rPr>
                  <a:t>and</a:t>
                </a:r>
                <a:r>
                  <a:rPr lang="en">
                    <a:solidFill>
                      <a:srgbClr val="FF00FF"/>
                    </a:solidFill>
                  </a:rPr>
                  <a:t> </a:t>
                </a:r>
                <a:r>
                  <a:rPr lang="en">
                    <a:solidFill>
                      <a:srgbClr val="0000FF"/>
                    </a:solidFill>
                  </a:rPr>
                  <a:t>Zerp</a:t>
                </a:r>
                <a:r>
                  <a:rPr lang="en">
                    <a:solidFill>
                      <a:srgbClr val="000000"/>
                    </a:solidFill>
                  </a:rPr>
                  <a:t>uestions.</a:t>
                </a:r>
                <a:endParaRPr/>
              </a:p>
            </p:txBody>
          </p:sp>
          <p:sp>
            <p:nvSpPr>
              <p:cNvPr id="355" name="Google Shape;355;p21"/>
              <p:cNvSpPr/>
              <p:nvPr/>
            </p:nvSpPr>
            <p:spPr>
              <a:xfrm>
                <a:off x="2355750" y="2173450"/>
                <a:ext cx="4432500" cy="2924700"/>
              </a:xfrm>
              <a:prstGeom prst="ellipse">
                <a:avLst/>
              </a:prstGeom>
              <a:solidFill>
                <a:schemeClr val="lt1"/>
              </a:solid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00FF"/>
                  </a:solidFill>
                </a:endParaRPr>
              </a:p>
            </p:txBody>
          </p:sp>
          <p:pic>
            <p:nvPicPr>
              <p:cNvPr id="356" name="Google Shape;356;p21"/>
              <p:cNvPicPr preferRelativeResize="0"/>
              <p:nvPr/>
            </p:nvPicPr>
            <p:blipFill rotWithShape="1">
              <a:blip r:embed="rId3">
                <a:alphaModFix/>
              </a:blip>
              <a:srcRect l="27690" t="14748" r="32875" b="49883"/>
              <a:stretch/>
            </p:blipFill>
            <p:spPr>
              <a:xfrm>
                <a:off x="3696545" y="129800"/>
                <a:ext cx="1750910" cy="1177177"/>
              </a:xfrm>
              <a:prstGeom prst="rect">
                <a:avLst/>
              </a:prstGeom>
              <a:noFill/>
              <a:ln>
                <a:noFill/>
              </a:ln>
            </p:spPr>
          </p:pic>
          <p:sp>
            <p:nvSpPr>
              <p:cNvPr id="357" name="Google Shape;357;p21"/>
              <p:cNvSpPr txBox="1"/>
              <p:nvPr/>
            </p:nvSpPr>
            <p:spPr>
              <a:xfrm>
                <a:off x="3793750" y="1479725"/>
                <a:ext cx="7149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Zerps</a:t>
                </a:r>
                <a:endParaRPr sz="800" b="1">
                  <a:solidFill>
                    <a:srgbClr val="0000FF"/>
                  </a:solidFill>
                </a:endParaRPr>
              </a:p>
            </p:txBody>
          </p:sp>
          <p:cxnSp>
            <p:nvCxnSpPr>
              <p:cNvPr id="358" name="Google Shape;358;p21"/>
              <p:cNvCxnSpPr/>
              <p:nvPr/>
            </p:nvCxnSpPr>
            <p:spPr>
              <a:xfrm>
                <a:off x="4572000" y="1306977"/>
                <a:ext cx="0" cy="866400"/>
              </a:xfrm>
              <a:prstGeom prst="straightConnector1">
                <a:avLst/>
              </a:prstGeom>
              <a:noFill/>
              <a:ln w="28575" cap="flat" cmpd="sng">
                <a:solidFill>
                  <a:srgbClr val="0000FF"/>
                </a:solidFill>
                <a:prstDash val="solid"/>
                <a:round/>
                <a:headEnd type="none" w="med" len="med"/>
                <a:tailEnd type="none" w="med" len="med"/>
              </a:ln>
            </p:spPr>
          </p:cxnSp>
          <p:grpSp>
            <p:nvGrpSpPr>
              <p:cNvPr id="359" name="Google Shape;359;p21"/>
              <p:cNvGrpSpPr/>
              <p:nvPr/>
            </p:nvGrpSpPr>
            <p:grpSpPr>
              <a:xfrm>
                <a:off x="4022686" y="4224602"/>
                <a:ext cx="1098628" cy="759042"/>
                <a:chOff x="649175" y="3056150"/>
                <a:chExt cx="1068600" cy="1088700"/>
              </a:xfrm>
            </p:grpSpPr>
            <p:sp>
              <p:nvSpPr>
                <p:cNvPr id="360" name="Google Shape;360;p21"/>
                <p:cNvSpPr/>
                <p:nvPr/>
              </p:nvSpPr>
              <p:spPr>
                <a:xfrm>
                  <a:off x="649175" y="3056150"/>
                  <a:ext cx="1068600" cy="108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txBox="1"/>
                <p:nvPr/>
              </p:nvSpPr>
              <p:spPr>
                <a:xfrm>
                  <a:off x="888875" y="3056150"/>
                  <a:ext cx="5892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DNA</a:t>
                  </a:r>
                  <a:endParaRPr sz="800" b="1"/>
                </a:p>
              </p:txBody>
            </p:sp>
            <p:sp>
              <p:nvSpPr>
                <p:cNvPr id="362" name="Google Shape;362;p21"/>
                <p:cNvSpPr txBox="1"/>
                <p:nvPr/>
              </p:nvSpPr>
              <p:spPr>
                <a:xfrm>
                  <a:off x="853925" y="3515550"/>
                  <a:ext cx="659100" cy="44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ABC</a:t>
                  </a:r>
                  <a:endParaRPr sz="800" b="1">
                    <a:solidFill>
                      <a:srgbClr val="0000FF"/>
                    </a:solidFill>
                  </a:endParaRPr>
                </a:p>
              </p:txBody>
            </p:sp>
          </p:grpSp>
          <p:grpSp>
            <p:nvGrpSpPr>
              <p:cNvPr id="363" name="Google Shape;363;p21"/>
              <p:cNvGrpSpPr/>
              <p:nvPr/>
            </p:nvGrpSpPr>
            <p:grpSpPr>
              <a:xfrm>
                <a:off x="3062225" y="2650825"/>
                <a:ext cx="1395350" cy="1177200"/>
                <a:chOff x="623825" y="1812625"/>
                <a:chExt cx="1395350" cy="1177200"/>
              </a:xfrm>
            </p:grpSpPr>
            <p:sp>
              <p:nvSpPr>
                <p:cNvPr id="364" name="Google Shape;364;p21"/>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True Purpose</a:t>
                  </a:r>
                  <a:endParaRPr sz="800" b="1"/>
                </a:p>
              </p:txBody>
            </p:sp>
            <p:sp>
              <p:nvSpPr>
                <p:cNvPr id="366" name="Google Shape;366;p21"/>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Spin webs to catch and kill insects</a:t>
                  </a:r>
                  <a:endParaRPr sz="800" b="1">
                    <a:solidFill>
                      <a:srgbClr val="0000FF"/>
                    </a:solidFill>
                  </a:endParaRPr>
                </a:p>
              </p:txBody>
            </p:sp>
          </p:grpSp>
          <p:grpSp>
            <p:nvGrpSpPr>
              <p:cNvPr id="367" name="Google Shape;367;p21"/>
              <p:cNvGrpSpPr/>
              <p:nvPr/>
            </p:nvGrpSpPr>
            <p:grpSpPr>
              <a:xfrm>
                <a:off x="4719475" y="2650825"/>
                <a:ext cx="1395350" cy="1177200"/>
                <a:chOff x="623825" y="1812625"/>
                <a:chExt cx="1395350" cy="1177200"/>
              </a:xfrm>
            </p:grpSpPr>
            <p:sp>
              <p:nvSpPr>
                <p:cNvPr id="368" name="Google Shape;368;p21"/>
                <p:cNvSpPr/>
                <p:nvPr/>
              </p:nvSpPr>
              <p:spPr>
                <a:xfrm>
                  <a:off x="623825" y="1812625"/>
                  <a:ext cx="1395300" cy="117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txBox="1"/>
                <p:nvPr/>
              </p:nvSpPr>
              <p:spPr>
                <a:xfrm>
                  <a:off x="623875" y="1812625"/>
                  <a:ext cx="1395300" cy="30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t>Markings</a:t>
                  </a:r>
                  <a:endParaRPr sz="800" b="1"/>
                </a:p>
              </p:txBody>
            </p:sp>
            <p:sp>
              <p:nvSpPr>
                <p:cNvPr id="370" name="Google Shape;370;p21"/>
                <p:cNvSpPr txBox="1"/>
                <p:nvPr/>
              </p:nvSpPr>
              <p:spPr>
                <a:xfrm>
                  <a:off x="623875" y="2079900"/>
                  <a:ext cx="1395300" cy="43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rgbClr val="0000FF"/>
                      </a:solidFill>
                    </a:rPr>
                    <a:t>Blue</a:t>
                  </a:r>
                  <a:endParaRPr sz="800" b="1">
                    <a:solidFill>
                      <a:srgbClr val="0000FF"/>
                    </a:solidFill>
                  </a:endParaRPr>
                </a:p>
                <a:p>
                  <a:pPr marL="0" lvl="0" indent="0" algn="ctr" rtl="0">
                    <a:spcBef>
                      <a:spcPts val="0"/>
                    </a:spcBef>
                    <a:spcAft>
                      <a:spcPts val="0"/>
                    </a:spcAft>
                    <a:buNone/>
                  </a:pPr>
                  <a:r>
                    <a:rPr lang="en" sz="800" b="1">
                      <a:solidFill>
                        <a:srgbClr val="0000FF"/>
                      </a:solidFill>
                    </a:rPr>
                    <a:t>spots</a:t>
                  </a:r>
                  <a:endParaRPr sz="800" b="1">
                    <a:solidFill>
                      <a:srgbClr val="0000FF"/>
                    </a:solidFill>
                  </a:endParaRPr>
                </a:p>
              </p:txBody>
            </p:sp>
          </p:grpSp>
          <p:cxnSp>
            <p:nvCxnSpPr>
              <p:cNvPr id="371" name="Google Shape;371;p21"/>
              <p:cNvCxnSpPr>
                <a:stCxn id="361" idx="0"/>
              </p:cNvCxnSpPr>
              <p:nvPr/>
            </p:nvCxnSpPr>
            <p:spPr>
              <a:xfrm rot="10800000">
                <a:off x="4174800" y="3875102"/>
                <a:ext cx="397200" cy="349500"/>
              </a:xfrm>
              <a:prstGeom prst="straightConnector1">
                <a:avLst/>
              </a:prstGeom>
              <a:noFill/>
              <a:ln w="9525" cap="flat" cmpd="sng">
                <a:solidFill>
                  <a:schemeClr val="dk2"/>
                </a:solidFill>
                <a:prstDash val="solid"/>
                <a:round/>
                <a:headEnd type="none" w="med" len="med"/>
                <a:tailEnd type="triangle" w="med" len="med"/>
              </a:ln>
            </p:spPr>
          </p:cxnSp>
          <p:cxnSp>
            <p:nvCxnSpPr>
              <p:cNvPr id="372" name="Google Shape;372;p21"/>
              <p:cNvCxnSpPr>
                <a:stCxn id="361" idx="0"/>
              </p:cNvCxnSpPr>
              <p:nvPr/>
            </p:nvCxnSpPr>
            <p:spPr>
              <a:xfrm rot="10800000" flipH="1">
                <a:off x="4572000" y="3855002"/>
                <a:ext cx="401700" cy="369600"/>
              </a:xfrm>
              <a:prstGeom prst="straightConnector1">
                <a:avLst/>
              </a:prstGeom>
              <a:noFill/>
              <a:ln w="9525" cap="flat" cmpd="sng">
                <a:solidFill>
                  <a:schemeClr val="dk2"/>
                </a:solidFill>
                <a:prstDash val="solid"/>
                <a:round/>
                <a:headEnd type="none" w="med" len="med"/>
                <a:tailEnd type="triangle" w="med" len="med"/>
              </a:ln>
            </p:spPr>
          </p:cxnSp>
          <p:sp>
            <p:nvSpPr>
              <p:cNvPr id="373" name="Google Shape;373;p21"/>
              <p:cNvSpPr/>
              <p:nvPr/>
            </p:nvSpPr>
            <p:spPr>
              <a:xfrm>
                <a:off x="4174800" y="673388"/>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43185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451710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4428300" y="40307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4717950" y="763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4626900" y="941400"/>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1"/>
              <p:cNvSpPr/>
              <p:nvPr/>
            </p:nvSpPr>
            <p:spPr>
              <a:xfrm>
                <a:off x="4457575" y="2198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1"/>
              <p:cNvSpPr/>
              <p:nvPr/>
            </p:nvSpPr>
            <p:spPr>
              <a:xfrm>
                <a:off x="4533900" y="4690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4381500" y="6976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4686300" y="621425"/>
                <a:ext cx="109800" cy="900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1922</Words>
  <Application>Microsoft Office PowerPoint</Application>
  <PresentationFormat>On-screen Show (16:9)</PresentationFormat>
  <Paragraphs>432</Paragraphs>
  <Slides>30</Slides>
  <Notes>30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30</vt:i4>
      </vt:variant>
    </vt:vector>
  </HeadingPairs>
  <TitlesOfParts>
    <vt:vector size="32" baseType="lpstr">
      <vt:lpstr>Arial</vt:lpstr>
      <vt:lpstr>Simple Light</vt:lpstr>
      <vt:lpstr>xans_changed</vt:lpstr>
      <vt:lpstr>PowerPoint Presentation</vt:lpstr>
      <vt:lpstr>PowerPoint Presentation</vt:lpstr>
      <vt:lpstr>PowerPoint Presentation</vt:lpstr>
      <vt:lpstr>Some very talented and skilled scientists, Suzy and Andy, decide that they are going to perform special operations on Xans.   Throughout the study, you will encounter various creatures that result from these special operations. For each creature, you will decide whether it is a Xan or a Zerp.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zerps_changed</vt:lpstr>
      <vt:lpstr>PowerPoint Presentation</vt:lpstr>
      <vt:lpstr>PowerPoint Presentation</vt:lpstr>
      <vt:lpstr>PowerPoint Presentation</vt:lpstr>
      <vt:lpstr>Some very talented and skilled scientists, Suzy and Andy, decide that they are going to perform special operations on Zerps.   Throughout the study, you will encounter various creatures that result from these special operations. For each creature, you will decide whether it is a Zerp or a Xan.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xans_changed</dc:title>
  <dc:creator>david rose</dc:creator>
  <cp:lastModifiedBy>david rose</cp:lastModifiedBy>
  <cp:revision>1</cp:revision>
  <dcterms:modified xsi:type="dcterms:W3CDTF">2021-08-19T16:17:47Z</dcterms:modified>
</cp:coreProperties>
</file>