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Lst>
  <p:notesMasterIdLst>
    <p:notesMasterId r:id="rId37"/>
  </p:notesMasterIdLst>
  <p:sldIdLst>
    <p:sldId id="257" r:id="rId3"/>
    <p:sldId id="258" r:id="rId4"/>
    <p:sldId id="259" r:id="rId5"/>
    <p:sldId id="260" r:id="rId6"/>
    <p:sldId id="261" r:id="rId7"/>
    <p:sldId id="262" r:id="rId8"/>
    <p:sldId id="263" r:id="rId9"/>
    <p:sldId id="294" r:id="rId10"/>
    <p:sldId id="264" r:id="rId11"/>
    <p:sldId id="265" r:id="rId12"/>
    <p:sldId id="266" r:id="rId13"/>
    <p:sldId id="295" r:id="rId14"/>
    <p:sldId id="267" r:id="rId15"/>
    <p:sldId id="268" r:id="rId16"/>
    <p:sldId id="269" r:id="rId17"/>
    <p:sldId id="270" r:id="rId18"/>
    <p:sldId id="271" r:id="rId19"/>
    <p:sldId id="272" r:id="rId20"/>
    <p:sldId id="292" r:id="rId21"/>
    <p:sldId id="273" r:id="rId22"/>
    <p:sldId id="274" r:id="rId23"/>
    <p:sldId id="275" r:id="rId24"/>
    <p:sldId id="293" r:id="rId25"/>
    <p:sldId id="276" r:id="rId26"/>
    <p:sldId id="277" r:id="rId27"/>
    <p:sldId id="278" r:id="rId28"/>
    <p:sldId id="279" r:id="rId29"/>
    <p:sldId id="280" r:id="rId30"/>
    <p:sldId id="281" r:id="rId31"/>
    <p:sldId id="291" r:id="rId32"/>
    <p:sldId id="282" r:id="rId33"/>
    <p:sldId id="283" r:id="rId34"/>
    <p:sldId id="284" r:id="rId35"/>
    <p:sldId id="286"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9"/>
  </p:normalViewPr>
  <p:slideViewPr>
    <p:cSldViewPr snapToGrid="0">
      <p:cViewPr varScale="1">
        <p:scale>
          <a:sx n="129" d="100"/>
          <a:sy n="129" d="100"/>
        </p:scale>
        <p:origin x="200" y="5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86e8ddc923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186e8ddc923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86e8ddc923_1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186e8ddc923_1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86e8ddc923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186e8ddc923_1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86e8ddc923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186e8ddc923_1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6342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839a01af78_0_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839a01af78_0_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839a01af78_0_6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839a01af78_0_6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839a01af78_0_5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839a01af78_0_5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839a01af78_0_4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839a01af78_0_4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839a01af78_0_4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839a01af78_0_4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839a01af78_0_4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839a01af78_0_4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839a01af78_0_4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839a01af78_0_4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535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86e8ddc923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86e8ddc923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839a01af78_0_6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839a01af78_0_6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839a01af78_0_6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839a01af78_0_6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839a01af78_0_6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839a01af78_0_6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839a01af78_0_6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839a01af78_0_6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216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839a01af78_0_6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839a01af78_0_6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839a01af78_0_6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839a01af78_0_6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839a01af78_0_6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839a01af78_0_6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1839a01af78_0_6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1839a01af78_0_6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839a01af78_0_7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839a01af78_0_7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839a01af78_0_6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839a01af78_0_6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86e8ddc923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86e8ddc923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839a01af78_0_6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839a01af78_0_6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199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1839a01af78_0_7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1839a01af78_0_7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1839a01af78_0_7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1839a01af78_0_7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1839a01af78_0_7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1839a01af78_0_7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1839a01af78_0_7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1839a01af78_0_7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173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6e8ddc923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86e8ddc923_1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86e8ddc923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86e8ddc923_1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86e8ddc923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186e8ddc923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86e8ddc923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86e8ddc923_1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86e8ddc923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86e8ddc923_1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394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86e8ddc923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186e8ddc923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4" name="Google Shape;64;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1" name="Google Shape;71;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5" name="Google Shape;7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9" name="Google Shape;79;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0" name="Google Shape;80;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1" name="Google Shape;8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2"/>
        <p:cNvGrpSpPr/>
        <p:nvPr/>
      </p:nvGrpSpPr>
      <p:grpSpPr>
        <a:xfrm>
          <a:off x="0" y="0"/>
          <a:ext cx="0" cy="0"/>
          <a:chOff x="0" y="0"/>
          <a:chExt cx="0" cy="0"/>
        </a:xfrm>
      </p:grpSpPr>
      <p:sp>
        <p:nvSpPr>
          <p:cNvPr id="83" name="Google Shape;83;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4" name="Google Shape;8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
        <p:cNvGrpSpPr/>
        <p:nvPr/>
      </p:nvGrpSpPr>
      <p:grpSpPr>
        <a:xfrm>
          <a:off x="0" y="0"/>
          <a:ext cx="0" cy="0"/>
          <a:chOff x="0" y="0"/>
          <a:chExt cx="0" cy="0"/>
        </a:xfrm>
      </p:grpSpPr>
      <p:sp>
        <p:nvSpPr>
          <p:cNvPr id="86" name="Google Shape;86;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7" name="Google Shape;87;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Google Shape;9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800"/>
              <a:buNone/>
            </a:pPr>
            <a:r>
              <a:rPr lang="en" dirty="0">
                <a:solidFill>
                  <a:srgbClr val="222222"/>
                </a:solidFill>
                <a:highlight>
                  <a:srgbClr val="FFFFFF"/>
                </a:highlight>
              </a:rPr>
              <a:t>You are traveling to a new planet called Nebular. And you will be learning about the animals that live on this uncharted planet. Throughout you will be shown creatures on this planet and be asked to categorize them.</a:t>
            </a:r>
            <a:endParaRPr dirty="0">
              <a:solidFill>
                <a:srgbClr val="000000"/>
              </a:solidFill>
            </a:endParaRPr>
          </a:p>
          <a:p>
            <a:pPr marL="0" lvl="0" indent="0" algn="l" rtl="0">
              <a:lnSpc>
                <a:spcPct val="115000"/>
              </a:lnSpc>
              <a:spcBef>
                <a:spcPts val="0"/>
              </a:spcBef>
              <a:spcAft>
                <a:spcPts val="0"/>
              </a:spcAft>
              <a:buSzPts val="1800"/>
              <a:buNone/>
            </a:pPr>
            <a:endParaRPr dirty="0">
              <a:solidFill>
                <a:srgbClr val="000000"/>
              </a:solidFill>
            </a:endParaRPr>
          </a:p>
          <a:p>
            <a:pPr marL="0" lvl="0" indent="0" algn="ctr" rtl="0">
              <a:lnSpc>
                <a:spcPct val="100000"/>
              </a:lnSpc>
              <a:spcBef>
                <a:spcPts val="1200"/>
              </a:spcBef>
              <a:spcAft>
                <a:spcPts val="0"/>
              </a:spcAft>
              <a:buSzPts val="1800"/>
              <a:buNone/>
            </a:pPr>
            <a:r>
              <a:rPr lang="en" dirty="0">
                <a:solidFill>
                  <a:schemeClr val="dk1"/>
                </a:solidFill>
              </a:rPr>
              <a:t>Please click next to see the first creature.</a:t>
            </a:r>
            <a:endParaRPr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dirty="0">
                <a:solidFill>
                  <a:schemeClr val="dk1"/>
                </a:solidFill>
                <a:latin typeface="Arial"/>
                <a:ea typeface="Arial"/>
                <a:cs typeface="Arial"/>
                <a:sym typeface="Arial"/>
              </a:rPr>
              <a:t>You come across </a:t>
            </a:r>
            <a:r>
              <a:rPr lang="en" sz="1800" dirty="0">
                <a:solidFill>
                  <a:schemeClr val="dk1"/>
                </a:solidFill>
              </a:rPr>
              <a:t>this </a:t>
            </a:r>
            <a:r>
              <a:rPr lang="en" sz="1800" b="0" i="0" u="none" strike="noStrike" cap="none" dirty="0">
                <a:solidFill>
                  <a:schemeClr val="dk1"/>
                </a:solidFill>
                <a:latin typeface="Arial"/>
                <a:ea typeface="Arial"/>
                <a:cs typeface="Arial"/>
                <a:sym typeface="Arial"/>
              </a:rPr>
              <a:t>creature. </a:t>
            </a:r>
            <a:endParaRPr sz="1800" b="0" i="0" u="none" strike="noStrike" cap="none" dirty="0">
              <a:solidFill>
                <a:srgbClr val="000000"/>
              </a:solidFill>
              <a:latin typeface="Arial"/>
              <a:ea typeface="Arial"/>
              <a:cs typeface="Arial"/>
              <a:sym typeface="Arial"/>
            </a:endParaRPr>
          </a:p>
        </p:txBody>
      </p:sp>
      <p:sp>
        <p:nvSpPr>
          <p:cNvPr id="251" name="Google Shape;251;p33"/>
          <p:cNvSpPr txBox="1"/>
          <p:nvPr/>
        </p:nvSpPr>
        <p:spPr>
          <a:xfrm>
            <a:off x="0" y="1233300"/>
            <a:ext cx="9144000" cy="1098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Its purpose is to decompose blue apples.</a:t>
            </a:r>
            <a:endParaRPr sz="1800" b="0" i="0" u="none" strike="noStrike" cap="none">
              <a:solidFill>
                <a:schemeClr val="dk1"/>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And it has relatively simple insides that consist of a biological mechanism that decomposes blue apples. </a:t>
            </a:r>
            <a:endParaRPr sz="1800" b="0" i="0" u="none" strike="noStrike" cap="none">
              <a:solidFill>
                <a:schemeClr val="dk1"/>
              </a:solidFill>
              <a:latin typeface="Arial"/>
              <a:ea typeface="Arial"/>
              <a:cs typeface="Arial"/>
              <a:sym typeface="Arial"/>
            </a:endParaRPr>
          </a:p>
        </p:txBody>
      </p:sp>
      <p:sp>
        <p:nvSpPr>
          <p:cNvPr id="252" name="Google Shape;252;p33"/>
          <p:cNvSpPr/>
          <p:nvPr/>
        </p:nvSpPr>
        <p:spPr>
          <a:xfrm>
            <a:off x="2345400" y="2333700"/>
            <a:ext cx="4782600" cy="27975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3"/>
          <p:cNvSpPr txBox="1"/>
          <p:nvPr/>
        </p:nvSpPr>
        <p:spPr>
          <a:xfrm>
            <a:off x="2333400" y="3941050"/>
            <a:ext cx="3012000" cy="12930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He stimulates sensors in the Lom.</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The Lom generates enzymes.</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The enzymes are transported from the Lom to the Dio.</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The end result is decomposition of blue apples.</a:t>
            </a:r>
            <a:endParaRPr sz="1200" b="0" i="0" u="none" strike="noStrike" cap="none">
              <a:solidFill>
                <a:srgbClr val="000000"/>
              </a:solidFill>
              <a:latin typeface="Arial"/>
              <a:ea typeface="Arial"/>
              <a:cs typeface="Arial"/>
              <a:sym typeface="Arial"/>
            </a:endParaRPr>
          </a:p>
        </p:txBody>
      </p:sp>
      <p:sp>
        <p:nvSpPr>
          <p:cNvPr id="254" name="Google Shape;254;p33"/>
          <p:cNvSpPr/>
          <p:nvPr/>
        </p:nvSpPr>
        <p:spPr>
          <a:xfrm>
            <a:off x="2549324" y="2541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5" name="Google Shape;255;p33"/>
          <p:cNvPicPr preferRelativeResize="0"/>
          <p:nvPr/>
        </p:nvPicPr>
        <p:blipFill rotWithShape="1">
          <a:blip r:embed="rId3">
            <a:alphaModFix/>
          </a:blip>
          <a:srcRect/>
          <a:stretch/>
        </p:blipFill>
        <p:spPr>
          <a:xfrm>
            <a:off x="2914650" y="2615575"/>
            <a:ext cx="1988101" cy="938952"/>
          </a:xfrm>
          <a:prstGeom prst="rect">
            <a:avLst/>
          </a:prstGeom>
          <a:noFill/>
          <a:ln>
            <a:noFill/>
          </a:ln>
        </p:spPr>
      </p:pic>
      <p:cxnSp>
        <p:nvCxnSpPr>
          <p:cNvPr id="256" name="Google Shape;256;p33"/>
          <p:cNvCxnSpPr/>
          <p:nvPr/>
        </p:nvCxnSpPr>
        <p:spPr>
          <a:xfrm rot="10800000" flipH="1">
            <a:off x="5063864" y="3186441"/>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57" name="Google Shape;257;p33"/>
          <p:cNvSpPr txBox="1"/>
          <p:nvPr/>
        </p:nvSpPr>
        <p:spPr>
          <a:xfrm flipH="1">
            <a:off x="4843013" y="3578338"/>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258" name="Google Shape;258;p33"/>
          <p:cNvSpPr txBox="1"/>
          <p:nvPr/>
        </p:nvSpPr>
        <p:spPr>
          <a:xfrm flipH="1">
            <a:off x="3692779" y="3583258"/>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Lom</a:t>
            </a:r>
            <a:endParaRPr sz="1000" b="0" i="0" u="none" strike="noStrike" cap="none">
              <a:solidFill>
                <a:srgbClr val="000000"/>
              </a:solidFill>
              <a:latin typeface="Arial"/>
              <a:ea typeface="Arial"/>
              <a:cs typeface="Arial"/>
              <a:sym typeface="Arial"/>
            </a:endParaRPr>
          </a:p>
        </p:txBody>
      </p:sp>
      <p:cxnSp>
        <p:nvCxnSpPr>
          <p:cNvPr id="259" name="Google Shape;259;p33"/>
          <p:cNvCxnSpPr/>
          <p:nvPr/>
        </p:nvCxnSpPr>
        <p:spPr>
          <a:xfrm>
            <a:off x="2878800" y="3064032"/>
            <a:ext cx="159300" cy="300"/>
          </a:xfrm>
          <a:prstGeom prst="straightConnector1">
            <a:avLst/>
          </a:prstGeom>
          <a:noFill/>
          <a:ln w="28575" cap="flat" cmpd="sng">
            <a:solidFill>
              <a:schemeClr val="dk2"/>
            </a:solidFill>
            <a:prstDash val="solid"/>
            <a:round/>
            <a:headEnd type="none" w="sm" len="sm"/>
            <a:tailEnd type="triangle" w="med" len="med"/>
          </a:ln>
        </p:spPr>
      </p:cxnSp>
      <p:sp>
        <p:nvSpPr>
          <p:cNvPr id="260" name="Google Shape;260;p33"/>
          <p:cNvSpPr txBox="1"/>
          <p:nvPr/>
        </p:nvSpPr>
        <p:spPr>
          <a:xfrm flipH="1">
            <a:off x="2535025" y="2907082"/>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261" name="Google Shape;261;p33"/>
          <p:cNvSpPr txBox="1"/>
          <p:nvPr/>
        </p:nvSpPr>
        <p:spPr>
          <a:xfrm>
            <a:off x="3516949" y="2255150"/>
            <a:ext cx="1026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262" name="Google Shape;262;p33"/>
          <p:cNvSpPr/>
          <p:nvPr/>
        </p:nvSpPr>
        <p:spPr>
          <a:xfrm>
            <a:off x="3629975" y="28111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3" name="Google Shape;263;p33"/>
          <p:cNvCxnSpPr/>
          <p:nvPr/>
        </p:nvCxnSpPr>
        <p:spPr>
          <a:xfrm rot="10800000" flipH="1">
            <a:off x="3975794" y="3245443"/>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64" name="Google Shape;264;p33"/>
          <p:cNvSpPr/>
          <p:nvPr/>
        </p:nvSpPr>
        <p:spPr>
          <a:xfrm>
            <a:off x="3252750" y="29601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3"/>
          <p:cNvSpPr/>
          <p:nvPr/>
        </p:nvSpPr>
        <p:spPr>
          <a:xfrm>
            <a:off x="3481350" y="30363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3"/>
          <p:cNvSpPr/>
          <p:nvPr/>
        </p:nvSpPr>
        <p:spPr>
          <a:xfrm>
            <a:off x="4231375" y="29958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3"/>
          <p:cNvSpPr/>
          <p:nvPr/>
        </p:nvSpPr>
        <p:spPr>
          <a:xfrm flipH="1">
            <a:off x="5208588" y="30303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3"/>
          <p:cNvSpPr/>
          <p:nvPr/>
        </p:nvSpPr>
        <p:spPr>
          <a:xfrm>
            <a:off x="5600077" y="25433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0" name="Google Shape;270;p33"/>
          <p:cNvPicPr preferRelativeResize="0"/>
          <p:nvPr/>
        </p:nvPicPr>
        <p:blipFill rotWithShape="1">
          <a:blip r:embed="rId4">
            <a:alphaModFix/>
          </a:blip>
          <a:srcRect/>
          <a:stretch/>
        </p:blipFill>
        <p:spPr>
          <a:xfrm>
            <a:off x="5745589" y="2794374"/>
            <a:ext cx="674570" cy="624810"/>
          </a:xfrm>
          <a:prstGeom prst="rect">
            <a:avLst/>
          </a:prstGeom>
          <a:noFill/>
          <a:ln>
            <a:noFill/>
          </a:ln>
        </p:spPr>
      </p:pic>
      <p:pic>
        <p:nvPicPr>
          <p:cNvPr id="271" name="Google Shape;271;p33"/>
          <p:cNvPicPr preferRelativeResize="0"/>
          <p:nvPr/>
        </p:nvPicPr>
        <p:blipFill rotWithShape="1">
          <a:blip r:embed="rId5">
            <a:alphaModFix/>
          </a:blip>
          <a:srcRect/>
          <a:stretch/>
        </p:blipFill>
        <p:spPr>
          <a:xfrm>
            <a:off x="3867853" y="283278"/>
            <a:ext cx="1282700" cy="1080112"/>
          </a:xfrm>
          <a:prstGeom prst="rect">
            <a:avLst/>
          </a:prstGeom>
          <a:noFill/>
          <a:ln>
            <a:noFill/>
          </a:ln>
        </p:spPr>
      </p:pic>
      <p:sp>
        <p:nvSpPr>
          <p:cNvPr id="2" name="Google Shape;136;p28">
            <a:extLst>
              <a:ext uri="{FF2B5EF4-FFF2-40B4-BE49-F238E27FC236}">
                <a16:creationId xmlns:a16="http://schemas.microsoft.com/office/drawing/2014/main" id="{84066991-8247-1A75-EAE8-833736776728}"/>
              </a:ext>
            </a:extLst>
          </p:cNvPr>
          <p:cNvSpPr txBox="1"/>
          <p:nvPr/>
        </p:nvSpPr>
        <p:spPr>
          <a:xfrm flipH="1">
            <a:off x="5360472" y="3620964"/>
            <a:ext cx="163667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Decomposes Blue Apples</a:t>
            </a:r>
            <a:endParaRPr sz="1000" b="0" i="0" u="none" strike="noStrike" cap="none" dirty="0">
              <a:solidFill>
                <a:srgbClr val="000000"/>
              </a:solidFill>
              <a:latin typeface="Arial"/>
              <a:ea typeface="Arial"/>
              <a:cs typeface="Arial"/>
              <a:sym typeface="Arial"/>
            </a:endParaRPr>
          </a:p>
        </p:txBody>
      </p:sp>
      <p:sp>
        <p:nvSpPr>
          <p:cNvPr id="3" name="Google Shape;243;p32">
            <a:extLst>
              <a:ext uri="{FF2B5EF4-FFF2-40B4-BE49-F238E27FC236}">
                <a16:creationId xmlns:a16="http://schemas.microsoft.com/office/drawing/2014/main" id="{842EF435-E3D4-8829-2184-D822024B8EA8}"/>
              </a:ext>
            </a:extLst>
          </p:cNvPr>
          <p:cNvSpPr txBox="1"/>
          <p:nvPr/>
        </p:nvSpPr>
        <p:spPr>
          <a:xfrm>
            <a:off x="5726908" y="2246915"/>
            <a:ext cx="882613"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dirty="0"/>
              <a:t>Purpose</a:t>
            </a:r>
            <a:endParaRPr sz="1200" b="1"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p:nvPr/>
        </p:nvSpPr>
        <p:spPr>
          <a:xfrm>
            <a:off x="328050" y="273707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4"/>
          <p:cNvSpPr/>
          <p:nvPr/>
        </p:nvSpPr>
        <p:spPr>
          <a:xfrm>
            <a:off x="4177749" y="2950683"/>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8" name="Google Shape;278;p34"/>
          <p:cNvPicPr preferRelativeResize="0"/>
          <p:nvPr/>
        </p:nvPicPr>
        <p:blipFill rotWithShape="1">
          <a:blip r:embed="rId3">
            <a:alphaModFix/>
          </a:blip>
          <a:srcRect/>
          <a:stretch/>
        </p:blipFill>
        <p:spPr>
          <a:xfrm>
            <a:off x="4543075" y="3025150"/>
            <a:ext cx="1988101" cy="938952"/>
          </a:xfrm>
          <a:prstGeom prst="rect">
            <a:avLst/>
          </a:prstGeom>
          <a:noFill/>
          <a:ln>
            <a:noFill/>
          </a:ln>
        </p:spPr>
      </p:pic>
      <p:cxnSp>
        <p:nvCxnSpPr>
          <p:cNvPr id="279" name="Google Shape;279;p34"/>
          <p:cNvCxnSpPr/>
          <p:nvPr/>
        </p:nvCxnSpPr>
        <p:spPr>
          <a:xfrm rot="10800000" flipH="1">
            <a:off x="6692289" y="3596016"/>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80" name="Google Shape;280;p34"/>
          <p:cNvSpPr txBox="1"/>
          <p:nvPr/>
        </p:nvSpPr>
        <p:spPr>
          <a:xfrm flipH="1">
            <a:off x="6471438" y="3987913"/>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281" name="Google Shape;281;p34"/>
          <p:cNvSpPr txBox="1"/>
          <p:nvPr/>
        </p:nvSpPr>
        <p:spPr>
          <a:xfrm flipH="1">
            <a:off x="5321204" y="3992833"/>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Lom</a:t>
            </a:r>
            <a:endParaRPr sz="1000" b="0" i="0" u="none" strike="noStrike" cap="none">
              <a:solidFill>
                <a:srgbClr val="000000"/>
              </a:solidFill>
              <a:latin typeface="Arial"/>
              <a:ea typeface="Arial"/>
              <a:cs typeface="Arial"/>
              <a:sym typeface="Arial"/>
            </a:endParaRPr>
          </a:p>
        </p:txBody>
      </p:sp>
      <p:cxnSp>
        <p:nvCxnSpPr>
          <p:cNvPr id="282" name="Google Shape;282;p34"/>
          <p:cNvCxnSpPr/>
          <p:nvPr/>
        </p:nvCxnSpPr>
        <p:spPr>
          <a:xfrm>
            <a:off x="4507225" y="3473607"/>
            <a:ext cx="159300" cy="300"/>
          </a:xfrm>
          <a:prstGeom prst="straightConnector1">
            <a:avLst/>
          </a:prstGeom>
          <a:noFill/>
          <a:ln w="28575" cap="flat" cmpd="sng">
            <a:solidFill>
              <a:schemeClr val="dk2"/>
            </a:solidFill>
            <a:prstDash val="solid"/>
            <a:round/>
            <a:headEnd type="none" w="sm" len="sm"/>
            <a:tailEnd type="triangle" w="med" len="med"/>
          </a:ln>
        </p:spPr>
      </p:cxnSp>
      <p:sp>
        <p:nvSpPr>
          <p:cNvPr id="283" name="Google Shape;283;p34"/>
          <p:cNvSpPr txBox="1"/>
          <p:nvPr/>
        </p:nvSpPr>
        <p:spPr>
          <a:xfrm flipH="1">
            <a:off x="4163450" y="3316657"/>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284" name="Google Shape;284;p34"/>
          <p:cNvSpPr txBox="1"/>
          <p:nvPr/>
        </p:nvSpPr>
        <p:spPr>
          <a:xfrm>
            <a:off x="5145374" y="2664725"/>
            <a:ext cx="1016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285" name="Google Shape;285;p34"/>
          <p:cNvSpPr/>
          <p:nvPr/>
        </p:nvSpPr>
        <p:spPr>
          <a:xfrm>
            <a:off x="5258400" y="3220750"/>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6" name="Google Shape;286;p34"/>
          <p:cNvCxnSpPr/>
          <p:nvPr/>
        </p:nvCxnSpPr>
        <p:spPr>
          <a:xfrm rot="10800000" flipH="1">
            <a:off x="5604219" y="3655018"/>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87" name="Google Shape;287;p34"/>
          <p:cNvSpPr/>
          <p:nvPr/>
        </p:nvSpPr>
        <p:spPr>
          <a:xfrm>
            <a:off x="4881175" y="3369706"/>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4"/>
          <p:cNvSpPr/>
          <p:nvPr/>
        </p:nvSpPr>
        <p:spPr>
          <a:xfrm>
            <a:off x="5109775" y="3445906"/>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4"/>
          <p:cNvSpPr/>
          <p:nvPr/>
        </p:nvSpPr>
        <p:spPr>
          <a:xfrm>
            <a:off x="5859800" y="3405400"/>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4"/>
          <p:cNvSpPr/>
          <p:nvPr/>
        </p:nvSpPr>
        <p:spPr>
          <a:xfrm flipH="1">
            <a:off x="6837013" y="3439968"/>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4"/>
          <p:cNvSpPr/>
          <p:nvPr/>
        </p:nvSpPr>
        <p:spPr>
          <a:xfrm>
            <a:off x="7228502" y="29529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4"/>
          <p:cNvSpPr/>
          <p:nvPr/>
        </p:nvSpPr>
        <p:spPr>
          <a:xfrm>
            <a:off x="328050" y="1698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4"/>
          <p:cNvSpPr/>
          <p:nvPr/>
        </p:nvSpPr>
        <p:spPr>
          <a:xfrm>
            <a:off x="4246274" y="3614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6" name="Google Shape;296;p34"/>
          <p:cNvPicPr preferRelativeResize="0"/>
          <p:nvPr/>
        </p:nvPicPr>
        <p:blipFill rotWithShape="1">
          <a:blip r:embed="rId3">
            <a:alphaModFix/>
          </a:blip>
          <a:srcRect/>
          <a:stretch/>
        </p:blipFill>
        <p:spPr>
          <a:xfrm>
            <a:off x="4611600" y="435875"/>
            <a:ext cx="1988101" cy="938952"/>
          </a:xfrm>
          <a:prstGeom prst="rect">
            <a:avLst/>
          </a:prstGeom>
          <a:noFill/>
          <a:ln>
            <a:noFill/>
          </a:ln>
        </p:spPr>
      </p:pic>
      <p:cxnSp>
        <p:nvCxnSpPr>
          <p:cNvPr id="297" name="Google Shape;297;p34"/>
          <p:cNvCxnSpPr/>
          <p:nvPr/>
        </p:nvCxnSpPr>
        <p:spPr>
          <a:xfrm rot="10800000" flipH="1">
            <a:off x="6760814" y="1006741"/>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98" name="Google Shape;298;p34"/>
          <p:cNvSpPr txBox="1"/>
          <p:nvPr/>
        </p:nvSpPr>
        <p:spPr>
          <a:xfrm flipH="1">
            <a:off x="6539963" y="1398638"/>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299" name="Google Shape;299;p34"/>
          <p:cNvSpPr txBox="1"/>
          <p:nvPr/>
        </p:nvSpPr>
        <p:spPr>
          <a:xfrm flipH="1">
            <a:off x="5389729" y="1403558"/>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Lom</a:t>
            </a:r>
            <a:endParaRPr sz="1000" b="0" i="0" u="none" strike="noStrike" cap="none">
              <a:solidFill>
                <a:srgbClr val="000000"/>
              </a:solidFill>
              <a:latin typeface="Arial"/>
              <a:ea typeface="Arial"/>
              <a:cs typeface="Arial"/>
              <a:sym typeface="Arial"/>
            </a:endParaRPr>
          </a:p>
        </p:txBody>
      </p:sp>
      <p:cxnSp>
        <p:nvCxnSpPr>
          <p:cNvPr id="300" name="Google Shape;300;p34"/>
          <p:cNvCxnSpPr/>
          <p:nvPr/>
        </p:nvCxnSpPr>
        <p:spPr>
          <a:xfrm>
            <a:off x="4575750" y="884332"/>
            <a:ext cx="159300" cy="300"/>
          </a:xfrm>
          <a:prstGeom prst="straightConnector1">
            <a:avLst/>
          </a:prstGeom>
          <a:noFill/>
          <a:ln w="28575" cap="flat" cmpd="sng">
            <a:solidFill>
              <a:schemeClr val="dk2"/>
            </a:solidFill>
            <a:prstDash val="solid"/>
            <a:round/>
            <a:headEnd type="none" w="sm" len="sm"/>
            <a:tailEnd type="triangle" w="med" len="med"/>
          </a:ln>
        </p:spPr>
      </p:cxnSp>
      <p:sp>
        <p:nvSpPr>
          <p:cNvPr id="301" name="Google Shape;301;p34"/>
          <p:cNvSpPr txBox="1"/>
          <p:nvPr/>
        </p:nvSpPr>
        <p:spPr>
          <a:xfrm flipH="1">
            <a:off x="4231975" y="727382"/>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302" name="Google Shape;302;p34"/>
          <p:cNvSpPr txBox="1"/>
          <p:nvPr/>
        </p:nvSpPr>
        <p:spPr>
          <a:xfrm>
            <a:off x="5213899" y="75450"/>
            <a:ext cx="1016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303" name="Google Shape;303;p34"/>
          <p:cNvSpPr/>
          <p:nvPr/>
        </p:nvSpPr>
        <p:spPr>
          <a:xfrm>
            <a:off x="5326925" y="6314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4" name="Google Shape;304;p34"/>
          <p:cNvCxnSpPr/>
          <p:nvPr/>
        </p:nvCxnSpPr>
        <p:spPr>
          <a:xfrm rot="10800000" flipH="1">
            <a:off x="5672744" y="1065743"/>
            <a:ext cx="4800" cy="450900"/>
          </a:xfrm>
          <a:prstGeom prst="straightConnector1">
            <a:avLst/>
          </a:prstGeom>
          <a:noFill/>
          <a:ln w="28575" cap="flat" cmpd="sng">
            <a:solidFill>
              <a:schemeClr val="dk2"/>
            </a:solidFill>
            <a:prstDash val="solid"/>
            <a:round/>
            <a:headEnd type="none" w="sm" len="sm"/>
            <a:tailEnd type="triangle" w="med" len="med"/>
          </a:ln>
        </p:spPr>
      </p:cxnSp>
      <p:sp>
        <p:nvSpPr>
          <p:cNvPr id="305" name="Google Shape;305;p34"/>
          <p:cNvSpPr/>
          <p:nvPr/>
        </p:nvSpPr>
        <p:spPr>
          <a:xfrm>
            <a:off x="4949700" y="7804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4"/>
          <p:cNvSpPr/>
          <p:nvPr/>
        </p:nvSpPr>
        <p:spPr>
          <a:xfrm>
            <a:off x="5178300" y="8566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4"/>
          <p:cNvSpPr/>
          <p:nvPr/>
        </p:nvSpPr>
        <p:spPr>
          <a:xfrm>
            <a:off x="5928325" y="8161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4"/>
          <p:cNvSpPr/>
          <p:nvPr/>
        </p:nvSpPr>
        <p:spPr>
          <a:xfrm flipH="1">
            <a:off x="6905538" y="8506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4"/>
          <p:cNvSpPr/>
          <p:nvPr/>
        </p:nvSpPr>
        <p:spPr>
          <a:xfrm>
            <a:off x="7256240" y="3769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4"/>
          <p:cNvSpPr txBox="1"/>
          <p:nvPr/>
        </p:nvSpPr>
        <p:spPr>
          <a:xfrm>
            <a:off x="6827850" y="91000"/>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sp>
        <p:nvSpPr>
          <p:cNvPr id="311" name="Google Shape;311;p34"/>
          <p:cNvSpPr txBox="1"/>
          <p:nvPr/>
        </p:nvSpPr>
        <p:spPr>
          <a:xfrm>
            <a:off x="606088" y="1520025"/>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312" name="Google Shape;312;p34"/>
          <p:cNvSpPr txBox="1"/>
          <p:nvPr/>
        </p:nvSpPr>
        <p:spPr>
          <a:xfrm>
            <a:off x="2282488" y="1520025"/>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pic>
        <p:nvPicPr>
          <p:cNvPr id="313" name="Google Shape;313;p34"/>
          <p:cNvPicPr preferRelativeResize="0"/>
          <p:nvPr/>
        </p:nvPicPr>
        <p:blipFill rotWithShape="1">
          <a:blip r:embed="rId4">
            <a:alphaModFix/>
          </a:blip>
          <a:srcRect/>
          <a:stretch/>
        </p:blipFill>
        <p:spPr>
          <a:xfrm>
            <a:off x="7374014" y="3196656"/>
            <a:ext cx="674570" cy="624810"/>
          </a:xfrm>
          <a:prstGeom prst="rect">
            <a:avLst/>
          </a:prstGeom>
          <a:noFill/>
          <a:ln>
            <a:noFill/>
          </a:ln>
        </p:spPr>
      </p:pic>
      <p:pic>
        <p:nvPicPr>
          <p:cNvPr id="314" name="Google Shape;314;p34"/>
          <p:cNvPicPr preferRelativeResize="0"/>
          <p:nvPr/>
        </p:nvPicPr>
        <p:blipFill rotWithShape="1">
          <a:blip r:embed="rId5">
            <a:alphaModFix/>
          </a:blip>
          <a:srcRect/>
          <a:stretch/>
        </p:blipFill>
        <p:spPr>
          <a:xfrm>
            <a:off x="7501299" y="599134"/>
            <a:ext cx="635400" cy="624810"/>
          </a:xfrm>
          <a:prstGeom prst="rect">
            <a:avLst/>
          </a:prstGeom>
          <a:noFill/>
          <a:ln>
            <a:noFill/>
          </a:ln>
        </p:spPr>
      </p:pic>
      <p:pic>
        <p:nvPicPr>
          <p:cNvPr id="315" name="Google Shape;315;p34"/>
          <p:cNvPicPr preferRelativeResize="0"/>
          <p:nvPr/>
        </p:nvPicPr>
        <p:blipFill rotWithShape="1">
          <a:blip r:embed="rId6">
            <a:alphaModFix/>
          </a:blip>
          <a:srcRect/>
          <a:stretch/>
        </p:blipFill>
        <p:spPr>
          <a:xfrm>
            <a:off x="734245" y="150775"/>
            <a:ext cx="1498600" cy="1435100"/>
          </a:xfrm>
          <a:prstGeom prst="rect">
            <a:avLst/>
          </a:prstGeom>
          <a:noFill/>
          <a:ln>
            <a:noFill/>
          </a:ln>
        </p:spPr>
      </p:pic>
      <p:pic>
        <p:nvPicPr>
          <p:cNvPr id="316" name="Google Shape;316;p34"/>
          <p:cNvPicPr preferRelativeResize="0"/>
          <p:nvPr/>
        </p:nvPicPr>
        <p:blipFill rotWithShape="1">
          <a:blip r:embed="rId7">
            <a:alphaModFix/>
          </a:blip>
          <a:srcRect/>
          <a:stretch/>
        </p:blipFill>
        <p:spPr>
          <a:xfrm>
            <a:off x="2512181" y="226975"/>
            <a:ext cx="1282700" cy="1358900"/>
          </a:xfrm>
          <a:prstGeom prst="rect">
            <a:avLst/>
          </a:prstGeom>
          <a:noFill/>
          <a:ln>
            <a:noFill/>
          </a:ln>
        </p:spPr>
      </p:pic>
      <p:pic>
        <p:nvPicPr>
          <p:cNvPr id="317" name="Google Shape;317;p34"/>
          <p:cNvPicPr preferRelativeResize="0"/>
          <p:nvPr/>
        </p:nvPicPr>
        <p:blipFill rotWithShape="1">
          <a:blip r:embed="rId8">
            <a:alphaModFix/>
          </a:blip>
          <a:srcRect/>
          <a:stretch/>
        </p:blipFill>
        <p:spPr>
          <a:xfrm>
            <a:off x="1512388" y="2901737"/>
            <a:ext cx="1282700" cy="1361974"/>
          </a:xfrm>
          <a:prstGeom prst="rect">
            <a:avLst/>
          </a:prstGeom>
          <a:noFill/>
          <a:ln>
            <a:noFill/>
          </a:ln>
        </p:spPr>
      </p:pic>
      <p:sp>
        <p:nvSpPr>
          <p:cNvPr id="4" name="Google Shape;243;p32">
            <a:extLst>
              <a:ext uri="{FF2B5EF4-FFF2-40B4-BE49-F238E27FC236}">
                <a16:creationId xmlns:a16="http://schemas.microsoft.com/office/drawing/2014/main" id="{E102DA38-7E63-6290-A189-24442D0BE6D9}"/>
              </a:ext>
            </a:extLst>
          </p:cNvPr>
          <p:cNvSpPr txBox="1"/>
          <p:nvPr/>
        </p:nvSpPr>
        <p:spPr>
          <a:xfrm>
            <a:off x="7386743" y="2664359"/>
            <a:ext cx="882613"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dirty="0"/>
              <a:t>Purpose</a:t>
            </a:r>
            <a:endParaRPr sz="1200" b="1" i="0" u="none" strike="noStrike" cap="none" dirty="0">
              <a:solidFill>
                <a:srgbClr val="000000"/>
              </a:solidFill>
              <a:latin typeface="Arial"/>
              <a:ea typeface="Arial"/>
              <a:cs typeface="Arial"/>
              <a:sym typeface="Arial"/>
            </a:endParaRPr>
          </a:p>
        </p:txBody>
      </p:sp>
      <p:sp>
        <p:nvSpPr>
          <p:cNvPr id="5" name="Google Shape;136;p28">
            <a:extLst>
              <a:ext uri="{FF2B5EF4-FFF2-40B4-BE49-F238E27FC236}">
                <a16:creationId xmlns:a16="http://schemas.microsoft.com/office/drawing/2014/main" id="{6A2B95EA-46C9-9151-E8A2-7078D666AAB1}"/>
              </a:ext>
            </a:extLst>
          </p:cNvPr>
          <p:cNvSpPr txBox="1"/>
          <p:nvPr/>
        </p:nvSpPr>
        <p:spPr>
          <a:xfrm flipH="1">
            <a:off x="7039737" y="1442503"/>
            <a:ext cx="150791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Pollinates Pink Flowers</a:t>
            </a:r>
            <a:endParaRPr sz="1000" b="0" i="0" u="none" strike="noStrike" cap="none" dirty="0">
              <a:solidFill>
                <a:srgbClr val="000000"/>
              </a:solidFill>
              <a:latin typeface="Arial"/>
              <a:ea typeface="Arial"/>
              <a:cs typeface="Arial"/>
              <a:sym typeface="Arial"/>
            </a:endParaRPr>
          </a:p>
        </p:txBody>
      </p:sp>
      <p:sp>
        <p:nvSpPr>
          <p:cNvPr id="6" name="Google Shape;136;p28">
            <a:extLst>
              <a:ext uri="{FF2B5EF4-FFF2-40B4-BE49-F238E27FC236}">
                <a16:creationId xmlns:a16="http://schemas.microsoft.com/office/drawing/2014/main" id="{207FB48F-ED70-05BC-FE52-39F3A32FA9B1}"/>
              </a:ext>
            </a:extLst>
          </p:cNvPr>
          <p:cNvSpPr txBox="1"/>
          <p:nvPr/>
        </p:nvSpPr>
        <p:spPr>
          <a:xfrm flipH="1">
            <a:off x="6950732" y="4008587"/>
            <a:ext cx="163667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Decomposes Blue Apples</a:t>
            </a:r>
            <a:endParaRPr sz="1000" b="0" i="0" u="none" strike="noStrike" cap="none" dirty="0">
              <a:solidFill>
                <a:srgbClr val="000000"/>
              </a:solidFill>
              <a:latin typeface="Arial"/>
              <a:ea typeface="Arial"/>
              <a:cs typeface="Arial"/>
              <a:sym typeface="Arial"/>
            </a:endParaRPr>
          </a:p>
        </p:txBody>
      </p:sp>
      <p:sp>
        <p:nvSpPr>
          <p:cNvPr id="7" name="Oval 6">
            <a:extLst>
              <a:ext uri="{FF2B5EF4-FFF2-40B4-BE49-F238E27FC236}">
                <a16:creationId xmlns:a16="http://schemas.microsoft.com/office/drawing/2014/main" id="{9064CDD8-DC77-9C8B-6F02-BF5A35EFC5C1}"/>
              </a:ext>
            </a:extLst>
          </p:cNvPr>
          <p:cNvSpPr/>
          <p:nvPr/>
        </p:nvSpPr>
        <p:spPr>
          <a:xfrm>
            <a:off x="5221910"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7406375-5E27-918F-4CEC-9A2C1B4F0D61}"/>
              </a:ext>
            </a:extLst>
          </p:cNvPr>
          <p:cNvSpPr/>
          <p:nvPr/>
        </p:nvSpPr>
        <p:spPr>
          <a:xfrm>
            <a:off x="5175532" y="3144980"/>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752A5A4-D5A6-9803-9039-9464BDA9C7FC}"/>
              </a:ext>
            </a:extLst>
          </p:cNvPr>
          <p:cNvSpPr/>
          <p:nvPr/>
        </p:nvSpPr>
        <p:spPr>
          <a:xfrm>
            <a:off x="7372075" y="550870"/>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DD32F76-B88B-280D-7995-79D9AEE64B15}"/>
              </a:ext>
            </a:extLst>
          </p:cNvPr>
          <p:cNvSpPr/>
          <p:nvPr/>
        </p:nvSpPr>
        <p:spPr>
          <a:xfrm>
            <a:off x="7335635" y="3148293"/>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1253;p49">
            <a:extLst>
              <a:ext uri="{FF2B5EF4-FFF2-40B4-BE49-F238E27FC236}">
                <a16:creationId xmlns:a16="http://schemas.microsoft.com/office/drawing/2014/main" id="{A1ED87A2-3CFF-4B18-A367-BD33DBD63D96}"/>
              </a:ext>
            </a:extLst>
          </p:cNvPr>
          <p:cNvSpPr txBox="1"/>
          <p:nvPr/>
        </p:nvSpPr>
        <p:spPr>
          <a:xfrm>
            <a:off x="317250" y="4433700"/>
            <a:ext cx="86862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The creatures on the top and bottom have the same mechanisms (as reflected in the </a:t>
            </a:r>
            <a:r>
              <a:rPr lang="en" sz="1800" dirty="0">
                <a:solidFill>
                  <a:srgbClr val="00B0F0"/>
                </a:solidFill>
              </a:rPr>
              <a:t>blue circles</a:t>
            </a:r>
            <a:r>
              <a:rPr lang="en" sz="1800" dirty="0">
                <a:solidFill>
                  <a:schemeClr val="dk1"/>
                </a:solidFill>
              </a:rPr>
              <a:t>) and different purposes (as reflected in the </a:t>
            </a:r>
            <a:r>
              <a:rPr lang="en" sz="1800" dirty="0">
                <a:solidFill>
                  <a:srgbClr val="7030A0"/>
                </a:solidFill>
              </a:rPr>
              <a:t>purple circles</a:t>
            </a:r>
            <a:r>
              <a:rPr lang="en" sz="1800" dirty="0">
                <a:solidFill>
                  <a:schemeClr val="dk1"/>
                </a:solidFill>
              </a:rPr>
              <a:t>). </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p:nvPr/>
        </p:nvSpPr>
        <p:spPr>
          <a:xfrm>
            <a:off x="328050" y="273707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4"/>
          <p:cNvSpPr/>
          <p:nvPr/>
        </p:nvSpPr>
        <p:spPr>
          <a:xfrm>
            <a:off x="4177749" y="2950683"/>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8" name="Google Shape;278;p34"/>
          <p:cNvPicPr preferRelativeResize="0"/>
          <p:nvPr/>
        </p:nvPicPr>
        <p:blipFill rotWithShape="1">
          <a:blip r:embed="rId3">
            <a:alphaModFix/>
          </a:blip>
          <a:srcRect/>
          <a:stretch/>
        </p:blipFill>
        <p:spPr>
          <a:xfrm>
            <a:off x="4543075" y="3025150"/>
            <a:ext cx="1988101" cy="938952"/>
          </a:xfrm>
          <a:prstGeom prst="rect">
            <a:avLst/>
          </a:prstGeom>
          <a:noFill/>
          <a:ln>
            <a:noFill/>
          </a:ln>
        </p:spPr>
      </p:pic>
      <p:cxnSp>
        <p:nvCxnSpPr>
          <p:cNvPr id="279" name="Google Shape;279;p34"/>
          <p:cNvCxnSpPr/>
          <p:nvPr/>
        </p:nvCxnSpPr>
        <p:spPr>
          <a:xfrm rot="10800000" flipH="1">
            <a:off x="6692289" y="3596016"/>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80" name="Google Shape;280;p34"/>
          <p:cNvSpPr txBox="1"/>
          <p:nvPr/>
        </p:nvSpPr>
        <p:spPr>
          <a:xfrm flipH="1">
            <a:off x="6471438" y="3987913"/>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281" name="Google Shape;281;p34"/>
          <p:cNvSpPr txBox="1"/>
          <p:nvPr/>
        </p:nvSpPr>
        <p:spPr>
          <a:xfrm flipH="1">
            <a:off x="5321204" y="3992833"/>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Lom</a:t>
            </a:r>
            <a:endParaRPr sz="1000" b="0" i="0" u="none" strike="noStrike" cap="none">
              <a:solidFill>
                <a:srgbClr val="000000"/>
              </a:solidFill>
              <a:latin typeface="Arial"/>
              <a:ea typeface="Arial"/>
              <a:cs typeface="Arial"/>
              <a:sym typeface="Arial"/>
            </a:endParaRPr>
          </a:p>
        </p:txBody>
      </p:sp>
      <p:cxnSp>
        <p:nvCxnSpPr>
          <p:cNvPr id="282" name="Google Shape;282;p34"/>
          <p:cNvCxnSpPr/>
          <p:nvPr/>
        </p:nvCxnSpPr>
        <p:spPr>
          <a:xfrm>
            <a:off x="4507225" y="3473607"/>
            <a:ext cx="159300" cy="300"/>
          </a:xfrm>
          <a:prstGeom prst="straightConnector1">
            <a:avLst/>
          </a:prstGeom>
          <a:noFill/>
          <a:ln w="28575" cap="flat" cmpd="sng">
            <a:solidFill>
              <a:schemeClr val="dk2"/>
            </a:solidFill>
            <a:prstDash val="solid"/>
            <a:round/>
            <a:headEnd type="none" w="sm" len="sm"/>
            <a:tailEnd type="triangle" w="med" len="med"/>
          </a:ln>
        </p:spPr>
      </p:cxnSp>
      <p:sp>
        <p:nvSpPr>
          <p:cNvPr id="283" name="Google Shape;283;p34"/>
          <p:cNvSpPr txBox="1"/>
          <p:nvPr/>
        </p:nvSpPr>
        <p:spPr>
          <a:xfrm flipH="1">
            <a:off x="4163450" y="3316657"/>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284" name="Google Shape;284;p34"/>
          <p:cNvSpPr txBox="1"/>
          <p:nvPr/>
        </p:nvSpPr>
        <p:spPr>
          <a:xfrm>
            <a:off x="5145374" y="2664725"/>
            <a:ext cx="1016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285" name="Google Shape;285;p34"/>
          <p:cNvSpPr/>
          <p:nvPr/>
        </p:nvSpPr>
        <p:spPr>
          <a:xfrm>
            <a:off x="5258400" y="3220750"/>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6" name="Google Shape;286;p34"/>
          <p:cNvCxnSpPr/>
          <p:nvPr/>
        </p:nvCxnSpPr>
        <p:spPr>
          <a:xfrm rot="10800000" flipH="1">
            <a:off x="5604219" y="3655018"/>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87" name="Google Shape;287;p34"/>
          <p:cNvSpPr/>
          <p:nvPr/>
        </p:nvSpPr>
        <p:spPr>
          <a:xfrm>
            <a:off x="4881175" y="3369706"/>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4"/>
          <p:cNvSpPr/>
          <p:nvPr/>
        </p:nvSpPr>
        <p:spPr>
          <a:xfrm>
            <a:off x="5109775" y="3445906"/>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4"/>
          <p:cNvSpPr/>
          <p:nvPr/>
        </p:nvSpPr>
        <p:spPr>
          <a:xfrm>
            <a:off x="5859800" y="3405400"/>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4"/>
          <p:cNvSpPr/>
          <p:nvPr/>
        </p:nvSpPr>
        <p:spPr>
          <a:xfrm flipH="1">
            <a:off x="6837013" y="3439968"/>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4"/>
          <p:cNvSpPr/>
          <p:nvPr/>
        </p:nvSpPr>
        <p:spPr>
          <a:xfrm>
            <a:off x="7228502" y="29529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4"/>
          <p:cNvSpPr txBox="1"/>
          <p:nvPr/>
        </p:nvSpPr>
        <p:spPr>
          <a:xfrm>
            <a:off x="317250" y="4433700"/>
            <a:ext cx="86862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To what extent do you think that the creature on the bottom is a Xan? </a:t>
            </a:r>
            <a:endParaRPr sz="2000" b="0" i="0" u="none" strike="noStrike" cap="none">
              <a:solidFill>
                <a:srgbClr val="000000"/>
              </a:solidFill>
              <a:latin typeface="Arial"/>
              <a:ea typeface="Arial"/>
              <a:cs typeface="Arial"/>
              <a:sym typeface="Arial"/>
            </a:endParaRPr>
          </a:p>
        </p:txBody>
      </p:sp>
      <p:sp>
        <p:nvSpPr>
          <p:cNvPr id="294" name="Google Shape;294;p34"/>
          <p:cNvSpPr/>
          <p:nvPr/>
        </p:nvSpPr>
        <p:spPr>
          <a:xfrm>
            <a:off x="328050" y="1698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4"/>
          <p:cNvSpPr/>
          <p:nvPr/>
        </p:nvSpPr>
        <p:spPr>
          <a:xfrm>
            <a:off x="4246274" y="3614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6" name="Google Shape;296;p34"/>
          <p:cNvPicPr preferRelativeResize="0"/>
          <p:nvPr/>
        </p:nvPicPr>
        <p:blipFill rotWithShape="1">
          <a:blip r:embed="rId3">
            <a:alphaModFix/>
          </a:blip>
          <a:srcRect/>
          <a:stretch/>
        </p:blipFill>
        <p:spPr>
          <a:xfrm>
            <a:off x="4611600" y="435875"/>
            <a:ext cx="1988101" cy="938952"/>
          </a:xfrm>
          <a:prstGeom prst="rect">
            <a:avLst/>
          </a:prstGeom>
          <a:noFill/>
          <a:ln>
            <a:noFill/>
          </a:ln>
        </p:spPr>
      </p:pic>
      <p:cxnSp>
        <p:nvCxnSpPr>
          <p:cNvPr id="297" name="Google Shape;297;p34"/>
          <p:cNvCxnSpPr/>
          <p:nvPr/>
        </p:nvCxnSpPr>
        <p:spPr>
          <a:xfrm rot="10800000" flipH="1">
            <a:off x="6760814" y="1006741"/>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98" name="Google Shape;298;p34"/>
          <p:cNvSpPr txBox="1"/>
          <p:nvPr/>
        </p:nvSpPr>
        <p:spPr>
          <a:xfrm flipH="1">
            <a:off x="6539963" y="1398638"/>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299" name="Google Shape;299;p34"/>
          <p:cNvSpPr txBox="1"/>
          <p:nvPr/>
        </p:nvSpPr>
        <p:spPr>
          <a:xfrm flipH="1">
            <a:off x="5389729" y="1403558"/>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Lom</a:t>
            </a:r>
            <a:endParaRPr sz="1000" b="0" i="0" u="none" strike="noStrike" cap="none">
              <a:solidFill>
                <a:srgbClr val="000000"/>
              </a:solidFill>
              <a:latin typeface="Arial"/>
              <a:ea typeface="Arial"/>
              <a:cs typeface="Arial"/>
              <a:sym typeface="Arial"/>
            </a:endParaRPr>
          </a:p>
        </p:txBody>
      </p:sp>
      <p:cxnSp>
        <p:nvCxnSpPr>
          <p:cNvPr id="300" name="Google Shape;300;p34"/>
          <p:cNvCxnSpPr/>
          <p:nvPr/>
        </p:nvCxnSpPr>
        <p:spPr>
          <a:xfrm>
            <a:off x="4575750" y="884332"/>
            <a:ext cx="159300" cy="300"/>
          </a:xfrm>
          <a:prstGeom prst="straightConnector1">
            <a:avLst/>
          </a:prstGeom>
          <a:noFill/>
          <a:ln w="28575" cap="flat" cmpd="sng">
            <a:solidFill>
              <a:schemeClr val="dk2"/>
            </a:solidFill>
            <a:prstDash val="solid"/>
            <a:round/>
            <a:headEnd type="none" w="sm" len="sm"/>
            <a:tailEnd type="triangle" w="med" len="med"/>
          </a:ln>
        </p:spPr>
      </p:cxnSp>
      <p:sp>
        <p:nvSpPr>
          <p:cNvPr id="301" name="Google Shape;301;p34"/>
          <p:cNvSpPr txBox="1"/>
          <p:nvPr/>
        </p:nvSpPr>
        <p:spPr>
          <a:xfrm flipH="1">
            <a:off x="4231975" y="727382"/>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302" name="Google Shape;302;p34"/>
          <p:cNvSpPr txBox="1"/>
          <p:nvPr/>
        </p:nvSpPr>
        <p:spPr>
          <a:xfrm>
            <a:off x="5213899" y="75450"/>
            <a:ext cx="1016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303" name="Google Shape;303;p34"/>
          <p:cNvSpPr/>
          <p:nvPr/>
        </p:nvSpPr>
        <p:spPr>
          <a:xfrm>
            <a:off x="5326925" y="6314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4" name="Google Shape;304;p34"/>
          <p:cNvCxnSpPr/>
          <p:nvPr/>
        </p:nvCxnSpPr>
        <p:spPr>
          <a:xfrm rot="10800000" flipH="1">
            <a:off x="5672744" y="1065743"/>
            <a:ext cx="4800" cy="450900"/>
          </a:xfrm>
          <a:prstGeom prst="straightConnector1">
            <a:avLst/>
          </a:prstGeom>
          <a:noFill/>
          <a:ln w="28575" cap="flat" cmpd="sng">
            <a:solidFill>
              <a:schemeClr val="dk2"/>
            </a:solidFill>
            <a:prstDash val="solid"/>
            <a:round/>
            <a:headEnd type="none" w="sm" len="sm"/>
            <a:tailEnd type="triangle" w="med" len="med"/>
          </a:ln>
        </p:spPr>
      </p:cxnSp>
      <p:sp>
        <p:nvSpPr>
          <p:cNvPr id="305" name="Google Shape;305;p34"/>
          <p:cNvSpPr/>
          <p:nvPr/>
        </p:nvSpPr>
        <p:spPr>
          <a:xfrm>
            <a:off x="4949700" y="7804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4"/>
          <p:cNvSpPr/>
          <p:nvPr/>
        </p:nvSpPr>
        <p:spPr>
          <a:xfrm>
            <a:off x="5178300" y="8566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4"/>
          <p:cNvSpPr/>
          <p:nvPr/>
        </p:nvSpPr>
        <p:spPr>
          <a:xfrm>
            <a:off x="5928325" y="8161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4"/>
          <p:cNvSpPr/>
          <p:nvPr/>
        </p:nvSpPr>
        <p:spPr>
          <a:xfrm flipH="1">
            <a:off x="6905538" y="8506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4"/>
          <p:cNvSpPr/>
          <p:nvPr/>
        </p:nvSpPr>
        <p:spPr>
          <a:xfrm>
            <a:off x="7256240" y="3769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4"/>
          <p:cNvSpPr txBox="1"/>
          <p:nvPr/>
        </p:nvSpPr>
        <p:spPr>
          <a:xfrm>
            <a:off x="6827850" y="91000"/>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sp>
        <p:nvSpPr>
          <p:cNvPr id="311" name="Google Shape;311;p34"/>
          <p:cNvSpPr txBox="1"/>
          <p:nvPr/>
        </p:nvSpPr>
        <p:spPr>
          <a:xfrm>
            <a:off x="606088" y="1520025"/>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312" name="Google Shape;312;p34"/>
          <p:cNvSpPr txBox="1"/>
          <p:nvPr/>
        </p:nvSpPr>
        <p:spPr>
          <a:xfrm>
            <a:off x="2282488" y="1520025"/>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pic>
        <p:nvPicPr>
          <p:cNvPr id="313" name="Google Shape;313;p34"/>
          <p:cNvPicPr preferRelativeResize="0"/>
          <p:nvPr/>
        </p:nvPicPr>
        <p:blipFill rotWithShape="1">
          <a:blip r:embed="rId4">
            <a:alphaModFix/>
          </a:blip>
          <a:srcRect/>
          <a:stretch/>
        </p:blipFill>
        <p:spPr>
          <a:xfrm>
            <a:off x="7374014" y="3196656"/>
            <a:ext cx="674570" cy="624810"/>
          </a:xfrm>
          <a:prstGeom prst="rect">
            <a:avLst/>
          </a:prstGeom>
          <a:noFill/>
          <a:ln>
            <a:noFill/>
          </a:ln>
        </p:spPr>
      </p:pic>
      <p:pic>
        <p:nvPicPr>
          <p:cNvPr id="314" name="Google Shape;314;p34"/>
          <p:cNvPicPr preferRelativeResize="0"/>
          <p:nvPr/>
        </p:nvPicPr>
        <p:blipFill rotWithShape="1">
          <a:blip r:embed="rId5">
            <a:alphaModFix/>
          </a:blip>
          <a:srcRect/>
          <a:stretch/>
        </p:blipFill>
        <p:spPr>
          <a:xfrm>
            <a:off x="7501299" y="599134"/>
            <a:ext cx="635400" cy="624810"/>
          </a:xfrm>
          <a:prstGeom prst="rect">
            <a:avLst/>
          </a:prstGeom>
          <a:noFill/>
          <a:ln>
            <a:noFill/>
          </a:ln>
        </p:spPr>
      </p:pic>
      <p:pic>
        <p:nvPicPr>
          <p:cNvPr id="315" name="Google Shape;315;p34"/>
          <p:cNvPicPr preferRelativeResize="0"/>
          <p:nvPr/>
        </p:nvPicPr>
        <p:blipFill rotWithShape="1">
          <a:blip r:embed="rId6">
            <a:alphaModFix/>
          </a:blip>
          <a:srcRect/>
          <a:stretch/>
        </p:blipFill>
        <p:spPr>
          <a:xfrm>
            <a:off x="734245" y="150775"/>
            <a:ext cx="1498600" cy="1435100"/>
          </a:xfrm>
          <a:prstGeom prst="rect">
            <a:avLst/>
          </a:prstGeom>
          <a:noFill/>
          <a:ln>
            <a:noFill/>
          </a:ln>
        </p:spPr>
      </p:pic>
      <p:pic>
        <p:nvPicPr>
          <p:cNvPr id="316" name="Google Shape;316;p34"/>
          <p:cNvPicPr preferRelativeResize="0"/>
          <p:nvPr/>
        </p:nvPicPr>
        <p:blipFill rotWithShape="1">
          <a:blip r:embed="rId7">
            <a:alphaModFix/>
          </a:blip>
          <a:srcRect/>
          <a:stretch/>
        </p:blipFill>
        <p:spPr>
          <a:xfrm>
            <a:off x="2512181" y="226975"/>
            <a:ext cx="1282700" cy="1358900"/>
          </a:xfrm>
          <a:prstGeom prst="rect">
            <a:avLst/>
          </a:prstGeom>
          <a:noFill/>
          <a:ln>
            <a:noFill/>
          </a:ln>
        </p:spPr>
      </p:pic>
      <p:pic>
        <p:nvPicPr>
          <p:cNvPr id="317" name="Google Shape;317;p34"/>
          <p:cNvPicPr preferRelativeResize="0"/>
          <p:nvPr/>
        </p:nvPicPr>
        <p:blipFill rotWithShape="1">
          <a:blip r:embed="rId8">
            <a:alphaModFix/>
          </a:blip>
          <a:srcRect/>
          <a:stretch/>
        </p:blipFill>
        <p:spPr>
          <a:xfrm>
            <a:off x="1512388" y="2901737"/>
            <a:ext cx="1282700" cy="1361974"/>
          </a:xfrm>
          <a:prstGeom prst="rect">
            <a:avLst/>
          </a:prstGeom>
          <a:noFill/>
          <a:ln>
            <a:noFill/>
          </a:ln>
        </p:spPr>
      </p:pic>
      <p:sp>
        <p:nvSpPr>
          <p:cNvPr id="4" name="Google Shape;243;p32">
            <a:extLst>
              <a:ext uri="{FF2B5EF4-FFF2-40B4-BE49-F238E27FC236}">
                <a16:creationId xmlns:a16="http://schemas.microsoft.com/office/drawing/2014/main" id="{E102DA38-7E63-6290-A189-24442D0BE6D9}"/>
              </a:ext>
            </a:extLst>
          </p:cNvPr>
          <p:cNvSpPr txBox="1"/>
          <p:nvPr/>
        </p:nvSpPr>
        <p:spPr>
          <a:xfrm>
            <a:off x="7386743" y="2664359"/>
            <a:ext cx="882613"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dirty="0"/>
              <a:t>Purpose</a:t>
            </a:r>
            <a:endParaRPr sz="1200" b="1" i="0" u="none" strike="noStrike" cap="none" dirty="0">
              <a:solidFill>
                <a:srgbClr val="000000"/>
              </a:solidFill>
              <a:latin typeface="Arial"/>
              <a:ea typeface="Arial"/>
              <a:cs typeface="Arial"/>
              <a:sym typeface="Arial"/>
            </a:endParaRPr>
          </a:p>
        </p:txBody>
      </p:sp>
      <p:sp>
        <p:nvSpPr>
          <p:cNvPr id="5" name="Google Shape;136;p28">
            <a:extLst>
              <a:ext uri="{FF2B5EF4-FFF2-40B4-BE49-F238E27FC236}">
                <a16:creationId xmlns:a16="http://schemas.microsoft.com/office/drawing/2014/main" id="{6A2B95EA-46C9-9151-E8A2-7078D666AAB1}"/>
              </a:ext>
            </a:extLst>
          </p:cNvPr>
          <p:cNvSpPr txBox="1"/>
          <p:nvPr/>
        </p:nvSpPr>
        <p:spPr>
          <a:xfrm flipH="1">
            <a:off x="7039737" y="1442503"/>
            <a:ext cx="150791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Pollinates Pink Flowers</a:t>
            </a:r>
            <a:endParaRPr sz="1000" b="0" i="0" u="none" strike="noStrike" cap="none" dirty="0">
              <a:solidFill>
                <a:srgbClr val="000000"/>
              </a:solidFill>
              <a:latin typeface="Arial"/>
              <a:ea typeface="Arial"/>
              <a:cs typeface="Arial"/>
              <a:sym typeface="Arial"/>
            </a:endParaRPr>
          </a:p>
        </p:txBody>
      </p:sp>
      <p:sp>
        <p:nvSpPr>
          <p:cNvPr id="6" name="Google Shape;136;p28">
            <a:extLst>
              <a:ext uri="{FF2B5EF4-FFF2-40B4-BE49-F238E27FC236}">
                <a16:creationId xmlns:a16="http://schemas.microsoft.com/office/drawing/2014/main" id="{207FB48F-ED70-05BC-FE52-39F3A32FA9B1}"/>
              </a:ext>
            </a:extLst>
          </p:cNvPr>
          <p:cNvSpPr txBox="1"/>
          <p:nvPr/>
        </p:nvSpPr>
        <p:spPr>
          <a:xfrm flipH="1">
            <a:off x="6950732" y="4008587"/>
            <a:ext cx="163667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Decomposes Blue Apples</a:t>
            </a:r>
            <a:endParaRPr sz="1000" b="0" i="0" u="none" strike="noStrike" cap="none" dirty="0">
              <a:solidFill>
                <a:srgbClr val="000000"/>
              </a:solidFill>
              <a:latin typeface="Arial"/>
              <a:ea typeface="Arial"/>
              <a:cs typeface="Arial"/>
              <a:sym typeface="Arial"/>
            </a:endParaRPr>
          </a:p>
        </p:txBody>
      </p:sp>
      <p:sp>
        <p:nvSpPr>
          <p:cNvPr id="7" name="Oval 6">
            <a:extLst>
              <a:ext uri="{FF2B5EF4-FFF2-40B4-BE49-F238E27FC236}">
                <a16:creationId xmlns:a16="http://schemas.microsoft.com/office/drawing/2014/main" id="{9064CDD8-DC77-9C8B-6F02-BF5A35EFC5C1}"/>
              </a:ext>
            </a:extLst>
          </p:cNvPr>
          <p:cNvSpPr/>
          <p:nvPr/>
        </p:nvSpPr>
        <p:spPr>
          <a:xfrm>
            <a:off x="5221910"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7406375-5E27-918F-4CEC-9A2C1B4F0D61}"/>
              </a:ext>
            </a:extLst>
          </p:cNvPr>
          <p:cNvSpPr/>
          <p:nvPr/>
        </p:nvSpPr>
        <p:spPr>
          <a:xfrm>
            <a:off x="5175532" y="3144980"/>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752A5A4-D5A6-9803-9039-9464BDA9C7FC}"/>
              </a:ext>
            </a:extLst>
          </p:cNvPr>
          <p:cNvSpPr/>
          <p:nvPr/>
        </p:nvSpPr>
        <p:spPr>
          <a:xfrm>
            <a:off x="7372075" y="550870"/>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DD32F76-B88B-280D-7995-79D9AEE64B15}"/>
              </a:ext>
            </a:extLst>
          </p:cNvPr>
          <p:cNvSpPr/>
          <p:nvPr/>
        </p:nvSpPr>
        <p:spPr>
          <a:xfrm>
            <a:off x="7335635" y="3148293"/>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41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p:nvPr/>
        </p:nvSpPr>
        <p:spPr>
          <a:xfrm>
            <a:off x="2832563" y="20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Jig</a:t>
            </a:r>
            <a:endParaRPr b="1"/>
          </a:p>
        </p:txBody>
      </p:sp>
      <p:sp>
        <p:nvSpPr>
          <p:cNvPr id="323" name="Google Shape;323;p35"/>
          <p:cNvSpPr txBox="1"/>
          <p:nvPr/>
        </p:nvSpPr>
        <p:spPr>
          <a:xfrm>
            <a:off x="4799138" y="20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b="1">
                <a:solidFill>
                  <a:schemeClr val="dk1"/>
                </a:solidFill>
              </a:rPr>
              <a:t>Jig</a:t>
            </a:r>
            <a:endParaRPr b="1"/>
          </a:p>
        </p:txBody>
      </p:sp>
      <p:sp>
        <p:nvSpPr>
          <p:cNvPr id="324" name="Google Shape;324;p35"/>
          <p:cNvSpPr/>
          <p:nvPr/>
        </p:nvSpPr>
        <p:spPr>
          <a:xfrm>
            <a:off x="3176338" y="1082638"/>
            <a:ext cx="1033500" cy="763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4080563" y="13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rot="5400000">
            <a:off x="4262663" y="15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433891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rot="10800000" flipH="1">
            <a:off x="451501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3775763" y="15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rot="5400000">
            <a:off x="3957863" y="17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403411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rot="10800000" flipH="1">
            <a:off x="421021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3142813" y="15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rot="-5400000" flipH="1">
            <a:off x="2960713" y="17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318986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rot="10800000">
            <a:off x="301376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2838013" y="13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rot="-5400000" flipH="1">
            <a:off x="2655913" y="15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288506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rot="10800000">
            <a:off x="270896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3415638" y="12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3490988" y="13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3720438" y="12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3795788" y="13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rot="10800000" flipH="1">
            <a:off x="3641388" y="182876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rot="10800000" flipH="1">
            <a:off x="3837750" y="17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rot="10800000" flipH="1">
            <a:off x="3445025" y="17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5286763" y="1117225"/>
            <a:ext cx="939600" cy="763200"/>
          </a:xfrm>
          <a:prstGeom prst="triangl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5934238"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605153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616883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6226363"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6232700" y="16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232713" y="17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6232713" y="18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5474088"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535678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523948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5181963"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5175625" y="16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5175613" y="17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5175613" y="18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a:off x="5472613" y="15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5516563" y="15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5777413" y="15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5821363" y="15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rot="1100534">
            <a:off x="5892919" y="1177496"/>
            <a:ext cx="117257" cy="23584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rot="-1468092">
            <a:off x="5500125" y="1177541"/>
            <a:ext cx="117338" cy="23589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3170538" y="11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4025238" y="11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3447488" y="99852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3736363" y="10538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rot="10800000" flipH="1">
            <a:off x="5269838" y="1837450"/>
            <a:ext cx="1033500" cy="92400"/>
          </a:xfrm>
          <a:prstGeom prst="pentagon">
            <a:avLst>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5075638" y="19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6142438" y="19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1143000" y="657300"/>
            <a:ext cx="70347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txBox="1"/>
          <p:nvPr/>
        </p:nvSpPr>
        <p:spPr>
          <a:xfrm>
            <a:off x="0" y="-621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The creatures in the box below are Jigs.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p:nvPr/>
        </p:nvSpPr>
        <p:spPr>
          <a:xfrm>
            <a:off x="2832563" y="20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Jig</a:t>
            </a:r>
            <a:endParaRPr b="1"/>
          </a:p>
        </p:txBody>
      </p:sp>
      <p:sp>
        <p:nvSpPr>
          <p:cNvPr id="383" name="Google Shape;383;p36"/>
          <p:cNvSpPr txBox="1"/>
          <p:nvPr/>
        </p:nvSpPr>
        <p:spPr>
          <a:xfrm>
            <a:off x="4799138" y="20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b="1">
                <a:solidFill>
                  <a:schemeClr val="dk1"/>
                </a:solidFill>
              </a:rPr>
              <a:t>Jig</a:t>
            </a:r>
            <a:endParaRPr b="1"/>
          </a:p>
        </p:txBody>
      </p:sp>
      <p:sp>
        <p:nvSpPr>
          <p:cNvPr id="384" name="Google Shape;384;p36"/>
          <p:cNvSpPr/>
          <p:nvPr/>
        </p:nvSpPr>
        <p:spPr>
          <a:xfrm>
            <a:off x="3176338" y="1082638"/>
            <a:ext cx="1033500" cy="763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4080563" y="13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rot="5400000">
            <a:off x="4262663" y="15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433891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rot="10800000" flipH="1">
            <a:off x="451501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3775763" y="15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rot="5400000">
            <a:off x="3957863" y="17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403411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rot="10800000" flipH="1">
            <a:off x="421021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flipH="1">
            <a:off x="3142813" y="15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rot="-5400000" flipH="1">
            <a:off x="2960713" y="17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flipH="1">
            <a:off x="318986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rot="10800000">
            <a:off x="301376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flipH="1">
            <a:off x="2838013" y="13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rot="-5400000" flipH="1">
            <a:off x="2655913" y="15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flipH="1">
            <a:off x="288506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rot="10800000">
            <a:off x="270896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3415638" y="12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3490988" y="13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3720438" y="12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3795788" y="13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rot="10800000" flipH="1">
            <a:off x="3641388" y="182876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rot="10800000" flipH="1">
            <a:off x="3837750" y="17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rot="10800000" flipH="1">
            <a:off x="3445025" y="17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5286763" y="1117225"/>
            <a:ext cx="939600" cy="763200"/>
          </a:xfrm>
          <a:prstGeom prst="triangl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5934238"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605153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616883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6226363"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6232700" y="16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6232713" y="17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6232713" y="18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flipH="1">
            <a:off x="5474088"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flipH="1">
            <a:off x="535678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flipH="1">
            <a:off x="523948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flipH="1">
            <a:off x="5181963"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flipH="1">
            <a:off x="5175625" y="16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flipH="1">
            <a:off x="5175613" y="17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flipH="1">
            <a:off x="5175613" y="18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5472613" y="15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5516563" y="15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5777413" y="15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5821363" y="15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rot="1100534">
            <a:off x="5892919" y="1177496"/>
            <a:ext cx="117257" cy="23584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rot="-1468092">
            <a:off x="5500125" y="1177541"/>
            <a:ext cx="117338" cy="23589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3170538" y="11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4025238" y="11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447488" y="99852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736363" y="10538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rot="10800000" flipH="1">
            <a:off x="5269838" y="1837450"/>
            <a:ext cx="1033500" cy="92400"/>
          </a:xfrm>
          <a:prstGeom prst="pentagon">
            <a:avLst>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5075638" y="19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6142438" y="19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1143000" y="657300"/>
            <a:ext cx="70347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txBox="1"/>
          <p:nvPr/>
        </p:nvSpPr>
        <p:spPr>
          <a:xfrm>
            <a:off x="0" y="-621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The creatures in the box below are Jigs. </a:t>
            </a:r>
            <a:endParaRPr sz="1800"/>
          </a:p>
        </p:txBody>
      </p:sp>
      <p:sp>
        <p:nvSpPr>
          <p:cNvPr id="438" name="Google Shape;438;p36"/>
          <p:cNvSpPr txBox="1"/>
          <p:nvPr/>
        </p:nvSpPr>
        <p:spPr>
          <a:xfrm>
            <a:off x="0" y="23763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The purpose of Jigs is to make purple honey.</a:t>
            </a:r>
            <a:endParaRPr sz="1800"/>
          </a:p>
        </p:txBody>
      </p:sp>
      <p:sp>
        <p:nvSpPr>
          <p:cNvPr id="439" name="Google Shape;439;p36"/>
          <p:cNvSpPr/>
          <p:nvPr/>
        </p:nvSpPr>
        <p:spPr>
          <a:xfrm>
            <a:off x="4018040" y="3062146"/>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txBox="1"/>
          <p:nvPr/>
        </p:nvSpPr>
        <p:spPr>
          <a:xfrm>
            <a:off x="3954000" y="2776175"/>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441" name="Google Shape;441;p36"/>
          <p:cNvSpPr/>
          <p:nvPr/>
        </p:nvSpPr>
        <p:spPr>
          <a:xfrm rot="-420563">
            <a:off x="4260173" y="3339092"/>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rot="2119047">
            <a:off x="4530432" y="3368085"/>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rot="490771">
            <a:off x="4339557" y="3535078"/>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27;p40">
            <a:extLst>
              <a:ext uri="{FF2B5EF4-FFF2-40B4-BE49-F238E27FC236}">
                <a16:creationId xmlns:a16="http://schemas.microsoft.com/office/drawing/2014/main" id="{760D31FB-7425-35A9-41DF-75B6FC1B6559}"/>
              </a:ext>
            </a:extLst>
          </p:cNvPr>
          <p:cNvSpPr txBox="1"/>
          <p:nvPr/>
        </p:nvSpPr>
        <p:spPr>
          <a:xfrm flipH="1">
            <a:off x="3831187" y="4135511"/>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 Purple Honey </a:t>
            </a:r>
            <a:endParaRPr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7"/>
          <p:cNvSpPr/>
          <p:nvPr/>
        </p:nvSpPr>
        <p:spPr>
          <a:xfrm>
            <a:off x="2421600" y="2333700"/>
            <a:ext cx="4477500" cy="27975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5621965" y="2545446"/>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638199" y="254544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flipH="1">
            <a:off x="3118860" y="2826010"/>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flipH="1">
            <a:off x="4490259" y="309763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flipH="1">
            <a:off x="4913248" y="309763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flipH="1">
            <a:off x="4772252" y="309763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flipH="1">
            <a:off x="4631255" y="309763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flipH="1">
            <a:off x="3733044" y="3002170"/>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flipH="1">
            <a:off x="3944567" y="3116744"/>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458" name="Google Shape;458;p37"/>
          <p:cNvSpPr/>
          <p:nvPr/>
        </p:nvSpPr>
        <p:spPr>
          <a:xfrm flipH="1">
            <a:off x="3573154" y="30637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flipH="1">
            <a:off x="3448803" y="30637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flipH="1">
            <a:off x="3355540" y="30637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flipH="1">
            <a:off x="3276737" y="308311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flipH="1">
            <a:off x="3213174" y="30872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3" name="Google Shape;463;p37"/>
          <p:cNvCxnSpPr/>
          <p:nvPr/>
        </p:nvCxnSpPr>
        <p:spPr>
          <a:xfrm rot="10800000" flipH="1">
            <a:off x="5152739" y="319077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464" name="Google Shape;464;p37"/>
          <p:cNvSpPr txBox="1"/>
          <p:nvPr/>
        </p:nvSpPr>
        <p:spPr>
          <a:xfrm flipH="1">
            <a:off x="4931888" y="358267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465" name="Google Shape;465;p37"/>
          <p:cNvSpPr txBox="1"/>
          <p:nvPr/>
        </p:nvSpPr>
        <p:spPr>
          <a:xfrm flipH="1">
            <a:off x="3781654" y="358759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466" name="Google Shape;466;p37"/>
          <p:cNvCxnSpPr/>
          <p:nvPr/>
        </p:nvCxnSpPr>
        <p:spPr>
          <a:xfrm rot="10800000" flipH="1">
            <a:off x="4064669" y="3249781"/>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467" name="Google Shape;467;p37"/>
          <p:cNvCxnSpPr>
            <a:stCxn id="468" idx="1"/>
          </p:cNvCxnSpPr>
          <p:nvPr/>
        </p:nvCxnSpPr>
        <p:spPr>
          <a:xfrm>
            <a:off x="2967675" y="306837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468" name="Google Shape;468;p37"/>
          <p:cNvSpPr txBox="1"/>
          <p:nvPr/>
        </p:nvSpPr>
        <p:spPr>
          <a:xfrm flipH="1">
            <a:off x="2552475" y="289902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469" name="Google Shape;469;p37"/>
          <p:cNvSpPr/>
          <p:nvPr/>
        </p:nvSpPr>
        <p:spPr>
          <a:xfrm flipH="1">
            <a:off x="3150998" y="30872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flipH="1">
            <a:off x="3118823" y="308724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flipH="1">
            <a:off x="5284788" y="31065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txBox="1"/>
          <p:nvPr/>
        </p:nvSpPr>
        <p:spPr>
          <a:xfrm>
            <a:off x="3605824" y="2259475"/>
            <a:ext cx="1081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473" name="Google Shape;473;p37"/>
          <p:cNvSpPr txBox="1"/>
          <p:nvPr/>
        </p:nvSpPr>
        <p:spPr>
          <a:xfrm>
            <a:off x="5557925" y="2259475"/>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474" name="Google Shape;474;p37"/>
          <p:cNvSpPr txBox="1"/>
          <p:nvPr/>
        </p:nvSpPr>
        <p:spPr>
          <a:xfrm>
            <a:off x="2409596" y="3941042"/>
            <a:ext cx="27975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AutoNum type="arabicPeriod"/>
            </a:pPr>
            <a:r>
              <a:rPr lang="en" sz="1200"/>
              <a:t>Zid transports sugars to the Gem.</a:t>
            </a:r>
            <a:endParaRPr sz="1200"/>
          </a:p>
          <a:p>
            <a:pPr marL="457200" lvl="0" indent="-304800" algn="l" rtl="0">
              <a:spcBef>
                <a:spcPts val="0"/>
              </a:spcBef>
              <a:spcAft>
                <a:spcPts val="0"/>
              </a:spcAft>
              <a:buSzPts val="1200"/>
              <a:buAutoNum type="arabicPeriod"/>
            </a:pPr>
            <a:r>
              <a:rPr lang="en" sz="1200"/>
              <a:t>The Gem mixes the sugars.</a:t>
            </a:r>
            <a:endParaRPr sz="1200"/>
          </a:p>
          <a:p>
            <a:pPr marL="457200" lvl="0" indent="-304800" algn="l" rtl="0">
              <a:spcBef>
                <a:spcPts val="0"/>
              </a:spcBef>
              <a:spcAft>
                <a:spcPts val="0"/>
              </a:spcAft>
              <a:buSzPts val="1200"/>
              <a:buAutoNum type="arabicPeriod"/>
            </a:pPr>
            <a:r>
              <a:rPr lang="en" sz="1200"/>
              <a:t>The sugars are transported from the Gem to the Blo.</a:t>
            </a:r>
            <a:endParaRPr sz="1200"/>
          </a:p>
          <a:p>
            <a:pPr marL="457200" lvl="0" indent="-304800" algn="l" rtl="0">
              <a:spcBef>
                <a:spcPts val="0"/>
              </a:spcBef>
              <a:spcAft>
                <a:spcPts val="0"/>
              </a:spcAft>
              <a:buSzPts val="1200"/>
              <a:buAutoNum type="arabicPeriod"/>
            </a:pPr>
            <a:r>
              <a:rPr lang="en" sz="1200"/>
              <a:t>The end result is purple honey.</a:t>
            </a:r>
            <a:endParaRPr sz="1200"/>
          </a:p>
        </p:txBody>
      </p:sp>
      <p:sp>
        <p:nvSpPr>
          <p:cNvPr id="475" name="Google Shape;475;p37"/>
          <p:cNvSpPr txBox="1"/>
          <p:nvPr/>
        </p:nvSpPr>
        <p:spPr>
          <a:xfrm>
            <a:off x="0" y="-62100"/>
            <a:ext cx="91440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Jigs have relatively simple insides that consist of a biological mechanism that makes purple honey. </a:t>
            </a:r>
            <a:endParaRPr sz="1800"/>
          </a:p>
        </p:txBody>
      </p:sp>
      <p:sp>
        <p:nvSpPr>
          <p:cNvPr id="476" name="Google Shape;476;p37"/>
          <p:cNvSpPr/>
          <p:nvPr/>
        </p:nvSpPr>
        <p:spPr>
          <a:xfrm rot="-420563">
            <a:off x="5858873" y="2886117"/>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rot="2119047">
            <a:off x="6129132" y="2915110"/>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rot="490771">
            <a:off x="5938257" y="3082103"/>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txBox="1"/>
          <p:nvPr/>
        </p:nvSpPr>
        <p:spPr>
          <a:xfrm>
            <a:off x="2832563" y="20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Jig</a:t>
            </a:r>
            <a:endParaRPr b="1"/>
          </a:p>
        </p:txBody>
      </p:sp>
      <p:sp>
        <p:nvSpPr>
          <p:cNvPr id="480" name="Google Shape;480;p37"/>
          <p:cNvSpPr txBox="1"/>
          <p:nvPr/>
        </p:nvSpPr>
        <p:spPr>
          <a:xfrm>
            <a:off x="4799138" y="20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b="1">
                <a:solidFill>
                  <a:schemeClr val="dk1"/>
                </a:solidFill>
              </a:rPr>
              <a:t>Jig</a:t>
            </a:r>
            <a:endParaRPr b="1"/>
          </a:p>
        </p:txBody>
      </p:sp>
      <p:sp>
        <p:nvSpPr>
          <p:cNvPr id="481" name="Google Shape;481;p37"/>
          <p:cNvSpPr/>
          <p:nvPr/>
        </p:nvSpPr>
        <p:spPr>
          <a:xfrm>
            <a:off x="3176338" y="1082638"/>
            <a:ext cx="1033500" cy="763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4080563" y="13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rot="5400000">
            <a:off x="4262663" y="15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433891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rot="10800000" flipH="1">
            <a:off x="451501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775763" y="15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rot="5400000">
            <a:off x="3957863" y="17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403411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rot="10800000" flipH="1">
            <a:off x="421021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flipH="1">
            <a:off x="3142813" y="15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rot="-5400000" flipH="1">
            <a:off x="2960713" y="17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flipH="1">
            <a:off x="318986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rot="10800000">
            <a:off x="3013763" y="19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flipH="1">
            <a:off x="2838013" y="13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rot="-5400000" flipH="1">
            <a:off x="2655913" y="15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flipH="1">
            <a:off x="288506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rot="10800000">
            <a:off x="2708963" y="17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415638" y="12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490988" y="13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20438" y="12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3795788" y="13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rot="10800000" flipH="1">
            <a:off x="3641388" y="182876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rot="10800000" flipH="1">
            <a:off x="3837750" y="17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rot="10800000" flipH="1">
            <a:off x="3445025" y="17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5286763" y="1117225"/>
            <a:ext cx="939600" cy="763200"/>
          </a:xfrm>
          <a:prstGeom prst="triangl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934238"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605153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16883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6226363"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6232700" y="16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6232713" y="17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6232713" y="18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flipH="1">
            <a:off x="5474088"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flipH="1">
            <a:off x="535678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flipH="1">
            <a:off x="5239488" y="14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flipH="1">
            <a:off x="5181963" y="15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flipH="1">
            <a:off x="5175625" y="16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flipH="1">
            <a:off x="5175613" y="17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flipH="1">
            <a:off x="5175613" y="18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472613" y="15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516563" y="15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777413" y="15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821363" y="15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rot="1100534">
            <a:off x="5892919" y="1177496"/>
            <a:ext cx="117257" cy="23584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rot="-1468092">
            <a:off x="5500125" y="1177541"/>
            <a:ext cx="117338" cy="23589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170538" y="11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4025238" y="11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3447488" y="99852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3736363" y="10538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rot="10800000" flipH="1">
            <a:off x="5269838" y="1837450"/>
            <a:ext cx="1033500" cy="92400"/>
          </a:xfrm>
          <a:prstGeom prst="pentagon">
            <a:avLst>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075638" y="19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6142438" y="19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27;p40">
            <a:extLst>
              <a:ext uri="{FF2B5EF4-FFF2-40B4-BE49-F238E27FC236}">
                <a16:creationId xmlns:a16="http://schemas.microsoft.com/office/drawing/2014/main" id="{B40AF0D7-56E2-4B20-ECEB-21AB3BAC39AA}"/>
              </a:ext>
            </a:extLst>
          </p:cNvPr>
          <p:cNvSpPr txBox="1"/>
          <p:nvPr/>
        </p:nvSpPr>
        <p:spPr>
          <a:xfrm flipH="1">
            <a:off x="5455072" y="3630837"/>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Makes Purple Honey </a:t>
            </a:r>
            <a:endParaRPr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8"/>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You come across this creature. </a:t>
            </a:r>
            <a:endParaRPr sz="1800" dirty="0"/>
          </a:p>
        </p:txBody>
      </p:sp>
      <p:sp>
        <p:nvSpPr>
          <p:cNvPr id="538" name="Google Shape;538;p38"/>
          <p:cNvSpPr txBox="1"/>
          <p:nvPr/>
        </p:nvSpPr>
        <p:spPr>
          <a:xfrm>
            <a:off x="0" y="12333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Its purpose is to make purple honey. </a:t>
            </a:r>
            <a:endParaRPr sz="1800">
              <a:solidFill>
                <a:schemeClr val="dk1"/>
              </a:solidFill>
            </a:endParaRPr>
          </a:p>
        </p:txBody>
      </p:sp>
      <p:sp>
        <p:nvSpPr>
          <p:cNvPr id="539" name="Google Shape;539;p38"/>
          <p:cNvSpPr/>
          <p:nvPr/>
        </p:nvSpPr>
        <p:spPr>
          <a:xfrm>
            <a:off x="4018040" y="1842946"/>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txBox="1"/>
          <p:nvPr/>
        </p:nvSpPr>
        <p:spPr>
          <a:xfrm>
            <a:off x="3954000" y="1556975"/>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541" name="Google Shape;541;p38"/>
          <p:cNvSpPr/>
          <p:nvPr/>
        </p:nvSpPr>
        <p:spPr>
          <a:xfrm rot="-420563">
            <a:off x="4260173" y="2119892"/>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rot="2119047">
            <a:off x="4530432" y="2148885"/>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rot="490771">
            <a:off x="4339557" y="2315878"/>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4106850" y="384593"/>
            <a:ext cx="939600" cy="6576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4292700" y="748172"/>
            <a:ext cx="264000" cy="18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4597500" y="748172"/>
            <a:ext cx="264000" cy="18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4410000" y="293574"/>
            <a:ext cx="333300" cy="203100"/>
          </a:xfrm>
          <a:prstGeom prst="pentagon">
            <a:avLst>
              <a:gd name="hf" fmla="val 105146"/>
              <a:gd name="vf" fmla="val 11055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4871950" y="812362"/>
            <a:ext cx="481500" cy="1011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5400000">
            <a:off x="5087350" y="961162"/>
            <a:ext cx="4149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flipH="1">
            <a:off x="3781800" y="812362"/>
            <a:ext cx="481500" cy="1011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rot="-5400000" flipH="1">
            <a:off x="3633000" y="961162"/>
            <a:ext cx="4149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rot="10800000" flipH="1">
            <a:off x="4488938" y="1025583"/>
            <a:ext cx="117300" cy="2031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4340950" y="791339"/>
            <a:ext cx="117300" cy="1011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4645750" y="791339"/>
            <a:ext cx="117300" cy="1011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654350" y="1151428"/>
            <a:ext cx="338700" cy="1827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5102150" y="1151428"/>
            <a:ext cx="338700" cy="1827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27;p40">
            <a:extLst>
              <a:ext uri="{FF2B5EF4-FFF2-40B4-BE49-F238E27FC236}">
                <a16:creationId xmlns:a16="http://schemas.microsoft.com/office/drawing/2014/main" id="{B5DBFF69-96B9-AE8A-2731-BCD272AF90A5}"/>
              </a:ext>
            </a:extLst>
          </p:cNvPr>
          <p:cNvSpPr txBox="1"/>
          <p:nvPr/>
        </p:nvSpPr>
        <p:spPr>
          <a:xfrm flipH="1">
            <a:off x="3823700" y="2928086"/>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 Purple Honey </a:t>
            </a:r>
            <a:endParaRPr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9"/>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You come across this creature. </a:t>
            </a:r>
            <a:endParaRPr sz="1800" dirty="0"/>
          </a:p>
        </p:txBody>
      </p:sp>
      <p:sp>
        <p:nvSpPr>
          <p:cNvPr id="562" name="Google Shape;562;p39"/>
          <p:cNvSpPr txBox="1"/>
          <p:nvPr/>
        </p:nvSpPr>
        <p:spPr>
          <a:xfrm>
            <a:off x="0" y="1233300"/>
            <a:ext cx="9144000" cy="109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Its purpose is to make purple honey. </a:t>
            </a:r>
            <a:endParaRPr sz="1800">
              <a:solidFill>
                <a:schemeClr val="dk1"/>
              </a:solidFill>
            </a:endParaRPr>
          </a:p>
          <a:p>
            <a:pPr marL="0" lvl="0" indent="0" algn="ctr" rtl="0">
              <a:lnSpc>
                <a:spcPct val="115000"/>
              </a:lnSpc>
              <a:spcBef>
                <a:spcPts val="0"/>
              </a:spcBef>
              <a:spcAft>
                <a:spcPts val="0"/>
              </a:spcAft>
              <a:buNone/>
            </a:pPr>
            <a:r>
              <a:rPr lang="en" sz="1800">
                <a:solidFill>
                  <a:schemeClr val="dk1"/>
                </a:solidFill>
              </a:rPr>
              <a:t>And it has relatively simple insides that consist of a biological mechanism that makes purple honey.</a:t>
            </a:r>
            <a:endParaRPr sz="1800">
              <a:solidFill>
                <a:schemeClr val="dk1"/>
              </a:solidFill>
            </a:endParaRPr>
          </a:p>
        </p:txBody>
      </p:sp>
      <p:sp>
        <p:nvSpPr>
          <p:cNvPr id="563" name="Google Shape;563;p39"/>
          <p:cNvSpPr/>
          <p:nvPr/>
        </p:nvSpPr>
        <p:spPr>
          <a:xfrm>
            <a:off x="2427600" y="2255250"/>
            <a:ext cx="4477500" cy="28560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627965" y="24549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644199" y="24549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flipH="1">
            <a:off x="3124860" y="2735472"/>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flipH="1">
            <a:off x="4496259" y="30071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flipH="1">
            <a:off x="4919248" y="30071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flipH="1">
            <a:off x="4778252" y="30071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flipH="1">
            <a:off x="4637255" y="30071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1" name="Google Shape;571;p39"/>
          <p:cNvCxnSpPr/>
          <p:nvPr/>
        </p:nvCxnSpPr>
        <p:spPr>
          <a:xfrm rot="10800000" flipH="1">
            <a:off x="5158739" y="31002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572" name="Google Shape;572;p39"/>
          <p:cNvSpPr txBox="1"/>
          <p:nvPr/>
        </p:nvSpPr>
        <p:spPr>
          <a:xfrm flipH="1">
            <a:off x="4937888" y="34921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573" name="Google Shape;573;p39"/>
          <p:cNvSpPr txBox="1"/>
          <p:nvPr/>
        </p:nvSpPr>
        <p:spPr>
          <a:xfrm flipH="1">
            <a:off x="3787654" y="34970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Del</a:t>
            </a:r>
            <a:endParaRPr sz="1000"/>
          </a:p>
        </p:txBody>
      </p:sp>
      <p:cxnSp>
        <p:nvCxnSpPr>
          <p:cNvPr id="574" name="Google Shape;574;p39"/>
          <p:cNvCxnSpPr/>
          <p:nvPr/>
        </p:nvCxnSpPr>
        <p:spPr>
          <a:xfrm rot="10800000" flipH="1">
            <a:off x="4070669" y="31592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575" name="Google Shape;575;p39"/>
          <p:cNvSpPr/>
          <p:nvPr/>
        </p:nvSpPr>
        <p:spPr>
          <a:xfrm flipH="1">
            <a:off x="5290788" y="3016056"/>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txBox="1"/>
          <p:nvPr/>
        </p:nvSpPr>
        <p:spPr>
          <a:xfrm>
            <a:off x="3611825" y="2168950"/>
            <a:ext cx="102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577" name="Google Shape;577;p39"/>
          <p:cNvSpPr txBox="1"/>
          <p:nvPr/>
        </p:nvSpPr>
        <p:spPr>
          <a:xfrm>
            <a:off x="5563925" y="2168938"/>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578" name="Google Shape;578;p39"/>
          <p:cNvSpPr txBox="1"/>
          <p:nvPr/>
        </p:nvSpPr>
        <p:spPr>
          <a:xfrm>
            <a:off x="2415596" y="3850504"/>
            <a:ext cx="27975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AutoNum type="arabicPeriod"/>
            </a:pPr>
            <a:r>
              <a:rPr lang="en" sz="1200"/>
              <a:t>Zid transports sugars to the Del.</a:t>
            </a:r>
            <a:endParaRPr sz="1200"/>
          </a:p>
          <a:p>
            <a:pPr marL="457200" lvl="0" indent="-304800" algn="l" rtl="0">
              <a:spcBef>
                <a:spcPts val="0"/>
              </a:spcBef>
              <a:spcAft>
                <a:spcPts val="0"/>
              </a:spcAft>
              <a:buSzPts val="1200"/>
              <a:buAutoNum type="arabicPeriod"/>
            </a:pPr>
            <a:r>
              <a:rPr lang="en" sz="1200"/>
              <a:t>The Del mixes the sugars.</a:t>
            </a:r>
            <a:endParaRPr sz="1200"/>
          </a:p>
          <a:p>
            <a:pPr marL="457200" lvl="0" indent="-304800" algn="l" rtl="0">
              <a:spcBef>
                <a:spcPts val="0"/>
              </a:spcBef>
              <a:spcAft>
                <a:spcPts val="0"/>
              </a:spcAft>
              <a:buSzPts val="1200"/>
              <a:buAutoNum type="arabicPeriod"/>
            </a:pPr>
            <a:r>
              <a:rPr lang="en" sz="1200"/>
              <a:t>The sugars are transported from the Del to the Blo.</a:t>
            </a:r>
            <a:endParaRPr sz="1200"/>
          </a:p>
          <a:p>
            <a:pPr marL="457200" lvl="0" indent="-304800" algn="l" rtl="0">
              <a:spcBef>
                <a:spcPts val="0"/>
              </a:spcBef>
              <a:spcAft>
                <a:spcPts val="0"/>
              </a:spcAft>
              <a:buSzPts val="1200"/>
              <a:buAutoNum type="arabicPeriod"/>
            </a:pPr>
            <a:r>
              <a:rPr lang="en" sz="1200"/>
              <a:t>The end result is purple honey.</a:t>
            </a:r>
            <a:endParaRPr sz="1200"/>
          </a:p>
        </p:txBody>
      </p:sp>
      <p:sp>
        <p:nvSpPr>
          <p:cNvPr id="579" name="Google Shape;579;p39"/>
          <p:cNvSpPr/>
          <p:nvPr/>
        </p:nvSpPr>
        <p:spPr>
          <a:xfrm>
            <a:off x="3726138" y="2906700"/>
            <a:ext cx="467400" cy="369300"/>
          </a:xfrm>
          <a:prstGeom prst="flowChartProcess">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flipH="1">
            <a:off x="3950567" y="3026206"/>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581" name="Google Shape;581;p39"/>
          <p:cNvSpPr/>
          <p:nvPr/>
        </p:nvSpPr>
        <p:spPr>
          <a:xfrm flipH="1">
            <a:off x="3573154" y="30637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flipH="1">
            <a:off x="3448803" y="30637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flipH="1">
            <a:off x="3355540" y="30637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flipH="1">
            <a:off x="3276737" y="308311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flipH="1">
            <a:off x="3213174" y="30872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6" name="Google Shape;586;p39"/>
          <p:cNvCxnSpPr>
            <a:stCxn id="587" idx="1"/>
          </p:cNvCxnSpPr>
          <p:nvPr/>
        </p:nvCxnSpPr>
        <p:spPr>
          <a:xfrm>
            <a:off x="2967675" y="306837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587" name="Google Shape;587;p39"/>
          <p:cNvSpPr txBox="1"/>
          <p:nvPr/>
        </p:nvSpPr>
        <p:spPr>
          <a:xfrm flipH="1">
            <a:off x="2552475" y="289902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588" name="Google Shape;588;p39"/>
          <p:cNvSpPr/>
          <p:nvPr/>
        </p:nvSpPr>
        <p:spPr>
          <a:xfrm flipH="1">
            <a:off x="3150998" y="30872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flipH="1">
            <a:off x="3118823" y="308724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rot="-420563">
            <a:off x="5858873" y="2809917"/>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rot="2119047">
            <a:off x="6129132" y="2838910"/>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rot="490771">
            <a:off x="5938257" y="3005903"/>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4106850" y="384593"/>
            <a:ext cx="939600" cy="6576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4292700" y="748172"/>
            <a:ext cx="264000" cy="18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4597500" y="748172"/>
            <a:ext cx="264000" cy="18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4410000" y="293574"/>
            <a:ext cx="333300" cy="203100"/>
          </a:xfrm>
          <a:prstGeom prst="pentagon">
            <a:avLst>
              <a:gd name="hf" fmla="val 105146"/>
              <a:gd name="vf" fmla="val 11055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4871950" y="812362"/>
            <a:ext cx="481500" cy="1011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rot="5400000">
            <a:off x="5087350" y="961162"/>
            <a:ext cx="4149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flipH="1">
            <a:off x="3781800" y="812362"/>
            <a:ext cx="481500" cy="1011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rot="-5400000" flipH="1">
            <a:off x="3633000" y="961162"/>
            <a:ext cx="4149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rot="10800000" flipH="1">
            <a:off x="4488938" y="1025583"/>
            <a:ext cx="117300" cy="2031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4340950" y="791339"/>
            <a:ext cx="117300" cy="1011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4645750" y="791339"/>
            <a:ext cx="117300" cy="1011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654350" y="1151428"/>
            <a:ext cx="338700" cy="1827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5102150" y="1151428"/>
            <a:ext cx="338700" cy="1827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27;p40">
            <a:extLst>
              <a:ext uri="{FF2B5EF4-FFF2-40B4-BE49-F238E27FC236}">
                <a16:creationId xmlns:a16="http://schemas.microsoft.com/office/drawing/2014/main" id="{C8ABAB68-4B09-E985-7A0E-7A53B81F8B77}"/>
              </a:ext>
            </a:extLst>
          </p:cNvPr>
          <p:cNvSpPr txBox="1"/>
          <p:nvPr/>
        </p:nvSpPr>
        <p:spPr>
          <a:xfrm flipH="1">
            <a:off x="5431123" y="3540318"/>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Makes Purple Honey </a:t>
            </a:r>
            <a:endParaRPr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0"/>
          <p:cNvSpPr/>
          <p:nvPr/>
        </p:nvSpPr>
        <p:spPr>
          <a:xfrm>
            <a:off x="328049" y="2760625"/>
            <a:ext cx="8581025"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328050" y="169825"/>
            <a:ext cx="8581024"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4750674" y="3401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flipH="1">
            <a:off x="5231335" y="620760"/>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flipH="1">
            <a:off x="6602734"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flipH="1">
            <a:off x="7025723"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flipH="1">
            <a:off x="6884727"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flipH="1">
            <a:off x="6743730"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flipH="1">
            <a:off x="5845519" y="796920"/>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flipH="1">
            <a:off x="6057042" y="911494"/>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620" name="Google Shape;620;p40"/>
          <p:cNvSpPr/>
          <p:nvPr/>
        </p:nvSpPr>
        <p:spPr>
          <a:xfrm flipH="1">
            <a:off x="5685629"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flipH="1">
            <a:off x="5561278"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flipH="1">
            <a:off x="5468015"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flipH="1">
            <a:off x="5389212" y="87786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flipH="1">
            <a:off x="5325649" y="8819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5" name="Google Shape;625;p40"/>
          <p:cNvCxnSpPr/>
          <p:nvPr/>
        </p:nvCxnSpPr>
        <p:spPr>
          <a:xfrm rot="10800000" flipH="1">
            <a:off x="7265214" y="9855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626" name="Google Shape;626;p40"/>
          <p:cNvSpPr txBox="1"/>
          <p:nvPr/>
        </p:nvSpPr>
        <p:spPr>
          <a:xfrm flipH="1">
            <a:off x="7044363" y="13774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627" name="Google Shape;627;p40"/>
          <p:cNvSpPr txBox="1"/>
          <p:nvPr/>
        </p:nvSpPr>
        <p:spPr>
          <a:xfrm flipH="1">
            <a:off x="5894129" y="13823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Gem</a:t>
            </a:r>
            <a:endParaRPr sz="1000" dirty="0"/>
          </a:p>
        </p:txBody>
      </p:sp>
      <p:cxnSp>
        <p:nvCxnSpPr>
          <p:cNvPr id="628" name="Google Shape;628;p40"/>
          <p:cNvCxnSpPr/>
          <p:nvPr/>
        </p:nvCxnSpPr>
        <p:spPr>
          <a:xfrm rot="10800000" flipH="1">
            <a:off x="6177144" y="1044531"/>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629" name="Google Shape;629;p40"/>
          <p:cNvCxnSpPr>
            <a:stCxn id="630" idx="1"/>
          </p:cNvCxnSpPr>
          <p:nvPr/>
        </p:nvCxnSpPr>
        <p:spPr>
          <a:xfrm>
            <a:off x="5080150" y="86312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630" name="Google Shape;630;p40"/>
          <p:cNvSpPr txBox="1"/>
          <p:nvPr/>
        </p:nvSpPr>
        <p:spPr>
          <a:xfrm flipH="1">
            <a:off x="4664950" y="6937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631" name="Google Shape;631;p40"/>
          <p:cNvSpPr/>
          <p:nvPr/>
        </p:nvSpPr>
        <p:spPr>
          <a:xfrm flipH="1">
            <a:off x="5263473" y="8819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flipH="1">
            <a:off x="5231298" y="88199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flipH="1">
            <a:off x="7397263" y="90134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txBox="1"/>
          <p:nvPr/>
        </p:nvSpPr>
        <p:spPr>
          <a:xfrm>
            <a:off x="5718299" y="54225"/>
            <a:ext cx="102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Mechanism</a:t>
            </a:r>
            <a:endParaRPr sz="1200" b="1" dirty="0"/>
          </a:p>
        </p:txBody>
      </p:sp>
      <p:sp>
        <p:nvSpPr>
          <p:cNvPr id="636" name="Google Shape;636;p40"/>
          <p:cNvSpPr/>
          <p:nvPr/>
        </p:nvSpPr>
        <p:spPr>
          <a:xfrm>
            <a:off x="7737115" y="3322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txBox="1"/>
          <p:nvPr/>
        </p:nvSpPr>
        <p:spPr>
          <a:xfrm>
            <a:off x="7673075" y="46313"/>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638" name="Google Shape;638;p40"/>
          <p:cNvSpPr txBox="1"/>
          <p:nvPr/>
        </p:nvSpPr>
        <p:spPr>
          <a:xfrm>
            <a:off x="702450" y="13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Jig</a:t>
            </a:r>
            <a:endParaRPr b="1"/>
          </a:p>
        </p:txBody>
      </p:sp>
      <p:sp>
        <p:nvSpPr>
          <p:cNvPr id="639" name="Google Shape;639;p40"/>
          <p:cNvSpPr txBox="1"/>
          <p:nvPr/>
        </p:nvSpPr>
        <p:spPr>
          <a:xfrm>
            <a:off x="2669025" y="13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b="1">
                <a:solidFill>
                  <a:schemeClr val="dk1"/>
                </a:solidFill>
              </a:rPr>
              <a:t>Jig</a:t>
            </a:r>
            <a:endParaRPr b="1"/>
          </a:p>
        </p:txBody>
      </p:sp>
      <p:sp>
        <p:nvSpPr>
          <p:cNvPr id="640" name="Google Shape;640;p40"/>
          <p:cNvSpPr/>
          <p:nvPr/>
        </p:nvSpPr>
        <p:spPr>
          <a:xfrm>
            <a:off x="1046225" y="382638"/>
            <a:ext cx="1033500" cy="763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1950450" y="6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rot="5400000">
            <a:off x="2132550" y="8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220880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rot="10800000" flipH="1">
            <a:off x="238490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1645650" y="8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rot="5400000">
            <a:off x="1827750" y="10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190400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rot="10800000" flipH="1">
            <a:off x="208010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flipH="1">
            <a:off x="1012700" y="8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rot="-5400000" flipH="1">
            <a:off x="830600" y="10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flipH="1">
            <a:off x="105975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rot="10800000">
            <a:off x="88365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flipH="1">
            <a:off x="707900" y="6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rot="-5400000" flipH="1">
            <a:off x="525800" y="8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flipH="1">
            <a:off x="75495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rot="10800000">
            <a:off x="57885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1285525" y="5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1360875" y="6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1590325" y="5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1665675" y="6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rot="10800000" flipH="1">
            <a:off x="1511275" y="112876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rot="10800000" flipH="1">
            <a:off x="1707638" y="10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10800000" flipH="1">
            <a:off x="1314913" y="10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3156650" y="417225"/>
            <a:ext cx="939600" cy="763200"/>
          </a:xfrm>
          <a:prstGeom prst="triangl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3804125"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392142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403872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4096250"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4102588" y="9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4102600" y="10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4102600" y="11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flipH="1">
            <a:off x="3343975"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flipH="1">
            <a:off x="322667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flipH="1">
            <a:off x="310937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flipH="1">
            <a:off x="3051850"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flipH="1">
            <a:off x="3045513" y="9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flipH="1">
            <a:off x="3045500" y="10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flipH="1">
            <a:off x="3045500" y="11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3342500" y="8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3386450" y="8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3647300" y="8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3691250" y="8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rot="1100534">
            <a:off x="3762807" y="477496"/>
            <a:ext cx="117257" cy="23584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rot="-1468092">
            <a:off x="3370013" y="477541"/>
            <a:ext cx="117338" cy="23589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1040425" y="4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1895125" y="4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1317375" y="29852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1606250" y="3538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rot="10800000" flipH="1">
            <a:off x="3139725" y="1137450"/>
            <a:ext cx="1033500" cy="92400"/>
          </a:xfrm>
          <a:prstGeom prst="pentagon">
            <a:avLst>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2049450" y="3127700"/>
            <a:ext cx="939600" cy="7632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2235300" y="3549675"/>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2540100" y="3549675"/>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2352600" y="3022063"/>
            <a:ext cx="333300" cy="235800"/>
          </a:xfrm>
          <a:prstGeom prst="pentagon">
            <a:avLst>
              <a:gd name="hf" fmla="val 105146"/>
              <a:gd name="vf" fmla="val 11055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2814550" y="36241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rot="5400000">
            <a:off x="2996650" y="38062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flipH="1">
            <a:off x="1724400" y="36241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rot="-5400000" flipH="1">
            <a:off x="1542300" y="38062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rot="10800000" flipH="1">
            <a:off x="2431538" y="3871563"/>
            <a:ext cx="117300" cy="235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2283550" y="3599775"/>
            <a:ext cx="117300" cy="1173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2588350" y="3599775"/>
            <a:ext cx="117300" cy="1173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7685365" y="29121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4701599" y="2912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flipH="1">
            <a:off x="5182260" y="3192672"/>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flipH="1">
            <a:off x="6553659" y="3464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flipH="1">
            <a:off x="6976648" y="3464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flipH="1">
            <a:off x="6835652" y="3464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flipH="1">
            <a:off x="6694655" y="3464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40"/>
          <p:cNvCxnSpPr/>
          <p:nvPr/>
        </p:nvCxnSpPr>
        <p:spPr>
          <a:xfrm rot="10800000" flipH="1">
            <a:off x="7216139" y="35574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09" name="Google Shape;709;p40"/>
          <p:cNvSpPr txBox="1"/>
          <p:nvPr/>
        </p:nvSpPr>
        <p:spPr>
          <a:xfrm flipH="1">
            <a:off x="6995288" y="39493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710" name="Google Shape;710;p40"/>
          <p:cNvSpPr txBox="1"/>
          <p:nvPr/>
        </p:nvSpPr>
        <p:spPr>
          <a:xfrm flipH="1">
            <a:off x="5845054" y="39542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Del</a:t>
            </a:r>
            <a:endParaRPr sz="1000" dirty="0"/>
          </a:p>
        </p:txBody>
      </p:sp>
      <p:cxnSp>
        <p:nvCxnSpPr>
          <p:cNvPr id="711" name="Google Shape;711;p40"/>
          <p:cNvCxnSpPr/>
          <p:nvPr/>
        </p:nvCxnSpPr>
        <p:spPr>
          <a:xfrm rot="10800000" flipH="1">
            <a:off x="6128069" y="36164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12" name="Google Shape;712;p40"/>
          <p:cNvSpPr/>
          <p:nvPr/>
        </p:nvSpPr>
        <p:spPr>
          <a:xfrm flipH="1">
            <a:off x="7348188" y="3473256"/>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txBox="1"/>
          <p:nvPr/>
        </p:nvSpPr>
        <p:spPr>
          <a:xfrm>
            <a:off x="5669225" y="2626150"/>
            <a:ext cx="102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714" name="Google Shape;714;p40"/>
          <p:cNvSpPr txBox="1"/>
          <p:nvPr/>
        </p:nvSpPr>
        <p:spPr>
          <a:xfrm>
            <a:off x="7621325" y="2626138"/>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715" name="Google Shape;715;p40"/>
          <p:cNvSpPr/>
          <p:nvPr/>
        </p:nvSpPr>
        <p:spPr>
          <a:xfrm>
            <a:off x="5783538" y="3363900"/>
            <a:ext cx="467400" cy="369300"/>
          </a:xfrm>
          <a:prstGeom prst="flowChartProcess">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flipH="1">
            <a:off x="6007967" y="3483406"/>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717" name="Google Shape;717;p40"/>
          <p:cNvSpPr/>
          <p:nvPr/>
        </p:nvSpPr>
        <p:spPr>
          <a:xfrm flipH="1">
            <a:off x="5630554" y="35209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flipH="1">
            <a:off x="5506203" y="35209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flipH="1">
            <a:off x="5412940" y="35209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flipH="1">
            <a:off x="5334137" y="354031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flipH="1">
            <a:off x="5270574" y="35444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2" name="Google Shape;722;p40"/>
          <p:cNvCxnSpPr>
            <a:stCxn id="723" idx="1"/>
          </p:cNvCxnSpPr>
          <p:nvPr/>
        </p:nvCxnSpPr>
        <p:spPr>
          <a:xfrm>
            <a:off x="5025075" y="352557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723" name="Google Shape;723;p40"/>
          <p:cNvSpPr txBox="1"/>
          <p:nvPr/>
        </p:nvSpPr>
        <p:spPr>
          <a:xfrm flipH="1">
            <a:off x="4609875" y="335622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724" name="Google Shape;724;p40"/>
          <p:cNvSpPr/>
          <p:nvPr/>
        </p:nvSpPr>
        <p:spPr>
          <a:xfrm flipH="1">
            <a:off x="5208398" y="35444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flipH="1">
            <a:off x="5176223" y="354444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rot="-420563">
            <a:off x="7916273" y="3267117"/>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rot="2119047">
            <a:off x="8186532" y="3296110"/>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rot="490771">
            <a:off x="7995657" y="3463103"/>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rot="-420563">
            <a:off x="7966998" y="663630"/>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rot="2119047">
            <a:off x="8237257" y="692622"/>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rot="490771">
            <a:off x="8046382" y="859616"/>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2945525" y="12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4012325" y="12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1596950" y="401770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3044750" y="401770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7;p40">
            <a:extLst>
              <a:ext uri="{FF2B5EF4-FFF2-40B4-BE49-F238E27FC236}">
                <a16:creationId xmlns:a16="http://schemas.microsoft.com/office/drawing/2014/main" id="{351E3A24-57FB-2E88-889A-AD01699F1F22}"/>
              </a:ext>
            </a:extLst>
          </p:cNvPr>
          <p:cNvSpPr txBox="1"/>
          <p:nvPr/>
        </p:nvSpPr>
        <p:spPr>
          <a:xfrm flipH="1">
            <a:off x="7531530" y="1414868"/>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Makes Purple Honey </a:t>
            </a:r>
            <a:endParaRPr sz="1000" dirty="0"/>
          </a:p>
        </p:txBody>
      </p:sp>
      <p:sp>
        <p:nvSpPr>
          <p:cNvPr id="8" name="Google Shape;627;p40">
            <a:extLst>
              <a:ext uri="{FF2B5EF4-FFF2-40B4-BE49-F238E27FC236}">
                <a16:creationId xmlns:a16="http://schemas.microsoft.com/office/drawing/2014/main" id="{F3B97CE2-82DD-31E6-F5F8-67763591C43F}"/>
              </a:ext>
            </a:extLst>
          </p:cNvPr>
          <p:cNvSpPr txBox="1"/>
          <p:nvPr/>
        </p:nvSpPr>
        <p:spPr>
          <a:xfrm flipH="1">
            <a:off x="7495089" y="3992413"/>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Makes Purple Honey </a:t>
            </a:r>
            <a:endParaRPr sz="1000" dirty="0"/>
          </a:p>
        </p:txBody>
      </p:sp>
      <p:sp>
        <p:nvSpPr>
          <p:cNvPr id="9" name="Oval 8">
            <a:extLst>
              <a:ext uri="{FF2B5EF4-FFF2-40B4-BE49-F238E27FC236}">
                <a16:creationId xmlns:a16="http://schemas.microsoft.com/office/drawing/2014/main" id="{7843C352-8FEE-5298-CE59-99A67F21CAD2}"/>
              </a:ext>
            </a:extLst>
          </p:cNvPr>
          <p:cNvSpPr/>
          <p:nvPr/>
        </p:nvSpPr>
        <p:spPr>
          <a:xfrm>
            <a:off x="5669171"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0F2826C-8A64-3D24-D044-3BDD27D2E6D6}"/>
              </a:ext>
            </a:extLst>
          </p:cNvPr>
          <p:cNvSpPr/>
          <p:nvPr/>
        </p:nvSpPr>
        <p:spPr>
          <a:xfrm>
            <a:off x="5602913" y="3144980"/>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ACD566-6A36-082E-BEB9-CDCA4CE3E0D8}"/>
              </a:ext>
            </a:extLst>
          </p:cNvPr>
          <p:cNvSpPr/>
          <p:nvPr/>
        </p:nvSpPr>
        <p:spPr>
          <a:xfrm>
            <a:off x="7799456" y="501175"/>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B2B3586-5106-F284-8383-D10FFC8E52E0}"/>
              </a:ext>
            </a:extLst>
          </p:cNvPr>
          <p:cNvSpPr/>
          <p:nvPr/>
        </p:nvSpPr>
        <p:spPr>
          <a:xfrm>
            <a:off x="7772954" y="3118476"/>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1253;p49">
            <a:extLst>
              <a:ext uri="{FF2B5EF4-FFF2-40B4-BE49-F238E27FC236}">
                <a16:creationId xmlns:a16="http://schemas.microsoft.com/office/drawing/2014/main" id="{B88B515C-1A8C-ED15-DE84-DA12CCD61F41}"/>
              </a:ext>
            </a:extLst>
          </p:cNvPr>
          <p:cNvSpPr txBox="1"/>
          <p:nvPr/>
        </p:nvSpPr>
        <p:spPr>
          <a:xfrm>
            <a:off x="317250" y="4433700"/>
            <a:ext cx="86862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The creatures on the top and bottom have different mechanisms (as reflected in the </a:t>
            </a:r>
            <a:r>
              <a:rPr lang="en" sz="1800" dirty="0">
                <a:solidFill>
                  <a:srgbClr val="00B0F0"/>
                </a:solidFill>
              </a:rPr>
              <a:t>blue circles</a:t>
            </a:r>
            <a:r>
              <a:rPr lang="en" sz="1800" dirty="0">
                <a:solidFill>
                  <a:schemeClr val="dk1"/>
                </a:solidFill>
              </a:rPr>
              <a:t>) and the same purpose (as reflected in the </a:t>
            </a:r>
            <a:r>
              <a:rPr lang="en" sz="1800" dirty="0">
                <a:solidFill>
                  <a:srgbClr val="7030A0"/>
                </a:solidFill>
              </a:rPr>
              <a:t>purple circles</a:t>
            </a:r>
            <a:r>
              <a:rPr lang="en" sz="1800" dirty="0">
                <a:solidFill>
                  <a:schemeClr val="dk1"/>
                </a:solidFill>
              </a:rPr>
              <a:t>). </a:t>
            </a:r>
            <a:endParaRP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0"/>
          <p:cNvSpPr/>
          <p:nvPr/>
        </p:nvSpPr>
        <p:spPr>
          <a:xfrm>
            <a:off x="328049" y="2760625"/>
            <a:ext cx="8581025"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328050" y="169825"/>
            <a:ext cx="8581024"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4750674" y="3401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flipH="1">
            <a:off x="5231335" y="620760"/>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flipH="1">
            <a:off x="6602734"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flipH="1">
            <a:off x="7025723"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flipH="1">
            <a:off x="6884727"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flipH="1">
            <a:off x="6743730"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flipH="1">
            <a:off x="5845519" y="796920"/>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flipH="1">
            <a:off x="6057042" y="911494"/>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620" name="Google Shape;620;p40"/>
          <p:cNvSpPr/>
          <p:nvPr/>
        </p:nvSpPr>
        <p:spPr>
          <a:xfrm flipH="1">
            <a:off x="5685629"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flipH="1">
            <a:off x="5561278"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flipH="1">
            <a:off x="5468015"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flipH="1">
            <a:off x="5389212" y="87786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flipH="1">
            <a:off x="5325649" y="8819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5" name="Google Shape;625;p40"/>
          <p:cNvCxnSpPr/>
          <p:nvPr/>
        </p:nvCxnSpPr>
        <p:spPr>
          <a:xfrm rot="10800000" flipH="1">
            <a:off x="7265214" y="9855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626" name="Google Shape;626;p40"/>
          <p:cNvSpPr txBox="1"/>
          <p:nvPr/>
        </p:nvSpPr>
        <p:spPr>
          <a:xfrm flipH="1">
            <a:off x="7044363" y="13774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627" name="Google Shape;627;p40"/>
          <p:cNvSpPr txBox="1"/>
          <p:nvPr/>
        </p:nvSpPr>
        <p:spPr>
          <a:xfrm flipH="1">
            <a:off x="5894129" y="13823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Gem</a:t>
            </a:r>
            <a:endParaRPr sz="1000" dirty="0"/>
          </a:p>
        </p:txBody>
      </p:sp>
      <p:cxnSp>
        <p:nvCxnSpPr>
          <p:cNvPr id="628" name="Google Shape;628;p40"/>
          <p:cNvCxnSpPr/>
          <p:nvPr/>
        </p:nvCxnSpPr>
        <p:spPr>
          <a:xfrm rot="10800000" flipH="1">
            <a:off x="6177144" y="1044531"/>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629" name="Google Shape;629;p40"/>
          <p:cNvCxnSpPr>
            <a:stCxn id="630" idx="1"/>
          </p:cNvCxnSpPr>
          <p:nvPr/>
        </p:nvCxnSpPr>
        <p:spPr>
          <a:xfrm>
            <a:off x="5080150" y="86312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630" name="Google Shape;630;p40"/>
          <p:cNvSpPr txBox="1"/>
          <p:nvPr/>
        </p:nvSpPr>
        <p:spPr>
          <a:xfrm flipH="1">
            <a:off x="4664950" y="6937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631" name="Google Shape;631;p40"/>
          <p:cNvSpPr/>
          <p:nvPr/>
        </p:nvSpPr>
        <p:spPr>
          <a:xfrm flipH="1">
            <a:off x="5263473" y="8819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0"/>
          <p:cNvSpPr/>
          <p:nvPr/>
        </p:nvSpPr>
        <p:spPr>
          <a:xfrm flipH="1">
            <a:off x="5231298" y="88199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0"/>
          <p:cNvSpPr/>
          <p:nvPr/>
        </p:nvSpPr>
        <p:spPr>
          <a:xfrm flipH="1">
            <a:off x="7397263" y="90134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txBox="1"/>
          <p:nvPr/>
        </p:nvSpPr>
        <p:spPr>
          <a:xfrm>
            <a:off x="5718299" y="54225"/>
            <a:ext cx="102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Mechanism</a:t>
            </a:r>
            <a:endParaRPr sz="1200" b="1" dirty="0"/>
          </a:p>
        </p:txBody>
      </p:sp>
      <p:sp>
        <p:nvSpPr>
          <p:cNvPr id="635" name="Google Shape;635;p40"/>
          <p:cNvSpPr txBox="1"/>
          <p:nvPr/>
        </p:nvSpPr>
        <p:spPr>
          <a:xfrm>
            <a:off x="317250" y="4433700"/>
            <a:ext cx="86862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To what extent do you think that the creature on the bottom is a Jig? </a:t>
            </a:r>
            <a:endParaRPr sz="2000"/>
          </a:p>
        </p:txBody>
      </p:sp>
      <p:sp>
        <p:nvSpPr>
          <p:cNvPr id="636" name="Google Shape;636;p40"/>
          <p:cNvSpPr/>
          <p:nvPr/>
        </p:nvSpPr>
        <p:spPr>
          <a:xfrm>
            <a:off x="7737115" y="3322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txBox="1"/>
          <p:nvPr/>
        </p:nvSpPr>
        <p:spPr>
          <a:xfrm>
            <a:off x="7673075" y="46313"/>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638" name="Google Shape;638;p40"/>
          <p:cNvSpPr txBox="1"/>
          <p:nvPr/>
        </p:nvSpPr>
        <p:spPr>
          <a:xfrm>
            <a:off x="702450" y="13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Jig</a:t>
            </a:r>
            <a:endParaRPr b="1"/>
          </a:p>
        </p:txBody>
      </p:sp>
      <p:sp>
        <p:nvSpPr>
          <p:cNvPr id="639" name="Google Shape;639;p40"/>
          <p:cNvSpPr txBox="1"/>
          <p:nvPr/>
        </p:nvSpPr>
        <p:spPr>
          <a:xfrm>
            <a:off x="2669025" y="13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b="1">
                <a:solidFill>
                  <a:schemeClr val="dk1"/>
                </a:solidFill>
              </a:rPr>
              <a:t>Jig</a:t>
            </a:r>
            <a:endParaRPr b="1"/>
          </a:p>
        </p:txBody>
      </p:sp>
      <p:sp>
        <p:nvSpPr>
          <p:cNvPr id="640" name="Google Shape;640;p40"/>
          <p:cNvSpPr/>
          <p:nvPr/>
        </p:nvSpPr>
        <p:spPr>
          <a:xfrm>
            <a:off x="1046225" y="382638"/>
            <a:ext cx="1033500" cy="763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1950450" y="6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rot="5400000">
            <a:off x="2132550" y="8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220880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rot="10800000" flipH="1">
            <a:off x="238490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1645650" y="8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rot="5400000">
            <a:off x="1827750" y="10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190400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rot="10800000" flipH="1">
            <a:off x="208010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flipH="1">
            <a:off x="1012700" y="8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rot="-5400000" flipH="1">
            <a:off x="830600" y="10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flipH="1">
            <a:off x="105975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rot="10800000">
            <a:off x="88365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flipH="1">
            <a:off x="707900" y="6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rot="-5400000" flipH="1">
            <a:off x="525800" y="8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flipH="1">
            <a:off x="75495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rot="10800000">
            <a:off x="57885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1285525" y="5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1360875" y="6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1590325" y="5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1665675" y="6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rot="10800000" flipH="1">
            <a:off x="1511275" y="112876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rot="10800000" flipH="1">
            <a:off x="1707638" y="10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10800000" flipH="1">
            <a:off x="1314913" y="10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3156650" y="417225"/>
            <a:ext cx="939600" cy="763200"/>
          </a:xfrm>
          <a:prstGeom prst="triangl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3804125"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392142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403872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4096250"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4102588" y="9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4102600" y="10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4102600" y="11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flipH="1">
            <a:off x="3343975"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flipH="1">
            <a:off x="322667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flipH="1">
            <a:off x="310937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flipH="1">
            <a:off x="3051850"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flipH="1">
            <a:off x="3045513" y="9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flipH="1">
            <a:off x="3045500" y="10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flipH="1">
            <a:off x="3045500" y="11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3342500" y="8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3386450" y="8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3647300" y="8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3691250" y="8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rot="1100534">
            <a:off x="3762807" y="477496"/>
            <a:ext cx="117257" cy="23584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0"/>
          <p:cNvSpPr/>
          <p:nvPr/>
        </p:nvSpPr>
        <p:spPr>
          <a:xfrm rot="-1468092">
            <a:off x="3370013" y="477541"/>
            <a:ext cx="117338" cy="23589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0"/>
          <p:cNvSpPr/>
          <p:nvPr/>
        </p:nvSpPr>
        <p:spPr>
          <a:xfrm>
            <a:off x="1040425" y="4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1895125" y="4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1317375" y="29852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1606250" y="3538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rot="10800000" flipH="1">
            <a:off x="3139725" y="1137450"/>
            <a:ext cx="1033500" cy="92400"/>
          </a:xfrm>
          <a:prstGeom prst="pentagon">
            <a:avLst>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2049450" y="3127700"/>
            <a:ext cx="939600" cy="7632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2235300" y="3549675"/>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2540100" y="3549675"/>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2352600" y="3022063"/>
            <a:ext cx="333300" cy="235800"/>
          </a:xfrm>
          <a:prstGeom prst="pentagon">
            <a:avLst>
              <a:gd name="hf" fmla="val 105146"/>
              <a:gd name="vf" fmla="val 11055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2814550" y="36241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rot="5400000">
            <a:off x="2996650" y="38062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flipH="1">
            <a:off x="1724400" y="36241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rot="-5400000" flipH="1">
            <a:off x="1542300" y="38062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rot="10800000" flipH="1">
            <a:off x="2431538" y="3871563"/>
            <a:ext cx="117300" cy="235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2283550" y="3599775"/>
            <a:ext cx="117300" cy="1173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2588350" y="3599775"/>
            <a:ext cx="117300" cy="1173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7685365" y="29121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4701599" y="2912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flipH="1">
            <a:off x="5182260" y="3192672"/>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flipH="1">
            <a:off x="6553659" y="3464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flipH="1">
            <a:off x="6976648" y="3464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flipH="1">
            <a:off x="6835652" y="3464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flipH="1">
            <a:off x="6694655" y="3464300"/>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40"/>
          <p:cNvCxnSpPr/>
          <p:nvPr/>
        </p:nvCxnSpPr>
        <p:spPr>
          <a:xfrm rot="10800000" flipH="1">
            <a:off x="7216139" y="355744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09" name="Google Shape;709;p40"/>
          <p:cNvSpPr txBox="1"/>
          <p:nvPr/>
        </p:nvSpPr>
        <p:spPr>
          <a:xfrm flipH="1">
            <a:off x="6995288" y="39493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710" name="Google Shape;710;p40"/>
          <p:cNvSpPr txBox="1"/>
          <p:nvPr/>
        </p:nvSpPr>
        <p:spPr>
          <a:xfrm flipH="1">
            <a:off x="5845054" y="39542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Del</a:t>
            </a:r>
            <a:endParaRPr sz="1000" dirty="0"/>
          </a:p>
        </p:txBody>
      </p:sp>
      <p:cxnSp>
        <p:nvCxnSpPr>
          <p:cNvPr id="711" name="Google Shape;711;p40"/>
          <p:cNvCxnSpPr/>
          <p:nvPr/>
        </p:nvCxnSpPr>
        <p:spPr>
          <a:xfrm rot="10800000" flipH="1">
            <a:off x="6128069" y="36164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12" name="Google Shape;712;p40"/>
          <p:cNvSpPr/>
          <p:nvPr/>
        </p:nvSpPr>
        <p:spPr>
          <a:xfrm flipH="1">
            <a:off x="7348188" y="3473256"/>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txBox="1"/>
          <p:nvPr/>
        </p:nvSpPr>
        <p:spPr>
          <a:xfrm>
            <a:off x="5669225" y="2626150"/>
            <a:ext cx="102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714" name="Google Shape;714;p40"/>
          <p:cNvSpPr txBox="1"/>
          <p:nvPr/>
        </p:nvSpPr>
        <p:spPr>
          <a:xfrm>
            <a:off x="7621325" y="2626138"/>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715" name="Google Shape;715;p40"/>
          <p:cNvSpPr/>
          <p:nvPr/>
        </p:nvSpPr>
        <p:spPr>
          <a:xfrm>
            <a:off x="5783538" y="3363900"/>
            <a:ext cx="467400" cy="369300"/>
          </a:xfrm>
          <a:prstGeom prst="flowChartProcess">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flipH="1">
            <a:off x="6007967" y="3483406"/>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717" name="Google Shape;717;p40"/>
          <p:cNvSpPr/>
          <p:nvPr/>
        </p:nvSpPr>
        <p:spPr>
          <a:xfrm flipH="1">
            <a:off x="5630554" y="35209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flipH="1">
            <a:off x="5506203" y="35209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flipH="1">
            <a:off x="5412940" y="35209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flipH="1">
            <a:off x="5334137" y="354031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flipH="1">
            <a:off x="5270574" y="35444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2" name="Google Shape;722;p40"/>
          <p:cNvCxnSpPr>
            <a:stCxn id="723" idx="1"/>
          </p:cNvCxnSpPr>
          <p:nvPr/>
        </p:nvCxnSpPr>
        <p:spPr>
          <a:xfrm>
            <a:off x="5025075" y="352557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723" name="Google Shape;723;p40"/>
          <p:cNvSpPr txBox="1"/>
          <p:nvPr/>
        </p:nvSpPr>
        <p:spPr>
          <a:xfrm flipH="1">
            <a:off x="4609875" y="335622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724" name="Google Shape;724;p40"/>
          <p:cNvSpPr/>
          <p:nvPr/>
        </p:nvSpPr>
        <p:spPr>
          <a:xfrm flipH="1">
            <a:off x="5208398" y="35444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flipH="1">
            <a:off x="5176223" y="354444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rot="-420563">
            <a:off x="7916273" y="3267117"/>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rot="2119047">
            <a:off x="8186532" y="3296110"/>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rot="490771">
            <a:off x="7995657" y="3463103"/>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rot="-420563">
            <a:off x="7966998" y="663630"/>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rot="2119047">
            <a:off x="8237257" y="692622"/>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rot="490771">
            <a:off x="8046382" y="859616"/>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2945525" y="12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4012325" y="12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1596950" y="401770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3044750" y="401770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7;p40">
            <a:extLst>
              <a:ext uri="{FF2B5EF4-FFF2-40B4-BE49-F238E27FC236}">
                <a16:creationId xmlns:a16="http://schemas.microsoft.com/office/drawing/2014/main" id="{351E3A24-57FB-2E88-889A-AD01699F1F22}"/>
              </a:ext>
            </a:extLst>
          </p:cNvPr>
          <p:cNvSpPr txBox="1"/>
          <p:nvPr/>
        </p:nvSpPr>
        <p:spPr>
          <a:xfrm flipH="1">
            <a:off x="7531530" y="1414868"/>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Makes Purple Honey </a:t>
            </a:r>
            <a:endParaRPr sz="1000" dirty="0"/>
          </a:p>
        </p:txBody>
      </p:sp>
      <p:sp>
        <p:nvSpPr>
          <p:cNvPr id="8" name="Google Shape;627;p40">
            <a:extLst>
              <a:ext uri="{FF2B5EF4-FFF2-40B4-BE49-F238E27FC236}">
                <a16:creationId xmlns:a16="http://schemas.microsoft.com/office/drawing/2014/main" id="{F3B97CE2-82DD-31E6-F5F8-67763591C43F}"/>
              </a:ext>
            </a:extLst>
          </p:cNvPr>
          <p:cNvSpPr txBox="1"/>
          <p:nvPr/>
        </p:nvSpPr>
        <p:spPr>
          <a:xfrm flipH="1">
            <a:off x="7495089" y="3992413"/>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Makes Purple Honey </a:t>
            </a:r>
            <a:endParaRPr sz="1000" dirty="0"/>
          </a:p>
        </p:txBody>
      </p:sp>
      <p:sp>
        <p:nvSpPr>
          <p:cNvPr id="9" name="Oval 8">
            <a:extLst>
              <a:ext uri="{FF2B5EF4-FFF2-40B4-BE49-F238E27FC236}">
                <a16:creationId xmlns:a16="http://schemas.microsoft.com/office/drawing/2014/main" id="{7843C352-8FEE-5298-CE59-99A67F21CAD2}"/>
              </a:ext>
            </a:extLst>
          </p:cNvPr>
          <p:cNvSpPr/>
          <p:nvPr/>
        </p:nvSpPr>
        <p:spPr>
          <a:xfrm>
            <a:off x="5669171"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0F2826C-8A64-3D24-D044-3BDD27D2E6D6}"/>
              </a:ext>
            </a:extLst>
          </p:cNvPr>
          <p:cNvSpPr/>
          <p:nvPr/>
        </p:nvSpPr>
        <p:spPr>
          <a:xfrm>
            <a:off x="5602913" y="3144980"/>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ACD566-6A36-082E-BEB9-CDCA4CE3E0D8}"/>
              </a:ext>
            </a:extLst>
          </p:cNvPr>
          <p:cNvSpPr/>
          <p:nvPr/>
        </p:nvSpPr>
        <p:spPr>
          <a:xfrm>
            <a:off x="7799456" y="501175"/>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B2B3586-5106-F284-8383-D10FFC8E52E0}"/>
              </a:ext>
            </a:extLst>
          </p:cNvPr>
          <p:cNvSpPr/>
          <p:nvPr/>
        </p:nvSpPr>
        <p:spPr>
          <a:xfrm>
            <a:off x="7772954" y="3118476"/>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46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p:nvPr/>
        </p:nvSpPr>
        <p:spPr>
          <a:xfrm>
            <a:off x="1143000" y="657300"/>
            <a:ext cx="70347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6"/>
          <p:cNvSpPr txBox="1"/>
          <p:nvPr/>
        </p:nvSpPr>
        <p:spPr>
          <a:xfrm>
            <a:off x="2714063" y="2009700"/>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108" name="Google Shape;108;p26"/>
          <p:cNvSpPr txBox="1"/>
          <p:nvPr/>
        </p:nvSpPr>
        <p:spPr>
          <a:xfrm>
            <a:off x="0" y="-62100"/>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The creatures in the box below are Xans. </a:t>
            </a:r>
            <a:endParaRPr sz="1800" b="0" i="0" u="none" strike="noStrike" cap="none">
              <a:solidFill>
                <a:srgbClr val="000000"/>
              </a:solidFill>
              <a:latin typeface="Arial"/>
              <a:ea typeface="Arial"/>
              <a:cs typeface="Arial"/>
              <a:sym typeface="Arial"/>
            </a:endParaRPr>
          </a:p>
        </p:txBody>
      </p:sp>
      <p:sp>
        <p:nvSpPr>
          <p:cNvPr id="109" name="Google Shape;109;p26"/>
          <p:cNvSpPr txBox="1"/>
          <p:nvPr/>
        </p:nvSpPr>
        <p:spPr>
          <a:xfrm>
            <a:off x="4390463" y="2009700"/>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pic>
        <p:nvPicPr>
          <p:cNvPr id="110" name="Google Shape;110;p26"/>
          <p:cNvPicPr preferRelativeResize="0"/>
          <p:nvPr/>
        </p:nvPicPr>
        <p:blipFill rotWithShape="1">
          <a:blip r:embed="rId3">
            <a:alphaModFix/>
          </a:blip>
          <a:srcRect/>
          <a:stretch/>
        </p:blipFill>
        <p:spPr>
          <a:xfrm>
            <a:off x="2831525" y="682850"/>
            <a:ext cx="1498600" cy="1435100"/>
          </a:xfrm>
          <a:prstGeom prst="rect">
            <a:avLst/>
          </a:prstGeom>
          <a:noFill/>
          <a:ln>
            <a:noFill/>
          </a:ln>
        </p:spPr>
      </p:pic>
      <p:pic>
        <p:nvPicPr>
          <p:cNvPr id="111" name="Google Shape;111;p26"/>
          <p:cNvPicPr preferRelativeResize="0"/>
          <p:nvPr/>
        </p:nvPicPr>
        <p:blipFill rotWithShape="1">
          <a:blip r:embed="rId4">
            <a:alphaModFix/>
          </a:blip>
          <a:srcRect/>
          <a:stretch/>
        </p:blipFill>
        <p:spPr>
          <a:xfrm>
            <a:off x="4609461" y="759050"/>
            <a:ext cx="1282700" cy="1358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1"/>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You come across this creature. </a:t>
            </a:r>
            <a:endParaRPr sz="1800" dirty="0"/>
          </a:p>
        </p:txBody>
      </p:sp>
      <p:sp>
        <p:nvSpPr>
          <p:cNvPr id="741" name="Google Shape;741;p41"/>
          <p:cNvSpPr txBox="1"/>
          <p:nvPr/>
        </p:nvSpPr>
        <p:spPr>
          <a:xfrm>
            <a:off x="0" y="12333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Its purpose is to spin black webs. </a:t>
            </a:r>
            <a:endParaRPr sz="1800">
              <a:solidFill>
                <a:schemeClr val="dk1"/>
              </a:solidFill>
            </a:endParaRPr>
          </a:p>
        </p:txBody>
      </p:sp>
      <p:sp>
        <p:nvSpPr>
          <p:cNvPr id="742" name="Google Shape;742;p41"/>
          <p:cNvSpPr/>
          <p:nvPr/>
        </p:nvSpPr>
        <p:spPr>
          <a:xfrm>
            <a:off x="4106850" y="384593"/>
            <a:ext cx="939600" cy="6576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4292700" y="748172"/>
            <a:ext cx="264000" cy="18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4597500" y="748172"/>
            <a:ext cx="264000" cy="18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4410000" y="293574"/>
            <a:ext cx="333300" cy="203100"/>
          </a:xfrm>
          <a:prstGeom prst="pentagon">
            <a:avLst>
              <a:gd name="hf" fmla="val 105146"/>
              <a:gd name="vf" fmla="val 11055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4871950" y="812362"/>
            <a:ext cx="481500" cy="1011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rot="5400000">
            <a:off x="5087350" y="961162"/>
            <a:ext cx="4149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flipH="1">
            <a:off x="3781800" y="812362"/>
            <a:ext cx="481500" cy="1011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rot="-5400000" flipH="1">
            <a:off x="3633000" y="961162"/>
            <a:ext cx="4149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rot="10800000" flipH="1">
            <a:off x="4488938" y="1025583"/>
            <a:ext cx="117300" cy="2031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4340950" y="791339"/>
            <a:ext cx="117300" cy="1011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4645750" y="791339"/>
            <a:ext cx="117300" cy="1011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3654350" y="1151428"/>
            <a:ext cx="338700" cy="1827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5102150" y="1151428"/>
            <a:ext cx="338700" cy="1827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3993353" y="1904771"/>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txBox="1"/>
          <p:nvPr/>
        </p:nvSpPr>
        <p:spPr>
          <a:xfrm>
            <a:off x="4005513" y="1618800"/>
            <a:ext cx="1039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pic>
        <p:nvPicPr>
          <p:cNvPr id="757" name="Google Shape;757;p41"/>
          <p:cNvPicPr preferRelativeResize="0"/>
          <p:nvPr/>
        </p:nvPicPr>
        <p:blipFill>
          <a:blip r:embed="rId3">
            <a:alphaModFix/>
          </a:blip>
          <a:stretch>
            <a:fillRect/>
          </a:stretch>
        </p:blipFill>
        <p:spPr>
          <a:xfrm>
            <a:off x="4165946" y="2122950"/>
            <a:ext cx="718651" cy="718651"/>
          </a:xfrm>
          <a:prstGeom prst="rect">
            <a:avLst/>
          </a:prstGeom>
          <a:noFill/>
          <a:ln>
            <a:noFill/>
          </a:ln>
        </p:spPr>
      </p:pic>
      <p:sp>
        <p:nvSpPr>
          <p:cNvPr id="2" name="Google Shape;794;p42">
            <a:extLst>
              <a:ext uri="{FF2B5EF4-FFF2-40B4-BE49-F238E27FC236}">
                <a16:creationId xmlns:a16="http://schemas.microsoft.com/office/drawing/2014/main" id="{0C9C27DF-0C5C-E2F4-10AD-88D64633BB4A}"/>
              </a:ext>
            </a:extLst>
          </p:cNvPr>
          <p:cNvSpPr txBox="1"/>
          <p:nvPr/>
        </p:nvSpPr>
        <p:spPr>
          <a:xfrm flipH="1">
            <a:off x="3865015" y="2980573"/>
            <a:ext cx="132049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Spin Black Webs</a:t>
            </a:r>
            <a:endParaRPr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2"/>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You come across this creature. </a:t>
            </a:r>
            <a:endParaRPr sz="1800" dirty="0"/>
          </a:p>
        </p:txBody>
      </p:sp>
      <p:sp>
        <p:nvSpPr>
          <p:cNvPr id="763" name="Google Shape;763;p42"/>
          <p:cNvSpPr txBox="1"/>
          <p:nvPr/>
        </p:nvSpPr>
        <p:spPr>
          <a:xfrm>
            <a:off x="0" y="1233300"/>
            <a:ext cx="9144000" cy="109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Its purpose is to spin black webs. </a:t>
            </a:r>
            <a:endParaRPr sz="1800">
              <a:solidFill>
                <a:schemeClr val="dk1"/>
              </a:solidFill>
            </a:endParaRPr>
          </a:p>
          <a:p>
            <a:pPr marL="0" lvl="0" indent="0" algn="ctr" rtl="0">
              <a:lnSpc>
                <a:spcPct val="115000"/>
              </a:lnSpc>
              <a:spcBef>
                <a:spcPts val="0"/>
              </a:spcBef>
              <a:spcAft>
                <a:spcPts val="0"/>
              </a:spcAft>
              <a:buNone/>
            </a:pPr>
            <a:r>
              <a:rPr lang="en" sz="1800">
                <a:solidFill>
                  <a:schemeClr val="dk1"/>
                </a:solidFill>
              </a:rPr>
              <a:t>And it has relatively simple insides that consist of a biological mechanism that spins black webs.</a:t>
            </a:r>
            <a:endParaRPr sz="1800">
              <a:solidFill>
                <a:schemeClr val="dk1"/>
              </a:solidFill>
            </a:endParaRPr>
          </a:p>
        </p:txBody>
      </p:sp>
      <p:sp>
        <p:nvSpPr>
          <p:cNvPr id="764" name="Google Shape;764;p42"/>
          <p:cNvSpPr/>
          <p:nvPr/>
        </p:nvSpPr>
        <p:spPr>
          <a:xfrm>
            <a:off x="4106850" y="384593"/>
            <a:ext cx="939600" cy="6576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a:off x="4292700" y="748172"/>
            <a:ext cx="264000" cy="18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a:off x="4597500" y="748172"/>
            <a:ext cx="264000" cy="18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a:off x="4410000" y="293574"/>
            <a:ext cx="333300" cy="203100"/>
          </a:xfrm>
          <a:prstGeom prst="pentagon">
            <a:avLst>
              <a:gd name="hf" fmla="val 105146"/>
              <a:gd name="vf" fmla="val 11055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a:off x="4871950" y="812362"/>
            <a:ext cx="481500" cy="1011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rot="5400000">
            <a:off x="5087350" y="961162"/>
            <a:ext cx="4149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flipH="1">
            <a:off x="3781800" y="812362"/>
            <a:ext cx="481500" cy="1011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rot="-5400000" flipH="1">
            <a:off x="3633000" y="961162"/>
            <a:ext cx="4149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rot="10800000" flipH="1">
            <a:off x="4488938" y="1025583"/>
            <a:ext cx="117300" cy="2031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a:off x="4340950" y="791339"/>
            <a:ext cx="117300" cy="1011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a:off x="4645750" y="791339"/>
            <a:ext cx="117300" cy="1011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a:off x="3654350" y="1151428"/>
            <a:ext cx="338700" cy="1827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5102150" y="1151428"/>
            <a:ext cx="338700" cy="1827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2421600" y="2333700"/>
            <a:ext cx="4477500" cy="27975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5621965" y="2545446"/>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2638199" y="254544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3118860" y="2826010"/>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4490259" y="309763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4913248" y="309763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4772252" y="309763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4631255" y="309763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flipH="1">
            <a:off x="3733044" y="3002170"/>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flipH="1">
            <a:off x="3944567" y="3116744"/>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787" name="Google Shape;787;p42"/>
          <p:cNvSpPr/>
          <p:nvPr/>
        </p:nvSpPr>
        <p:spPr>
          <a:xfrm flipH="1">
            <a:off x="3573154" y="30637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3448803" y="30637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3355540" y="306372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3276737" y="308311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3213174" y="30872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2" name="Google Shape;792;p42"/>
          <p:cNvCxnSpPr/>
          <p:nvPr/>
        </p:nvCxnSpPr>
        <p:spPr>
          <a:xfrm rot="10800000" flipH="1">
            <a:off x="5152739" y="319077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793" name="Google Shape;793;p42"/>
          <p:cNvSpPr txBox="1"/>
          <p:nvPr/>
        </p:nvSpPr>
        <p:spPr>
          <a:xfrm flipH="1">
            <a:off x="4931888" y="358267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794" name="Google Shape;794;p42"/>
          <p:cNvSpPr txBox="1"/>
          <p:nvPr/>
        </p:nvSpPr>
        <p:spPr>
          <a:xfrm flipH="1">
            <a:off x="3781654" y="358759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795" name="Google Shape;795;p42"/>
          <p:cNvCxnSpPr/>
          <p:nvPr/>
        </p:nvCxnSpPr>
        <p:spPr>
          <a:xfrm rot="10800000" flipH="1">
            <a:off x="4064669" y="3249781"/>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796" name="Google Shape;796;p42"/>
          <p:cNvCxnSpPr>
            <a:stCxn id="797" idx="1"/>
          </p:cNvCxnSpPr>
          <p:nvPr/>
        </p:nvCxnSpPr>
        <p:spPr>
          <a:xfrm>
            <a:off x="2967675" y="306837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797" name="Google Shape;797;p42"/>
          <p:cNvSpPr txBox="1"/>
          <p:nvPr/>
        </p:nvSpPr>
        <p:spPr>
          <a:xfrm flipH="1">
            <a:off x="2552475" y="289902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798" name="Google Shape;798;p42"/>
          <p:cNvSpPr/>
          <p:nvPr/>
        </p:nvSpPr>
        <p:spPr>
          <a:xfrm flipH="1">
            <a:off x="3150998" y="308724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flipH="1">
            <a:off x="3118823" y="308724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flipH="1">
            <a:off x="5284788" y="31065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txBox="1"/>
          <p:nvPr/>
        </p:nvSpPr>
        <p:spPr>
          <a:xfrm>
            <a:off x="3605824" y="2259475"/>
            <a:ext cx="1081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802" name="Google Shape;802;p42"/>
          <p:cNvSpPr txBox="1"/>
          <p:nvPr/>
        </p:nvSpPr>
        <p:spPr>
          <a:xfrm>
            <a:off x="5557925" y="2259475"/>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803" name="Google Shape;803;p42"/>
          <p:cNvSpPr txBox="1"/>
          <p:nvPr/>
        </p:nvSpPr>
        <p:spPr>
          <a:xfrm>
            <a:off x="2409596" y="3941042"/>
            <a:ext cx="27975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AutoNum type="arabicPeriod"/>
            </a:pPr>
            <a:r>
              <a:rPr lang="en" sz="1200" dirty="0" err="1"/>
              <a:t>Zid</a:t>
            </a:r>
            <a:r>
              <a:rPr lang="en" sz="1200" dirty="0"/>
              <a:t> transports sugars to the Gem.</a:t>
            </a:r>
            <a:endParaRPr sz="1200" dirty="0"/>
          </a:p>
          <a:p>
            <a:pPr marL="457200" lvl="0" indent="-304800" algn="l" rtl="0">
              <a:spcBef>
                <a:spcPts val="0"/>
              </a:spcBef>
              <a:spcAft>
                <a:spcPts val="0"/>
              </a:spcAft>
              <a:buSzPts val="1200"/>
              <a:buAutoNum type="arabicPeriod"/>
            </a:pPr>
            <a:r>
              <a:rPr lang="en" sz="1200" dirty="0"/>
              <a:t>The Gem mixes the sugars.</a:t>
            </a:r>
            <a:endParaRPr sz="1200" dirty="0"/>
          </a:p>
          <a:p>
            <a:pPr marL="457200" lvl="0" indent="-304800" algn="l" rtl="0">
              <a:spcBef>
                <a:spcPts val="0"/>
              </a:spcBef>
              <a:spcAft>
                <a:spcPts val="0"/>
              </a:spcAft>
              <a:buSzPts val="1200"/>
              <a:buAutoNum type="arabicPeriod"/>
            </a:pPr>
            <a:r>
              <a:rPr lang="en" sz="1200" dirty="0"/>
              <a:t>The sugars are transported from the Gem to the Blo.</a:t>
            </a:r>
            <a:endParaRPr sz="1200" dirty="0"/>
          </a:p>
          <a:p>
            <a:pPr marL="457200" lvl="0" indent="-304800" algn="l" rtl="0">
              <a:spcBef>
                <a:spcPts val="0"/>
              </a:spcBef>
              <a:spcAft>
                <a:spcPts val="0"/>
              </a:spcAft>
              <a:buSzPts val="1200"/>
              <a:buAutoNum type="arabicPeriod"/>
            </a:pPr>
            <a:r>
              <a:rPr lang="en" sz="1200" dirty="0"/>
              <a:t>The end result is black webs.</a:t>
            </a:r>
            <a:endParaRPr sz="1200" dirty="0"/>
          </a:p>
        </p:txBody>
      </p:sp>
      <p:pic>
        <p:nvPicPr>
          <p:cNvPr id="804" name="Google Shape;804;p42"/>
          <p:cNvPicPr preferRelativeResize="0"/>
          <p:nvPr/>
        </p:nvPicPr>
        <p:blipFill>
          <a:blip r:embed="rId3">
            <a:alphaModFix/>
          </a:blip>
          <a:stretch>
            <a:fillRect/>
          </a:stretch>
        </p:blipFill>
        <p:spPr>
          <a:xfrm>
            <a:off x="5801021" y="2709200"/>
            <a:ext cx="718651" cy="718651"/>
          </a:xfrm>
          <a:prstGeom prst="rect">
            <a:avLst/>
          </a:prstGeom>
          <a:noFill/>
          <a:ln>
            <a:noFill/>
          </a:ln>
        </p:spPr>
      </p:pic>
      <p:sp>
        <p:nvSpPr>
          <p:cNvPr id="2" name="Google Shape;794;p42">
            <a:extLst>
              <a:ext uri="{FF2B5EF4-FFF2-40B4-BE49-F238E27FC236}">
                <a16:creationId xmlns:a16="http://schemas.microsoft.com/office/drawing/2014/main" id="{0D4D405B-60D9-4337-F0E5-1E32696CBC84}"/>
              </a:ext>
            </a:extLst>
          </p:cNvPr>
          <p:cNvSpPr txBox="1"/>
          <p:nvPr/>
        </p:nvSpPr>
        <p:spPr>
          <a:xfrm flipH="1">
            <a:off x="5495032" y="3626613"/>
            <a:ext cx="132049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Spins Black Webs</a:t>
            </a:r>
            <a:endParaRPr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3"/>
          <p:cNvSpPr/>
          <p:nvPr/>
        </p:nvSpPr>
        <p:spPr>
          <a:xfrm>
            <a:off x="328049" y="169825"/>
            <a:ext cx="8581025"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4750674" y="3401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flipH="1">
            <a:off x="5231335" y="620760"/>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flipH="1">
            <a:off x="6602734"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flipH="1">
            <a:off x="7025723"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flipH="1">
            <a:off x="6884727"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flipH="1">
            <a:off x="6743730"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flipH="1">
            <a:off x="5845519" y="796920"/>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flipH="1">
            <a:off x="6057042" y="911494"/>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818" name="Google Shape;818;p43"/>
          <p:cNvSpPr/>
          <p:nvPr/>
        </p:nvSpPr>
        <p:spPr>
          <a:xfrm flipH="1">
            <a:off x="5685629"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flipH="1">
            <a:off x="5561278"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flipH="1">
            <a:off x="5468015"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flipH="1">
            <a:off x="5389212" y="87786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flipH="1">
            <a:off x="5325649" y="8819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3" name="Google Shape;823;p43"/>
          <p:cNvCxnSpPr/>
          <p:nvPr/>
        </p:nvCxnSpPr>
        <p:spPr>
          <a:xfrm rot="10800000" flipH="1">
            <a:off x="7265214" y="9855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824" name="Google Shape;824;p43"/>
          <p:cNvSpPr txBox="1"/>
          <p:nvPr/>
        </p:nvSpPr>
        <p:spPr>
          <a:xfrm flipH="1">
            <a:off x="7044363" y="13774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825" name="Google Shape;825;p43"/>
          <p:cNvSpPr txBox="1"/>
          <p:nvPr/>
        </p:nvSpPr>
        <p:spPr>
          <a:xfrm flipH="1">
            <a:off x="5894129" y="13823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826" name="Google Shape;826;p43"/>
          <p:cNvCxnSpPr/>
          <p:nvPr/>
        </p:nvCxnSpPr>
        <p:spPr>
          <a:xfrm rot="10800000" flipH="1">
            <a:off x="6177144" y="1044531"/>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827" name="Google Shape;827;p43"/>
          <p:cNvCxnSpPr>
            <a:stCxn id="828" idx="1"/>
          </p:cNvCxnSpPr>
          <p:nvPr/>
        </p:nvCxnSpPr>
        <p:spPr>
          <a:xfrm>
            <a:off x="5080150" y="86312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828" name="Google Shape;828;p43"/>
          <p:cNvSpPr txBox="1"/>
          <p:nvPr/>
        </p:nvSpPr>
        <p:spPr>
          <a:xfrm flipH="1">
            <a:off x="4664950" y="6937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829" name="Google Shape;829;p43"/>
          <p:cNvSpPr/>
          <p:nvPr/>
        </p:nvSpPr>
        <p:spPr>
          <a:xfrm flipH="1">
            <a:off x="5263473" y="8819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flipH="1">
            <a:off x="5231298" y="88199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flipH="1">
            <a:off x="7397263" y="90134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txBox="1"/>
          <p:nvPr/>
        </p:nvSpPr>
        <p:spPr>
          <a:xfrm>
            <a:off x="5718299" y="54225"/>
            <a:ext cx="102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834" name="Google Shape;834;p43"/>
          <p:cNvSpPr/>
          <p:nvPr/>
        </p:nvSpPr>
        <p:spPr>
          <a:xfrm>
            <a:off x="7737115" y="3322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txBox="1"/>
          <p:nvPr/>
        </p:nvSpPr>
        <p:spPr>
          <a:xfrm>
            <a:off x="702450" y="13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Jig</a:t>
            </a:r>
            <a:endParaRPr b="1"/>
          </a:p>
        </p:txBody>
      </p:sp>
      <p:sp>
        <p:nvSpPr>
          <p:cNvPr id="837" name="Google Shape;837;p43"/>
          <p:cNvSpPr txBox="1"/>
          <p:nvPr/>
        </p:nvSpPr>
        <p:spPr>
          <a:xfrm>
            <a:off x="2669025" y="13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b="1">
                <a:solidFill>
                  <a:schemeClr val="dk1"/>
                </a:solidFill>
              </a:rPr>
              <a:t>Jig</a:t>
            </a:r>
            <a:endParaRPr b="1"/>
          </a:p>
        </p:txBody>
      </p:sp>
      <p:sp>
        <p:nvSpPr>
          <p:cNvPr id="838" name="Google Shape;838;p43"/>
          <p:cNvSpPr/>
          <p:nvPr/>
        </p:nvSpPr>
        <p:spPr>
          <a:xfrm>
            <a:off x="1046225" y="382638"/>
            <a:ext cx="1033500" cy="763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950450" y="6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rot="5400000">
            <a:off x="2132550" y="8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220880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rot="10800000" flipH="1">
            <a:off x="238490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645650" y="8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rot="5400000">
            <a:off x="1827750" y="10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90400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rot="10800000" flipH="1">
            <a:off x="208010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flipH="1">
            <a:off x="1012700" y="8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rot="-5400000" flipH="1">
            <a:off x="830600" y="10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flipH="1">
            <a:off x="105975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rot="10800000">
            <a:off x="88365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flipH="1">
            <a:off x="707900" y="6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rot="-5400000" flipH="1">
            <a:off x="525800" y="8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flipH="1">
            <a:off x="75495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rot="10800000">
            <a:off x="57885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285525" y="5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360875" y="6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590325" y="5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665675" y="6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rot="10800000" flipH="1">
            <a:off x="1511275" y="112876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rot="10800000" flipH="1">
            <a:off x="1707638" y="10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rot="10800000" flipH="1">
            <a:off x="1314913" y="10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3156650" y="417225"/>
            <a:ext cx="939600" cy="763200"/>
          </a:xfrm>
          <a:prstGeom prst="triangl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3804125"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392142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403872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4096250"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4102588" y="9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4102600" y="10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4102600" y="11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flipH="1">
            <a:off x="3343975"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flipH="1">
            <a:off x="322667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flipH="1">
            <a:off x="310937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flipH="1">
            <a:off x="3051850"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flipH="1">
            <a:off x="3045513" y="9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flipH="1">
            <a:off x="3045500" y="10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flipH="1">
            <a:off x="3045500" y="11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3342500" y="8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3386450" y="8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3647300" y="8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3691250" y="8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rot="1100534">
            <a:off x="3762807" y="477496"/>
            <a:ext cx="117257" cy="23584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rot="-1468092">
            <a:off x="3370013" y="477541"/>
            <a:ext cx="117338" cy="23589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1040425" y="4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895125" y="4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1317375" y="29852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1606250" y="3538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rot="10800000" flipH="1">
            <a:off x="3139725" y="1137450"/>
            <a:ext cx="1033500" cy="92400"/>
          </a:xfrm>
          <a:prstGeom prst="pentagon">
            <a:avLst>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2049450" y="3127700"/>
            <a:ext cx="939600" cy="7632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2235300" y="3549675"/>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540100" y="3549675"/>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2352600" y="3022063"/>
            <a:ext cx="333300" cy="235800"/>
          </a:xfrm>
          <a:prstGeom prst="pentagon">
            <a:avLst>
              <a:gd name="hf" fmla="val 105146"/>
              <a:gd name="vf" fmla="val 11055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2814550" y="36241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rot="5400000">
            <a:off x="2996650" y="38062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flipH="1">
            <a:off x="1724400" y="36241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rot="-5400000" flipH="1">
            <a:off x="1542300" y="38062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rot="10800000" flipH="1">
            <a:off x="2431538" y="3871563"/>
            <a:ext cx="117300" cy="235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2283550" y="3599775"/>
            <a:ext cx="117300" cy="1173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2588350" y="3599775"/>
            <a:ext cx="117300" cy="1173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rot="-420563">
            <a:off x="7966998" y="663630"/>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rot="2119047">
            <a:off x="8237257" y="692622"/>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rot="490771">
            <a:off x="8046382" y="859616"/>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945525" y="12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012325" y="12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1596950" y="401770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3044750" y="401770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328050" y="2760625"/>
            <a:ext cx="8581024"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4750674" y="29309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flipH="1">
            <a:off x="5231335" y="3211560"/>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flipH="1">
            <a:off x="6602734" y="34831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flipH="1">
            <a:off x="7025723" y="34831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flipH="1">
            <a:off x="6884727" y="34831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flipH="1">
            <a:off x="6743730" y="34831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flipH="1">
            <a:off x="5845519" y="3387720"/>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flipH="1">
            <a:off x="6057042" y="3502294"/>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915" name="Google Shape;915;p43"/>
          <p:cNvSpPr/>
          <p:nvPr/>
        </p:nvSpPr>
        <p:spPr>
          <a:xfrm flipH="1">
            <a:off x="5685629" y="34492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flipH="1">
            <a:off x="5561278" y="34492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flipH="1">
            <a:off x="5468015" y="34492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flipH="1">
            <a:off x="5389212" y="346866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flipH="1">
            <a:off x="5325649" y="34727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43"/>
          <p:cNvCxnSpPr/>
          <p:nvPr/>
        </p:nvCxnSpPr>
        <p:spPr>
          <a:xfrm rot="10800000" flipH="1">
            <a:off x="7265214" y="35763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921" name="Google Shape;921;p43"/>
          <p:cNvSpPr txBox="1"/>
          <p:nvPr/>
        </p:nvSpPr>
        <p:spPr>
          <a:xfrm flipH="1">
            <a:off x="7044363" y="39682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922" name="Google Shape;922;p43"/>
          <p:cNvSpPr txBox="1"/>
          <p:nvPr/>
        </p:nvSpPr>
        <p:spPr>
          <a:xfrm flipH="1">
            <a:off x="5894129" y="39731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923" name="Google Shape;923;p43"/>
          <p:cNvCxnSpPr/>
          <p:nvPr/>
        </p:nvCxnSpPr>
        <p:spPr>
          <a:xfrm rot="10800000" flipH="1">
            <a:off x="6177144" y="3635331"/>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924" name="Google Shape;924;p43"/>
          <p:cNvCxnSpPr>
            <a:stCxn id="925" idx="1"/>
          </p:cNvCxnSpPr>
          <p:nvPr/>
        </p:nvCxnSpPr>
        <p:spPr>
          <a:xfrm>
            <a:off x="5080150" y="345392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925" name="Google Shape;925;p43"/>
          <p:cNvSpPr txBox="1"/>
          <p:nvPr/>
        </p:nvSpPr>
        <p:spPr>
          <a:xfrm flipH="1">
            <a:off x="4664950" y="32845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926" name="Google Shape;926;p43"/>
          <p:cNvSpPr/>
          <p:nvPr/>
        </p:nvSpPr>
        <p:spPr>
          <a:xfrm flipH="1">
            <a:off x="5263473" y="34727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flipH="1">
            <a:off x="5231298" y="347279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flipH="1">
            <a:off x="7397263" y="349214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txBox="1"/>
          <p:nvPr/>
        </p:nvSpPr>
        <p:spPr>
          <a:xfrm>
            <a:off x="5718299" y="2645025"/>
            <a:ext cx="102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930" name="Google Shape;930;p43"/>
          <p:cNvSpPr/>
          <p:nvPr/>
        </p:nvSpPr>
        <p:spPr>
          <a:xfrm>
            <a:off x="7737115" y="29230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txBox="1"/>
          <p:nvPr/>
        </p:nvSpPr>
        <p:spPr>
          <a:xfrm>
            <a:off x="7673075" y="2637113"/>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pic>
        <p:nvPicPr>
          <p:cNvPr id="932" name="Google Shape;932;p43"/>
          <p:cNvPicPr preferRelativeResize="0"/>
          <p:nvPr/>
        </p:nvPicPr>
        <p:blipFill>
          <a:blip r:embed="rId3">
            <a:alphaModFix/>
          </a:blip>
          <a:stretch>
            <a:fillRect/>
          </a:stretch>
        </p:blipFill>
        <p:spPr>
          <a:xfrm>
            <a:off x="7913496" y="3094600"/>
            <a:ext cx="718651" cy="718651"/>
          </a:xfrm>
          <a:prstGeom prst="rect">
            <a:avLst/>
          </a:prstGeom>
          <a:noFill/>
          <a:ln>
            <a:noFill/>
          </a:ln>
        </p:spPr>
      </p:pic>
      <p:sp>
        <p:nvSpPr>
          <p:cNvPr id="4" name="Google Shape;794;p42">
            <a:extLst>
              <a:ext uri="{FF2B5EF4-FFF2-40B4-BE49-F238E27FC236}">
                <a16:creationId xmlns:a16="http://schemas.microsoft.com/office/drawing/2014/main" id="{447E7601-A659-9389-19B6-CBE238E1AC13}"/>
              </a:ext>
            </a:extLst>
          </p:cNvPr>
          <p:cNvSpPr txBox="1"/>
          <p:nvPr/>
        </p:nvSpPr>
        <p:spPr>
          <a:xfrm flipH="1">
            <a:off x="7602123" y="3994359"/>
            <a:ext cx="132049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Spins Black Webs</a:t>
            </a:r>
            <a:endParaRPr sz="1000" dirty="0"/>
          </a:p>
        </p:txBody>
      </p:sp>
      <p:sp>
        <p:nvSpPr>
          <p:cNvPr id="5" name="Google Shape;627;p40">
            <a:extLst>
              <a:ext uri="{FF2B5EF4-FFF2-40B4-BE49-F238E27FC236}">
                <a16:creationId xmlns:a16="http://schemas.microsoft.com/office/drawing/2014/main" id="{38F7B67F-5D01-FF5A-624D-91D7BF6ED855}"/>
              </a:ext>
            </a:extLst>
          </p:cNvPr>
          <p:cNvSpPr txBox="1"/>
          <p:nvPr/>
        </p:nvSpPr>
        <p:spPr>
          <a:xfrm flipH="1">
            <a:off x="7531530" y="1414868"/>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Makes Purple Honey </a:t>
            </a:r>
            <a:endParaRPr sz="1000" dirty="0"/>
          </a:p>
        </p:txBody>
      </p:sp>
      <p:sp>
        <p:nvSpPr>
          <p:cNvPr id="6" name="Google Shape;637;p40">
            <a:extLst>
              <a:ext uri="{FF2B5EF4-FFF2-40B4-BE49-F238E27FC236}">
                <a16:creationId xmlns:a16="http://schemas.microsoft.com/office/drawing/2014/main" id="{529763A2-6FD0-E84E-3FBB-E9FE703885BE}"/>
              </a:ext>
            </a:extLst>
          </p:cNvPr>
          <p:cNvSpPr txBox="1"/>
          <p:nvPr/>
        </p:nvSpPr>
        <p:spPr>
          <a:xfrm>
            <a:off x="7673075" y="46313"/>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7" name="Oval 6">
            <a:extLst>
              <a:ext uri="{FF2B5EF4-FFF2-40B4-BE49-F238E27FC236}">
                <a16:creationId xmlns:a16="http://schemas.microsoft.com/office/drawing/2014/main" id="{1617F465-FAB1-FA5E-40CB-A7804DE4DF1E}"/>
              </a:ext>
            </a:extLst>
          </p:cNvPr>
          <p:cNvSpPr/>
          <p:nvPr/>
        </p:nvSpPr>
        <p:spPr>
          <a:xfrm>
            <a:off x="7799456" y="501175"/>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093A480-6340-D6D0-EB5C-80144708F1F2}"/>
              </a:ext>
            </a:extLst>
          </p:cNvPr>
          <p:cNvSpPr/>
          <p:nvPr/>
        </p:nvSpPr>
        <p:spPr>
          <a:xfrm>
            <a:off x="7832588" y="3078720"/>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A876702-E7D4-25A8-AC05-9814189A46A5}"/>
              </a:ext>
            </a:extLst>
          </p:cNvPr>
          <p:cNvSpPr/>
          <p:nvPr/>
        </p:nvSpPr>
        <p:spPr>
          <a:xfrm>
            <a:off x="5669171"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8A77F3C-7C33-DF11-FE77-B9DA7ACB38DD}"/>
              </a:ext>
            </a:extLst>
          </p:cNvPr>
          <p:cNvSpPr/>
          <p:nvPr/>
        </p:nvSpPr>
        <p:spPr>
          <a:xfrm>
            <a:off x="5652608" y="3164858"/>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1253;p49">
            <a:extLst>
              <a:ext uri="{FF2B5EF4-FFF2-40B4-BE49-F238E27FC236}">
                <a16:creationId xmlns:a16="http://schemas.microsoft.com/office/drawing/2014/main" id="{C369012A-FE9E-910C-5E8D-26B09046414C}"/>
              </a:ext>
            </a:extLst>
          </p:cNvPr>
          <p:cNvSpPr txBox="1"/>
          <p:nvPr/>
        </p:nvSpPr>
        <p:spPr>
          <a:xfrm>
            <a:off x="317250" y="4433700"/>
            <a:ext cx="86862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The creatures on the top and bottom have the same mechanisms (as reflected in the </a:t>
            </a:r>
            <a:r>
              <a:rPr lang="en" sz="1800" dirty="0">
                <a:solidFill>
                  <a:srgbClr val="00B0F0"/>
                </a:solidFill>
              </a:rPr>
              <a:t>blue circles</a:t>
            </a:r>
            <a:r>
              <a:rPr lang="en" sz="1800" dirty="0">
                <a:solidFill>
                  <a:schemeClr val="dk1"/>
                </a:solidFill>
              </a:rPr>
              <a:t>) and different purposes (as reflected in the </a:t>
            </a:r>
            <a:r>
              <a:rPr lang="en" sz="1800" dirty="0">
                <a:solidFill>
                  <a:srgbClr val="7030A0"/>
                </a:solidFill>
              </a:rPr>
              <a:t>purple circles</a:t>
            </a:r>
            <a:r>
              <a:rPr lang="en" sz="1800" dirty="0">
                <a:solidFill>
                  <a:schemeClr val="dk1"/>
                </a:solidFill>
              </a:rPr>
              <a:t>). </a:t>
            </a:r>
            <a:endParaRP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3"/>
          <p:cNvSpPr/>
          <p:nvPr/>
        </p:nvSpPr>
        <p:spPr>
          <a:xfrm>
            <a:off x="328049" y="169825"/>
            <a:ext cx="8581025"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4750674" y="3401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flipH="1">
            <a:off x="5231335" y="620760"/>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flipH="1">
            <a:off x="6602734"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flipH="1">
            <a:off x="7025723"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flipH="1">
            <a:off x="6884727"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flipH="1">
            <a:off x="6743730" y="8923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flipH="1">
            <a:off x="5845519" y="796920"/>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flipH="1">
            <a:off x="6057042" y="911494"/>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818" name="Google Shape;818;p43"/>
          <p:cNvSpPr/>
          <p:nvPr/>
        </p:nvSpPr>
        <p:spPr>
          <a:xfrm flipH="1">
            <a:off x="5685629"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flipH="1">
            <a:off x="5561278"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flipH="1">
            <a:off x="5468015" y="8584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flipH="1">
            <a:off x="5389212" y="87786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flipH="1">
            <a:off x="5325649" y="8819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3" name="Google Shape;823;p43"/>
          <p:cNvCxnSpPr/>
          <p:nvPr/>
        </p:nvCxnSpPr>
        <p:spPr>
          <a:xfrm rot="10800000" flipH="1">
            <a:off x="7265214" y="9855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824" name="Google Shape;824;p43"/>
          <p:cNvSpPr txBox="1"/>
          <p:nvPr/>
        </p:nvSpPr>
        <p:spPr>
          <a:xfrm flipH="1">
            <a:off x="7044363" y="13774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825" name="Google Shape;825;p43"/>
          <p:cNvSpPr txBox="1"/>
          <p:nvPr/>
        </p:nvSpPr>
        <p:spPr>
          <a:xfrm flipH="1">
            <a:off x="5894129" y="13823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826" name="Google Shape;826;p43"/>
          <p:cNvCxnSpPr/>
          <p:nvPr/>
        </p:nvCxnSpPr>
        <p:spPr>
          <a:xfrm rot="10800000" flipH="1">
            <a:off x="6177144" y="1044531"/>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827" name="Google Shape;827;p43"/>
          <p:cNvCxnSpPr>
            <a:stCxn id="828" idx="1"/>
          </p:cNvCxnSpPr>
          <p:nvPr/>
        </p:nvCxnSpPr>
        <p:spPr>
          <a:xfrm>
            <a:off x="5080150" y="86312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828" name="Google Shape;828;p43"/>
          <p:cNvSpPr txBox="1"/>
          <p:nvPr/>
        </p:nvSpPr>
        <p:spPr>
          <a:xfrm flipH="1">
            <a:off x="4664950" y="6937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829" name="Google Shape;829;p43"/>
          <p:cNvSpPr/>
          <p:nvPr/>
        </p:nvSpPr>
        <p:spPr>
          <a:xfrm flipH="1">
            <a:off x="5263473" y="8819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flipH="1">
            <a:off x="5231298" y="88199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flipH="1">
            <a:off x="7397263" y="90134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txBox="1"/>
          <p:nvPr/>
        </p:nvSpPr>
        <p:spPr>
          <a:xfrm>
            <a:off x="5718299" y="54225"/>
            <a:ext cx="102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833" name="Google Shape;833;p43"/>
          <p:cNvSpPr txBox="1"/>
          <p:nvPr/>
        </p:nvSpPr>
        <p:spPr>
          <a:xfrm>
            <a:off x="317250" y="4433700"/>
            <a:ext cx="86862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To what extent do you think that the creature on the bottom is a Jig? </a:t>
            </a:r>
            <a:endParaRPr sz="2000"/>
          </a:p>
        </p:txBody>
      </p:sp>
      <p:sp>
        <p:nvSpPr>
          <p:cNvPr id="834" name="Google Shape;834;p43"/>
          <p:cNvSpPr/>
          <p:nvPr/>
        </p:nvSpPr>
        <p:spPr>
          <a:xfrm>
            <a:off x="7737115" y="3322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txBox="1"/>
          <p:nvPr/>
        </p:nvSpPr>
        <p:spPr>
          <a:xfrm>
            <a:off x="702450" y="13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Jig</a:t>
            </a:r>
            <a:endParaRPr b="1"/>
          </a:p>
        </p:txBody>
      </p:sp>
      <p:sp>
        <p:nvSpPr>
          <p:cNvPr id="837" name="Google Shape;837;p43"/>
          <p:cNvSpPr txBox="1"/>
          <p:nvPr/>
        </p:nvSpPr>
        <p:spPr>
          <a:xfrm>
            <a:off x="2669025" y="1317325"/>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b="1">
                <a:solidFill>
                  <a:schemeClr val="dk1"/>
                </a:solidFill>
              </a:rPr>
              <a:t>Jig</a:t>
            </a:r>
            <a:endParaRPr b="1"/>
          </a:p>
        </p:txBody>
      </p:sp>
      <p:sp>
        <p:nvSpPr>
          <p:cNvPr id="838" name="Google Shape;838;p43"/>
          <p:cNvSpPr/>
          <p:nvPr/>
        </p:nvSpPr>
        <p:spPr>
          <a:xfrm>
            <a:off x="1046225" y="382638"/>
            <a:ext cx="1033500" cy="763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950450" y="6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rot="5400000">
            <a:off x="2132550" y="8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220880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rot="10800000" flipH="1">
            <a:off x="238490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645650" y="8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rot="5400000">
            <a:off x="1827750" y="10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90400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rot="10800000" flipH="1">
            <a:off x="208010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flipH="1">
            <a:off x="1012700" y="8758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rot="-5400000" flipH="1">
            <a:off x="830600" y="10579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flipH="1">
            <a:off x="105975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rot="10800000">
            <a:off x="883650" y="12633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flipH="1">
            <a:off x="707900" y="6472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rot="-5400000" flipH="1">
            <a:off x="525800" y="829363"/>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flipH="1">
            <a:off x="75495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rot="10800000">
            <a:off x="578850" y="1034788"/>
            <a:ext cx="176100" cy="164400"/>
          </a:xfrm>
          <a:prstGeom prst="frame">
            <a:avLst>
              <a:gd name="adj1" fmla="val 125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285525" y="5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360875" y="6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590325" y="597013"/>
            <a:ext cx="264000" cy="2178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665675" y="691088"/>
            <a:ext cx="117300" cy="70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rot="10800000" flipH="1">
            <a:off x="1511275" y="112876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rot="10800000" flipH="1">
            <a:off x="1707638" y="10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rot="10800000" flipH="1">
            <a:off x="1314913" y="1054213"/>
            <a:ext cx="117300" cy="235800"/>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3156650" y="417225"/>
            <a:ext cx="939600" cy="763200"/>
          </a:xfrm>
          <a:prstGeom prst="triangl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3804125"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392142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403872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4096250"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4102588" y="9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4102600" y="10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4102600" y="11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flipH="1">
            <a:off x="3343975"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flipH="1">
            <a:off x="322667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flipH="1">
            <a:off x="3109375" y="74017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flipH="1">
            <a:off x="3051850" y="8146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flipH="1">
            <a:off x="3045513" y="931900"/>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flipH="1">
            <a:off x="3045500" y="10167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flipH="1">
            <a:off x="3045500" y="1123625"/>
            <a:ext cx="117300" cy="117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3342500" y="8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3386450" y="8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3647300" y="839200"/>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3691250" y="863150"/>
            <a:ext cx="176100" cy="164400"/>
          </a:xfrm>
          <a:prstGeom prst="triangle">
            <a:avLst>
              <a:gd name="adj"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rot="1100534">
            <a:off x="3762807" y="477496"/>
            <a:ext cx="117257" cy="23584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rot="-1468092">
            <a:off x="3370013" y="477541"/>
            <a:ext cx="117338" cy="235893"/>
          </a:xfrm>
          <a:prstGeom prst="triangle">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1040425" y="4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895125" y="4300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1317375" y="29852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1606250" y="353875"/>
            <a:ext cx="204300" cy="164400"/>
          </a:xfrm>
          <a:prstGeom prst="pentagon">
            <a:avLst>
              <a:gd name="hf" fmla="val 105146"/>
              <a:gd name="vf" fmla="val 11055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rot="10800000" flipH="1">
            <a:off x="3139725" y="1137450"/>
            <a:ext cx="1033500" cy="92400"/>
          </a:xfrm>
          <a:prstGeom prst="pentagon">
            <a:avLst>
              <a:gd name="hf" fmla="val 105146"/>
              <a:gd name="vf" fmla="val 11055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2049450" y="3127700"/>
            <a:ext cx="939600" cy="7632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2235300" y="3549675"/>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540100" y="3549675"/>
            <a:ext cx="264000" cy="2178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2352600" y="3022063"/>
            <a:ext cx="333300" cy="235800"/>
          </a:xfrm>
          <a:prstGeom prst="pentagon">
            <a:avLst>
              <a:gd name="hf" fmla="val 105146"/>
              <a:gd name="vf" fmla="val 110557"/>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2814550" y="36241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rot="5400000">
            <a:off x="2996650" y="38062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flipH="1">
            <a:off x="1724400" y="36241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rot="-5400000" flipH="1">
            <a:off x="1542300" y="3806275"/>
            <a:ext cx="481500" cy="1173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rot="10800000" flipH="1">
            <a:off x="2431538" y="3871563"/>
            <a:ext cx="117300" cy="235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2283550" y="3599775"/>
            <a:ext cx="117300" cy="1173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2588350" y="3599775"/>
            <a:ext cx="117300" cy="1173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rot="-420563">
            <a:off x="7966998" y="663630"/>
            <a:ext cx="295005" cy="250200"/>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rot="2119047">
            <a:off x="8237257" y="692622"/>
            <a:ext cx="281263" cy="265082"/>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rot="490771">
            <a:off x="8046382" y="859616"/>
            <a:ext cx="295203" cy="250356"/>
          </a:xfrm>
          <a:prstGeom prst="pentagon">
            <a:avLst>
              <a:gd name="hf" fmla="val 105146"/>
              <a:gd name="vf" fmla="val 110557"/>
            </a:avLst>
          </a:prstGeom>
          <a:solidFill>
            <a:srgbClr val="9900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945525" y="12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012325" y="121885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1596950" y="401770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3044750" y="4017700"/>
            <a:ext cx="338700" cy="211800"/>
          </a:xfrm>
          <a:prstGeom prst="triangle">
            <a:avLst>
              <a:gd name="adj" fmla="val 50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328050" y="2760625"/>
            <a:ext cx="8581024"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4750674" y="29309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flipH="1">
            <a:off x="5231335" y="3211560"/>
            <a:ext cx="1368900" cy="678900"/>
          </a:xfrm>
          <a:prstGeom prst="ellipse">
            <a:avLst/>
          </a:prstGeom>
          <a:solidFill>
            <a:srgbClr val="FF0000"/>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flipH="1">
            <a:off x="6602734" y="34831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flipH="1">
            <a:off x="7025723" y="34831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flipH="1">
            <a:off x="6884727" y="34831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flipH="1">
            <a:off x="6743730" y="3483188"/>
            <a:ext cx="140700" cy="211800"/>
          </a:xfrm>
          <a:prstGeom prst="rect">
            <a:avLst/>
          </a:prstGeom>
          <a:solidFill>
            <a:schemeClr val="accent5"/>
          </a:solidFill>
          <a:ln w="3810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flipH="1">
            <a:off x="5845519" y="3387720"/>
            <a:ext cx="516780" cy="402732"/>
          </a:xfrm>
          <a:prstGeom prst="cloud">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flipH="1">
            <a:off x="6057042" y="3502294"/>
            <a:ext cx="1236067" cy="173659"/>
          </a:xfrm>
          <a:custGeom>
            <a:avLst/>
            <a:gdLst/>
            <a:ahLst/>
            <a:cxnLst/>
            <a:rect l="l" t="t" r="r" b="b"/>
            <a:pathLst>
              <a:path w="148032" h="17940" extrusionOk="0">
                <a:moveTo>
                  <a:pt x="0" y="0"/>
                </a:moveTo>
                <a:cubicBezTo>
                  <a:pt x="2688" y="2208"/>
                  <a:pt x="10656" y="12960"/>
                  <a:pt x="16128" y="13248"/>
                </a:cubicBezTo>
                <a:cubicBezTo>
                  <a:pt x="21600" y="13536"/>
                  <a:pt x="25824" y="960"/>
                  <a:pt x="32832" y="1728"/>
                </a:cubicBezTo>
                <a:cubicBezTo>
                  <a:pt x="39840" y="2496"/>
                  <a:pt x="52320" y="17184"/>
                  <a:pt x="58176" y="17856"/>
                </a:cubicBezTo>
                <a:cubicBezTo>
                  <a:pt x="64032" y="18528"/>
                  <a:pt x="64128" y="7200"/>
                  <a:pt x="67968" y="5760"/>
                </a:cubicBezTo>
                <a:cubicBezTo>
                  <a:pt x="71808" y="4320"/>
                  <a:pt x="75744" y="9600"/>
                  <a:pt x="81216" y="9216"/>
                </a:cubicBezTo>
                <a:cubicBezTo>
                  <a:pt x="86688" y="8832"/>
                  <a:pt x="95424" y="2400"/>
                  <a:pt x="100800" y="3456"/>
                </a:cubicBezTo>
                <a:cubicBezTo>
                  <a:pt x="106176" y="4512"/>
                  <a:pt x="107328" y="14976"/>
                  <a:pt x="113472" y="15552"/>
                </a:cubicBezTo>
                <a:cubicBezTo>
                  <a:pt x="119616" y="16128"/>
                  <a:pt x="131904" y="7584"/>
                  <a:pt x="137664" y="6912"/>
                </a:cubicBezTo>
                <a:cubicBezTo>
                  <a:pt x="143424" y="6240"/>
                  <a:pt x="146304" y="10752"/>
                  <a:pt x="148032" y="11520"/>
                </a:cubicBezTo>
              </a:path>
            </a:pathLst>
          </a:custGeom>
          <a:noFill/>
          <a:ln w="76200" cap="flat" cmpd="sng">
            <a:solidFill>
              <a:srgbClr val="FF00FF"/>
            </a:solidFill>
            <a:prstDash val="solid"/>
            <a:round/>
            <a:headEnd type="none" w="med" len="med"/>
            <a:tailEnd type="none" w="med" len="med"/>
          </a:ln>
        </p:spPr>
      </p:sp>
      <p:sp>
        <p:nvSpPr>
          <p:cNvPr id="915" name="Google Shape;915;p43"/>
          <p:cNvSpPr/>
          <p:nvPr/>
        </p:nvSpPr>
        <p:spPr>
          <a:xfrm flipH="1">
            <a:off x="5685629" y="34492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flipH="1">
            <a:off x="5561278" y="34492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flipH="1">
            <a:off x="5468015" y="3449273"/>
            <a:ext cx="192000" cy="1737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flipH="1">
            <a:off x="5389212" y="3468669"/>
            <a:ext cx="140700" cy="120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flipH="1">
            <a:off x="5325649" y="34727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43"/>
          <p:cNvCxnSpPr/>
          <p:nvPr/>
        </p:nvCxnSpPr>
        <p:spPr>
          <a:xfrm rot="10800000" flipH="1">
            <a:off x="7265214" y="3576328"/>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921" name="Google Shape;921;p43"/>
          <p:cNvSpPr txBox="1"/>
          <p:nvPr/>
        </p:nvSpPr>
        <p:spPr>
          <a:xfrm flipH="1">
            <a:off x="7044363" y="39682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Blo</a:t>
            </a:r>
            <a:endParaRPr sz="1000"/>
          </a:p>
        </p:txBody>
      </p:sp>
      <p:sp>
        <p:nvSpPr>
          <p:cNvPr id="922" name="Google Shape;922;p43"/>
          <p:cNvSpPr txBox="1"/>
          <p:nvPr/>
        </p:nvSpPr>
        <p:spPr>
          <a:xfrm flipH="1">
            <a:off x="5894129" y="39731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Gem</a:t>
            </a:r>
            <a:endParaRPr sz="1000"/>
          </a:p>
        </p:txBody>
      </p:sp>
      <p:cxnSp>
        <p:nvCxnSpPr>
          <p:cNvPr id="923" name="Google Shape;923;p43"/>
          <p:cNvCxnSpPr/>
          <p:nvPr/>
        </p:nvCxnSpPr>
        <p:spPr>
          <a:xfrm rot="10800000" flipH="1">
            <a:off x="6177144" y="3635331"/>
            <a:ext cx="4800" cy="450900"/>
          </a:xfrm>
          <a:prstGeom prst="straightConnector1">
            <a:avLst/>
          </a:prstGeom>
          <a:noFill/>
          <a:ln w="28575" cap="flat" cmpd="sng">
            <a:solidFill>
              <a:schemeClr val="dk2"/>
            </a:solidFill>
            <a:prstDash val="solid"/>
            <a:round/>
            <a:headEnd type="none" w="med" len="med"/>
            <a:tailEnd type="triangle" w="med" len="med"/>
          </a:ln>
        </p:spPr>
      </p:cxnSp>
      <p:cxnSp>
        <p:nvCxnSpPr>
          <p:cNvPr id="924" name="Google Shape;924;p43"/>
          <p:cNvCxnSpPr>
            <a:stCxn id="925" idx="1"/>
          </p:cNvCxnSpPr>
          <p:nvPr/>
        </p:nvCxnSpPr>
        <p:spPr>
          <a:xfrm>
            <a:off x="5080150" y="3453920"/>
            <a:ext cx="159300" cy="300"/>
          </a:xfrm>
          <a:prstGeom prst="straightConnector1">
            <a:avLst/>
          </a:prstGeom>
          <a:noFill/>
          <a:ln w="28575" cap="flat" cmpd="sng">
            <a:solidFill>
              <a:schemeClr val="dk2"/>
            </a:solidFill>
            <a:prstDash val="solid"/>
            <a:round/>
            <a:headEnd type="none" w="med" len="med"/>
            <a:tailEnd type="triangle" w="med" len="med"/>
          </a:ln>
        </p:spPr>
      </p:cxnSp>
      <p:sp>
        <p:nvSpPr>
          <p:cNvPr id="925" name="Google Shape;925;p43"/>
          <p:cNvSpPr txBox="1"/>
          <p:nvPr/>
        </p:nvSpPr>
        <p:spPr>
          <a:xfrm flipH="1">
            <a:off x="4664950" y="32845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Zid</a:t>
            </a:r>
            <a:endParaRPr sz="1000"/>
          </a:p>
        </p:txBody>
      </p:sp>
      <p:sp>
        <p:nvSpPr>
          <p:cNvPr id="926" name="Google Shape;926;p43"/>
          <p:cNvSpPr/>
          <p:nvPr/>
        </p:nvSpPr>
        <p:spPr>
          <a:xfrm flipH="1">
            <a:off x="5263473" y="3472793"/>
            <a:ext cx="111000" cy="873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flipH="1">
            <a:off x="5231298" y="3472793"/>
            <a:ext cx="81000" cy="57600"/>
          </a:xfrm>
          <a:prstGeom prst="ellipse">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flipH="1">
            <a:off x="7397263" y="349214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txBox="1"/>
          <p:nvPr/>
        </p:nvSpPr>
        <p:spPr>
          <a:xfrm>
            <a:off x="5718299" y="2645025"/>
            <a:ext cx="102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930" name="Google Shape;930;p43"/>
          <p:cNvSpPr/>
          <p:nvPr/>
        </p:nvSpPr>
        <p:spPr>
          <a:xfrm>
            <a:off x="7737115" y="29230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txBox="1"/>
          <p:nvPr/>
        </p:nvSpPr>
        <p:spPr>
          <a:xfrm>
            <a:off x="7673075" y="2637113"/>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pic>
        <p:nvPicPr>
          <p:cNvPr id="932" name="Google Shape;932;p43"/>
          <p:cNvPicPr preferRelativeResize="0"/>
          <p:nvPr/>
        </p:nvPicPr>
        <p:blipFill>
          <a:blip r:embed="rId3">
            <a:alphaModFix/>
          </a:blip>
          <a:stretch>
            <a:fillRect/>
          </a:stretch>
        </p:blipFill>
        <p:spPr>
          <a:xfrm>
            <a:off x="7913496" y="3094600"/>
            <a:ext cx="718651" cy="718651"/>
          </a:xfrm>
          <a:prstGeom prst="rect">
            <a:avLst/>
          </a:prstGeom>
          <a:noFill/>
          <a:ln>
            <a:noFill/>
          </a:ln>
        </p:spPr>
      </p:pic>
      <p:sp>
        <p:nvSpPr>
          <p:cNvPr id="4" name="Google Shape;794;p42">
            <a:extLst>
              <a:ext uri="{FF2B5EF4-FFF2-40B4-BE49-F238E27FC236}">
                <a16:creationId xmlns:a16="http://schemas.microsoft.com/office/drawing/2014/main" id="{447E7601-A659-9389-19B6-CBE238E1AC13}"/>
              </a:ext>
            </a:extLst>
          </p:cNvPr>
          <p:cNvSpPr txBox="1"/>
          <p:nvPr/>
        </p:nvSpPr>
        <p:spPr>
          <a:xfrm flipH="1">
            <a:off x="7602123" y="3994359"/>
            <a:ext cx="132049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Spins Black Webs</a:t>
            </a:r>
            <a:endParaRPr sz="1000" dirty="0"/>
          </a:p>
        </p:txBody>
      </p:sp>
      <p:sp>
        <p:nvSpPr>
          <p:cNvPr id="5" name="Google Shape;627;p40">
            <a:extLst>
              <a:ext uri="{FF2B5EF4-FFF2-40B4-BE49-F238E27FC236}">
                <a16:creationId xmlns:a16="http://schemas.microsoft.com/office/drawing/2014/main" id="{38F7B67F-5D01-FF5A-624D-91D7BF6ED855}"/>
              </a:ext>
            </a:extLst>
          </p:cNvPr>
          <p:cNvSpPr txBox="1"/>
          <p:nvPr/>
        </p:nvSpPr>
        <p:spPr>
          <a:xfrm flipH="1">
            <a:off x="7531530" y="1414868"/>
            <a:ext cx="1455576"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Makes Purple Honey </a:t>
            </a:r>
            <a:endParaRPr sz="1000" dirty="0"/>
          </a:p>
        </p:txBody>
      </p:sp>
      <p:sp>
        <p:nvSpPr>
          <p:cNvPr id="6" name="Google Shape;637;p40">
            <a:extLst>
              <a:ext uri="{FF2B5EF4-FFF2-40B4-BE49-F238E27FC236}">
                <a16:creationId xmlns:a16="http://schemas.microsoft.com/office/drawing/2014/main" id="{529763A2-6FD0-E84E-3FBB-E9FE703885BE}"/>
              </a:ext>
            </a:extLst>
          </p:cNvPr>
          <p:cNvSpPr txBox="1"/>
          <p:nvPr/>
        </p:nvSpPr>
        <p:spPr>
          <a:xfrm>
            <a:off x="7673075" y="46313"/>
            <a:ext cx="123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t>Purpose</a:t>
            </a:r>
            <a:endParaRPr sz="1200" b="1" dirty="0"/>
          </a:p>
        </p:txBody>
      </p:sp>
      <p:sp>
        <p:nvSpPr>
          <p:cNvPr id="7" name="Oval 6">
            <a:extLst>
              <a:ext uri="{FF2B5EF4-FFF2-40B4-BE49-F238E27FC236}">
                <a16:creationId xmlns:a16="http://schemas.microsoft.com/office/drawing/2014/main" id="{1617F465-FAB1-FA5E-40CB-A7804DE4DF1E}"/>
              </a:ext>
            </a:extLst>
          </p:cNvPr>
          <p:cNvSpPr/>
          <p:nvPr/>
        </p:nvSpPr>
        <p:spPr>
          <a:xfrm>
            <a:off x="7799456" y="501175"/>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093A480-6340-D6D0-EB5C-80144708F1F2}"/>
              </a:ext>
            </a:extLst>
          </p:cNvPr>
          <p:cNvSpPr/>
          <p:nvPr/>
        </p:nvSpPr>
        <p:spPr>
          <a:xfrm>
            <a:off x="7832588" y="3078720"/>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A876702-E7D4-25A8-AC05-9814189A46A5}"/>
              </a:ext>
            </a:extLst>
          </p:cNvPr>
          <p:cNvSpPr/>
          <p:nvPr/>
        </p:nvSpPr>
        <p:spPr>
          <a:xfrm>
            <a:off x="5669171"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8A77F3C-7C33-DF11-FE77-B9DA7ACB38DD}"/>
              </a:ext>
            </a:extLst>
          </p:cNvPr>
          <p:cNvSpPr/>
          <p:nvPr/>
        </p:nvSpPr>
        <p:spPr>
          <a:xfrm>
            <a:off x="5652608" y="3164858"/>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015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44"/>
          <p:cNvSpPr/>
          <p:nvPr/>
        </p:nvSpPr>
        <p:spPr>
          <a:xfrm>
            <a:off x="1143000" y="657300"/>
            <a:ext cx="70347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txBox="1"/>
          <p:nvPr/>
        </p:nvSpPr>
        <p:spPr>
          <a:xfrm>
            <a:off x="2714063" y="2009700"/>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939" name="Google Shape;939;p44"/>
          <p:cNvSpPr txBox="1"/>
          <p:nvPr/>
        </p:nvSpPr>
        <p:spPr>
          <a:xfrm>
            <a:off x="0" y="-621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The creatures in the box below are Zerps. </a:t>
            </a:r>
            <a:endParaRPr sz="1800"/>
          </a:p>
        </p:txBody>
      </p:sp>
      <p:sp>
        <p:nvSpPr>
          <p:cNvPr id="940" name="Google Shape;940;p44"/>
          <p:cNvSpPr txBox="1"/>
          <p:nvPr/>
        </p:nvSpPr>
        <p:spPr>
          <a:xfrm>
            <a:off x="4466663" y="2009700"/>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941" name="Google Shape;941;p44"/>
          <p:cNvSpPr/>
          <p:nvPr/>
        </p:nvSpPr>
        <p:spPr>
          <a:xfrm>
            <a:off x="2979225" y="888300"/>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rot="4007604">
            <a:off x="4051023"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rot="-4007604" flipH="1">
            <a:off x="2908023"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3137025"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33363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30315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3746625"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39459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36411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3300075"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401574"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3604875"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3706374"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353925" y="1464600"/>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3452475" y="1528800"/>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3535875" y="1601325"/>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rot="-1817918">
            <a:off x="3856393"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rot="-1817989">
            <a:off x="3901833"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959" name="Google Shape;959;p44"/>
          <p:cNvSpPr/>
          <p:nvPr/>
        </p:nvSpPr>
        <p:spPr>
          <a:xfrm rot="1817918" flipH="1">
            <a:off x="3018193"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817989" flipH="1">
            <a:off x="3044424"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961" name="Google Shape;961;p44"/>
          <p:cNvSpPr/>
          <p:nvPr/>
        </p:nvSpPr>
        <p:spPr>
          <a:xfrm>
            <a:off x="4821350" y="1040575"/>
            <a:ext cx="1068600" cy="729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rot="-1350763">
            <a:off x="5596319" y="1093086"/>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rot="-1350763">
            <a:off x="5693697" y="1052690"/>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rot="-1350763">
            <a:off x="5790568" y="1012505"/>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rot="-1350763">
            <a:off x="5877625" y="976391"/>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rot="1350763" flipH="1">
            <a:off x="4887025" y="1093086"/>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rot="1350763" flipH="1">
            <a:off x="4789646" y="1052690"/>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rot="1350763" flipH="1">
            <a:off x="4692775" y="1012505"/>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rot="1350763" flipH="1">
            <a:off x="4605719" y="976391"/>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5138400" y="838250"/>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5443200" y="838250"/>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5052913" y="1177775"/>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5154411" y="1292261"/>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5357713" y="1177775"/>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5459211" y="1292261"/>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5244100" y="1434100"/>
            <a:ext cx="246900" cy="255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5280150" y="1507000"/>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5623450" y="16787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5684300" y="16668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5684300" y="17430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5847250" y="17472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5684300" y="18654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rot="10800000" flipH="1">
            <a:off x="5847250" y="1670994"/>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4632850" y="16787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4693700" y="16668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4693700" y="17430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4856650" y="17472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4693700" y="18654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rot="10800000" flipH="1">
            <a:off x="4856650" y="1670994"/>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45"/>
          <p:cNvSpPr/>
          <p:nvPr/>
        </p:nvSpPr>
        <p:spPr>
          <a:xfrm>
            <a:off x="1143000" y="657300"/>
            <a:ext cx="70347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txBox="1"/>
          <p:nvPr/>
        </p:nvSpPr>
        <p:spPr>
          <a:xfrm>
            <a:off x="2714063" y="2009700"/>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996" name="Google Shape;996;p45"/>
          <p:cNvSpPr txBox="1"/>
          <p:nvPr/>
        </p:nvSpPr>
        <p:spPr>
          <a:xfrm>
            <a:off x="0" y="-621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The creatures in the box below are Zerps. </a:t>
            </a:r>
            <a:endParaRPr sz="1800"/>
          </a:p>
        </p:txBody>
      </p:sp>
      <p:sp>
        <p:nvSpPr>
          <p:cNvPr id="997" name="Google Shape;997;p45"/>
          <p:cNvSpPr txBox="1"/>
          <p:nvPr/>
        </p:nvSpPr>
        <p:spPr>
          <a:xfrm>
            <a:off x="4466663" y="2009700"/>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998" name="Google Shape;998;p45"/>
          <p:cNvSpPr/>
          <p:nvPr/>
        </p:nvSpPr>
        <p:spPr>
          <a:xfrm>
            <a:off x="2979225" y="888300"/>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rot="4007604">
            <a:off x="4051023"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rot="-4007604" flipH="1">
            <a:off x="2908023"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3137025"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5"/>
          <p:cNvSpPr/>
          <p:nvPr/>
        </p:nvSpPr>
        <p:spPr>
          <a:xfrm>
            <a:off x="33363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30315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3746625"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39459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36411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3300075"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a:off x="3401574"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5"/>
          <p:cNvSpPr/>
          <p:nvPr/>
        </p:nvSpPr>
        <p:spPr>
          <a:xfrm>
            <a:off x="3604875"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5"/>
          <p:cNvSpPr/>
          <p:nvPr/>
        </p:nvSpPr>
        <p:spPr>
          <a:xfrm>
            <a:off x="3706374"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5"/>
          <p:cNvSpPr/>
          <p:nvPr/>
        </p:nvSpPr>
        <p:spPr>
          <a:xfrm>
            <a:off x="3353925" y="1464600"/>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5"/>
          <p:cNvSpPr/>
          <p:nvPr/>
        </p:nvSpPr>
        <p:spPr>
          <a:xfrm>
            <a:off x="3452475" y="1528800"/>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p:cNvSpPr/>
          <p:nvPr/>
        </p:nvSpPr>
        <p:spPr>
          <a:xfrm>
            <a:off x="3535875" y="1601325"/>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p:cNvSpPr/>
          <p:nvPr/>
        </p:nvSpPr>
        <p:spPr>
          <a:xfrm rot="-1817918">
            <a:off x="3856393"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p:cNvSpPr/>
          <p:nvPr/>
        </p:nvSpPr>
        <p:spPr>
          <a:xfrm rot="-1817989">
            <a:off x="3901833"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016" name="Google Shape;1016;p45"/>
          <p:cNvSpPr/>
          <p:nvPr/>
        </p:nvSpPr>
        <p:spPr>
          <a:xfrm rot="1817918" flipH="1">
            <a:off x="3018193"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5"/>
          <p:cNvSpPr/>
          <p:nvPr/>
        </p:nvSpPr>
        <p:spPr>
          <a:xfrm rot="1817989" flipH="1">
            <a:off x="3044424"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018" name="Google Shape;1018;p45"/>
          <p:cNvSpPr/>
          <p:nvPr/>
        </p:nvSpPr>
        <p:spPr>
          <a:xfrm>
            <a:off x="4821350" y="1040575"/>
            <a:ext cx="1068600" cy="729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p:cNvSpPr/>
          <p:nvPr/>
        </p:nvSpPr>
        <p:spPr>
          <a:xfrm rot="-1350763">
            <a:off x="5596319" y="1093086"/>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5"/>
          <p:cNvSpPr/>
          <p:nvPr/>
        </p:nvSpPr>
        <p:spPr>
          <a:xfrm rot="-1350763">
            <a:off x="5693697" y="1052690"/>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p:cNvSpPr/>
          <p:nvPr/>
        </p:nvSpPr>
        <p:spPr>
          <a:xfrm rot="-1350763">
            <a:off x="5790568" y="1012505"/>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p:cNvSpPr/>
          <p:nvPr/>
        </p:nvSpPr>
        <p:spPr>
          <a:xfrm rot="-1350763">
            <a:off x="5877625" y="976391"/>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p:cNvSpPr/>
          <p:nvPr/>
        </p:nvSpPr>
        <p:spPr>
          <a:xfrm rot="1350763" flipH="1">
            <a:off x="4887025" y="1093086"/>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p:cNvSpPr/>
          <p:nvPr/>
        </p:nvSpPr>
        <p:spPr>
          <a:xfrm rot="1350763" flipH="1">
            <a:off x="4789646" y="1052690"/>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p:cNvSpPr/>
          <p:nvPr/>
        </p:nvSpPr>
        <p:spPr>
          <a:xfrm rot="1350763" flipH="1">
            <a:off x="4692775" y="1012505"/>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p:cNvSpPr/>
          <p:nvPr/>
        </p:nvSpPr>
        <p:spPr>
          <a:xfrm rot="1350763" flipH="1">
            <a:off x="4605719" y="976391"/>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p:cNvSpPr/>
          <p:nvPr/>
        </p:nvSpPr>
        <p:spPr>
          <a:xfrm>
            <a:off x="5138400" y="838250"/>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5443200" y="838250"/>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5052913" y="1177775"/>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5154411" y="1292261"/>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5357713" y="1177775"/>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5459211" y="1292261"/>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5244100" y="1434100"/>
            <a:ext cx="246900" cy="255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5280150" y="1507000"/>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5623450" y="16787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p:cNvSpPr/>
          <p:nvPr/>
        </p:nvSpPr>
        <p:spPr>
          <a:xfrm>
            <a:off x="5684300" y="16668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5684300" y="17430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a:off x="5847250" y="17472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a:off x="5684300" y="18654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rot="10800000" flipH="1">
            <a:off x="5847250" y="1670994"/>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4632850" y="16787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5"/>
          <p:cNvSpPr/>
          <p:nvPr/>
        </p:nvSpPr>
        <p:spPr>
          <a:xfrm>
            <a:off x="4693700" y="16668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5"/>
          <p:cNvSpPr/>
          <p:nvPr/>
        </p:nvSpPr>
        <p:spPr>
          <a:xfrm>
            <a:off x="4693700" y="17430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4856650" y="17472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4693700" y="18654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rot="10800000" flipH="1">
            <a:off x="4856650" y="1670994"/>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txBox="1"/>
          <p:nvPr/>
        </p:nvSpPr>
        <p:spPr>
          <a:xfrm>
            <a:off x="0" y="23763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The purpose of Zerps is to purify yellow water.</a:t>
            </a:r>
            <a:endParaRPr sz="1800"/>
          </a:p>
        </p:txBody>
      </p:sp>
      <p:sp>
        <p:nvSpPr>
          <p:cNvPr id="1048" name="Google Shape;1048;p45"/>
          <p:cNvSpPr/>
          <p:nvPr/>
        </p:nvSpPr>
        <p:spPr>
          <a:xfrm>
            <a:off x="4082002" y="30596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0" name="Google Shape;1050;p45"/>
          <p:cNvPicPr preferRelativeResize="0"/>
          <p:nvPr/>
        </p:nvPicPr>
        <p:blipFill>
          <a:blip r:embed="rId3">
            <a:alphaModFix/>
          </a:blip>
          <a:stretch>
            <a:fillRect/>
          </a:stretch>
        </p:blipFill>
        <p:spPr>
          <a:xfrm>
            <a:off x="4286901" y="3348900"/>
            <a:ext cx="276399" cy="350057"/>
          </a:xfrm>
          <a:prstGeom prst="rect">
            <a:avLst/>
          </a:prstGeom>
          <a:noFill/>
          <a:ln>
            <a:noFill/>
          </a:ln>
        </p:spPr>
      </p:pic>
      <p:pic>
        <p:nvPicPr>
          <p:cNvPr id="1051" name="Google Shape;1051;p45"/>
          <p:cNvPicPr preferRelativeResize="0"/>
          <p:nvPr/>
        </p:nvPicPr>
        <p:blipFill>
          <a:blip r:embed="rId3">
            <a:alphaModFix/>
          </a:blip>
          <a:stretch>
            <a:fillRect/>
          </a:stretch>
        </p:blipFill>
        <p:spPr>
          <a:xfrm>
            <a:off x="4470626" y="3583643"/>
            <a:ext cx="276399" cy="350057"/>
          </a:xfrm>
          <a:prstGeom prst="rect">
            <a:avLst/>
          </a:prstGeom>
          <a:noFill/>
          <a:ln>
            <a:noFill/>
          </a:ln>
        </p:spPr>
      </p:pic>
      <p:pic>
        <p:nvPicPr>
          <p:cNvPr id="1052" name="Google Shape;1052;p45"/>
          <p:cNvPicPr preferRelativeResize="0"/>
          <p:nvPr/>
        </p:nvPicPr>
        <p:blipFill>
          <a:blip r:embed="rId3">
            <a:alphaModFix/>
          </a:blip>
          <a:stretch>
            <a:fillRect/>
          </a:stretch>
        </p:blipFill>
        <p:spPr>
          <a:xfrm>
            <a:off x="4682202" y="3380417"/>
            <a:ext cx="276399" cy="350057"/>
          </a:xfrm>
          <a:prstGeom prst="rect">
            <a:avLst/>
          </a:prstGeom>
          <a:noFill/>
          <a:ln>
            <a:noFill/>
          </a:ln>
        </p:spPr>
      </p:pic>
      <p:sp>
        <p:nvSpPr>
          <p:cNvPr id="2" name="Google Shape;1240;p49">
            <a:extLst>
              <a:ext uri="{FF2B5EF4-FFF2-40B4-BE49-F238E27FC236}">
                <a16:creationId xmlns:a16="http://schemas.microsoft.com/office/drawing/2014/main" id="{19A4604D-4188-A7B8-E887-A8F86716C71D}"/>
              </a:ext>
            </a:extLst>
          </p:cNvPr>
          <p:cNvSpPr txBox="1"/>
          <p:nvPr/>
        </p:nvSpPr>
        <p:spPr>
          <a:xfrm flipH="1">
            <a:off x="3828961" y="4155774"/>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Purify Yellow Water</a:t>
            </a:r>
            <a:endParaRPr sz="1000" dirty="0"/>
          </a:p>
        </p:txBody>
      </p:sp>
      <p:sp>
        <p:nvSpPr>
          <p:cNvPr id="3" name="Google Shape;1252;p49">
            <a:extLst>
              <a:ext uri="{FF2B5EF4-FFF2-40B4-BE49-F238E27FC236}">
                <a16:creationId xmlns:a16="http://schemas.microsoft.com/office/drawing/2014/main" id="{7F9B6878-666A-2269-9045-A34671E2C7AA}"/>
              </a:ext>
            </a:extLst>
          </p:cNvPr>
          <p:cNvSpPr txBox="1"/>
          <p:nvPr/>
        </p:nvSpPr>
        <p:spPr>
          <a:xfrm>
            <a:off x="4220133" y="2759000"/>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46"/>
          <p:cNvSpPr txBox="1"/>
          <p:nvPr/>
        </p:nvSpPr>
        <p:spPr>
          <a:xfrm>
            <a:off x="0" y="-62100"/>
            <a:ext cx="91440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Zerps have relatively simple insides that consist of a biological mechanism that purifies yellow water. </a:t>
            </a:r>
            <a:endParaRPr sz="1800"/>
          </a:p>
        </p:txBody>
      </p:sp>
      <p:sp>
        <p:nvSpPr>
          <p:cNvPr id="1058" name="Google Shape;1058;p46"/>
          <p:cNvSpPr/>
          <p:nvPr/>
        </p:nvSpPr>
        <p:spPr>
          <a:xfrm>
            <a:off x="2345400" y="2333700"/>
            <a:ext cx="4692000" cy="27975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txBox="1"/>
          <p:nvPr/>
        </p:nvSpPr>
        <p:spPr>
          <a:xfrm>
            <a:off x="2333400" y="3941050"/>
            <a:ext cx="30120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AutoNum type="arabicPeriod"/>
            </a:pPr>
            <a:r>
              <a:rPr lang="en" sz="1200"/>
              <a:t>Dm distills the yellow water.</a:t>
            </a:r>
            <a:endParaRPr sz="1200"/>
          </a:p>
          <a:p>
            <a:pPr marL="457200" lvl="0" indent="-304800" algn="l" rtl="0">
              <a:spcBef>
                <a:spcPts val="0"/>
              </a:spcBef>
              <a:spcAft>
                <a:spcPts val="0"/>
              </a:spcAft>
              <a:buSzPts val="1200"/>
              <a:buAutoNum type="arabicPeriod"/>
            </a:pPr>
            <a:r>
              <a:rPr lang="en" sz="1200"/>
              <a:t>Hye purifies the yellow water.</a:t>
            </a:r>
            <a:endParaRPr sz="1200"/>
          </a:p>
          <a:p>
            <a:pPr marL="457200" lvl="0" indent="-304800" algn="l" rtl="0">
              <a:spcBef>
                <a:spcPts val="0"/>
              </a:spcBef>
              <a:spcAft>
                <a:spcPts val="0"/>
              </a:spcAft>
              <a:buSzPts val="1200"/>
              <a:buAutoNum type="arabicPeriod"/>
            </a:pPr>
            <a:r>
              <a:rPr lang="en" sz="1200"/>
              <a:t>The water is transported from the Hye to the Ma.</a:t>
            </a:r>
            <a:endParaRPr sz="1200"/>
          </a:p>
          <a:p>
            <a:pPr marL="457200" lvl="0" indent="-304800" algn="l" rtl="0">
              <a:spcBef>
                <a:spcPts val="0"/>
              </a:spcBef>
              <a:spcAft>
                <a:spcPts val="0"/>
              </a:spcAft>
              <a:buSzPts val="1200"/>
              <a:buAutoNum type="arabicPeriod"/>
            </a:pPr>
            <a:r>
              <a:rPr lang="en" sz="1200"/>
              <a:t>The end result is purified yellow water.</a:t>
            </a:r>
            <a:endParaRPr sz="1200"/>
          </a:p>
        </p:txBody>
      </p:sp>
      <p:sp>
        <p:nvSpPr>
          <p:cNvPr id="1060" name="Google Shape;1060;p46"/>
          <p:cNvSpPr/>
          <p:nvPr/>
        </p:nvSpPr>
        <p:spPr>
          <a:xfrm flipH="1">
            <a:off x="5208588" y="30303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2516411" y="24886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flipH="1">
            <a:off x="4810100" y="35259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063" name="Google Shape;1063;p46"/>
          <p:cNvSpPr txBox="1"/>
          <p:nvPr/>
        </p:nvSpPr>
        <p:spPr>
          <a:xfrm flipH="1">
            <a:off x="3659866" y="35308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1064" name="Google Shape;1064;p46"/>
          <p:cNvCxnSpPr/>
          <p:nvPr/>
        </p:nvCxnSpPr>
        <p:spPr>
          <a:xfrm>
            <a:off x="2775184" y="30189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065" name="Google Shape;1065;p46"/>
          <p:cNvSpPr txBox="1"/>
          <p:nvPr/>
        </p:nvSpPr>
        <p:spPr>
          <a:xfrm flipH="1">
            <a:off x="2430687" y="28422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066" name="Google Shape;1066;p46"/>
          <p:cNvSpPr txBox="1"/>
          <p:nvPr/>
        </p:nvSpPr>
        <p:spPr>
          <a:xfrm>
            <a:off x="3401700" y="2202725"/>
            <a:ext cx="102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1067" name="Google Shape;1067;p46"/>
          <p:cNvSpPr/>
          <p:nvPr/>
        </p:nvSpPr>
        <p:spPr>
          <a:xfrm>
            <a:off x="3111475" y="2684100"/>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3774516" y="2732700"/>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4330675" y="2786050"/>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46"/>
          <p:cNvCxnSpPr/>
          <p:nvPr/>
        </p:nvCxnSpPr>
        <p:spPr>
          <a:xfrm rot="10800000" flipH="1">
            <a:off x="3942881" y="31930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071" name="Google Shape;1071;p46"/>
          <p:cNvSpPr/>
          <p:nvPr/>
        </p:nvSpPr>
        <p:spPr>
          <a:xfrm>
            <a:off x="3137675" y="2804825"/>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3771475" y="2966703"/>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1073" name="Google Shape;1073;p46"/>
          <p:cNvSpPr/>
          <p:nvPr/>
        </p:nvSpPr>
        <p:spPr>
          <a:xfrm>
            <a:off x="3865975" y="2847800"/>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5563877" y="25194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6" name="Google Shape;1076;p46"/>
          <p:cNvCxnSpPr/>
          <p:nvPr/>
        </p:nvCxnSpPr>
        <p:spPr>
          <a:xfrm rot="10800000" flipH="1">
            <a:off x="5008214" y="3140341"/>
            <a:ext cx="4800" cy="450900"/>
          </a:xfrm>
          <a:prstGeom prst="straightConnector1">
            <a:avLst/>
          </a:prstGeom>
          <a:noFill/>
          <a:ln w="28575" cap="flat" cmpd="sng">
            <a:solidFill>
              <a:schemeClr val="dk2"/>
            </a:solidFill>
            <a:prstDash val="solid"/>
            <a:round/>
            <a:headEnd type="none" w="med" len="med"/>
            <a:tailEnd type="triangle" w="med" len="med"/>
          </a:ln>
        </p:spPr>
      </p:cxnSp>
      <p:pic>
        <p:nvPicPr>
          <p:cNvPr id="1077" name="Google Shape;1077;p46"/>
          <p:cNvPicPr preferRelativeResize="0"/>
          <p:nvPr/>
        </p:nvPicPr>
        <p:blipFill>
          <a:blip r:embed="rId3">
            <a:alphaModFix/>
          </a:blip>
          <a:stretch>
            <a:fillRect/>
          </a:stretch>
        </p:blipFill>
        <p:spPr>
          <a:xfrm>
            <a:off x="5769576" y="2824850"/>
            <a:ext cx="276399" cy="350058"/>
          </a:xfrm>
          <a:prstGeom prst="rect">
            <a:avLst/>
          </a:prstGeom>
          <a:noFill/>
          <a:ln>
            <a:noFill/>
          </a:ln>
        </p:spPr>
      </p:pic>
      <p:pic>
        <p:nvPicPr>
          <p:cNvPr id="1078" name="Google Shape;1078;p46"/>
          <p:cNvPicPr preferRelativeResize="0"/>
          <p:nvPr/>
        </p:nvPicPr>
        <p:blipFill>
          <a:blip r:embed="rId3">
            <a:alphaModFix/>
          </a:blip>
          <a:stretch>
            <a:fillRect/>
          </a:stretch>
        </p:blipFill>
        <p:spPr>
          <a:xfrm>
            <a:off x="5953301" y="3059593"/>
            <a:ext cx="276399" cy="350058"/>
          </a:xfrm>
          <a:prstGeom prst="rect">
            <a:avLst/>
          </a:prstGeom>
          <a:noFill/>
          <a:ln>
            <a:noFill/>
          </a:ln>
        </p:spPr>
      </p:pic>
      <p:pic>
        <p:nvPicPr>
          <p:cNvPr id="1079" name="Google Shape;1079;p46"/>
          <p:cNvPicPr preferRelativeResize="0"/>
          <p:nvPr/>
        </p:nvPicPr>
        <p:blipFill>
          <a:blip r:embed="rId3">
            <a:alphaModFix/>
          </a:blip>
          <a:stretch>
            <a:fillRect/>
          </a:stretch>
        </p:blipFill>
        <p:spPr>
          <a:xfrm>
            <a:off x="6164877" y="2856367"/>
            <a:ext cx="276399" cy="350058"/>
          </a:xfrm>
          <a:prstGeom prst="rect">
            <a:avLst/>
          </a:prstGeom>
          <a:noFill/>
          <a:ln>
            <a:noFill/>
          </a:ln>
        </p:spPr>
      </p:pic>
      <p:sp>
        <p:nvSpPr>
          <p:cNvPr id="1080" name="Google Shape;1080;p46"/>
          <p:cNvSpPr txBox="1"/>
          <p:nvPr/>
        </p:nvSpPr>
        <p:spPr>
          <a:xfrm>
            <a:off x="2714063" y="2009700"/>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081" name="Google Shape;1081;p46"/>
          <p:cNvSpPr txBox="1"/>
          <p:nvPr/>
        </p:nvSpPr>
        <p:spPr>
          <a:xfrm>
            <a:off x="4466663" y="2009700"/>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082" name="Google Shape;1082;p46"/>
          <p:cNvSpPr/>
          <p:nvPr/>
        </p:nvSpPr>
        <p:spPr>
          <a:xfrm>
            <a:off x="2979225" y="888300"/>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rot="4007604">
            <a:off x="4051023"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rot="-4007604" flipH="1">
            <a:off x="2908023" y="958722"/>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3137025"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33363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30315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3746625" y="1716000"/>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39459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3641175" y="1763100"/>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3300075"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3401574"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3604875" y="1264050"/>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3706374" y="1378536"/>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353925" y="1464600"/>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452475" y="1528800"/>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3535875" y="1601325"/>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rot="-1817918">
            <a:off x="3856393"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rot="-1817989">
            <a:off x="3901833"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100" name="Google Shape;1100;p46"/>
          <p:cNvSpPr/>
          <p:nvPr/>
        </p:nvSpPr>
        <p:spPr>
          <a:xfrm rot="1817918" flipH="1">
            <a:off x="3018193" y="918561"/>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rot="1817989" flipH="1">
            <a:off x="3044424" y="93288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102" name="Google Shape;1102;p46"/>
          <p:cNvSpPr/>
          <p:nvPr/>
        </p:nvSpPr>
        <p:spPr>
          <a:xfrm>
            <a:off x="4821350" y="1040575"/>
            <a:ext cx="1068600" cy="729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rot="-1350763">
            <a:off x="5596319" y="1093086"/>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rot="-1350763">
            <a:off x="5693697" y="1052690"/>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rot="-1350763">
            <a:off x="5790568" y="1012505"/>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rot="-1350763">
            <a:off x="5877625" y="976391"/>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rot="1350763" flipH="1">
            <a:off x="4887025" y="1093086"/>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rot="1350763" flipH="1">
            <a:off x="4789646" y="1052690"/>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rot="1350763" flipH="1">
            <a:off x="4692775" y="1012505"/>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rot="1350763" flipH="1">
            <a:off x="4605719" y="976391"/>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5138400" y="838250"/>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5443200" y="838250"/>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5052913" y="1177775"/>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5154411" y="1292261"/>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5357713" y="1177775"/>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5459211" y="1292261"/>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5244100" y="1434100"/>
            <a:ext cx="246900" cy="255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5280150" y="1507000"/>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5623450" y="16787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5684300" y="16668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5684300" y="17430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5847250" y="17472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5684300" y="18654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rot="10800000" flipH="1">
            <a:off x="5847250" y="1670994"/>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4632850" y="16787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4693700" y="16668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693700" y="17430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4856650" y="17472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4693700" y="1865400"/>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rot="10800000" flipH="1">
            <a:off x="4856650" y="1670994"/>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52;p49">
            <a:extLst>
              <a:ext uri="{FF2B5EF4-FFF2-40B4-BE49-F238E27FC236}">
                <a16:creationId xmlns:a16="http://schemas.microsoft.com/office/drawing/2014/main" id="{824D5C31-310E-1948-F1B3-F12A615EA9E8}"/>
              </a:ext>
            </a:extLst>
          </p:cNvPr>
          <p:cNvSpPr txBox="1"/>
          <p:nvPr/>
        </p:nvSpPr>
        <p:spPr>
          <a:xfrm>
            <a:off x="5692137" y="2203659"/>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3" name="Google Shape;1240;p49">
            <a:extLst>
              <a:ext uri="{FF2B5EF4-FFF2-40B4-BE49-F238E27FC236}">
                <a16:creationId xmlns:a16="http://schemas.microsoft.com/office/drawing/2014/main" id="{A98A953F-5C81-DAAD-EEAA-BF2F5BEAB582}"/>
              </a:ext>
            </a:extLst>
          </p:cNvPr>
          <p:cNvSpPr txBox="1"/>
          <p:nvPr/>
        </p:nvSpPr>
        <p:spPr>
          <a:xfrm flipH="1">
            <a:off x="5329770" y="3599182"/>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Purifies Yellow Water</a:t>
            </a:r>
            <a:endParaRPr sz="1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47"/>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You come across this creature. </a:t>
            </a:r>
            <a:endParaRPr sz="1800" dirty="0"/>
          </a:p>
        </p:txBody>
      </p:sp>
      <p:sp>
        <p:nvSpPr>
          <p:cNvPr id="1136" name="Google Shape;1136;p47"/>
          <p:cNvSpPr txBox="1"/>
          <p:nvPr/>
        </p:nvSpPr>
        <p:spPr>
          <a:xfrm>
            <a:off x="0" y="12333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Its purpose is to purify yellow water. </a:t>
            </a:r>
            <a:endParaRPr sz="1800">
              <a:solidFill>
                <a:schemeClr val="dk1"/>
              </a:solidFill>
            </a:endParaRPr>
          </a:p>
        </p:txBody>
      </p:sp>
      <p:sp>
        <p:nvSpPr>
          <p:cNvPr id="1137" name="Google Shape;1137;p47"/>
          <p:cNvSpPr/>
          <p:nvPr/>
        </p:nvSpPr>
        <p:spPr>
          <a:xfrm>
            <a:off x="3955764" y="189710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3857360" y="365659"/>
            <a:ext cx="1266000" cy="7950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4203451" y="618652"/>
            <a:ext cx="319500" cy="223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4304951" y="705752"/>
            <a:ext cx="100500" cy="49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4508254" y="618652"/>
            <a:ext cx="319500" cy="223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4609754" y="705752"/>
            <a:ext cx="100500" cy="49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4394640" y="813662"/>
            <a:ext cx="246900" cy="193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4430690" y="869124"/>
            <a:ext cx="152700" cy="900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3897435" y="1066294"/>
            <a:ext cx="319500" cy="2235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4054337" y="110674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4115187" y="1155668"/>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278139" y="1158863"/>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4115187" y="124878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rot="10800000" flipH="1">
            <a:off x="4278139" y="1100812"/>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4583242" y="1066294"/>
            <a:ext cx="319500" cy="2235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4740144" y="110674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4800994" y="1155668"/>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4963946" y="1158863"/>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4800994" y="124878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rot="10800000" flipH="1">
            <a:off x="4963946" y="1100812"/>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rot="-1436295">
            <a:off x="4720732" y="412789"/>
            <a:ext cx="360072" cy="102473"/>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rot="-1438279">
            <a:off x="4764153" y="423726"/>
            <a:ext cx="292439" cy="99869"/>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160" name="Google Shape;1160;p47"/>
          <p:cNvSpPr/>
          <p:nvPr/>
        </p:nvSpPr>
        <p:spPr>
          <a:xfrm rot="1436295" flipH="1">
            <a:off x="3882528" y="412789"/>
            <a:ext cx="360072" cy="102473"/>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rot="1438279" flipH="1">
            <a:off x="3906740" y="423726"/>
            <a:ext cx="292439" cy="99869"/>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162" name="Google Shape;1162;p47"/>
          <p:cNvSpPr/>
          <p:nvPr/>
        </p:nvSpPr>
        <p:spPr>
          <a:xfrm rot="-6856007">
            <a:off x="3538779" y="828098"/>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rot="-6856007">
            <a:off x="3689441" y="788785"/>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rot="-6856007">
            <a:off x="3814390" y="746902"/>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rot="-6856007">
            <a:off x="3962214" y="708330"/>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rot="6856007" flipH="1">
            <a:off x="5333829" y="828098"/>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rot="6856007" flipH="1">
            <a:off x="5183167" y="788785"/>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rot="6856007" flipH="1">
            <a:off x="5058218" y="746902"/>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rot="6856007" flipH="1">
            <a:off x="4910394" y="708330"/>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0" name="Google Shape;1170;p47"/>
          <p:cNvPicPr preferRelativeResize="0"/>
          <p:nvPr/>
        </p:nvPicPr>
        <p:blipFill>
          <a:blip r:embed="rId3">
            <a:alphaModFix/>
          </a:blip>
          <a:stretch>
            <a:fillRect/>
          </a:stretch>
        </p:blipFill>
        <p:spPr>
          <a:xfrm>
            <a:off x="4171201" y="2173350"/>
            <a:ext cx="276399" cy="350058"/>
          </a:xfrm>
          <a:prstGeom prst="rect">
            <a:avLst/>
          </a:prstGeom>
          <a:noFill/>
          <a:ln>
            <a:noFill/>
          </a:ln>
        </p:spPr>
      </p:pic>
      <p:pic>
        <p:nvPicPr>
          <p:cNvPr id="1171" name="Google Shape;1171;p47"/>
          <p:cNvPicPr preferRelativeResize="0"/>
          <p:nvPr/>
        </p:nvPicPr>
        <p:blipFill>
          <a:blip r:embed="rId3">
            <a:alphaModFix/>
          </a:blip>
          <a:stretch>
            <a:fillRect/>
          </a:stretch>
        </p:blipFill>
        <p:spPr>
          <a:xfrm>
            <a:off x="4354926" y="2408093"/>
            <a:ext cx="276399" cy="350058"/>
          </a:xfrm>
          <a:prstGeom prst="rect">
            <a:avLst/>
          </a:prstGeom>
          <a:noFill/>
          <a:ln>
            <a:noFill/>
          </a:ln>
        </p:spPr>
      </p:pic>
      <p:pic>
        <p:nvPicPr>
          <p:cNvPr id="1172" name="Google Shape;1172;p47"/>
          <p:cNvPicPr preferRelativeResize="0"/>
          <p:nvPr/>
        </p:nvPicPr>
        <p:blipFill>
          <a:blip r:embed="rId3">
            <a:alphaModFix/>
          </a:blip>
          <a:stretch>
            <a:fillRect/>
          </a:stretch>
        </p:blipFill>
        <p:spPr>
          <a:xfrm>
            <a:off x="4566502" y="2204867"/>
            <a:ext cx="276399" cy="350058"/>
          </a:xfrm>
          <a:prstGeom prst="rect">
            <a:avLst/>
          </a:prstGeom>
          <a:noFill/>
          <a:ln>
            <a:noFill/>
          </a:ln>
        </p:spPr>
      </p:pic>
      <p:sp>
        <p:nvSpPr>
          <p:cNvPr id="2" name="Google Shape;1240;p49">
            <a:extLst>
              <a:ext uri="{FF2B5EF4-FFF2-40B4-BE49-F238E27FC236}">
                <a16:creationId xmlns:a16="http://schemas.microsoft.com/office/drawing/2014/main" id="{76802946-63CC-26D4-FAD5-690003B29167}"/>
              </a:ext>
            </a:extLst>
          </p:cNvPr>
          <p:cNvSpPr txBox="1"/>
          <p:nvPr/>
        </p:nvSpPr>
        <p:spPr>
          <a:xfrm flipH="1">
            <a:off x="3709693" y="2992894"/>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Purify Yellow Water</a:t>
            </a:r>
            <a:endParaRPr sz="1000" dirty="0"/>
          </a:p>
        </p:txBody>
      </p:sp>
      <p:sp>
        <p:nvSpPr>
          <p:cNvPr id="3" name="Google Shape;1252;p49">
            <a:extLst>
              <a:ext uri="{FF2B5EF4-FFF2-40B4-BE49-F238E27FC236}">
                <a16:creationId xmlns:a16="http://schemas.microsoft.com/office/drawing/2014/main" id="{43AF096A-8C44-F4B1-4357-15E92D3C3407}"/>
              </a:ext>
            </a:extLst>
          </p:cNvPr>
          <p:cNvSpPr txBox="1"/>
          <p:nvPr/>
        </p:nvSpPr>
        <p:spPr>
          <a:xfrm>
            <a:off x="4112593" y="1617798"/>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8"/>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You come across this creature. </a:t>
            </a:r>
            <a:endParaRPr sz="1800" dirty="0"/>
          </a:p>
        </p:txBody>
      </p:sp>
      <p:sp>
        <p:nvSpPr>
          <p:cNvPr id="1178" name="Google Shape;1178;p48"/>
          <p:cNvSpPr/>
          <p:nvPr/>
        </p:nvSpPr>
        <p:spPr>
          <a:xfrm>
            <a:off x="3857360" y="365659"/>
            <a:ext cx="1266000" cy="7950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4203451" y="618652"/>
            <a:ext cx="319500" cy="223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4304951" y="705752"/>
            <a:ext cx="100500" cy="49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4508254" y="618652"/>
            <a:ext cx="319500" cy="223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4609754" y="705752"/>
            <a:ext cx="100500" cy="49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4394640" y="813662"/>
            <a:ext cx="246900" cy="193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4430690" y="869124"/>
            <a:ext cx="152700" cy="900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3897435" y="1066294"/>
            <a:ext cx="319500" cy="2235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4054337" y="110674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4115187" y="1155668"/>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4278139" y="1158863"/>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4115187" y="124878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rot="10800000" flipH="1">
            <a:off x="4278139" y="1100812"/>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4583242" y="1066294"/>
            <a:ext cx="319500" cy="2235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4740144" y="110674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4800994" y="1155668"/>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4963946" y="1158863"/>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4800994" y="124878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rot="10800000" flipH="1">
            <a:off x="4963946" y="1100812"/>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rot="-1436295">
            <a:off x="4720732" y="412789"/>
            <a:ext cx="360072" cy="102473"/>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rot="-1438279">
            <a:off x="4764153" y="423726"/>
            <a:ext cx="292439" cy="99869"/>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199" name="Google Shape;1199;p48"/>
          <p:cNvSpPr/>
          <p:nvPr/>
        </p:nvSpPr>
        <p:spPr>
          <a:xfrm rot="1436295" flipH="1">
            <a:off x="3882528" y="412789"/>
            <a:ext cx="360072" cy="102473"/>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rot="1438279" flipH="1">
            <a:off x="3906740" y="423726"/>
            <a:ext cx="292439" cy="99869"/>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201" name="Google Shape;1201;p48"/>
          <p:cNvSpPr/>
          <p:nvPr/>
        </p:nvSpPr>
        <p:spPr>
          <a:xfrm rot="-6856007">
            <a:off x="3538779" y="828098"/>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rot="-6856007">
            <a:off x="3689441" y="788785"/>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rot="-6856007">
            <a:off x="3814390" y="746902"/>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rot="-6856007">
            <a:off x="3962214" y="708330"/>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rot="6856007" flipH="1">
            <a:off x="5333829" y="828098"/>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rot="6856007" flipH="1">
            <a:off x="5183167" y="788785"/>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rot="6856007" flipH="1">
            <a:off x="5058218" y="746902"/>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rot="6856007" flipH="1">
            <a:off x="4910394" y="708330"/>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txBox="1"/>
          <p:nvPr/>
        </p:nvSpPr>
        <p:spPr>
          <a:xfrm>
            <a:off x="0" y="1233300"/>
            <a:ext cx="9144000" cy="109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Its purpose is to purify yellow water.</a:t>
            </a:r>
            <a:endParaRPr sz="1800">
              <a:solidFill>
                <a:schemeClr val="dk1"/>
              </a:solidFill>
            </a:endParaRPr>
          </a:p>
          <a:p>
            <a:pPr marL="0" lvl="0" indent="0" algn="ctr" rtl="0">
              <a:lnSpc>
                <a:spcPct val="115000"/>
              </a:lnSpc>
              <a:spcBef>
                <a:spcPts val="0"/>
              </a:spcBef>
              <a:spcAft>
                <a:spcPts val="0"/>
              </a:spcAft>
              <a:buNone/>
            </a:pPr>
            <a:r>
              <a:rPr lang="en" sz="1800">
                <a:solidFill>
                  <a:schemeClr val="dk1"/>
                </a:solidFill>
              </a:rPr>
              <a:t>And it has relatively simple insides that consist of a biological mechanism that purifies yellow water. </a:t>
            </a:r>
            <a:endParaRPr sz="1800">
              <a:solidFill>
                <a:schemeClr val="dk1"/>
              </a:solidFill>
            </a:endParaRPr>
          </a:p>
        </p:txBody>
      </p:sp>
      <p:sp>
        <p:nvSpPr>
          <p:cNvPr id="1210" name="Google Shape;1210;p48"/>
          <p:cNvSpPr/>
          <p:nvPr/>
        </p:nvSpPr>
        <p:spPr>
          <a:xfrm>
            <a:off x="2345400" y="2333700"/>
            <a:ext cx="4692000" cy="27975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txBox="1"/>
          <p:nvPr/>
        </p:nvSpPr>
        <p:spPr>
          <a:xfrm>
            <a:off x="2333400" y="3941050"/>
            <a:ext cx="30120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AutoNum type="arabicPeriod"/>
            </a:pPr>
            <a:r>
              <a:rPr lang="en" sz="1200"/>
              <a:t>Dm distills the yellow water.</a:t>
            </a:r>
            <a:endParaRPr sz="1200"/>
          </a:p>
          <a:p>
            <a:pPr marL="457200" lvl="0" indent="-304800" algn="l" rtl="0">
              <a:spcBef>
                <a:spcPts val="0"/>
              </a:spcBef>
              <a:spcAft>
                <a:spcPts val="0"/>
              </a:spcAft>
              <a:buSzPts val="1200"/>
              <a:buAutoNum type="arabicPeriod"/>
            </a:pPr>
            <a:r>
              <a:rPr lang="en" sz="1200"/>
              <a:t>Cie purifies the yellow water.</a:t>
            </a:r>
            <a:endParaRPr sz="1200"/>
          </a:p>
          <a:p>
            <a:pPr marL="457200" lvl="0" indent="-304800" algn="l" rtl="0">
              <a:spcBef>
                <a:spcPts val="0"/>
              </a:spcBef>
              <a:spcAft>
                <a:spcPts val="0"/>
              </a:spcAft>
              <a:buSzPts val="1200"/>
              <a:buAutoNum type="arabicPeriod"/>
            </a:pPr>
            <a:r>
              <a:rPr lang="en" sz="1200"/>
              <a:t>The water is transported from the Cie to the Ma.</a:t>
            </a:r>
            <a:endParaRPr sz="1200"/>
          </a:p>
          <a:p>
            <a:pPr marL="457200" lvl="0" indent="-304800" algn="l" rtl="0">
              <a:spcBef>
                <a:spcPts val="0"/>
              </a:spcBef>
              <a:spcAft>
                <a:spcPts val="0"/>
              </a:spcAft>
              <a:buSzPts val="1200"/>
              <a:buAutoNum type="arabicPeriod"/>
            </a:pPr>
            <a:r>
              <a:rPr lang="en" sz="1200"/>
              <a:t>The end result is purified yellow water.</a:t>
            </a:r>
            <a:endParaRPr sz="1200"/>
          </a:p>
        </p:txBody>
      </p:sp>
      <p:sp>
        <p:nvSpPr>
          <p:cNvPr id="1212" name="Google Shape;1212;p48"/>
          <p:cNvSpPr/>
          <p:nvPr/>
        </p:nvSpPr>
        <p:spPr>
          <a:xfrm flipH="1">
            <a:off x="5208588" y="30303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2516411" y="24886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txBox="1"/>
          <p:nvPr/>
        </p:nvSpPr>
        <p:spPr>
          <a:xfrm flipH="1">
            <a:off x="4810100" y="35259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215" name="Google Shape;1215;p48"/>
          <p:cNvSpPr txBox="1"/>
          <p:nvPr/>
        </p:nvSpPr>
        <p:spPr>
          <a:xfrm flipH="1">
            <a:off x="3659866" y="35308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Cie</a:t>
            </a:r>
            <a:endParaRPr sz="1000"/>
          </a:p>
        </p:txBody>
      </p:sp>
      <p:cxnSp>
        <p:nvCxnSpPr>
          <p:cNvPr id="1216" name="Google Shape;1216;p48"/>
          <p:cNvCxnSpPr/>
          <p:nvPr/>
        </p:nvCxnSpPr>
        <p:spPr>
          <a:xfrm>
            <a:off x="2775184" y="30189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217" name="Google Shape;1217;p48"/>
          <p:cNvSpPr txBox="1"/>
          <p:nvPr/>
        </p:nvSpPr>
        <p:spPr>
          <a:xfrm flipH="1">
            <a:off x="2430687" y="28422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218" name="Google Shape;1218;p48"/>
          <p:cNvSpPr txBox="1"/>
          <p:nvPr/>
        </p:nvSpPr>
        <p:spPr>
          <a:xfrm>
            <a:off x="3401700" y="2202725"/>
            <a:ext cx="102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1219" name="Google Shape;1219;p48"/>
          <p:cNvSpPr/>
          <p:nvPr/>
        </p:nvSpPr>
        <p:spPr>
          <a:xfrm>
            <a:off x="3111475" y="2684100"/>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3774516" y="2732700"/>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4330675" y="2786050"/>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2" name="Google Shape;1222;p48"/>
          <p:cNvCxnSpPr/>
          <p:nvPr/>
        </p:nvCxnSpPr>
        <p:spPr>
          <a:xfrm rot="10800000" flipH="1">
            <a:off x="3942881" y="31930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223" name="Google Shape;1223;p48"/>
          <p:cNvSpPr/>
          <p:nvPr/>
        </p:nvSpPr>
        <p:spPr>
          <a:xfrm>
            <a:off x="3137675" y="2804825"/>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5563877" y="25194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6" name="Google Shape;1226;p48"/>
          <p:cNvCxnSpPr/>
          <p:nvPr/>
        </p:nvCxnSpPr>
        <p:spPr>
          <a:xfrm rot="10800000" flipH="1">
            <a:off x="5008214" y="3140341"/>
            <a:ext cx="4800" cy="450900"/>
          </a:xfrm>
          <a:prstGeom prst="straightConnector1">
            <a:avLst/>
          </a:prstGeom>
          <a:noFill/>
          <a:ln w="28575" cap="flat" cmpd="sng">
            <a:solidFill>
              <a:schemeClr val="dk2"/>
            </a:solidFill>
            <a:prstDash val="solid"/>
            <a:round/>
            <a:headEnd type="none" w="med" len="med"/>
            <a:tailEnd type="triangle" w="med" len="med"/>
          </a:ln>
        </p:spPr>
      </p:cxnSp>
      <p:pic>
        <p:nvPicPr>
          <p:cNvPr id="1227" name="Google Shape;1227;p48"/>
          <p:cNvPicPr preferRelativeResize="0"/>
          <p:nvPr/>
        </p:nvPicPr>
        <p:blipFill>
          <a:blip r:embed="rId3">
            <a:alphaModFix/>
          </a:blip>
          <a:stretch>
            <a:fillRect/>
          </a:stretch>
        </p:blipFill>
        <p:spPr>
          <a:xfrm>
            <a:off x="5769576" y="2824850"/>
            <a:ext cx="276399" cy="350058"/>
          </a:xfrm>
          <a:prstGeom prst="rect">
            <a:avLst/>
          </a:prstGeom>
          <a:noFill/>
          <a:ln>
            <a:noFill/>
          </a:ln>
        </p:spPr>
      </p:pic>
      <p:pic>
        <p:nvPicPr>
          <p:cNvPr id="1228" name="Google Shape;1228;p48"/>
          <p:cNvPicPr preferRelativeResize="0"/>
          <p:nvPr/>
        </p:nvPicPr>
        <p:blipFill>
          <a:blip r:embed="rId3">
            <a:alphaModFix/>
          </a:blip>
          <a:stretch>
            <a:fillRect/>
          </a:stretch>
        </p:blipFill>
        <p:spPr>
          <a:xfrm>
            <a:off x="5953301" y="3059593"/>
            <a:ext cx="276399" cy="350058"/>
          </a:xfrm>
          <a:prstGeom prst="rect">
            <a:avLst/>
          </a:prstGeom>
          <a:noFill/>
          <a:ln>
            <a:noFill/>
          </a:ln>
        </p:spPr>
      </p:pic>
      <p:pic>
        <p:nvPicPr>
          <p:cNvPr id="1229" name="Google Shape;1229;p48"/>
          <p:cNvPicPr preferRelativeResize="0"/>
          <p:nvPr/>
        </p:nvPicPr>
        <p:blipFill>
          <a:blip r:embed="rId3">
            <a:alphaModFix/>
          </a:blip>
          <a:stretch>
            <a:fillRect/>
          </a:stretch>
        </p:blipFill>
        <p:spPr>
          <a:xfrm>
            <a:off x="6164877" y="2856367"/>
            <a:ext cx="276399" cy="350058"/>
          </a:xfrm>
          <a:prstGeom prst="rect">
            <a:avLst/>
          </a:prstGeom>
          <a:noFill/>
          <a:ln>
            <a:noFill/>
          </a:ln>
        </p:spPr>
      </p:pic>
      <p:sp>
        <p:nvSpPr>
          <p:cNvPr id="1230" name="Google Shape;1230;p48"/>
          <p:cNvSpPr/>
          <p:nvPr/>
        </p:nvSpPr>
        <p:spPr>
          <a:xfrm>
            <a:off x="3668525" y="2932800"/>
            <a:ext cx="396600" cy="338700"/>
          </a:xfrm>
          <a:prstGeom prst="flowChartMagneticDrum">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3865975" y="2847800"/>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52;p49">
            <a:extLst>
              <a:ext uri="{FF2B5EF4-FFF2-40B4-BE49-F238E27FC236}">
                <a16:creationId xmlns:a16="http://schemas.microsoft.com/office/drawing/2014/main" id="{C011CFED-E431-665A-E941-918CDCBF6C2B}"/>
              </a:ext>
            </a:extLst>
          </p:cNvPr>
          <p:cNvSpPr txBox="1"/>
          <p:nvPr/>
        </p:nvSpPr>
        <p:spPr>
          <a:xfrm>
            <a:off x="5692137" y="2203659"/>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3" name="Google Shape;1240;p49">
            <a:extLst>
              <a:ext uri="{FF2B5EF4-FFF2-40B4-BE49-F238E27FC236}">
                <a16:creationId xmlns:a16="http://schemas.microsoft.com/office/drawing/2014/main" id="{84F5AE7B-0470-73CE-3DC0-94E3AE8C17F9}"/>
              </a:ext>
            </a:extLst>
          </p:cNvPr>
          <p:cNvSpPr txBox="1"/>
          <p:nvPr/>
        </p:nvSpPr>
        <p:spPr>
          <a:xfrm flipH="1">
            <a:off x="5308194" y="3587850"/>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Purifies Yellow Water</a:t>
            </a:r>
            <a:endParaRPr sz="1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49"/>
          <p:cNvSpPr/>
          <p:nvPr/>
        </p:nvSpPr>
        <p:spPr>
          <a:xfrm>
            <a:off x="328050" y="1698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flipH="1">
            <a:off x="6985888" y="917068"/>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4293711" y="375371"/>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txBox="1"/>
          <p:nvPr/>
        </p:nvSpPr>
        <p:spPr>
          <a:xfrm flipH="1">
            <a:off x="6587400" y="1412601"/>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240" name="Google Shape;1240;p49"/>
          <p:cNvSpPr txBox="1"/>
          <p:nvPr/>
        </p:nvSpPr>
        <p:spPr>
          <a:xfrm flipH="1">
            <a:off x="5437166" y="1417521"/>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Hye</a:t>
            </a:r>
            <a:endParaRPr sz="1000" dirty="0"/>
          </a:p>
        </p:txBody>
      </p:sp>
      <p:cxnSp>
        <p:nvCxnSpPr>
          <p:cNvPr id="1241" name="Google Shape;1241;p49"/>
          <p:cNvCxnSpPr/>
          <p:nvPr/>
        </p:nvCxnSpPr>
        <p:spPr>
          <a:xfrm>
            <a:off x="4552484" y="905612"/>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242" name="Google Shape;1242;p49"/>
          <p:cNvSpPr txBox="1"/>
          <p:nvPr/>
        </p:nvSpPr>
        <p:spPr>
          <a:xfrm flipH="1">
            <a:off x="4207987" y="728945"/>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243" name="Google Shape;1243;p49"/>
          <p:cNvSpPr txBox="1"/>
          <p:nvPr/>
        </p:nvSpPr>
        <p:spPr>
          <a:xfrm>
            <a:off x="5296151" y="89400"/>
            <a:ext cx="101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Mechanism</a:t>
            </a:r>
            <a:endParaRPr sz="1200" b="1" dirty="0"/>
          </a:p>
        </p:txBody>
      </p:sp>
      <p:sp>
        <p:nvSpPr>
          <p:cNvPr id="1244" name="Google Shape;1244;p49"/>
          <p:cNvSpPr/>
          <p:nvPr/>
        </p:nvSpPr>
        <p:spPr>
          <a:xfrm>
            <a:off x="4888775" y="570775"/>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5551816" y="619375"/>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6107975" y="672725"/>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7" name="Google Shape;1247;p49"/>
          <p:cNvCxnSpPr/>
          <p:nvPr/>
        </p:nvCxnSpPr>
        <p:spPr>
          <a:xfrm rot="10800000" flipH="1">
            <a:off x="5720181" y="107970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248" name="Google Shape;1248;p49"/>
          <p:cNvSpPr/>
          <p:nvPr/>
        </p:nvSpPr>
        <p:spPr>
          <a:xfrm>
            <a:off x="4914975" y="691500"/>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548775" y="853378"/>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1250" name="Google Shape;1250;p49"/>
          <p:cNvSpPr/>
          <p:nvPr/>
        </p:nvSpPr>
        <p:spPr>
          <a:xfrm>
            <a:off x="5643275" y="734475"/>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7341177" y="4061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txBox="1"/>
          <p:nvPr/>
        </p:nvSpPr>
        <p:spPr>
          <a:xfrm>
            <a:off x="7482613" y="105950"/>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1253" name="Google Shape;1253;p49"/>
          <p:cNvSpPr txBox="1"/>
          <p:nvPr/>
        </p:nvSpPr>
        <p:spPr>
          <a:xfrm>
            <a:off x="317250" y="4433700"/>
            <a:ext cx="86862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The creatures on the top and bottom have different mechanisms (as reflected in the </a:t>
            </a:r>
            <a:r>
              <a:rPr lang="en" sz="1800" dirty="0">
                <a:solidFill>
                  <a:srgbClr val="00B0F0"/>
                </a:solidFill>
              </a:rPr>
              <a:t>blue circles</a:t>
            </a:r>
            <a:r>
              <a:rPr lang="en" sz="1800" dirty="0">
                <a:solidFill>
                  <a:schemeClr val="dk1"/>
                </a:solidFill>
              </a:rPr>
              <a:t>) and the same purpose (as reflected in the </a:t>
            </a:r>
            <a:r>
              <a:rPr lang="en" sz="1800" dirty="0">
                <a:solidFill>
                  <a:srgbClr val="7030A0"/>
                </a:solidFill>
              </a:rPr>
              <a:t>purple circles</a:t>
            </a:r>
            <a:r>
              <a:rPr lang="en" sz="1800" dirty="0">
                <a:solidFill>
                  <a:schemeClr val="dk1"/>
                </a:solidFill>
              </a:rPr>
              <a:t>). </a:t>
            </a:r>
            <a:endParaRPr sz="2000" dirty="0"/>
          </a:p>
        </p:txBody>
      </p:sp>
      <p:cxnSp>
        <p:nvCxnSpPr>
          <p:cNvPr id="1254" name="Google Shape;1254;p49"/>
          <p:cNvCxnSpPr/>
          <p:nvPr/>
        </p:nvCxnSpPr>
        <p:spPr>
          <a:xfrm rot="10800000" flipH="1">
            <a:off x="6810289" y="107969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255" name="Google Shape;1255;p49"/>
          <p:cNvSpPr/>
          <p:nvPr/>
        </p:nvSpPr>
        <p:spPr>
          <a:xfrm>
            <a:off x="328050" y="27606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flipH="1">
            <a:off x="6985888" y="3507868"/>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p:nvPr/>
        </p:nvSpPr>
        <p:spPr>
          <a:xfrm>
            <a:off x="4293711" y="2966171"/>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9"/>
          <p:cNvSpPr txBox="1"/>
          <p:nvPr/>
        </p:nvSpPr>
        <p:spPr>
          <a:xfrm flipH="1">
            <a:off x="6587400" y="4003401"/>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259" name="Google Shape;1259;p49"/>
          <p:cNvSpPr txBox="1"/>
          <p:nvPr/>
        </p:nvSpPr>
        <p:spPr>
          <a:xfrm flipH="1">
            <a:off x="5437166" y="4008321"/>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err="1"/>
              <a:t>Cie</a:t>
            </a:r>
            <a:endParaRPr sz="1000" dirty="0"/>
          </a:p>
        </p:txBody>
      </p:sp>
      <p:cxnSp>
        <p:nvCxnSpPr>
          <p:cNvPr id="1260" name="Google Shape;1260;p49"/>
          <p:cNvCxnSpPr/>
          <p:nvPr/>
        </p:nvCxnSpPr>
        <p:spPr>
          <a:xfrm>
            <a:off x="4552484" y="3496412"/>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261" name="Google Shape;1261;p49"/>
          <p:cNvSpPr txBox="1"/>
          <p:nvPr/>
        </p:nvSpPr>
        <p:spPr>
          <a:xfrm flipH="1">
            <a:off x="4207987" y="3319745"/>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262" name="Google Shape;1262;p49"/>
          <p:cNvSpPr txBox="1"/>
          <p:nvPr/>
        </p:nvSpPr>
        <p:spPr>
          <a:xfrm>
            <a:off x="5296000" y="2680200"/>
            <a:ext cx="101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Mechanism</a:t>
            </a:r>
            <a:endParaRPr sz="1200" b="1" dirty="0"/>
          </a:p>
        </p:txBody>
      </p:sp>
      <p:sp>
        <p:nvSpPr>
          <p:cNvPr id="1263" name="Google Shape;1263;p49"/>
          <p:cNvSpPr/>
          <p:nvPr/>
        </p:nvSpPr>
        <p:spPr>
          <a:xfrm>
            <a:off x="4888775" y="3161575"/>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5551816" y="3210175"/>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6107975" y="3263525"/>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6" name="Google Shape;1266;p49"/>
          <p:cNvCxnSpPr/>
          <p:nvPr/>
        </p:nvCxnSpPr>
        <p:spPr>
          <a:xfrm rot="10800000" flipH="1">
            <a:off x="5720181" y="367050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267" name="Google Shape;1267;p49"/>
          <p:cNvSpPr/>
          <p:nvPr/>
        </p:nvSpPr>
        <p:spPr>
          <a:xfrm>
            <a:off x="4914975" y="3282300"/>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7341177" y="29969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49"/>
          <p:cNvCxnSpPr/>
          <p:nvPr/>
        </p:nvCxnSpPr>
        <p:spPr>
          <a:xfrm rot="10800000" flipH="1">
            <a:off x="6810289" y="367049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271" name="Google Shape;1271;p49"/>
          <p:cNvSpPr txBox="1"/>
          <p:nvPr/>
        </p:nvSpPr>
        <p:spPr>
          <a:xfrm>
            <a:off x="532138" y="1453463"/>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272" name="Google Shape;1272;p49"/>
          <p:cNvSpPr txBox="1"/>
          <p:nvPr/>
        </p:nvSpPr>
        <p:spPr>
          <a:xfrm>
            <a:off x="2284738" y="1453463"/>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273" name="Google Shape;1273;p49"/>
          <p:cNvSpPr/>
          <p:nvPr/>
        </p:nvSpPr>
        <p:spPr>
          <a:xfrm>
            <a:off x="797300" y="332063"/>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rot="4007604">
            <a:off x="1869098" y="402484"/>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rot="-4007604" flipH="1">
            <a:off x="726098" y="402484"/>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955100" y="1159763"/>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11544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8496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1564700" y="1159763"/>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17640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14592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1118150" y="70781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1219649" y="82229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1422950" y="70781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1524449" y="82229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1172000" y="908363"/>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1270550" y="972563"/>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1353950" y="1045088"/>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9"/>
          <p:cNvSpPr/>
          <p:nvPr/>
        </p:nvSpPr>
        <p:spPr>
          <a:xfrm rot="-1817918">
            <a:off x="1674468" y="362323"/>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rot="-1817989">
            <a:off x="1719908" y="376645"/>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291" name="Google Shape;1291;p49"/>
          <p:cNvSpPr/>
          <p:nvPr/>
        </p:nvSpPr>
        <p:spPr>
          <a:xfrm rot="1817918" flipH="1">
            <a:off x="836268" y="362323"/>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rot="1817989" flipH="1">
            <a:off x="862499" y="376645"/>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293" name="Google Shape;1293;p49"/>
          <p:cNvSpPr/>
          <p:nvPr/>
        </p:nvSpPr>
        <p:spPr>
          <a:xfrm>
            <a:off x="2639425" y="484338"/>
            <a:ext cx="1068600" cy="729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rot="-1350763">
            <a:off x="3414394" y="536849"/>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rot="-1350763">
            <a:off x="3511772" y="496453"/>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rot="-1350763">
            <a:off x="3608643" y="456268"/>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rot="-1350763">
            <a:off x="3695700" y="420154"/>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rot="1350763" flipH="1">
            <a:off x="2705100" y="536849"/>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rot="1350763" flipH="1">
            <a:off x="2607721" y="496453"/>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rot="1350763" flipH="1">
            <a:off x="2510850" y="456268"/>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rot="1350763" flipH="1">
            <a:off x="2423794" y="420154"/>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2956475" y="282013"/>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3261275" y="282013"/>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2870988" y="621538"/>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2972486" y="736023"/>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3175788" y="621538"/>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3277286" y="736023"/>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3062175" y="877863"/>
            <a:ext cx="246900" cy="255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3098225" y="950763"/>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3441525" y="11224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3502375" y="11105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3502375" y="11867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3665325" y="11909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a:off x="3502375" y="13091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rot="10800000" flipH="1">
            <a:off x="3665325" y="1114756"/>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2450925" y="11224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2511775" y="11105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2511775" y="11867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2674725" y="11909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2511775" y="13091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rot="10800000" flipH="1">
            <a:off x="2674725" y="1114756"/>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2" name="Google Shape;1322;p49"/>
          <p:cNvPicPr preferRelativeResize="0"/>
          <p:nvPr/>
        </p:nvPicPr>
        <p:blipFill>
          <a:blip r:embed="rId3">
            <a:alphaModFix/>
          </a:blip>
          <a:stretch>
            <a:fillRect/>
          </a:stretch>
        </p:blipFill>
        <p:spPr>
          <a:xfrm>
            <a:off x="7522101" y="684975"/>
            <a:ext cx="276399" cy="350058"/>
          </a:xfrm>
          <a:prstGeom prst="rect">
            <a:avLst/>
          </a:prstGeom>
          <a:noFill/>
          <a:ln>
            <a:noFill/>
          </a:ln>
        </p:spPr>
      </p:pic>
      <p:pic>
        <p:nvPicPr>
          <p:cNvPr id="1323" name="Google Shape;1323;p49"/>
          <p:cNvPicPr preferRelativeResize="0"/>
          <p:nvPr/>
        </p:nvPicPr>
        <p:blipFill>
          <a:blip r:embed="rId3">
            <a:alphaModFix/>
          </a:blip>
          <a:stretch>
            <a:fillRect/>
          </a:stretch>
        </p:blipFill>
        <p:spPr>
          <a:xfrm>
            <a:off x="7705826" y="919718"/>
            <a:ext cx="276399" cy="350057"/>
          </a:xfrm>
          <a:prstGeom prst="rect">
            <a:avLst/>
          </a:prstGeom>
          <a:noFill/>
          <a:ln>
            <a:noFill/>
          </a:ln>
        </p:spPr>
      </p:pic>
      <p:pic>
        <p:nvPicPr>
          <p:cNvPr id="1324" name="Google Shape;1324;p49"/>
          <p:cNvPicPr preferRelativeResize="0"/>
          <p:nvPr/>
        </p:nvPicPr>
        <p:blipFill>
          <a:blip r:embed="rId3">
            <a:alphaModFix/>
          </a:blip>
          <a:stretch>
            <a:fillRect/>
          </a:stretch>
        </p:blipFill>
        <p:spPr>
          <a:xfrm>
            <a:off x="7917402" y="716492"/>
            <a:ext cx="276399" cy="350058"/>
          </a:xfrm>
          <a:prstGeom prst="rect">
            <a:avLst/>
          </a:prstGeom>
          <a:noFill/>
          <a:ln>
            <a:noFill/>
          </a:ln>
        </p:spPr>
      </p:pic>
      <p:sp>
        <p:nvSpPr>
          <p:cNvPr id="1325" name="Google Shape;1325;p49"/>
          <p:cNvSpPr/>
          <p:nvPr/>
        </p:nvSpPr>
        <p:spPr>
          <a:xfrm>
            <a:off x="5518425" y="3359550"/>
            <a:ext cx="396600" cy="338700"/>
          </a:xfrm>
          <a:prstGeom prst="flowChartMagneticDrum">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5643275" y="3325275"/>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7" name="Google Shape;1327;p49"/>
          <p:cNvPicPr preferRelativeResize="0"/>
          <p:nvPr/>
        </p:nvPicPr>
        <p:blipFill>
          <a:blip r:embed="rId3">
            <a:alphaModFix/>
          </a:blip>
          <a:stretch>
            <a:fillRect/>
          </a:stretch>
        </p:blipFill>
        <p:spPr>
          <a:xfrm>
            <a:off x="7522101" y="3275775"/>
            <a:ext cx="276399" cy="350058"/>
          </a:xfrm>
          <a:prstGeom prst="rect">
            <a:avLst/>
          </a:prstGeom>
          <a:noFill/>
          <a:ln>
            <a:noFill/>
          </a:ln>
        </p:spPr>
      </p:pic>
      <p:pic>
        <p:nvPicPr>
          <p:cNvPr id="1328" name="Google Shape;1328;p49"/>
          <p:cNvPicPr preferRelativeResize="0"/>
          <p:nvPr/>
        </p:nvPicPr>
        <p:blipFill>
          <a:blip r:embed="rId3">
            <a:alphaModFix/>
          </a:blip>
          <a:stretch>
            <a:fillRect/>
          </a:stretch>
        </p:blipFill>
        <p:spPr>
          <a:xfrm>
            <a:off x="7705826" y="3510518"/>
            <a:ext cx="276399" cy="350057"/>
          </a:xfrm>
          <a:prstGeom prst="rect">
            <a:avLst/>
          </a:prstGeom>
          <a:noFill/>
          <a:ln>
            <a:noFill/>
          </a:ln>
        </p:spPr>
      </p:pic>
      <p:pic>
        <p:nvPicPr>
          <p:cNvPr id="1329" name="Google Shape;1329;p49"/>
          <p:cNvPicPr preferRelativeResize="0"/>
          <p:nvPr/>
        </p:nvPicPr>
        <p:blipFill>
          <a:blip r:embed="rId3">
            <a:alphaModFix/>
          </a:blip>
          <a:stretch>
            <a:fillRect/>
          </a:stretch>
        </p:blipFill>
        <p:spPr>
          <a:xfrm>
            <a:off x="7917402" y="3307292"/>
            <a:ext cx="276399" cy="350057"/>
          </a:xfrm>
          <a:prstGeom prst="rect">
            <a:avLst/>
          </a:prstGeom>
          <a:noFill/>
          <a:ln>
            <a:noFill/>
          </a:ln>
        </p:spPr>
      </p:pic>
      <p:sp>
        <p:nvSpPr>
          <p:cNvPr id="1330" name="Google Shape;1330;p49"/>
          <p:cNvSpPr/>
          <p:nvPr/>
        </p:nvSpPr>
        <p:spPr>
          <a:xfrm>
            <a:off x="1635700" y="3007525"/>
            <a:ext cx="1266000" cy="10452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1981788" y="334006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2083286" y="345454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2286588" y="334006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2388086" y="345454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2172975" y="3596388"/>
            <a:ext cx="246900" cy="255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2209025" y="3669288"/>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1675775" y="3928450"/>
            <a:ext cx="319500" cy="2937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1832675" y="39816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1893525" y="40459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2056475" y="40501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1893525" y="41683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rot="10800000" flipH="1">
            <a:off x="2056475" y="3973919"/>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2361575" y="3928450"/>
            <a:ext cx="319500" cy="2937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2518475" y="39816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2579325" y="40459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2742275" y="40501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2579325" y="41683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rot="10800000" flipH="1">
            <a:off x="2742275" y="3973919"/>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rot="-1817918">
            <a:off x="2488518" y="3075811"/>
            <a:ext cx="381164" cy="121812"/>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rot="-1817989">
            <a:off x="2533958" y="309013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351" name="Google Shape;1351;p49"/>
          <p:cNvSpPr/>
          <p:nvPr/>
        </p:nvSpPr>
        <p:spPr>
          <a:xfrm rot="1817918" flipH="1">
            <a:off x="1650318" y="3075811"/>
            <a:ext cx="381164" cy="121812"/>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rot="1817989" flipH="1">
            <a:off x="1676549" y="309013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353" name="Google Shape;1353;p49"/>
          <p:cNvSpPr/>
          <p:nvPr/>
        </p:nvSpPr>
        <p:spPr>
          <a:xfrm rot="-6536027">
            <a:off x="1301067" y="3643710"/>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rot="-6536027">
            <a:off x="1451727" y="3592038"/>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rot="-6536027">
            <a:off x="1576675" y="3536986"/>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rot="-6536027">
            <a:off x="1724497" y="3486287"/>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rot="6536027" flipH="1">
            <a:off x="3096097" y="3643710"/>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rot="6536027" flipH="1">
            <a:off x="2945437" y="3592038"/>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rot="6536027" flipH="1">
            <a:off x="2820489" y="3536986"/>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rot="6536027" flipH="1">
            <a:off x="2672667" y="3486287"/>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Oval 1">
            <a:extLst>
              <a:ext uri="{FF2B5EF4-FFF2-40B4-BE49-F238E27FC236}">
                <a16:creationId xmlns:a16="http://schemas.microsoft.com/office/drawing/2014/main" id="{C8823EA4-7270-026E-4858-C3BD0AA3000B}"/>
              </a:ext>
            </a:extLst>
          </p:cNvPr>
          <p:cNvSpPr/>
          <p:nvPr/>
        </p:nvSpPr>
        <p:spPr>
          <a:xfrm>
            <a:off x="5311364"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355A7CA-B49C-321B-7663-A87AC5725C1B}"/>
              </a:ext>
            </a:extLst>
          </p:cNvPr>
          <p:cNvSpPr/>
          <p:nvPr/>
        </p:nvSpPr>
        <p:spPr>
          <a:xfrm>
            <a:off x="5344496" y="3154916"/>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240;p49">
            <a:extLst>
              <a:ext uri="{FF2B5EF4-FFF2-40B4-BE49-F238E27FC236}">
                <a16:creationId xmlns:a16="http://schemas.microsoft.com/office/drawing/2014/main" id="{B54C0663-7FE7-843C-C57A-8B98F99BADD3}"/>
              </a:ext>
            </a:extLst>
          </p:cNvPr>
          <p:cNvSpPr txBox="1"/>
          <p:nvPr/>
        </p:nvSpPr>
        <p:spPr>
          <a:xfrm flipH="1">
            <a:off x="7120189" y="1500348"/>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Purifies Yellow Water</a:t>
            </a:r>
            <a:endParaRPr sz="1000" dirty="0"/>
          </a:p>
        </p:txBody>
      </p:sp>
      <p:sp>
        <p:nvSpPr>
          <p:cNvPr id="5" name="Google Shape;1252;p49">
            <a:extLst>
              <a:ext uri="{FF2B5EF4-FFF2-40B4-BE49-F238E27FC236}">
                <a16:creationId xmlns:a16="http://schemas.microsoft.com/office/drawing/2014/main" id="{3F45F4D5-D76B-1DD3-1D15-70606C5AF9F4}"/>
              </a:ext>
            </a:extLst>
          </p:cNvPr>
          <p:cNvSpPr txBox="1"/>
          <p:nvPr/>
        </p:nvSpPr>
        <p:spPr>
          <a:xfrm>
            <a:off x="7475989" y="2703372"/>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6" name="Google Shape;1240;p49">
            <a:extLst>
              <a:ext uri="{FF2B5EF4-FFF2-40B4-BE49-F238E27FC236}">
                <a16:creationId xmlns:a16="http://schemas.microsoft.com/office/drawing/2014/main" id="{EC8BA66F-C144-7D52-E5C0-772EA0B8729B}"/>
              </a:ext>
            </a:extLst>
          </p:cNvPr>
          <p:cNvSpPr txBox="1"/>
          <p:nvPr/>
        </p:nvSpPr>
        <p:spPr>
          <a:xfrm flipH="1">
            <a:off x="7123504" y="4077890"/>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Purifies Yellow Water</a:t>
            </a:r>
            <a:endParaRPr sz="1000" dirty="0"/>
          </a:p>
        </p:txBody>
      </p:sp>
      <p:sp>
        <p:nvSpPr>
          <p:cNvPr id="7" name="Oval 6">
            <a:extLst>
              <a:ext uri="{FF2B5EF4-FFF2-40B4-BE49-F238E27FC236}">
                <a16:creationId xmlns:a16="http://schemas.microsoft.com/office/drawing/2014/main" id="{D1F48B31-D4AD-9634-85E7-8A99857D5EEA}"/>
              </a:ext>
            </a:extLst>
          </p:cNvPr>
          <p:cNvSpPr/>
          <p:nvPr/>
        </p:nvSpPr>
        <p:spPr>
          <a:xfrm>
            <a:off x="7431710" y="590626"/>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2E0E8DA-0D7F-73A8-D10D-1F94A3D4146A}"/>
              </a:ext>
            </a:extLst>
          </p:cNvPr>
          <p:cNvSpPr/>
          <p:nvPr/>
        </p:nvSpPr>
        <p:spPr>
          <a:xfrm>
            <a:off x="7435025" y="3168169"/>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p:nvPr/>
        </p:nvSpPr>
        <p:spPr>
          <a:xfrm>
            <a:off x="1143000" y="657300"/>
            <a:ext cx="70347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7"/>
          <p:cNvSpPr txBox="1"/>
          <p:nvPr/>
        </p:nvSpPr>
        <p:spPr>
          <a:xfrm>
            <a:off x="2714063" y="2009700"/>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118" name="Google Shape;118;p27"/>
          <p:cNvSpPr txBox="1"/>
          <p:nvPr/>
        </p:nvSpPr>
        <p:spPr>
          <a:xfrm>
            <a:off x="0" y="-62100"/>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The creatures in the box below are Xans. </a:t>
            </a:r>
            <a:endParaRPr sz="1800" b="0" i="0" u="none" strike="noStrike" cap="none">
              <a:solidFill>
                <a:srgbClr val="000000"/>
              </a:solidFill>
              <a:latin typeface="Arial"/>
              <a:ea typeface="Arial"/>
              <a:cs typeface="Arial"/>
              <a:sym typeface="Arial"/>
            </a:endParaRPr>
          </a:p>
        </p:txBody>
      </p:sp>
      <p:sp>
        <p:nvSpPr>
          <p:cNvPr id="119" name="Google Shape;119;p27"/>
          <p:cNvSpPr txBox="1"/>
          <p:nvPr/>
        </p:nvSpPr>
        <p:spPr>
          <a:xfrm>
            <a:off x="4390463" y="2009700"/>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120" name="Google Shape;120;p27"/>
          <p:cNvSpPr txBox="1"/>
          <p:nvPr/>
        </p:nvSpPr>
        <p:spPr>
          <a:xfrm>
            <a:off x="0" y="2376300"/>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The purpose of Xans is to pollinate pink flowers.</a:t>
            </a:r>
            <a:endParaRPr sz="1800" b="0" i="0" u="none" strike="noStrike" cap="none">
              <a:solidFill>
                <a:srgbClr val="000000"/>
              </a:solidFill>
              <a:latin typeface="Arial"/>
              <a:ea typeface="Arial"/>
              <a:cs typeface="Arial"/>
              <a:sym typeface="Arial"/>
            </a:endParaRPr>
          </a:p>
        </p:txBody>
      </p:sp>
      <p:sp>
        <p:nvSpPr>
          <p:cNvPr id="121" name="Google Shape;121;p27"/>
          <p:cNvSpPr/>
          <p:nvPr/>
        </p:nvSpPr>
        <p:spPr>
          <a:xfrm>
            <a:off x="4094690" y="30733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7"/>
          <p:cNvSpPr txBox="1"/>
          <p:nvPr/>
        </p:nvSpPr>
        <p:spPr>
          <a:xfrm>
            <a:off x="3666300" y="2787400"/>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pic>
        <p:nvPicPr>
          <p:cNvPr id="123" name="Google Shape;123;p27"/>
          <p:cNvPicPr preferRelativeResize="0"/>
          <p:nvPr/>
        </p:nvPicPr>
        <p:blipFill rotWithShape="1">
          <a:blip r:embed="rId3">
            <a:alphaModFix/>
          </a:blip>
          <a:srcRect/>
          <a:stretch/>
        </p:blipFill>
        <p:spPr>
          <a:xfrm>
            <a:off x="4317740" y="3293095"/>
            <a:ext cx="635400" cy="624810"/>
          </a:xfrm>
          <a:prstGeom prst="rect">
            <a:avLst/>
          </a:prstGeom>
          <a:noFill/>
          <a:ln>
            <a:noFill/>
          </a:ln>
        </p:spPr>
      </p:pic>
      <p:pic>
        <p:nvPicPr>
          <p:cNvPr id="124" name="Google Shape;124;p27"/>
          <p:cNvPicPr preferRelativeResize="0"/>
          <p:nvPr/>
        </p:nvPicPr>
        <p:blipFill rotWithShape="1">
          <a:blip r:embed="rId4">
            <a:alphaModFix/>
          </a:blip>
          <a:srcRect/>
          <a:stretch/>
        </p:blipFill>
        <p:spPr>
          <a:xfrm>
            <a:off x="2831525" y="682850"/>
            <a:ext cx="1498600" cy="1435100"/>
          </a:xfrm>
          <a:prstGeom prst="rect">
            <a:avLst/>
          </a:prstGeom>
          <a:noFill/>
          <a:ln>
            <a:noFill/>
          </a:ln>
        </p:spPr>
      </p:pic>
      <p:pic>
        <p:nvPicPr>
          <p:cNvPr id="125" name="Google Shape;125;p27"/>
          <p:cNvPicPr preferRelativeResize="0"/>
          <p:nvPr/>
        </p:nvPicPr>
        <p:blipFill rotWithShape="1">
          <a:blip r:embed="rId5">
            <a:alphaModFix/>
          </a:blip>
          <a:srcRect/>
          <a:stretch/>
        </p:blipFill>
        <p:spPr>
          <a:xfrm>
            <a:off x="4609461" y="759050"/>
            <a:ext cx="1282700" cy="1358900"/>
          </a:xfrm>
          <a:prstGeom prst="rect">
            <a:avLst/>
          </a:prstGeom>
          <a:noFill/>
          <a:ln>
            <a:noFill/>
          </a:ln>
        </p:spPr>
      </p:pic>
      <p:sp>
        <p:nvSpPr>
          <p:cNvPr id="2" name="Google Shape;136;p28">
            <a:extLst>
              <a:ext uri="{FF2B5EF4-FFF2-40B4-BE49-F238E27FC236}">
                <a16:creationId xmlns:a16="http://schemas.microsoft.com/office/drawing/2014/main" id="{B9439BDC-4217-D2A1-CE9F-08251A7D7A82}"/>
              </a:ext>
            </a:extLst>
          </p:cNvPr>
          <p:cNvSpPr txBox="1"/>
          <p:nvPr/>
        </p:nvSpPr>
        <p:spPr>
          <a:xfrm flipH="1">
            <a:off x="3918851" y="4136002"/>
            <a:ext cx="1433178"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 Pink Flowers</a:t>
            </a:r>
            <a:endParaRPr sz="1000" b="0" i="0" u="none" strike="noStrike" cap="none" dirty="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49"/>
          <p:cNvSpPr/>
          <p:nvPr/>
        </p:nvSpPr>
        <p:spPr>
          <a:xfrm>
            <a:off x="328050" y="1698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flipH="1">
            <a:off x="6985888" y="917068"/>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4293711" y="375371"/>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txBox="1"/>
          <p:nvPr/>
        </p:nvSpPr>
        <p:spPr>
          <a:xfrm flipH="1">
            <a:off x="6587400" y="1412601"/>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240" name="Google Shape;1240;p49"/>
          <p:cNvSpPr txBox="1"/>
          <p:nvPr/>
        </p:nvSpPr>
        <p:spPr>
          <a:xfrm flipH="1">
            <a:off x="5437166" y="1417521"/>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Hye</a:t>
            </a:r>
            <a:endParaRPr sz="1000" dirty="0"/>
          </a:p>
        </p:txBody>
      </p:sp>
      <p:cxnSp>
        <p:nvCxnSpPr>
          <p:cNvPr id="1241" name="Google Shape;1241;p49"/>
          <p:cNvCxnSpPr/>
          <p:nvPr/>
        </p:nvCxnSpPr>
        <p:spPr>
          <a:xfrm>
            <a:off x="4552484" y="905612"/>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242" name="Google Shape;1242;p49"/>
          <p:cNvSpPr txBox="1"/>
          <p:nvPr/>
        </p:nvSpPr>
        <p:spPr>
          <a:xfrm flipH="1">
            <a:off x="4207987" y="728945"/>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243" name="Google Shape;1243;p49"/>
          <p:cNvSpPr txBox="1"/>
          <p:nvPr/>
        </p:nvSpPr>
        <p:spPr>
          <a:xfrm>
            <a:off x="5296151" y="89400"/>
            <a:ext cx="101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Mechanism</a:t>
            </a:r>
            <a:endParaRPr sz="1200" b="1" dirty="0"/>
          </a:p>
        </p:txBody>
      </p:sp>
      <p:sp>
        <p:nvSpPr>
          <p:cNvPr id="1244" name="Google Shape;1244;p49"/>
          <p:cNvSpPr/>
          <p:nvPr/>
        </p:nvSpPr>
        <p:spPr>
          <a:xfrm>
            <a:off x="4888775" y="570775"/>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5551816" y="619375"/>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6107975" y="672725"/>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7" name="Google Shape;1247;p49"/>
          <p:cNvCxnSpPr/>
          <p:nvPr/>
        </p:nvCxnSpPr>
        <p:spPr>
          <a:xfrm rot="10800000" flipH="1">
            <a:off x="5720181" y="107970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248" name="Google Shape;1248;p49"/>
          <p:cNvSpPr/>
          <p:nvPr/>
        </p:nvSpPr>
        <p:spPr>
          <a:xfrm>
            <a:off x="4914975" y="691500"/>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548775" y="853378"/>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1250" name="Google Shape;1250;p49"/>
          <p:cNvSpPr/>
          <p:nvPr/>
        </p:nvSpPr>
        <p:spPr>
          <a:xfrm>
            <a:off x="5643275" y="734475"/>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7341177" y="4061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txBox="1"/>
          <p:nvPr/>
        </p:nvSpPr>
        <p:spPr>
          <a:xfrm>
            <a:off x="7482613" y="105950"/>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cxnSp>
        <p:nvCxnSpPr>
          <p:cNvPr id="1254" name="Google Shape;1254;p49"/>
          <p:cNvCxnSpPr/>
          <p:nvPr/>
        </p:nvCxnSpPr>
        <p:spPr>
          <a:xfrm rot="10800000" flipH="1">
            <a:off x="6810289" y="107969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255" name="Google Shape;1255;p49"/>
          <p:cNvSpPr/>
          <p:nvPr/>
        </p:nvSpPr>
        <p:spPr>
          <a:xfrm>
            <a:off x="328050" y="27606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flipH="1">
            <a:off x="6985888" y="3507868"/>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p:nvPr/>
        </p:nvSpPr>
        <p:spPr>
          <a:xfrm>
            <a:off x="4293711" y="2966171"/>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9"/>
          <p:cNvSpPr txBox="1"/>
          <p:nvPr/>
        </p:nvSpPr>
        <p:spPr>
          <a:xfrm flipH="1">
            <a:off x="6587400" y="4003401"/>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259" name="Google Shape;1259;p49"/>
          <p:cNvSpPr txBox="1"/>
          <p:nvPr/>
        </p:nvSpPr>
        <p:spPr>
          <a:xfrm flipH="1">
            <a:off x="5437166" y="4008321"/>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err="1"/>
              <a:t>Cie</a:t>
            </a:r>
            <a:endParaRPr sz="1000" dirty="0"/>
          </a:p>
        </p:txBody>
      </p:sp>
      <p:cxnSp>
        <p:nvCxnSpPr>
          <p:cNvPr id="1260" name="Google Shape;1260;p49"/>
          <p:cNvCxnSpPr/>
          <p:nvPr/>
        </p:nvCxnSpPr>
        <p:spPr>
          <a:xfrm>
            <a:off x="4552484" y="3496412"/>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261" name="Google Shape;1261;p49"/>
          <p:cNvSpPr txBox="1"/>
          <p:nvPr/>
        </p:nvSpPr>
        <p:spPr>
          <a:xfrm flipH="1">
            <a:off x="4207987" y="3319745"/>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262" name="Google Shape;1262;p49"/>
          <p:cNvSpPr txBox="1"/>
          <p:nvPr/>
        </p:nvSpPr>
        <p:spPr>
          <a:xfrm>
            <a:off x="5296000" y="2680200"/>
            <a:ext cx="101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Mechanism</a:t>
            </a:r>
            <a:endParaRPr sz="1200" b="1" dirty="0"/>
          </a:p>
        </p:txBody>
      </p:sp>
      <p:sp>
        <p:nvSpPr>
          <p:cNvPr id="1263" name="Google Shape;1263;p49"/>
          <p:cNvSpPr/>
          <p:nvPr/>
        </p:nvSpPr>
        <p:spPr>
          <a:xfrm>
            <a:off x="4888775" y="3161575"/>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5551816" y="3210175"/>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6107975" y="3263525"/>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6" name="Google Shape;1266;p49"/>
          <p:cNvCxnSpPr/>
          <p:nvPr/>
        </p:nvCxnSpPr>
        <p:spPr>
          <a:xfrm rot="10800000" flipH="1">
            <a:off x="5720181" y="367050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267" name="Google Shape;1267;p49"/>
          <p:cNvSpPr/>
          <p:nvPr/>
        </p:nvSpPr>
        <p:spPr>
          <a:xfrm>
            <a:off x="4914975" y="3282300"/>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7341177" y="29969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49"/>
          <p:cNvCxnSpPr/>
          <p:nvPr/>
        </p:nvCxnSpPr>
        <p:spPr>
          <a:xfrm rot="10800000" flipH="1">
            <a:off x="6810289" y="367049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271" name="Google Shape;1271;p49"/>
          <p:cNvSpPr txBox="1"/>
          <p:nvPr/>
        </p:nvSpPr>
        <p:spPr>
          <a:xfrm>
            <a:off x="532138" y="1453463"/>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272" name="Google Shape;1272;p49"/>
          <p:cNvSpPr txBox="1"/>
          <p:nvPr/>
        </p:nvSpPr>
        <p:spPr>
          <a:xfrm>
            <a:off x="2284738" y="1453463"/>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273" name="Google Shape;1273;p49"/>
          <p:cNvSpPr/>
          <p:nvPr/>
        </p:nvSpPr>
        <p:spPr>
          <a:xfrm>
            <a:off x="797300" y="332063"/>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rot="4007604">
            <a:off x="1869098" y="402484"/>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rot="-4007604" flipH="1">
            <a:off x="726098" y="402484"/>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955100" y="1159763"/>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11544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8496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1564700" y="1159763"/>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17640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14592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1118150" y="70781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1219649" y="82229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1422950" y="70781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1524449" y="82229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1172000" y="908363"/>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1270550" y="972563"/>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1353950" y="1045088"/>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9"/>
          <p:cNvSpPr/>
          <p:nvPr/>
        </p:nvSpPr>
        <p:spPr>
          <a:xfrm rot="-1817918">
            <a:off x="1674468" y="362323"/>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rot="-1817989">
            <a:off x="1719908" y="376645"/>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291" name="Google Shape;1291;p49"/>
          <p:cNvSpPr/>
          <p:nvPr/>
        </p:nvSpPr>
        <p:spPr>
          <a:xfrm rot="1817918" flipH="1">
            <a:off x="836268" y="362323"/>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rot="1817989" flipH="1">
            <a:off x="862499" y="376645"/>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293" name="Google Shape;1293;p49"/>
          <p:cNvSpPr/>
          <p:nvPr/>
        </p:nvSpPr>
        <p:spPr>
          <a:xfrm>
            <a:off x="2639425" y="484338"/>
            <a:ext cx="1068600" cy="729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rot="-1350763">
            <a:off x="3414394" y="536849"/>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rot="-1350763">
            <a:off x="3511772" y="496453"/>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rot="-1350763">
            <a:off x="3608643" y="456268"/>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rot="-1350763">
            <a:off x="3695700" y="420154"/>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rot="1350763" flipH="1">
            <a:off x="2705100" y="536849"/>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rot="1350763" flipH="1">
            <a:off x="2607721" y="496453"/>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rot="1350763" flipH="1">
            <a:off x="2510850" y="456268"/>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rot="1350763" flipH="1">
            <a:off x="2423794" y="420154"/>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2956475" y="282013"/>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3261275" y="282013"/>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2870988" y="621538"/>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2972486" y="736023"/>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3175788" y="621538"/>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3277286" y="736023"/>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3062175" y="877863"/>
            <a:ext cx="246900" cy="255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3098225" y="950763"/>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3441525" y="11224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3502375" y="11105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3502375" y="11867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3665325" y="11909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a:off x="3502375" y="13091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rot="10800000" flipH="1">
            <a:off x="3665325" y="1114756"/>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2450925" y="11224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2511775" y="11105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2511775" y="11867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2674725" y="11909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2511775" y="13091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rot="10800000" flipH="1">
            <a:off x="2674725" y="1114756"/>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2" name="Google Shape;1322;p49"/>
          <p:cNvPicPr preferRelativeResize="0"/>
          <p:nvPr/>
        </p:nvPicPr>
        <p:blipFill>
          <a:blip r:embed="rId3">
            <a:alphaModFix/>
          </a:blip>
          <a:stretch>
            <a:fillRect/>
          </a:stretch>
        </p:blipFill>
        <p:spPr>
          <a:xfrm>
            <a:off x="7522101" y="684975"/>
            <a:ext cx="276399" cy="350058"/>
          </a:xfrm>
          <a:prstGeom prst="rect">
            <a:avLst/>
          </a:prstGeom>
          <a:noFill/>
          <a:ln>
            <a:noFill/>
          </a:ln>
        </p:spPr>
      </p:pic>
      <p:pic>
        <p:nvPicPr>
          <p:cNvPr id="1323" name="Google Shape;1323;p49"/>
          <p:cNvPicPr preferRelativeResize="0"/>
          <p:nvPr/>
        </p:nvPicPr>
        <p:blipFill>
          <a:blip r:embed="rId3">
            <a:alphaModFix/>
          </a:blip>
          <a:stretch>
            <a:fillRect/>
          </a:stretch>
        </p:blipFill>
        <p:spPr>
          <a:xfrm>
            <a:off x="7705826" y="919718"/>
            <a:ext cx="276399" cy="350057"/>
          </a:xfrm>
          <a:prstGeom prst="rect">
            <a:avLst/>
          </a:prstGeom>
          <a:noFill/>
          <a:ln>
            <a:noFill/>
          </a:ln>
        </p:spPr>
      </p:pic>
      <p:pic>
        <p:nvPicPr>
          <p:cNvPr id="1324" name="Google Shape;1324;p49"/>
          <p:cNvPicPr preferRelativeResize="0"/>
          <p:nvPr/>
        </p:nvPicPr>
        <p:blipFill>
          <a:blip r:embed="rId3">
            <a:alphaModFix/>
          </a:blip>
          <a:stretch>
            <a:fillRect/>
          </a:stretch>
        </p:blipFill>
        <p:spPr>
          <a:xfrm>
            <a:off x="7917402" y="716492"/>
            <a:ext cx="276399" cy="350058"/>
          </a:xfrm>
          <a:prstGeom prst="rect">
            <a:avLst/>
          </a:prstGeom>
          <a:noFill/>
          <a:ln>
            <a:noFill/>
          </a:ln>
        </p:spPr>
      </p:pic>
      <p:sp>
        <p:nvSpPr>
          <p:cNvPr id="1325" name="Google Shape;1325;p49"/>
          <p:cNvSpPr/>
          <p:nvPr/>
        </p:nvSpPr>
        <p:spPr>
          <a:xfrm>
            <a:off x="5518425" y="3359550"/>
            <a:ext cx="396600" cy="338700"/>
          </a:xfrm>
          <a:prstGeom prst="flowChartMagneticDrum">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5643275" y="3325275"/>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7" name="Google Shape;1327;p49"/>
          <p:cNvPicPr preferRelativeResize="0"/>
          <p:nvPr/>
        </p:nvPicPr>
        <p:blipFill>
          <a:blip r:embed="rId3">
            <a:alphaModFix/>
          </a:blip>
          <a:stretch>
            <a:fillRect/>
          </a:stretch>
        </p:blipFill>
        <p:spPr>
          <a:xfrm>
            <a:off x="7522101" y="3275775"/>
            <a:ext cx="276399" cy="350058"/>
          </a:xfrm>
          <a:prstGeom prst="rect">
            <a:avLst/>
          </a:prstGeom>
          <a:noFill/>
          <a:ln>
            <a:noFill/>
          </a:ln>
        </p:spPr>
      </p:pic>
      <p:pic>
        <p:nvPicPr>
          <p:cNvPr id="1328" name="Google Shape;1328;p49"/>
          <p:cNvPicPr preferRelativeResize="0"/>
          <p:nvPr/>
        </p:nvPicPr>
        <p:blipFill>
          <a:blip r:embed="rId3">
            <a:alphaModFix/>
          </a:blip>
          <a:stretch>
            <a:fillRect/>
          </a:stretch>
        </p:blipFill>
        <p:spPr>
          <a:xfrm>
            <a:off x="7705826" y="3510518"/>
            <a:ext cx="276399" cy="350057"/>
          </a:xfrm>
          <a:prstGeom prst="rect">
            <a:avLst/>
          </a:prstGeom>
          <a:noFill/>
          <a:ln>
            <a:noFill/>
          </a:ln>
        </p:spPr>
      </p:pic>
      <p:pic>
        <p:nvPicPr>
          <p:cNvPr id="1329" name="Google Shape;1329;p49"/>
          <p:cNvPicPr preferRelativeResize="0"/>
          <p:nvPr/>
        </p:nvPicPr>
        <p:blipFill>
          <a:blip r:embed="rId3">
            <a:alphaModFix/>
          </a:blip>
          <a:stretch>
            <a:fillRect/>
          </a:stretch>
        </p:blipFill>
        <p:spPr>
          <a:xfrm>
            <a:off x="7917402" y="3307292"/>
            <a:ext cx="276399" cy="350057"/>
          </a:xfrm>
          <a:prstGeom prst="rect">
            <a:avLst/>
          </a:prstGeom>
          <a:noFill/>
          <a:ln>
            <a:noFill/>
          </a:ln>
        </p:spPr>
      </p:pic>
      <p:sp>
        <p:nvSpPr>
          <p:cNvPr id="1330" name="Google Shape;1330;p49"/>
          <p:cNvSpPr/>
          <p:nvPr/>
        </p:nvSpPr>
        <p:spPr>
          <a:xfrm>
            <a:off x="1635700" y="3007525"/>
            <a:ext cx="1266000" cy="10452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1981788" y="334006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2083286" y="345454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2286588" y="334006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2388086" y="345454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2172975" y="3596388"/>
            <a:ext cx="246900" cy="255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2209025" y="3669288"/>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1675775" y="3928450"/>
            <a:ext cx="319500" cy="2937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1832675" y="39816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1893525" y="40459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2056475" y="40501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1893525" y="41683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rot="10800000" flipH="1">
            <a:off x="2056475" y="3973919"/>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2361575" y="3928450"/>
            <a:ext cx="319500" cy="2937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2518475" y="39816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2579325" y="40459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2742275" y="40501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2579325" y="41683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rot="10800000" flipH="1">
            <a:off x="2742275" y="3973919"/>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rot="-1817918">
            <a:off x="2488518" y="3075811"/>
            <a:ext cx="381164" cy="121812"/>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rot="-1817989">
            <a:off x="2533958" y="309013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351" name="Google Shape;1351;p49"/>
          <p:cNvSpPr/>
          <p:nvPr/>
        </p:nvSpPr>
        <p:spPr>
          <a:xfrm rot="1817918" flipH="1">
            <a:off x="1650318" y="3075811"/>
            <a:ext cx="381164" cy="121812"/>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rot="1817989" flipH="1">
            <a:off x="1676549" y="309013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353" name="Google Shape;1353;p49"/>
          <p:cNvSpPr/>
          <p:nvPr/>
        </p:nvSpPr>
        <p:spPr>
          <a:xfrm rot="-6536027">
            <a:off x="1301067" y="3643710"/>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rot="-6536027">
            <a:off x="1451727" y="3592038"/>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rot="-6536027">
            <a:off x="1576675" y="3536986"/>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rot="-6536027">
            <a:off x="1724497" y="3486287"/>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rot="6536027" flipH="1">
            <a:off x="3096097" y="3643710"/>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rot="6536027" flipH="1">
            <a:off x="2945437" y="3592038"/>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rot="6536027" flipH="1">
            <a:off x="2820489" y="3536986"/>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rot="6536027" flipH="1">
            <a:off x="2672667" y="3486287"/>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Oval 1">
            <a:extLst>
              <a:ext uri="{FF2B5EF4-FFF2-40B4-BE49-F238E27FC236}">
                <a16:creationId xmlns:a16="http://schemas.microsoft.com/office/drawing/2014/main" id="{C8823EA4-7270-026E-4858-C3BD0AA3000B}"/>
              </a:ext>
            </a:extLst>
          </p:cNvPr>
          <p:cNvSpPr/>
          <p:nvPr/>
        </p:nvSpPr>
        <p:spPr>
          <a:xfrm>
            <a:off x="5311364"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355A7CA-B49C-321B-7663-A87AC5725C1B}"/>
              </a:ext>
            </a:extLst>
          </p:cNvPr>
          <p:cNvSpPr/>
          <p:nvPr/>
        </p:nvSpPr>
        <p:spPr>
          <a:xfrm>
            <a:off x="5344496" y="3154916"/>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240;p49">
            <a:extLst>
              <a:ext uri="{FF2B5EF4-FFF2-40B4-BE49-F238E27FC236}">
                <a16:creationId xmlns:a16="http://schemas.microsoft.com/office/drawing/2014/main" id="{B54C0663-7FE7-843C-C57A-8B98F99BADD3}"/>
              </a:ext>
            </a:extLst>
          </p:cNvPr>
          <p:cNvSpPr txBox="1"/>
          <p:nvPr/>
        </p:nvSpPr>
        <p:spPr>
          <a:xfrm flipH="1">
            <a:off x="7120189" y="1500348"/>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Purifies Yellow Water</a:t>
            </a:r>
            <a:endParaRPr sz="1000" dirty="0"/>
          </a:p>
        </p:txBody>
      </p:sp>
      <p:sp>
        <p:nvSpPr>
          <p:cNvPr id="5" name="Google Shape;1252;p49">
            <a:extLst>
              <a:ext uri="{FF2B5EF4-FFF2-40B4-BE49-F238E27FC236}">
                <a16:creationId xmlns:a16="http://schemas.microsoft.com/office/drawing/2014/main" id="{3F45F4D5-D76B-1DD3-1D15-70606C5AF9F4}"/>
              </a:ext>
            </a:extLst>
          </p:cNvPr>
          <p:cNvSpPr txBox="1"/>
          <p:nvPr/>
        </p:nvSpPr>
        <p:spPr>
          <a:xfrm>
            <a:off x="7475989" y="2703372"/>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6" name="Google Shape;1240;p49">
            <a:extLst>
              <a:ext uri="{FF2B5EF4-FFF2-40B4-BE49-F238E27FC236}">
                <a16:creationId xmlns:a16="http://schemas.microsoft.com/office/drawing/2014/main" id="{EC8BA66F-C144-7D52-E5C0-772EA0B8729B}"/>
              </a:ext>
            </a:extLst>
          </p:cNvPr>
          <p:cNvSpPr txBox="1"/>
          <p:nvPr/>
        </p:nvSpPr>
        <p:spPr>
          <a:xfrm flipH="1">
            <a:off x="7123504" y="4077890"/>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Purifies Yellow Water</a:t>
            </a:r>
            <a:endParaRPr sz="1000" dirty="0"/>
          </a:p>
        </p:txBody>
      </p:sp>
      <p:sp>
        <p:nvSpPr>
          <p:cNvPr id="7" name="Oval 6">
            <a:extLst>
              <a:ext uri="{FF2B5EF4-FFF2-40B4-BE49-F238E27FC236}">
                <a16:creationId xmlns:a16="http://schemas.microsoft.com/office/drawing/2014/main" id="{D1F48B31-D4AD-9634-85E7-8A99857D5EEA}"/>
              </a:ext>
            </a:extLst>
          </p:cNvPr>
          <p:cNvSpPr/>
          <p:nvPr/>
        </p:nvSpPr>
        <p:spPr>
          <a:xfrm>
            <a:off x="7431710" y="590626"/>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2E0E8DA-0D7F-73A8-D10D-1F94A3D4146A}"/>
              </a:ext>
            </a:extLst>
          </p:cNvPr>
          <p:cNvSpPr/>
          <p:nvPr/>
        </p:nvSpPr>
        <p:spPr>
          <a:xfrm>
            <a:off x="7435025" y="3168169"/>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253;p49">
            <a:extLst>
              <a:ext uri="{FF2B5EF4-FFF2-40B4-BE49-F238E27FC236}">
                <a16:creationId xmlns:a16="http://schemas.microsoft.com/office/drawing/2014/main" id="{A3E41A12-A32E-D0F3-D039-51AF8A1C894B}"/>
              </a:ext>
            </a:extLst>
          </p:cNvPr>
          <p:cNvSpPr txBox="1"/>
          <p:nvPr/>
        </p:nvSpPr>
        <p:spPr>
          <a:xfrm>
            <a:off x="317250" y="4433700"/>
            <a:ext cx="86862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To what extent do you think that the creature on the bottom is a Zerp? </a:t>
            </a:r>
            <a:endParaRPr sz="2000"/>
          </a:p>
        </p:txBody>
      </p:sp>
    </p:spTree>
    <p:extLst>
      <p:ext uri="{BB962C8B-B14F-4D97-AF65-F5344CB8AC3E}">
        <p14:creationId xmlns:p14="http://schemas.microsoft.com/office/powerpoint/2010/main" val="3842663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50"/>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You come across this creature. </a:t>
            </a:r>
            <a:endParaRPr sz="1800" dirty="0"/>
          </a:p>
        </p:txBody>
      </p:sp>
      <p:sp>
        <p:nvSpPr>
          <p:cNvPr id="1366" name="Google Shape;1366;p50"/>
          <p:cNvSpPr txBox="1"/>
          <p:nvPr/>
        </p:nvSpPr>
        <p:spPr>
          <a:xfrm>
            <a:off x="0" y="1233300"/>
            <a:ext cx="9144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Its purpose is to putrefy orange bananas. </a:t>
            </a:r>
            <a:endParaRPr sz="1800">
              <a:solidFill>
                <a:schemeClr val="dk1"/>
              </a:solidFill>
            </a:endParaRPr>
          </a:p>
        </p:txBody>
      </p:sp>
      <p:sp>
        <p:nvSpPr>
          <p:cNvPr id="1367" name="Google Shape;1367;p50"/>
          <p:cNvSpPr/>
          <p:nvPr/>
        </p:nvSpPr>
        <p:spPr>
          <a:xfrm>
            <a:off x="3857360" y="365659"/>
            <a:ext cx="1266000" cy="7950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0"/>
          <p:cNvSpPr/>
          <p:nvPr/>
        </p:nvSpPr>
        <p:spPr>
          <a:xfrm>
            <a:off x="4203451" y="618652"/>
            <a:ext cx="319500" cy="223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4304951" y="705752"/>
            <a:ext cx="100500" cy="49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0"/>
          <p:cNvSpPr/>
          <p:nvPr/>
        </p:nvSpPr>
        <p:spPr>
          <a:xfrm>
            <a:off x="4508254" y="618652"/>
            <a:ext cx="319500" cy="223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0"/>
          <p:cNvSpPr/>
          <p:nvPr/>
        </p:nvSpPr>
        <p:spPr>
          <a:xfrm>
            <a:off x="4609754" y="705752"/>
            <a:ext cx="100500" cy="49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4394640" y="813662"/>
            <a:ext cx="246900" cy="193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4430690" y="869124"/>
            <a:ext cx="152700" cy="900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3897435" y="1066294"/>
            <a:ext cx="319500" cy="2235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4054337" y="110674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4115187" y="1155668"/>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4278139" y="1158863"/>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0"/>
          <p:cNvSpPr/>
          <p:nvPr/>
        </p:nvSpPr>
        <p:spPr>
          <a:xfrm>
            <a:off x="4115187" y="124878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0"/>
          <p:cNvSpPr/>
          <p:nvPr/>
        </p:nvSpPr>
        <p:spPr>
          <a:xfrm rot="10800000" flipH="1">
            <a:off x="4278139" y="1100812"/>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4583242" y="1066294"/>
            <a:ext cx="319500" cy="2235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4740144" y="110674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4800994" y="1155668"/>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4963946" y="1158863"/>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0"/>
          <p:cNvSpPr/>
          <p:nvPr/>
        </p:nvSpPr>
        <p:spPr>
          <a:xfrm>
            <a:off x="4800994" y="124878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0"/>
          <p:cNvSpPr/>
          <p:nvPr/>
        </p:nvSpPr>
        <p:spPr>
          <a:xfrm rot="10800000" flipH="1">
            <a:off x="4963946" y="1100812"/>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rot="-1436295">
            <a:off x="4720732" y="412789"/>
            <a:ext cx="360072" cy="102473"/>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rot="-1438279">
            <a:off x="4764153" y="423726"/>
            <a:ext cx="292439" cy="99869"/>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388" name="Google Shape;1388;p50"/>
          <p:cNvSpPr/>
          <p:nvPr/>
        </p:nvSpPr>
        <p:spPr>
          <a:xfrm rot="1436295" flipH="1">
            <a:off x="3882528" y="412789"/>
            <a:ext cx="360072" cy="102473"/>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rot="1438279" flipH="1">
            <a:off x="3906740" y="423726"/>
            <a:ext cx="292439" cy="99869"/>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390" name="Google Shape;1390;p50"/>
          <p:cNvSpPr/>
          <p:nvPr/>
        </p:nvSpPr>
        <p:spPr>
          <a:xfrm rot="-6856007">
            <a:off x="3538779" y="828098"/>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rot="-6856007">
            <a:off x="3689441" y="788785"/>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rot="-6856007">
            <a:off x="3814390" y="746902"/>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0"/>
          <p:cNvSpPr/>
          <p:nvPr/>
        </p:nvSpPr>
        <p:spPr>
          <a:xfrm rot="-6856007">
            <a:off x="3962214" y="708330"/>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0"/>
          <p:cNvSpPr/>
          <p:nvPr/>
        </p:nvSpPr>
        <p:spPr>
          <a:xfrm rot="6856007" flipH="1">
            <a:off x="5333829" y="828098"/>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rot="6856007" flipH="1">
            <a:off x="5183167" y="788785"/>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rot="6856007" flipH="1">
            <a:off x="5058218" y="746902"/>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rot="6856007" flipH="1">
            <a:off x="4910394" y="708330"/>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0"/>
          <p:cNvSpPr/>
          <p:nvPr/>
        </p:nvSpPr>
        <p:spPr>
          <a:xfrm>
            <a:off x="3894964" y="192073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0" name="Google Shape;1400;p50"/>
          <p:cNvPicPr preferRelativeResize="0"/>
          <p:nvPr/>
        </p:nvPicPr>
        <p:blipFill>
          <a:blip r:embed="rId3">
            <a:alphaModFix/>
          </a:blip>
          <a:stretch>
            <a:fillRect/>
          </a:stretch>
        </p:blipFill>
        <p:spPr>
          <a:xfrm>
            <a:off x="4090019" y="2116563"/>
            <a:ext cx="691406" cy="669281"/>
          </a:xfrm>
          <a:prstGeom prst="rect">
            <a:avLst/>
          </a:prstGeom>
          <a:noFill/>
          <a:ln>
            <a:noFill/>
          </a:ln>
        </p:spPr>
      </p:pic>
      <p:sp>
        <p:nvSpPr>
          <p:cNvPr id="2" name="Google Shape;1252;p49">
            <a:extLst>
              <a:ext uri="{FF2B5EF4-FFF2-40B4-BE49-F238E27FC236}">
                <a16:creationId xmlns:a16="http://schemas.microsoft.com/office/drawing/2014/main" id="{2D629DA0-392B-9789-67DE-AABF3D184A96}"/>
              </a:ext>
            </a:extLst>
          </p:cNvPr>
          <p:cNvSpPr txBox="1"/>
          <p:nvPr/>
        </p:nvSpPr>
        <p:spPr>
          <a:xfrm>
            <a:off x="4041408" y="1611767"/>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3" name="Google Shape;1240;p49">
            <a:extLst>
              <a:ext uri="{FF2B5EF4-FFF2-40B4-BE49-F238E27FC236}">
                <a16:creationId xmlns:a16="http://schemas.microsoft.com/office/drawing/2014/main" id="{94B695C5-B353-6C24-8601-454C05EFBE9A}"/>
              </a:ext>
            </a:extLst>
          </p:cNvPr>
          <p:cNvSpPr txBox="1"/>
          <p:nvPr/>
        </p:nvSpPr>
        <p:spPr>
          <a:xfrm flipH="1">
            <a:off x="3598923" y="3041967"/>
            <a:ext cx="1732521"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Putrefy Orange Bananas</a:t>
            </a:r>
            <a:endParaRPr sz="1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51"/>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You come across this creature. </a:t>
            </a:r>
            <a:endParaRPr sz="1800" dirty="0"/>
          </a:p>
        </p:txBody>
      </p:sp>
      <p:sp>
        <p:nvSpPr>
          <p:cNvPr id="1406" name="Google Shape;1406;p51"/>
          <p:cNvSpPr/>
          <p:nvPr/>
        </p:nvSpPr>
        <p:spPr>
          <a:xfrm>
            <a:off x="3857360" y="365659"/>
            <a:ext cx="1266000" cy="7950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1"/>
          <p:cNvSpPr/>
          <p:nvPr/>
        </p:nvSpPr>
        <p:spPr>
          <a:xfrm>
            <a:off x="4203451" y="618652"/>
            <a:ext cx="319500" cy="223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1"/>
          <p:cNvSpPr/>
          <p:nvPr/>
        </p:nvSpPr>
        <p:spPr>
          <a:xfrm>
            <a:off x="4304951" y="705752"/>
            <a:ext cx="100500" cy="49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1"/>
          <p:cNvSpPr/>
          <p:nvPr/>
        </p:nvSpPr>
        <p:spPr>
          <a:xfrm>
            <a:off x="4508254" y="618652"/>
            <a:ext cx="319500" cy="223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1"/>
          <p:cNvSpPr/>
          <p:nvPr/>
        </p:nvSpPr>
        <p:spPr>
          <a:xfrm>
            <a:off x="4609754" y="705752"/>
            <a:ext cx="100500" cy="49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1"/>
          <p:cNvSpPr/>
          <p:nvPr/>
        </p:nvSpPr>
        <p:spPr>
          <a:xfrm>
            <a:off x="4394640" y="813662"/>
            <a:ext cx="246900" cy="193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1"/>
          <p:cNvSpPr/>
          <p:nvPr/>
        </p:nvSpPr>
        <p:spPr>
          <a:xfrm>
            <a:off x="4430690" y="869124"/>
            <a:ext cx="152700" cy="900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1"/>
          <p:cNvSpPr/>
          <p:nvPr/>
        </p:nvSpPr>
        <p:spPr>
          <a:xfrm>
            <a:off x="3897435" y="1066294"/>
            <a:ext cx="319500" cy="2235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1"/>
          <p:cNvSpPr/>
          <p:nvPr/>
        </p:nvSpPr>
        <p:spPr>
          <a:xfrm>
            <a:off x="4054337" y="110674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1"/>
          <p:cNvSpPr/>
          <p:nvPr/>
        </p:nvSpPr>
        <p:spPr>
          <a:xfrm>
            <a:off x="4115187" y="1155668"/>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1"/>
          <p:cNvSpPr/>
          <p:nvPr/>
        </p:nvSpPr>
        <p:spPr>
          <a:xfrm>
            <a:off x="4278139" y="1158863"/>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1"/>
          <p:cNvSpPr/>
          <p:nvPr/>
        </p:nvSpPr>
        <p:spPr>
          <a:xfrm>
            <a:off x="4115187" y="124878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1"/>
          <p:cNvSpPr/>
          <p:nvPr/>
        </p:nvSpPr>
        <p:spPr>
          <a:xfrm rot="10800000" flipH="1">
            <a:off x="4278139" y="1100812"/>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1"/>
          <p:cNvSpPr/>
          <p:nvPr/>
        </p:nvSpPr>
        <p:spPr>
          <a:xfrm>
            <a:off x="4583242" y="1066294"/>
            <a:ext cx="319500" cy="2235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1"/>
          <p:cNvSpPr/>
          <p:nvPr/>
        </p:nvSpPr>
        <p:spPr>
          <a:xfrm>
            <a:off x="4740144" y="110674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1"/>
          <p:cNvSpPr/>
          <p:nvPr/>
        </p:nvSpPr>
        <p:spPr>
          <a:xfrm>
            <a:off x="4800994" y="1155668"/>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1"/>
          <p:cNvSpPr/>
          <p:nvPr/>
        </p:nvSpPr>
        <p:spPr>
          <a:xfrm>
            <a:off x="4963946" y="1158863"/>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1"/>
          <p:cNvSpPr/>
          <p:nvPr/>
        </p:nvSpPr>
        <p:spPr>
          <a:xfrm>
            <a:off x="4800994" y="1248789"/>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1"/>
          <p:cNvSpPr/>
          <p:nvPr/>
        </p:nvSpPr>
        <p:spPr>
          <a:xfrm rot="10800000" flipH="1">
            <a:off x="4963946" y="1100812"/>
            <a:ext cx="152700" cy="90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1"/>
          <p:cNvSpPr/>
          <p:nvPr/>
        </p:nvSpPr>
        <p:spPr>
          <a:xfrm rot="-1436295">
            <a:off x="4720732" y="412789"/>
            <a:ext cx="360072" cy="102473"/>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1"/>
          <p:cNvSpPr/>
          <p:nvPr/>
        </p:nvSpPr>
        <p:spPr>
          <a:xfrm rot="-1438279">
            <a:off x="4764153" y="423726"/>
            <a:ext cx="292439" cy="99869"/>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427" name="Google Shape;1427;p51"/>
          <p:cNvSpPr/>
          <p:nvPr/>
        </p:nvSpPr>
        <p:spPr>
          <a:xfrm rot="1436295" flipH="1">
            <a:off x="3882528" y="412789"/>
            <a:ext cx="360072" cy="102473"/>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1"/>
          <p:cNvSpPr/>
          <p:nvPr/>
        </p:nvSpPr>
        <p:spPr>
          <a:xfrm rot="1438279" flipH="1">
            <a:off x="3906740" y="423726"/>
            <a:ext cx="292439" cy="99869"/>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429" name="Google Shape;1429;p51"/>
          <p:cNvSpPr/>
          <p:nvPr/>
        </p:nvSpPr>
        <p:spPr>
          <a:xfrm rot="-6856007">
            <a:off x="3538779" y="828098"/>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1"/>
          <p:cNvSpPr/>
          <p:nvPr/>
        </p:nvSpPr>
        <p:spPr>
          <a:xfrm rot="-6856007">
            <a:off x="3689441" y="788785"/>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1"/>
          <p:cNvSpPr/>
          <p:nvPr/>
        </p:nvSpPr>
        <p:spPr>
          <a:xfrm rot="-6856007">
            <a:off x="3814390" y="746902"/>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1"/>
          <p:cNvSpPr/>
          <p:nvPr/>
        </p:nvSpPr>
        <p:spPr>
          <a:xfrm rot="-6856007">
            <a:off x="3962214" y="708330"/>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1"/>
          <p:cNvSpPr/>
          <p:nvPr/>
        </p:nvSpPr>
        <p:spPr>
          <a:xfrm rot="6856007" flipH="1">
            <a:off x="5333829" y="828098"/>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1"/>
          <p:cNvSpPr/>
          <p:nvPr/>
        </p:nvSpPr>
        <p:spPr>
          <a:xfrm rot="6856007" flipH="1">
            <a:off x="5183167" y="788785"/>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1"/>
          <p:cNvSpPr/>
          <p:nvPr/>
        </p:nvSpPr>
        <p:spPr>
          <a:xfrm rot="6856007" flipH="1">
            <a:off x="5058218" y="746902"/>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1"/>
          <p:cNvSpPr/>
          <p:nvPr/>
        </p:nvSpPr>
        <p:spPr>
          <a:xfrm rot="6856007" flipH="1">
            <a:off x="4910394" y="708330"/>
            <a:ext cx="120442" cy="195009"/>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1"/>
          <p:cNvSpPr/>
          <p:nvPr/>
        </p:nvSpPr>
        <p:spPr>
          <a:xfrm>
            <a:off x="2345400" y="2333700"/>
            <a:ext cx="4806300" cy="27975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1"/>
          <p:cNvSpPr txBox="1"/>
          <p:nvPr/>
        </p:nvSpPr>
        <p:spPr>
          <a:xfrm>
            <a:off x="2333400" y="3941050"/>
            <a:ext cx="30120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AutoNum type="arabicPeriod"/>
            </a:pPr>
            <a:r>
              <a:rPr lang="en" sz="1200"/>
              <a:t>Dm sends microbes to the Hye.</a:t>
            </a:r>
            <a:endParaRPr sz="1200"/>
          </a:p>
          <a:p>
            <a:pPr marL="457200" lvl="0" indent="-304800" algn="l" rtl="0">
              <a:spcBef>
                <a:spcPts val="0"/>
              </a:spcBef>
              <a:spcAft>
                <a:spcPts val="0"/>
              </a:spcAft>
              <a:buSzPts val="1200"/>
              <a:buAutoNum type="arabicPeriod"/>
            </a:pPr>
            <a:r>
              <a:rPr lang="en" sz="1200"/>
              <a:t>Hye mixes the microbes.</a:t>
            </a:r>
            <a:endParaRPr sz="1200"/>
          </a:p>
          <a:p>
            <a:pPr marL="457200" lvl="0" indent="-304800" algn="l" rtl="0">
              <a:spcBef>
                <a:spcPts val="0"/>
              </a:spcBef>
              <a:spcAft>
                <a:spcPts val="0"/>
              </a:spcAft>
              <a:buSzPts val="1200"/>
              <a:buAutoNum type="arabicPeriod"/>
            </a:pPr>
            <a:r>
              <a:rPr lang="en" sz="1200"/>
              <a:t>The microbes are transported from the Hye to the Ma.</a:t>
            </a:r>
            <a:endParaRPr sz="1200"/>
          </a:p>
          <a:p>
            <a:pPr marL="457200" lvl="0" indent="-304800" algn="l" rtl="0">
              <a:spcBef>
                <a:spcPts val="0"/>
              </a:spcBef>
              <a:spcAft>
                <a:spcPts val="0"/>
              </a:spcAft>
              <a:buSzPts val="1200"/>
              <a:buAutoNum type="arabicPeriod"/>
            </a:pPr>
            <a:r>
              <a:rPr lang="en" sz="1200"/>
              <a:t>The end result is putrefaction of orange bananas.</a:t>
            </a:r>
            <a:endParaRPr sz="1200"/>
          </a:p>
        </p:txBody>
      </p:sp>
      <p:sp>
        <p:nvSpPr>
          <p:cNvPr id="1439" name="Google Shape;1439;p51"/>
          <p:cNvSpPr/>
          <p:nvPr/>
        </p:nvSpPr>
        <p:spPr>
          <a:xfrm flipH="1">
            <a:off x="5208588" y="30303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1"/>
          <p:cNvSpPr/>
          <p:nvPr/>
        </p:nvSpPr>
        <p:spPr>
          <a:xfrm>
            <a:off x="2516411" y="2488696"/>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1"/>
          <p:cNvSpPr txBox="1"/>
          <p:nvPr/>
        </p:nvSpPr>
        <p:spPr>
          <a:xfrm flipH="1">
            <a:off x="4810100" y="3525926"/>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442" name="Google Shape;1442;p51"/>
          <p:cNvSpPr txBox="1"/>
          <p:nvPr/>
        </p:nvSpPr>
        <p:spPr>
          <a:xfrm flipH="1">
            <a:off x="3659866" y="3530846"/>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1443" name="Google Shape;1443;p51"/>
          <p:cNvCxnSpPr/>
          <p:nvPr/>
        </p:nvCxnSpPr>
        <p:spPr>
          <a:xfrm>
            <a:off x="2775184" y="3018937"/>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444" name="Google Shape;1444;p51"/>
          <p:cNvSpPr txBox="1"/>
          <p:nvPr/>
        </p:nvSpPr>
        <p:spPr>
          <a:xfrm flipH="1">
            <a:off x="2430687" y="2842270"/>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445" name="Google Shape;1445;p51"/>
          <p:cNvSpPr txBox="1"/>
          <p:nvPr/>
        </p:nvSpPr>
        <p:spPr>
          <a:xfrm>
            <a:off x="3455875" y="2202725"/>
            <a:ext cx="1081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1446" name="Google Shape;1446;p51"/>
          <p:cNvSpPr/>
          <p:nvPr/>
        </p:nvSpPr>
        <p:spPr>
          <a:xfrm>
            <a:off x="3111475" y="2684100"/>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1"/>
          <p:cNvSpPr/>
          <p:nvPr/>
        </p:nvSpPr>
        <p:spPr>
          <a:xfrm>
            <a:off x="3774516" y="2732700"/>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1"/>
          <p:cNvSpPr/>
          <p:nvPr/>
        </p:nvSpPr>
        <p:spPr>
          <a:xfrm>
            <a:off x="4330675" y="2786050"/>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9" name="Google Shape;1449;p51"/>
          <p:cNvCxnSpPr/>
          <p:nvPr/>
        </p:nvCxnSpPr>
        <p:spPr>
          <a:xfrm rot="10800000" flipH="1">
            <a:off x="3942881" y="3193031"/>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450" name="Google Shape;1450;p51"/>
          <p:cNvSpPr/>
          <p:nvPr/>
        </p:nvSpPr>
        <p:spPr>
          <a:xfrm>
            <a:off x="3137675" y="2804825"/>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3771475" y="2966703"/>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1452" name="Google Shape;1452;p51"/>
          <p:cNvSpPr/>
          <p:nvPr/>
        </p:nvSpPr>
        <p:spPr>
          <a:xfrm>
            <a:off x="3865975" y="2847800"/>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5600077" y="25433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5" name="Google Shape;1455;p51"/>
          <p:cNvCxnSpPr/>
          <p:nvPr/>
        </p:nvCxnSpPr>
        <p:spPr>
          <a:xfrm rot="10800000" flipH="1">
            <a:off x="5008214" y="3140341"/>
            <a:ext cx="4800" cy="450900"/>
          </a:xfrm>
          <a:prstGeom prst="straightConnector1">
            <a:avLst/>
          </a:prstGeom>
          <a:noFill/>
          <a:ln w="28575" cap="flat" cmpd="sng">
            <a:solidFill>
              <a:schemeClr val="dk2"/>
            </a:solidFill>
            <a:prstDash val="solid"/>
            <a:round/>
            <a:headEnd type="none" w="med" len="med"/>
            <a:tailEnd type="triangle" w="med" len="med"/>
          </a:ln>
        </p:spPr>
      </p:cxnSp>
      <p:pic>
        <p:nvPicPr>
          <p:cNvPr id="1456" name="Google Shape;1456;p51"/>
          <p:cNvPicPr preferRelativeResize="0"/>
          <p:nvPr/>
        </p:nvPicPr>
        <p:blipFill>
          <a:blip r:embed="rId3">
            <a:alphaModFix/>
          </a:blip>
          <a:stretch>
            <a:fillRect/>
          </a:stretch>
        </p:blipFill>
        <p:spPr>
          <a:xfrm>
            <a:off x="5829469" y="2767500"/>
            <a:ext cx="691406" cy="669281"/>
          </a:xfrm>
          <a:prstGeom prst="rect">
            <a:avLst/>
          </a:prstGeom>
          <a:noFill/>
          <a:ln>
            <a:noFill/>
          </a:ln>
        </p:spPr>
      </p:pic>
      <p:sp>
        <p:nvSpPr>
          <p:cNvPr id="1457" name="Google Shape;1457;p51"/>
          <p:cNvSpPr txBox="1"/>
          <p:nvPr/>
        </p:nvSpPr>
        <p:spPr>
          <a:xfrm>
            <a:off x="0" y="1233300"/>
            <a:ext cx="9144000" cy="109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Its purpose is to putrefy orange bananas.</a:t>
            </a:r>
            <a:endParaRPr sz="1800">
              <a:solidFill>
                <a:schemeClr val="dk1"/>
              </a:solidFill>
            </a:endParaRPr>
          </a:p>
          <a:p>
            <a:pPr marL="0" lvl="0" indent="0" algn="ctr" rtl="0">
              <a:lnSpc>
                <a:spcPct val="115000"/>
              </a:lnSpc>
              <a:spcBef>
                <a:spcPts val="0"/>
              </a:spcBef>
              <a:spcAft>
                <a:spcPts val="0"/>
              </a:spcAft>
              <a:buNone/>
            </a:pPr>
            <a:r>
              <a:rPr lang="en" sz="1800">
                <a:solidFill>
                  <a:schemeClr val="dk1"/>
                </a:solidFill>
              </a:rPr>
              <a:t>And it has relatively simple insides that consist of a biological mechanism that putrefies orange bananas. </a:t>
            </a:r>
            <a:endParaRPr sz="1800">
              <a:solidFill>
                <a:schemeClr val="dk1"/>
              </a:solidFill>
            </a:endParaRPr>
          </a:p>
        </p:txBody>
      </p:sp>
      <p:sp>
        <p:nvSpPr>
          <p:cNvPr id="2" name="Google Shape;1240;p49">
            <a:extLst>
              <a:ext uri="{FF2B5EF4-FFF2-40B4-BE49-F238E27FC236}">
                <a16:creationId xmlns:a16="http://schemas.microsoft.com/office/drawing/2014/main" id="{76A53C82-151E-C384-78D7-3FFED2701BAA}"/>
              </a:ext>
            </a:extLst>
          </p:cNvPr>
          <p:cNvSpPr txBox="1"/>
          <p:nvPr/>
        </p:nvSpPr>
        <p:spPr>
          <a:xfrm flipH="1">
            <a:off x="5274829" y="3620693"/>
            <a:ext cx="1732521"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Putrefies Orange Bananas</a:t>
            </a:r>
            <a:endParaRPr sz="1000" dirty="0"/>
          </a:p>
        </p:txBody>
      </p:sp>
      <p:sp>
        <p:nvSpPr>
          <p:cNvPr id="3" name="Google Shape;1252;p49">
            <a:extLst>
              <a:ext uri="{FF2B5EF4-FFF2-40B4-BE49-F238E27FC236}">
                <a16:creationId xmlns:a16="http://schemas.microsoft.com/office/drawing/2014/main" id="{B580CC55-87BB-82ED-131E-69DD3B76DA31}"/>
              </a:ext>
            </a:extLst>
          </p:cNvPr>
          <p:cNvSpPr txBox="1"/>
          <p:nvPr/>
        </p:nvSpPr>
        <p:spPr>
          <a:xfrm>
            <a:off x="5736644" y="2226298"/>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52"/>
          <p:cNvSpPr/>
          <p:nvPr/>
        </p:nvSpPr>
        <p:spPr>
          <a:xfrm>
            <a:off x="328050" y="273707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2"/>
          <p:cNvSpPr/>
          <p:nvPr/>
        </p:nvSpPr>
        <p:spPr>
          <a:xfrm flipH="1">
            <a:off x="6836113" y="3505606"/>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2"/>
          <p:cNvSpPr/>
          <p:nvPr/>
        </p:nvSpPr>
        <p:spPr>
          <a:xfrm>
            <a:off x="4143936" y="29639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2"/>
          <p:cNvSpPr txBox="1"/>
          <p:nvPr/>
        </p:nvSpPr>
        <p:spPr>
          <a:xfrm flipH="1">
            <a:off x="6437625" y="40011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466" name="Google Shape;1466;p52"/>
          <p:cNvSpPr txBox="1"/>
          <p:nvPr/>
        </p:nvSpPr>
        <p:spPr>
          <a:xfrm flipH="1">
            <a:off x="5287391" y="40060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1467" name="Google Shape;1467;p52"/>
          <p:cNvCxnSpPr/>
          <p:nvPr/>
        </p:nvCxnSpPr>
        <p:spPr>
          <a:xfrm>
            <a:off x="4402709" y="3494150"/>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468" name="Google Shape;1468;p52"/>
          <p:cNvSpPr txBox="1"/>
          <p:nvPr/>
        </p:nvSpPr>
        <p:spPr>
          <a:xfrm flipH="1">
            <a:off x="4058212" y="33174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469" name="Google Shape;1469;p52"/>
          <p:cNvSpPr txBox="1"/>
          <p:nvPr/>
        </p:nvSpPr>
        <p:spPr>
          <a:xfrm>
            <a:off x="5146225" y="2677950"/>
            <a:ext cx="101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1470" name="Google Shape;1470;p52"/>
          <p:cNvSpPr/>
          <p:nvPr/>
        </p:nvSpPr>
        <p:spPr>
          <a:xfrm>
            <a:off x="4739000" y="3159313"/>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2"/>
          <p:cNvSpPr/>
          <p:nvPr/>
        </p:nvSpPr>
        <p:spPr>
          <a:xfrm>
            <a:off x="5402041" y="3207913"/>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2"/>
          <p:cNvSpPr/>
          <p:nvPr/>
        </p:nvSpPr>
        <p:spPr>
          <a:xfrm>
            <a:off x="5958200" y="3261263"/>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3" name="Google Shape;1473;p52"/>
          <p:cNvCxnSpPr/>
          <p:nvPr/>
        </p:nvCxnSpPr>
        <p:spPr>
          <a:xfrm rot="10800000" flipH="1">
            <a:off x="5570406" y="36682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474" name="Google Shape;1474;p52"/>
          <p:cNvSpPr/>
          <p:nvPr/>
        </p:nvSpPr>
        <p:spPr>
          <a:xfrm>
            <a:off x="4765200" y="3280038"/>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2"/>
          <p:cNvSpPr/>
          <p:nvPr/>
        </p:nvSpPr>
        <p:spPr>
          <a:xfrm>
            <a:off x="5399000" y="3441916"/>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1476" name="Google Shape;1476;p52"/>
          <p:cNvSpPr/>
          <p:nvPr/>
        </p:nvSpPr>
        <p:spPr>
          <a:xfrm>
            <a:off x="5493500" y="3323013"/>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2"/>
          <p:cNvSpPr/>
          <p:nvPr/>
        </p:nvSpPr>
        <p:spPr>
          <a:xfrm>
            <a:off x="7227602" y="3018596"/>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2"/>
          <p:cNvSpPr/>
          <p:nvPr/>
        </p:nvSpPr>
        <p:spPr>
          <a:xfrm>
            <a:off x="328050" y="1698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2"/>
          <p:cNvSpPr/>
          <p:nvPr/>
        </p:nvSpPr>
        <p:spPr>
          <a:xfrm flipH="1">
            <a:off x="6985888" y="917068"/>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2"/>
          <p:cNvSpPr/>
          <p:nvPr/>
        </p:nvSpPr>
        <p:spPr>
          <a:xfrm>
            <a:off x="4293711" y="375371"/>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2"/>
          <p:cNvSpPr txBox="1"/>
          <p:nvPr/>
        </p:nvSpPr>
        <p:spPr>
          <a:xfrm flipH="1">
            <a:off x="6587400" y="1412601"/>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484" name="Google Shape;1484;p52"/>
          <p:cNvSpPr txBox="1"/>
          <p:nvPr/>
        </p:nvSpPr>
        <p:spPr>
          <a:xfrm flipH="1">
            <a:off x="5437166" y="1417521"/>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1485" name="Google Shape;1485;p52"/>
          <p:cNvCxnSpPr/>
          <p:nvPr/>
        </p:nvCxnSpPr>
        <p:spPr>
          <a:xfrm>
            <a:off x="4552484" y="905612"/>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486" name="Google Shape;1486;p52"/>
          <p:cNvSpPr txBox="1"/>
          <p:nvPr/>
        </p:nvSpPr>
        <p:spPr>
          <a:xfrm flipH="1">
            <a:off x="4207987" y="728945"/>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487" name="Google Shape;1487;p52"/>
          <p:cNvSpPr txBox="1"/>
          <p:nvPr/>
        </p:nvSpPr>
        <p:spPr>
          <a:xfrm>
            <a:off x="5296151" y="89400"/>
            <a:ext cx="101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1488" name="Google Shape;1488;p52"/>
          <p:cNvSpPr/>
          <p:nvPr/>
        </p:nvSpPr>
        <p:spPr>
          <a:xfrm>
            <a:off x="4888775" y="570775"/>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2"/>
          <p:cNvSpPr/>
          <p:nvPr/>
        </p:nvSpPr>
        <p:spPr>
          <a:xfrm>
            <a:off x="5551816" y="619375"/>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2"/>
          <p:cNvSpPr/>
          <p:nvPr/>
        </p:nvSpPr>
        <p:spPr>
          <a:xfrm>
            <a:off x="6107975" y="672725"/>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1" name="Google Shape;1491;p52"/>
          <p:cNvCxnSpPr/>
          <p:nvPr/>
        </p:nvCxnSpPr>
        <p:spPr>
          <a:xfrm rot="10800000" flipH="1">
            <a:off x="5720181" y="107970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492" name="Google Shape;1492;p52"/>
          <p:cNvSpPr/>
          <p:nvPr/>
        </p:nvSpPr>
        <p:spPr>
          <a:xfrm>
            <a:off x="4914975" y="691500"/>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2"/>
          <p:cNvSpPr/>
          <p:nvPr/>
        </p:nvSpPr>
        <p:spPr>
          <a:xfrm>
            <a:off x="5548775" y="853378"/>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1494" name="Google Shape;1494;p52"/>
          <p:cNvSpPr/>
          <p:nvPr/>
        </p:nvSpPr>
        <p:spPr>
          <a:xfrm>
            <a:off x="5643275" y="734475"/>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2"/>
          <p:cNvSpPr/>
          <p:nvPr/>
        </p:nvSpPr>
        <p:spPr>
          <a:xfrm>
            <a:off x="7341177" y="4061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7" name="Google Shape;1497;p52"/>
          <p:cNvCxnSpPr/>
          <p:nvPr/>
        </p:nvCxnSpPr>
        <p:spPr>
          <a:xfrm rot="10800000" flipH="1">
            <a:off x="6810289" y="1079691"/>
            <a:ext cx="4800" cy="450900"/>
          </a:xfrm>
          <a:prstGeom prst="straightConnector1">
            <a:avLst/>
          </a:prstGeom>
          <a:noFill/>
          <a:ln w="28575" cap="flat" cmpd="sng">
            <a:solidFill>
              <a:schemeClr val="dk2"/>
            </a:solidFill>
            <a:prstDash val="solid"/>
            <a:round/>
            <a:headEnd type="none" w="med" len="med"/>
            <a:tailEnd type="triangle" w="med" len="med"/>
          </a:ln>
        </p:spPr>
      </p:cxnSp>
      <p:pic>
        <p:nvPicPr>
          <p:cNvPr id="1498" name="Google Shape;1498;p52"/>
          <p:cNvPicPr preferRelativeResize="0"/>
          <p:nvPr/>
        </p:nvPicPr>
        <p:blipFill>
          <a:blip r:embed="rId3">
            <a:alphaModFix/>
          </a:blip>
          <a:stretch>
            <a:fillRect/>
          </a:stretch>
        </p:blipFill>
        <p:spPr>
          <a:xfrm>
            <a:off x="7522101" y="684975"/>
            <a:ext cx="276399" cy="350058"/>
          </a:xfrm>
          <a:prstGeom prst="rect">
            <a:avLst/>
          </a:prstGeom>
          <a:noFill/>
          <a:ln>
            <a:noFill/>
          </a:ln>
        </p:spPr>
      </p:pic>
      <p:pic>
        <p:nvPicPr>
          <p:cNvPr id="1499" name="Google Shape;1499;p52"/>
          <p:cNvPicPr preferRelativeResize="0"/>
          <p:nvPr/>
        </p:nvPicPr>
        <p:blipFill>
          <a:blip r:embed="rId3">
            <a:alphaModFix/>
          </a:blip>
          <a:stretch>
            <a:fillRect/>
          </a:stretch>
        </p:blipFill>
        <p:spPr>
          <a:xfrm>
            <a:off x="7705826" y="919718"/>
            <a:ext cx="276399" cy="350057"/>
          </a:xfrm>
          <a:prstGeom prst="rect">
            <a:avLst/>
          </a:prstGeom>
          <a:noFill/>
          <a:ln>
            <a:noFill/>
          </a:ln>
        </p:spPr>
      </p:pic>
      <p:pic>
        <p:nvPicPr>
          <p:cNvPr id="1500" name="Google Shape;1500;p52"/>
          <p:cNvPicPr preferRelativeResize="0"/>
          <p:nvPr/>
        </p:nvPicPr>
        <p:blipFill>
          <a:blip r:embed="rId3">
            <a:alphaModFix/>
          </a:blip>
          <a:stretch>
            <a:fillRect/>
          </a:stretch>
        </p:blipFill>
        <p:spPr>
          <a:xfrm>
            <a:off x="7917402" y="716492"/>
            <a:ext cx="276399" cy="350058"/>
          </a:xfrm>
          <a:prstGeom prst="rect">
            <a:avLst/>
          </a:prstGeom>
          <a:noFill/>
          <a:ln>
            <a:noFill/>
          </a:ln>
        </p:spPr>
      </p:pic>
      <p:pic>
        <p:nvPicPr>
          <p:cNvPr id="1501" name="Google Shape;1501;p52"/>
          <p:cNvPicPr preferRelativeResize="0"/>
          <p:nvPr/>
        </p:nvPicPr>
        <p:blipFill>
          <a:blip r:embed="rId4">
            <a:alphaModFix/>
          </a:blip>
          <a:stretch>
            <a:fillRect/>
          </a:stretch>
        </p:blipFill>
        <p:spPr>
          <a:xfrm>
            <a:off x="7407744" y="3235313"/>
            <a:ext cx="691406" cy="669281"/>
          </a:xfrm>
          <a:prstGeom prst="rect">
            <a:avLst/>
          </a:prstGeom>
          <a:noFill/>
          <a:ln>
            <a:noFill/>
          </a:ln>
        </p:spPr>
      </p:pic>
      <p:sp>
        <p:nvSpPr>
          <p:cNvPr id="1502" name="Google Shape;1502;p52"/>
          <p:cNvSpPr txBox="1"/>
          <p:nvPr/>
        </p:nvSpPr>
        <p:spPr>
          <a:xfrm>
            <a:off x="532138" y="1453463"/>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503" name="Google Shape;1503;p52"/>
          <p:cNvSpPr txBox="1"/>
          <p:nvPr/>
        </p:nvSpPr>
        <p:spPr>
          <a:xfrm>
            <a:off x="2284738" y="1453463"/>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504" name="Google Shape;1504;p52"/>
          <p:cNvSpPr/>
          <p:nvPr/>
        </p:nvSpPr>
        <p:spPr>
          <a:xfrm>
            <a:off x="797300" y="332063"/>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2"/>
          <p:cNvSpPr/>
          <p:nvPr/>
        </p:nvSpPr>
        <p:spPr>
          <a:xfrm rot="4007604">
            <a:off x="1869098" y="402484"/>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2"/>
          <p:cNvSpPr/>
          <p:nvPr/>
        </p:nvSpPr>
        <p:spPr>
          <a:xfrm rot="-4007604" flipH="1">
            <a:off x="726098" y="402484"/>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2"/>
          <p:cNvSpPr/>
          <p:nvPr/>
        </p:nvSpPr>
        <p:spPr>
          <a:xfrm>
            <a:off x="955100" y="1159763"/>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2"/>
          <p:cNvSpPr/>
          <p:nvPr/>
        </p:nvSpPr>
        <p:spPr>
          <a:xfrm>
            <a:off x="11544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2"/>
          <p:cNvSpPr/>
          <p:nvPr/>
        </p:nvSpPr>
        <p:spPr>
          <a:xfrm>
            <a:off x="8496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2"/>
          <p:cNvSpPr/>
          <p:nvPr/>
        </p:nvSpPr>
        <p:spPr>
          <a:xfrm>
            <a:off x="1564700" y="1159763"/>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2"/>
          <p:cNvSpPr/>
          <p:nvPr/>
        </p:nvSpPr>
        <p:spPr>
          <a:xfrm>
            <a:off x="17640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2"/>
          <p:cNvSpPr/>
          <p:nvPr/>
        </p:nvSpPr>
        <p:spPr>
          <a:xfrm>
            <a:off x="14592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2"/>
          <p:cNvSpPr/>
          <p:nvPr/>
        </p:nvSpPr>
        <p:spPr>
          <a:xfrm>
            <a:off x="1118150" y="70781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2"/>
          <p:cNvSpPr/>
          <p:nvPr/>
        </p:nvSpPr>
        <p:spPr>
          <a:xfrm>
            <a:off x="1219649" y="82229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2"/>
          <p:cNvSpPr/>
          <p:nvPr/>
        </p:nvSpPr>
        <p:spPr>
          <a:xfrm>
            <a:off x="1422950" y="70781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2"/>
          <p:cNvSpPr/>
          <p:nvPr/>
        </p:nvSpPr>
        <p:spPr>
          <a:xfrm>
            <a:off x="1524449" y="82229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2"/>
          <p:cNvSpPr/>
          <p:nvPr/>
        </p:nvSpPr>
        <p:spPr>
          <a:xfrm>
            <a:off x="1172000" y="908363"/>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2"/>
          <p:cNvSpPr/>
          <p:nvPr/>
        </p:nvSpPr>
        <p:spPr>
          <a:xfrm>
            <a:off x="1270550" y="972563"/>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2"/>
          <p:cNvSpPr/>
          <p:nvPr/>
        </p:nvSpPr>
        <p:spPr>
          <a:xfrm>
            <a:off x="1353950" y="1045088"/>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2"/>
          <p:cNvSpPr/>
          <p:nvPr/>
        </p:nvSpPr>
        <p:spPr>
          <a:xfrm rot="-1817918">
            <a:off x="1674468" y="362323"/>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2"/>
          <p:cNvSpPr/>
          <p:nvPr/>
        </p:nvSpPr>
        <p:spPr>
          <a:xfrm rot="-1817989">
            <a:off x="1719908" y="376645"/>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522" name="Google Shape;1522;p52"/>
          <p:cNvSpPr/>
          <p:nvPr/>
        </p:nvSpPr>
        <p:spPr>
          <a:xfrm rot="1817918" flipH="1">
            <a:off x="836268" y="362323"/>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2"/>
          <p:cNvSpPr/>
          <p:nvPr/>
        </p:nvSpPr>
        <p:spPr>
          <a:xfrm rot="1817989" flipH="1">
            <a:off x="862499" y="376645"/>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524" name="Google Shape;1524;p52"/>
          <p:cNvSpPr/>
          <p:nvPr/>
        </p:nvSpPr>
        <p:spPr>
          <a:xfrm>
            <a:off x="2639425" y="484338"/>
            <a:ext cx="1068600" cy="729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2"/>
          <p:cNvSpPr/>
          <p:nvPr/>
        </p:nvSpPr>
        <p:spPr>
          <a:xfrm rot="-1350763">
            <a:off x="3414394" y="536849"/>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2"/>
          <p:cNvSpPr/>
          <p:nvPr/>
        </p:nvSpPr>
        <p:spPr>
          <a:xfrm rot="-1350763">
            <a:off x="3511772" y="496453"/>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2"/>
          <p:cNvSpPr/>
          <p:nvPr/>
        </p:nvSpPr>
        <p:spPr>
          <a:xfrm rot="-1350763">
            <a:off x="3608643" y="456268"/>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2"/>
          <p:cNvSpPr/>
          <p:nvPr/>
        </p:nvSpPr>
        <p:spPr>
          <a:xfrm rot="-1350763">
            <a:off x="3695700" y="420154"/>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2"/>
          <p:cNvSpPr/>
          <p:nvPr/>
        </p:nvSpPr>
        <p:spPr>
          <a:xfrm rot="1350763" flipH="1">
            <a:off x="2705100" y="536849"/>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2"/>
          <p:cNvSpPr/>
          <p:nvPr/>
        </p:nvSpPr>
        <p:spPr>
          <a:xfrm rot="1350763" flipH="1">
            <a:off x="2607721" y="496453"/>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2"/>
          <p:cNvSpPr/>
          <p:nvPr/>
        </p:nvSpPr>
        <p:spPr>
          <a:xfrm rot="1350763" flipH="1">
            <a:off x="2510850" y="456268"/>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2"/>
          <p:cNvSpPr/>
          <p:nvPr/>
        </p:nvSpPr>
        <p:spPr>
          <a:xfrm rot="1350763" flipH="1">
            <a:off x="2423794" y="420154"/>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2"/>
          <p:cNvSpPr/>
          <p:nvPr/>
        </p:nvSpPr>
        <p:spPr>
          <a:xfrm>
            <a:off x="2956475" y="282013"/>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2"/>
          <p:cNvSpPr/>
          <p:nvPr/>
        </p:nvSpPr>
        <p:spPr>
          <a:xfrm>
            <a:off x="3261275" y="282013"/>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2"/>
          <p:cNvSpPr/>
          <p:nvPr/>
        </p:nvSpPr>
        <p:spPr>
          <a:xfrm>
            <a:off x="2870988" y="621538"/>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2"/>
          <p:cNvSpPr/>
          <p:nvPr/>
        </p:nvSpPr>
        <p:spPr>
          <a:xfrm>
            <a:off x="2972486" y="736023"/>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2"/>
          <p:cNvSpPr/>
          <p:nvPr/>
        </p:nvSpPr>
        <p:spPr>
          <a:xfrm>
            <a:off x="3175788" y="621538"/>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2"/>
          <p:cNvSpPr/>
          <p:nvPr/>
        </p:nvSpPr>
        <p:spPr>
          <a:xfrm>
            <a:off x="3277286" y="736023"/>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2"/>
          <p:cNvSpPr/>
          <p:nvPr/>
        </p:nvSpPr>
        <p:spPr>
          <a:xfrm>
            <a:off x="3062175" y="877863"/>
            <a:ext cx="246900" cy="255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2"/>
          <p:cNvSpPr/>
          <p:nvPr/>
        </p:nvSpPr>
        <p:spPr>
          <a:xfrm>
            <a:off x="3098225" y="950763"/>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2"/>
          <p:cNvSpPr/>
          <p:nvPr/>
        </p:nvSpPr>
        <p:spPr>
          <a:xfrm>
            <a:off x="3441525" y="11224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2"/>
          <p:cNvSpPr/>
          <p:nvPr/>
        </p:nvSpPr>
        <p:spPr>
          <a:xfrm>
            <a:off x="3502375" y="11105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2"/>
          <p:cNvSpPr/>
          <p:nvPr/>
        </p:nvSpPr>
        <p:spPr>
          <a:xfrm>
            <a:off x="3502375" y="11867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2"/>
          <p:cNvSpPr/>
          <p:nvPr/>
        </p:nvSpPr>
        <p:spPr>
          <a:xfrm>
            <a:off x="3665325" y="11909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2"/>
          <p:cNvSpPr/>
          <p:nvPr/>
        </p:nvSpPr>
        <p:spPr>
          <a:xfrm>
            <a:off x="3502375" y="13091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2"/>
          <p:cNvSpPr/>
          <p:nvPr/>
        </p:nvSpPr>
        <p:spPr>
          <a:xfrm rot="10800000" flipH="1">
            <a:off x="3665325" y="1114756"/>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2"/>
          <p:cNvSpPr/>
          <p:nvPr/>
        </p:nvSpPr>
        <p:spPr>
          <a:xfrm>
            <a:off x="2450925" y="11224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2"/>
          <p:cNvSpPr/>
          <p:nvPr/>
        </p:nvSpPr>
        <p:spPr>
          <a:xfrm>
            <a:off x="2511775" y="11105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2"/>
          <p:cNvSpPr/>
          <p:nvPr/>
        </p:nvSpPr>
        <p:spPr>
          <a:xfrm>
            <a:off x="2511775" y="11867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2"/>
          <p:cNvSpPr/>
          <p:nvPr/>
        </p:nvSpPr>
        <p:spPr>
          <a:xfrm>
            <a:off x="2674725" y="11909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2"/>
          <p:cNvSpPr/>
          <p:nvPr/>
        </p:nvSpPr>
        <p:spPr>
          <a:xfrm>
            <a:off x="2511775" y="13091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2"/>
          <p:cNvSpPr/>
          <p:nvPr/>
        </p:nvSpPr>
        <p:spPr>
          <a:xfrm rot="10800000" flipH="1">
            <a:off x="2674725" y="1114756"/>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2"/>
          <p:cNvSpPr/>
          <p:nvPr/>
        </p:nvSpPr>
        <p:spPr>
          <a:xfrm>
            <a:off x="1635700" y="3007525"/>
            <a:ext cx="1266000" cy="10452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2"/>
          <p:cNvSpPr/>
          <p:nvPr/>
        </p:nvSpPr>
        <p:spPr>
          <a:xfrm>
            <a:off x="1981788" y="334006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2"/>
          <p:cNvSpPr/>
          <p:nvPr/>
        </p:nvSpPr>
        <p:spPr>
          <a:xfrm>
            <a:off x="2083286" y="345454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2"/>
          <p:cNvSpPr/>
          <p:nvPr/>
        </p:nvSpPr>
        <p:spPr>
          <a:xfrm>
            <a:off x="2286588" y="334006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2"/>
          <p:cNvSpPr/>
          <p:nvPr/>
        </p:nvSpPr>
        <p:spPr>
          <a:xfrm>
            <a:off x="2388086" y="345454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2"/>
          <p:cNvSpPr/>
          <p:nvPr/>
        </p:nvSpPr>
        <p:spPr>
          <a:xfrm>
            <a:off x="2172975" y="3596388"/>
            <a:ext cx="246900" cy="255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2"/>
          <p:cNvSpPr/>
          <p:nvPr/>
        </p:nvSpPr>
        <p:spPr>
          <a:xfrm>
            <a:off x="2209025" y="3669288"/>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2"/>
          <p:cNvSpPr/>
          <p:nvPr/>
        </p:nvSpPr>
        <p:spPr>
          <a:xfrm>
            <a:off x="1675775" y="3928450"/>
            <a:ext cx="319500" cy="2937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2"/>
          <p:cNvSpPr/>
          <p:nvPr/>
        </p:nvSpPr>
        <p:spPr>
          <a:xfrm>
            <a:off x="1832675" y="39816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2"/>
          <p:cNvSpPr/>
          <p:nvPr/>
        </p:nvSpPr>
        <p:spPr>
          <a:xfrm>
            <a:off x="1893525" y="40459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2"/>
          <p:cNvSpPr/>
          <p:nvPr/>
        </p:nvSpPr>
        <p:spPr>
          <a:xfrm>
            <a:off x="2056475" y="40501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2"/>
          <p:cNvSpPr/>
          <p:nvPr/>
        </p:nvSpPr>
        <p:spPr>
          <a:xfrm>
            <a:off x="1893525" y="41683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2"/>
          <p:cNvSpPr/>
          <p:nvPr/>
        </p:nvSpPr>
        <p:spPr>
          <a:xfrm rot="10800000" flipH="1">
            <a:off x="2056475" y="3973919"/>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2"/>
          <p:cNvSpPr/>
          <p:nvPr/>
        </p:nvSpPr>
        <p:spPr>
          <a:xfrm>
            <a:off x="2361575" y="3928450"/>
            <a:ext cx="319500" cy="2937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p:cNvSpPr/>
          <p:nvPr/>
        </p:nvSpPr>
        <p:spPr>
          <a:xfrm>
            <a:off x="2518475" y="39816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p:cNvSpPr/>
          <p:nvPr/>
        </p:nvSpPr>
        <p:spPr>
          <a:xfrm>
            <a:off x="2579325" y="40459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p:cNvSpPr/>
          <p:nvPr/>
        </p:nvSpPr>
        <p:spPr>
          <a:xfrm>
            <a:off x="2742275" y="40501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p:cNvSpPr/>
          <p:nvPr/>
        </p:nvSpPr>
        <p:spPr>
          <a:xfrm>
            <a:off x="2579325" y="41683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p:cNvSpPr/>
          <p:nvPr/>
        </p:nvSpPr>
        <p:spPr>
          <a:xfrm rot="10800000" flipH="1">
            <a:off x="2742275" y="3973919"/>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p:cNvSpPr/>
          <p:nvPr/>
        </p:nvSpPr>
        <p:spPr>
          <a:xfrm rot="-1817918">
            <a:off x="2488518" y="3075811"/>
            <a:ext cx="381164" cy="121812"/>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p:cNvSpPr/>
          <p:nvPr/>
        </p:nvSpPr>
        <p:spPr>
          <a:xfrm rot="-1817989">
            <a:off x="2533958" y="309013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574" name="Google Shape;1574;p52"/>
          <p:cNvSpPr/>
          <p:nvPr/>
        </p:nvSpPr>
        <p:spPr>
          <a:xfrm rot="1817918" flipH="1">
            <a:off x="1650318" y="3075811"/>
            <a:ext cx="381164" cy="121812"/>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p:cNvSpPr/>
          <p:nvPr/>
        </p:nvSpPr>
        <p:spPr>
          <a:xfrm rot="1817989" flipH="1">
            <a:off x="1676549" y="309013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576" name="Google Shape;1576;p52"/>
          <p:cNvSpPr/>
          <p:nvPr/>
        </p:nvSpPr>
        <p:spPr>
          <a:xfrm rot="-6536027">
            <a:off x="1301067" y="3643710"/>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p:cNvSpPr/>
          <p:nvPr/>
        </p:nvSpPr>
        <p:spPr>
          <a:xfrm rot="-6536027">
            <a:off x="1451727" y="3592038"/>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p:cNvSpPr/>
          <p:nvPr/>
        </p:nvSpPr>
        <p:spPr>
          <a:xfrm rot="-6536027">
            <a:off x="1576675" y="3536986"/>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p:cNvSpPr/>
          <p:nvPr/>
        </p:nvSpPr>
        <p:spPr>
          <a:xfrm rot="-6536027">
            <a:off x="1724497" y="3486287"/>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p:cNvSpPr/>
          <p:nvPr/>
        </p:nvSpPr>
        <p:spPr>
          <a:xfrm rot="6536027" flipH="1">
            <a:off x="3096097" y="3643710"/>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p:cNvSpPr/>
          <p:nvPr/>
        </p:nvSpPr>
        <p:spPr>
          <a:xfrm rot="6536027" flipH="1">
            <a:off x="2945437" y="3592038"/>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2"/>
          <p:cNvSpPr/>
          <p:nvPr/>
        </p:nvSpPr>
        <p:spPr>
          <a:xfrm rot="6536027" flipH="1">
            <a:off x="2820489" y="3536986"/>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2"/>
          <p:cNvSpPr/>
          <p:nvPr/>
        </p:nvSpPr>
        <p:spPr>
          <a:xfrm rot="6536027" flipH="1">
            <a:off x="2672667" y="3486287"/>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40;p49">
            <a:extLst>
              <a:ext uri="{FF2B5EF4-FFF2-40B4-BE49-F238E27FC236}">
                <a16:creationId xmlns:a16="http://schemas.microsoft.com/office/drawing/2014/main" id="{3E3246EC-96BE-E1B0-FB6A-1A046C853D1E}"/>
              </a:ext>
            </a:extLst>
          </p:cNvPr>
          <p:cNvSpPr txBox="1"/>
          <p:nvPr/>
        </p:nvSpPr>
        <p:spPr>
          <a:xfrm flipH="1">
            <a:off x="7120189" y="1500348"/>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Purifies Yellow Water</a:t>
            </a:r>
            <a:endParaRPr sz="1000" dirty="0"/>
          </a:p>
        </p:txBody>
      </p:sp>
      <p:sp>
        <p:nvSpPr>
          <p:cNvPr id="5" name="Google Shape;1240;p49">
            <a:extLst>
              <a:ext uri="{FF2B5EF4-FFF2-40B4-BE49-F238E27FC236}">
                <a16:creationId xmlns:a16="http://schemas.microsoft.com/office/drawing/2014/main" id="{E0D63996-835C-1856-9C76-C100E5CA830B}"/>
              </a:ext>
            </a:extLst>
          </p:cNvPr>
          <p:cNvSpPr txBox="1"/>
          <p:nvPr/>
        </p:nvSpPr>
        <p:spPr>
          <a:xfrm flipH="1">
            <a:off x="6904845" y="4077890"/>
            <a:ext cx="1732521"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Putrefies Orange Bananas</a:t>
            </a:r>
            <a:endParaRPr sz="1000" dirty="0"/>
          </a:p>
        </p:txBody>
      </p:sp>
      <p:sp>
        <p:nvSpPr>
          <p:cNvPr id="6" name="Google Shape;1252;p49">
            <a:extLst>
              <a:ext uri="{FF2B5EF4-FFF2-40B4-BE49-F238E27FC236}">
                <a16:creationId xmlns:a16="http://schemas.microsoft.com/office/drawing/2014/main" id="{3D9DF83E-FAA5-C10F-A217-9B485E419436}"/>
              </a:ext>
            </a:extLst>
          </p:cNvPr>
          <p:cNvSpPr txBox="1"/>
          <p:nvPr/>
        </p:nvSpPr>
        <p:spPr>
          <a:xfrm>
            <a:off x="7482613" y="105950"/>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7" name="Google Shape;1252;p49">
            <a:extLst>
              <a:ext uri="{FF2B5EF4-FFF2-40B4-BE49-F238E27FC236}">
                <a16:creationId xmlns:a16="http://schemas.microsoft.com/office/drawing/2014/main" id="{95FAA351-E32F-CE63-8193-7F50A9F159BA}"/>
              </a:ext>
            </a:extLst>
          </p:cNvPr>
          <p:cNvSpPr txBox="1"/>
          <p:nvPr/>
        </p:nvSpPr>
        <p:spPr>
          <a:xfrm>
            <a:off x="7416355" y="2703372"/>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8" name="Oval 7">
            <a:extLst>
              <a:ext uri="{FF2B5EF4-FFF2-40B4-BE49-F238E27FC236}">
                <a16:creationId xmlns:a16="http://schemas.microsoft.com/office/drawing/2014/main" id="{D9802F56-4C31-0363-E102-A5DD3ADC55A4}"/>
              </a:ext>
            </a:extLst>
          </p:cNvPr>
          <p:cNvSpPr/>
          <p:nvPr/>
        </p:nvSpPr>
        <p:spPr>
          <a:xfrm>
            <a:off x="5311364"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6705757-5AB8-7CE8-FD66-4C87C9052ACA}"/>
              </a:ext>
            </a:extLst>
          </p:cNvPr>
          <p:cNvSpPr/>
          <p:nvPr/>
        </p:nvSpPr>
        <p:spPr>
          <a:xfrm>
            <a:off x="5205350" y="3154916"/>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36575C4-60C1-64BA-CCD3-2AB6B1A2EEF7}"/>
              </a:ext>
            </a:extLst>
          </p:cNvPr>
          <p:cNvSpPr/>
          <p:nvPr/>
        </p:nvSpPr>
        <p:spPr>
          <a:xfrm>
            <a:off x="7431710" y="590626"/>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F81A454-951E-CB30-B6D3-33300CE0EAF9}"/>
              </a:ext>
            </a:extLst>
          </p:cNvPr>
          <p:cNvSpPr/>
          <p:nvPr/>
        </p:nvSpPr>
        <p:spPr>
          <a:xfrm>
            <a:off x="7325696" y="3168169"/>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53;p49">
            <a:extLst>
              <a:ext uri="{FF2B5EF4-FFF2-40B4-BE49-F238E27FC236}">
                <a16:creationId xmlns:a16="http://schemas.microsoft.com/office/drawing/2014/main" id="{B330A15F-C9A7-B5CC-E548-00CBB6BE3D3E}"/>
              </a:ext>
            </a:extLst>
          </p:cNvPr>
          <p:cNvSpPr txBox="1"/>
          <p:nvPr/>
        </p:nvSpPr>
        <p:spPr>
          <a:xfrm>
            <a:off x="317250" y="4433700"/>
            <a:ext cx="86862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The creatures on the top and bottom have the same mechanisms (as reflected in the </a:t>
            </a:r>
            <a:r>
              <a:rPr lang="en" sz="1800" dirty="0">
                <a:solidFill>
                  <a:srgbClr val="00B0F0"/>
                </a:solidFill>
              </a:rPr>
              <a:t>blue circles</a:t>
            </a:r>
            <a:r>
              <a:rPr lang="en" sz="1800" dirty="0">
                <a:solidFill>
                  <a:schemeClr val="dk1"/>
                </a:solidFill>
              </a:rPr>
              <a:t>) and different purposes (as reflected in the </a:t>
            </a:r>
            <a:r>
              <a:rPr lang="en" sz="1800" dirty="0">
                <a:solidFill>
                  <a:srgbClr val="7030A0"/>
                </a:solidFill>
              </a:rPr>
              <a:t>purple circles</a:t>
            </a:r>
            <a:r>
              <a:rPr lang="en" sz="1800" dirty="0">
                <a:solidFill>
                  <a:schemeClr val="dk1"/>
                </a:solidFill>
              </a:rPr>
              <a:t>). </a:t>
            </a:r>
            <a:endParaRPr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52"/>
          <p:cNvSpPr/>
          <p:nvPr/>
        </p:nvSpPr>
        <p:spPr>
          <a:xfrm>
            <a:off x="328050" y="273707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2"/>
          <p:cNvSpPr/>
          <p:nvPr/>
        </p:nvSpPr>
        <p:spPr>
          <a:xfrm flipH="1">
            <a:off x="6836113" y="3505606"/>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2"/>
          <p:cNvSpPr/>
          <p:nvPr/>
        </p:nvSpPr>
        <p:spPr>
          <a:xfrm>
            <a:off x="4143936" y="29639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2"/>
          <p:cNvSpPr txBox="1"/>
          <p:nvPr/>
        </p:nvSpPr>
        <p:spPr>
          <a:xfrm flipH="1">
            <a:off x="6437625" y="4001138"/>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466" name="Google Shape;1466;p52"/>
          <p:cNvSpPr txBox="1"/>
          <p:nvPr/>
        </p:nvSpPr>
        <p:spPr>
          <a:xfrm flipH="1">
            <a:off x="5287391" y="4006058"/>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1467" name="Google Shape;1467;p52"/>
          <p:cNvCxnSpPr/>
          <p:nvPr/>
        </p:nvCxnSpPr>
        <p:spPr>
          <a:xfrm>
            <a:off x="4402709" y="3494150"/>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468" name="Google Shape;1468;p52"/>
          <p:cNvSpPr txBox="1"/>
          <p:nvPr/>
        </p:nvSpPr>
        <p:spPr>
          <a:xfrm flipH="1">
            <a:off x="4058212" y="3317482"/>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469" name="Google Shape;1469;p52"/>
          <p:cNvSpPr txBox="1"/>
          <p:nvPr/>
        </p:nvSpPr>
        <p:spPr>
          <a:xfrm>
            <a:off x="5146225" y="2677950"/>
            <a:ext cx="101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1470" name="Google Shape;1470;p52"/>
          <p:cNvSpPr/>
          <p:nvPr/>
        </p:nvSpPr>
        <p:spPr>
          <a:xfrm>
            <a:off x="4739000" y="3159313"/>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2"/>
          <p:cNvSpPr/>
          <p:nvPr/>
        </p:nvSpPr>
        <p:spPr>
          <a:xfrm>
            <a:off x="5402041" y="3207913"/>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2"/>
          <p:cNvSpPr/>
          <p:nvPr/>
        </p:nvSpPr>
        <p:spPr>
          <a:xfrm>
            <a:off x="5958200" y="3261263"/>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3" name="Google Shape;1473;p52"/>
          <p:cNvCxnSpPr/>
          <p:nvPr/>
        </p:nvCxnSpPr>
        <p:spPr>
          <a:xfrm rot="10800000" flipH="1">
            <a:off x="5570406" y="3668243"/>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474" name="Google Shape;1474;p52"/>
          <p:cNvSpPr/>
          <p:nvPr/>
        </p:nvSpPr>
        <p:spPr>
          <a:xfrm>
            <a:off x="4765200" y="3280038"/>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2"/>
          <p:cNvSpPr/>
          <p:nvPr/>
        </p:nvSpPr>
        <p:spPr>
          <a:xfrm>
            <a:off x="5399000" y="3441916"/>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1476" name="Google Shape;1476;p52"/>
          <p:cNvSpPr/>
          <p:nvPr/>
        </p:nvSpPr>
        <p:spPr>
          <a:xfrm>
            <a:off x="5493500" y="3323013"/>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2"/>
          <p:cNvSpPr/>
          <p:nvPr/>
        </p:nvSpPr>
        <p:spPr>
          <a:xfrm>
            <a:off x="7227602" y="3018596"/>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2"/>
          <p:cNvSpPr txBox="1"/>
          <p:nvPr/>
        </p:nvSpPr>
        <p:spPr>
          <a:xfrm>
            <a:off x="317250" y="4433700"/>
            <a:ext cx="86862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1"/>
                </a:solidFill>
              </a:rPr>
              <a:t>To what extent do you think that the creature on the bottom is a Zerp? </a:t>
            </a:r>
            <a:endParaRPr sz="2000"/>
          </a:p>
        </p:txBody>
      </p:sp>
      <p:sp>
        <p:nvSpPr>
          <p:cNvPr id="1480" name="Google Shape;1480;p52"/>
          <p:cNvSpPr/>
          <p:nvPr/>
        </p:nvSpPr>
        <p:spPr>
          <a:xfrm>
            <a:off x="328050" y="1698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2"/>
          <p:cNvSpPr/>
          <p:nvPr/>
        </p:nvSpPr>
        <p:spPr>
          <a:xfrm flipH="1">
            <a:off x="6985888" y="917068"/>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2"/>
          <p:cNvSpPr/>
          <p:nvPr/>
        </p:nvSpPr>
        <p:spPr>
          <a:xfrm>
            <a:off x="4293711" y="375371"/>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2"/>
          <p:cNvSpPr txBox="1"/>
          <p:nvPr/>
        </p:nvSpPr>
        <p:spPr>
          <a:xfrm flipH="1">
            <a:off x="6587400" y="1412601"/>
            <a:ext cx="41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Ma</a:t>
            </a:r>
            <a:endParaRPr sz="1000"/>
          </a:p>
        </p:txBody>
      </p:sp>
      <p:sp>
        <p:nvSpPr>
          <p:cNvPr id="1484" name="Google Shape;1484;p52"/>
          <p:cNvSpPr txBox="1"/>
          <p:nvPr/>
        </p:nvSpPr>
        <p:spPr>
          <a:xfrm flipH="1">
            <a:off x="5437166" y="1417521"/>
            <a:ext cx="63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Hye</a:t>
            </a:r>
            <a:endParaRPr sz="1000"/>
          </a:p>
        </p:txBody>
      </p:sp>
      <p:cxnSp>
        <p:nvCxnSpPr>
          <p:cNvPr id="1485" name="Google Shape;1485;p52"/>
          <p:cNvCxnSpPr/>
          <p:nvPr/>
        </p:nvCxnSpPr>
        <p:spPr>
          <a:xfrm>
            <a:off x="4552484" y="905612"/>
            <a:ext cx="393000" cy="10200"/>
          </a:xfrm>
          <a:prstGeom prst="straightConnector1">
            <a:avLst/>
          </a:prstGeom>
          <a:noFill/>
          <a:ln w="28575" cap="flat" cmpd="sng">
            <a:solidFill>
              <a:schemeClr val="dk2"/>
            </a:solidFill>
            <a:prstDash val="solid"/>
            <a:round/>
            <a:headEnd type="none" w="med" len="med"/>
            <a:tailEnd type="triangle" w="med" len="med"/>
          </a:ln>
        </p:spPr>
      </p:cxnSp>
      <p:sp>
        <p:nvSpPr>
          <p:cNvPr id="1486" name="Google Shape;1486;p52"/>
          <p:cNvSpPr txBox="1"/>
          <p:nvPr/>
        </p:nvSpPr>
        <p:spPr>
          <a:xfrm flipH="1">
            <a:off x="4207987" y="728945"/>
            <a:ext cx="4152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t>Dm</a:t>
            </a:r>
            <a:endParaRPr sz="1000"/>
          </a:p>
        </p:txBody>
      </p:sp>
      <p:sp>
        <p:nvSpPr>
          <p:cNvPr id="1487" name="Google Shape;1487;p52"/>
          <p:cNvSpPr txBox="1"/>
          <p:nvPr/>
        </p:nvSpPr>
        <p:spPr>
          <a:xfrm>
            <a:off x="5296151" y="89400"/>
            <a:ext cx="101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t>Mechanism</a:t>
            </a:r>
            <a:endParaRPr sz="1200" b="1"/>
          </a:p>
        </p:txBody>
      </p:sp>
      <p:sp>
        <p:nvSpPr>
          <p:cNvPr id="1488" name="Google Shape;1488;p52"/>
          <p:cNvSpPr/>
          <p:nvPr/>
        </p:nvSpPr>
        <p:spPr>
          <a:xfrm>
            <a:off x="4888775" y="570775"/>
            <a:ext cx="907200" cy="939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2"/>
          <p:cNvSpPr/>
          <p:nvPr/>
        </p:nvSpPr>
        <p:spPr>
          <a:xfrm>
            <a:off x="5551816" y="619375"/>
            <a:ext cx="824100" cy="738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2"/>
          <p:cNvSpPr/>
          <p:nvPr/>
        </p:nvSpPr>
        <p:spPr>
          <a:xfrm>
            <a:off x="6107975" y="672725"/>
            <a:ext cx="671700" cy="6093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1" name="Google Shape;1491;p52"/>
          <p:cNvCxnSpPr/>
          <p:nvPr/>
        </p:nvCxnSpPr>
        <p:spPr>
          <a:xfrm rot="10800000" flipH="1">
            <a:off x="5720181" y="1079706"/>
            <a:ext cx="4800" cy="450900"/>
          </a:xfrm>
          <a:prstGeom prst="straightConnector1">
            <a:avLst/>
          </a:prstGeom>
          <a:noFill/>
          <a:ln w="28575" cap="flat" cmpd="sng">
            <a:solidFill>
              <a:schemeClr val="dk2"/>
            </a:solidFill>
            <a:prstDash val="solid"/>
            <a:round/>
            <a:headEnd type="none" w="med" len="med"/>
            <a:tailEnd type="triangle" w="med" len="med"/>
          </a:ln>
        </p:spPr>
      </p:cxnSp>
      <p:sp>
        <p:nvSpPr>
          <p:cNvPr id="1492" name="Google Shape;1492;p52"/>
          <p:cNvSpPr/>
          <p:nvPr/>
        </p:nvSpPr>
        <p:spPr>
          <a:xfrm>
            <a:off x="4914975" y="691500"/>
            <a:ext cx="635400" cy="450900"/>
          </a:xfrm>
          <a:prstGeom prst="cube">
            <a:avLst>
              <a:gd name="adj" fmla="val 25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2"/>
          <p:cNvSpPr/>
          <p:nvPr/>
        </p:nvSpPr>
        <p:spPr>
          <a:xfrm>
            <a:off x="5548775" y="853378"/>
            <a:ext cx="421525" cy="256050"/>
          </a:xfrm>
          <a:custGeom>
            <a:avLst/>
            <a:gdLst/>
            <a:ahLst/>
            <a:cxnLst/>
            <a:rect l="l" t="t" r="r" b="b"/>
            <a:pathLst>
              <a:path w="16861" h="10242" extrusionOk="0">
                <a:moveTo>
                  <a:pt x="0" y="5538"/>
                </a:moveTo>
                <a:cubicBezTo>
                  <a:pt x="1366" y="4628"/>
                  <a:pt x="5386" y="-227"/>
                  <a:pt x="8193" y="76"/>
                </a:cubicBezTo>
                <a:cubicBezTo>
                  <a:pt x="11000" y="380"/>
                  <a:pt x="16918" y="5690"/>
                  <a:pt x="16842" y="7359"/>
                </a:cubicBezTo>
                <a:cubicBezTo>
                  <a:pt x="16766" y="9028"/>
                  <a:pt x="9483" y="10394"/>
                  <a:pt x="7738" y="10090"/>
                </a:cubicBezTo>
                <a:cubicBezTo>
                  <a:pt x="5993" y="9787"/>
                  <a:pt x="6601" y="6297"/>
                  <a:pt x="6373" y="5538"/>
                </a:cubicBezTo>
              </a:path>
            </a:pathLst>
          </a:custGeom>
          <a:noFill/>
          <a:ln w="114300" cap="flat" cmpd="sng">
            <a:solidFill>
              <a:srgbClr val="9900FF"/>
            </a:solidFill>
            <a:prstDash val="solid"/>
            <a:round/>
            <a:headEnd type="none" w="med" len="med"/>
            <a:tailEnd type="none" w="med" len="med"/>
          </a:ln>
        </p:spPr>
      </p:sp>
      <p:sp>
        <p:nvSpPr>
          <p:cNvPr id="1494" name="Google Shape;1494;p52"/>
          <p:cNvSpPr/>
          <p:nvPr/>
        </p:nvSpPr>
        <p:spPr>
          <a:xfrm>
            <a:off x="5643275" y="734475"/>
            <a:ext cx="1265700" cy="369300"/>
          </a:xfrm>
          <a:prstGeom prst="curvedDownArrow">
            <a:avLst>
              <a:gd name="adj1" fmla="val 25000"/>
              <a:gd name="adj2" fmla="val 50000"/>
              <a:gd name="adj3" fmla="val 25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2"/>
          <p:cNvSpPr/>
          <p:nvPr/>
        </p:nvSpPr>
        <p:spPr>
          <a:xfrm>
            <a:off x="7341177" y="4061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7" name="Google Shape;1497;p52"/>
          <p:cNvCxnSpPr/>
          <p:nvPr/>
        </p:nvCxnSpPr>
        <p:spPr>
          <a:xfrm rot="10800000" flipH="1">
            <a:off x="6810289" y="1079691"/>
            <a:ext cx="4800" cy="450900"/>
          </a:xfrm>
          <a:prstGeom prst="straightConnector1">
            <a:avLst/>
          </a:prstGeom>
          <a:noFill/>
          <a:ln w="28575" cap="flat" cmpd="sng">
            <a:solidFill>
              <a:schemeClr val="dk2"/>
            </a:solidFill>
            <a:prstDash val="solid"/>
            <a:round/>
            <a:headEnd type="none" w="med" len="med"/>
            <a:tailEnd type="triangle" w="med" len="med"/>
          </a:ln>
        </p:spPr>
      </p:cxnSp>
      <p:pic>
        <p:nvPicPr>
          <p:cNvPr id="1498" name="Google Shape;1498;p52"/>
          <p:cNvPicPr preferRelativeResize="0"/>
          <p:nvPr/>
        </p:nvPicPr>
        <p:blipFill>
          <a:blip r:embed="rId3">
            <a:alphaModFix/>
          </a:blip>
          <a:stretch>
            <a:fillRect/>
          </a:stretch>
        </p:blipFill>
        <p:spPr>
          <a:xfrm>
            <a:off x="7522101" y="684975"/>
            <a:ext cx="276399" cy="350058"/>
          </a:xfrm>
          <a:prstGeom prst="rect">
            <a:avLst/>
          </a:prstGeom>
          <a:noFill/>
          <a:ln>
            <a:noFill/>
          </a:ln>
        </p:spPr>
      </p:pic>
      <p:pic>
        <p:nvPicPr>
          <p:cNvPr id="1499" name="Google Shape;1499;p52"/>
          <p:cNvPicPr preferRelativeResize="0"/>
          <p:nvPr/>
        </p:nvPicPr>
        <p:blipFill>
          <a:blip r:embed="rId3">
            <a:alphaModFix/>
          </a:blip>
          <a:stretch>
            <a:fillRect/>
          </a:stretch>
        </p:blipFill>
        <p:spPr>
          <a:xfrm>
            <a:off x="7705826" y="919718"/>
            <a:ext cx="276399" cy="350057"/>
          </a:xfrm>
          <a:prstGeom prst="rect">
            <a:avLst/>
          </a:prstGeom>
          <a:noFill/>
          <a:ln>
            <a:noFill/>
          </a:ln>
        </p:spPr>
      </p:pic>
      <p:pic>
        <p:nvPicPr>
          <p:cNvPr id="1500" name="Google Shape;1500;p52"/>
          <p:cNvPicPr preferRelativeResize="0"/>
          <p:nvPr/>
        </p:nvPicPr>
        <p:blipFill>
          <a:blip r:embed="rId3">
            <a:alphaModFix/>
          </a:blip>
          <a:stretch>
            <a:fillRect/>
          </a:stretch>
        </p:blipFill>
        <p:spPr>
          <a:xfrm>
            <a:off x="7917402" y="716492"/>
            <a:ext cx="276399" cy="350058"/>
          </a:xfrm>
          <a:prstGeom prst="rect">
            <a:avLst/>
          </a:prstGeom>
          <a:noFill/>
          <a:ln>
            <a:noFill/>
          </a:ln>
        </p:spPr>
      </p:pic>
      <p:pic>
        <p:nvPicPr>
          <p:cNvPr id="1501" name="Google Shape;1501;p52"/>
          <p:cNvPicPr preferRelativeResize="0"/>
          <p:nvPr/>
        </p:nvPicPr>
        <p:blipFill>
          <a:blip r:embed="rId4">
            <a:alphaModFix/>
          </a:blip>
          <a:stretch>
            <a:fillRect/>
          </a:stretch>
        </p:blipFill>
        <p:spPr>
          <a:xfrm>
            <a:off x="7407744" y="3235313"/>
            <a:ext cx="691406" cy="669281"/>
          </a:xfrm>
          <a:prstGeom prst="rect">
            <a:avLst/>
          </a:prstGeom>
          <a:noFill/>
          <a:ln>
            <a:noFill/>
          </a:ln>
        </p:spPr>
      </p:pic>
      <p:sp>
        <p:nvSpPr>
          <p:cNvPr id="1502" name="Google Shape;1502;p52"/>
          <p:cNvSpPr txBox="1"/>
          <p:nvPr/>
        </p:nvSpPr>
        <p:spPr>
          <a:xfrm>
            <a:off x="532138" y="1453463"/>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503" name="Google Shape;1503;p52"/>
          <p:cNvSpPr txBox="1"/>
          <p:nvPr/>
        </p:nvSpPr>
        <p:spPr>
          <a:xfrm>
            <a:off x="2284738" y="1453463"/>
            <a:ext cx="18126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b="1">
                <a:solidFill>
                  <a:schemeClr val="dk1"/>
                </a:solidFill>
              </a:rPr>
              <a:t>Zerp</a:t>
            </a:r>
            <a:endParaRPr b="1"/>
          </a:p>
        </p:txBody>
      </p:sp>
      <p:sp>
        <p:nvSpPr>
          <p:cNvPr id="1504" name="Google Shape;1504;p52"/>
          <p:cNvSpPr/>
          <p:nvPr/>
        </p:nvSpPr>
        <p:spPr>
          <a:xfrm>
            <a:off x="797300" y="332063"/>
            <a:ext cx="1266000" cy="10452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2"/>
          <p:cNvSpPr/>
          <p:nvPr/>
        </p:nvSpPr>
        <p:spPr>
          <a:xfrm rot="4007604">
            <a:off x="1869098" y="402484"/>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2"/>
          <p:cNvSpPr/>
          <p:nvPr/>
        </p:nvSpPr>
        <p:spPr>
          <a:xfrm rot="-4007604" flipH="1">
            <a:off x="726098" y="402484"/>
            <a:ext cx="281692" cy="540142"/>
          </a:xfrm>
          <a:prstGeom prst="triangl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2"/>
          <p:cNvSpPr/>
          <p:nvPr/>
        </p:nvSpPr>
        <p:spPr>
          <a:xfrm>
            <a:off x="955100" y="1159763"/>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2"/>
          <p:cNvSpPr/>
          <p:nvPr/>
        </p:nvSpPr>
        <p:spPr>
          <a:xfrm>
            <a:off x="11544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2"/>
          <p:cNvSpPr/>
          <p:nvPr/>
        </p:nvSpPr>
        <p:spPr>
          <a:xfrm>
            <a:off x="8496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2"/>
          <p:cNvSpPr/>
          <p:nvPr/>
        </p:nvSpPr>
        <p:spPr>
          <a:xfrm>
            <a:off x="1564700" y="1159763"/>
            <a:ext cx="319500" cy="2937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2"/>
          <p:cNvSpPr/>
          <p:nvPr/>
        </p:nvSpPr>
        <p:spPr>
          <a:xfrm>
            <a:off x="17640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2"/>
          <p:cNvSpPr/>
          <p:nvPr/>
        </p:nvSpPr>
        <p:spPr>
          <a:xfrm>
            <a:off x="1459250" y="1206863"/>
            <a:ext cx="246900" cy="1995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2"/>
          <p:cNvSpPr/>
          <p:nvPr/>
        </p:nvSpPr>
        <p:spPr>
          <a:xfrm>
            <a:off x="1118150" y="70781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2"/>
          <p:cNvSpPr/>
          <p:nvPr/>
        </p:nvSpPr>
        <p:spPr>
          <a:xfrm>
            <a:off x="1219649" y="82229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2"/>
          <p:cNvSpPr/>
          <p:nvPr/>
        </p:nvSpPr>
        <p:spPr>
          <a:xfrm>
            <a:off x="1422950" y="70781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2"/>
          <p:cNvSpPr/>
          <p:nvPr/>
        </p:nvSpPr>
        <p:spPr>
          <a:xfrm>
            <a:off x="1524449" y="82229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2"/>
          <p:cNvSpPr/>
          <p:nvPr/>
        </p:nvSpPr>
        <p:spPr>
          <a:xfrm>
            <a:off x="1172000" y="908363"/>
            <a:ext cx="516600" cy="400200"/>
          </a:xfrm>
          <a:prstGeom prst="blockArc">
            <a:avLst>
              <a:gd name="adj1" fmla="val 10800000"/>
              <a:gd name="adj2" fmla="val 0"/>
              <a:gd name="adj3"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2"/>
          <p:cNvSpPr/>
          <p:nvPr/>
        </p:nvSpPr>
        <p:spPr>
          <a:xfrm>
            <a:off x="1270550" y="972563"/>
            <a:ext cx="319500" cy="2718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2"/>
          <p:cNvSpPr/>
          <p:nvPr/>
        </p:nvSpPr>
        <p:spPr>
          <a:xfrm>
            <a:off x="1353950" y="1045088"/>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2"/>
          <p:cNvSpPr/>
          <p:nvPr/>
        </p:nvSpPr>
        <p:spPr>
          <a:xfrm rot="-1817918">
            <a:off x="1674468" y="362323"/>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2"/>
          <p:cNvSpPr/>
          <p:nvPr/>
        </p:nvSpPr>
        <p:spPr>
          <a:xfrm rot="-1817989">
            <a:off x="1719908" y="376645"/>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522" name="Google Shape;1522;p52"/>
          <p:cNvSpPr/>
          <p:nvPr/>
        </p:nvSpPr>
        <p:spPr>
          <a:xfrm rot="1817918" flipH="1">
            <a:off x="836268" y="362323"/>
            <a:ext cx="381164" cy="121812"/>
          </a:xfrm>
          <a:prstGeom prst="flowChartDelay">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2"/>
          <p:cNvSpPr/>
          <p:nvPr/>
        </p:nvSpPr>
        <p:spPr>
          <a:xfrm rot="1817989" flipH="1">
            <a:off x="862499" y="376645"/>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chemeClr val="dk2"/>
            </a:solidFill>
            <a:prstDash val="solid"/>
            <a:round/>
            <a:headEnd type="none" w="med" len="med"/>
            <a:tailEnd type="none" w="med" len="med"/>
          </a:ln>
        </p:spPr>
      </p:sp>
      <p:sp>
        <p:nvSpPr>
          <p:cNvPr id="1524" name="Google Shape;1524;p52"/>
          <p:cNvSpPr/>
          <p:nvPr/>
        </p:nvSpPr>
        <p:spPr>
          <a:xfrm>
            <a:off x="2639425" y="484338"/>
            <a:ext cx="1068600" cy="729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2"/>
          <p:cNvSpPr/>
          <p:nvPr/>
        </p:nvSpPr>
        <p:spPr>
          <a:xfrm rot="-1350763">
            <a:off x="3414394" y="536849"/>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2"/>
          <p:cNvSpPr/>
          <p:nvPr/>
        </p:nvSpPr>
        <p:spPr>
          <a:xfrm rot="-1350763">
            <a:off x="3511772" y="496453"/>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2"/>
          <p:cNvSpPr/>
          <p:nvPr/>
        </p:nvSpPr>
        <p:spPr>
          <a:xfrm rot="-1350763">
            <a:off x="3608643" y="456268"/>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2"/>
          <p:cNvSpPr/>
          <p:nvPr/>
        </p:nvSpPr>
        <p:spPr>
          <a:xfrm rot="-1350763">
            <a:off x="3695700" y="420154"/>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2"/>
          <p:cNvSpPr/>
          <p:nvPr/>
        </p:nvSpPr>
        <p:spPr>
          <a:xfrm rot="1350763" flipH="1">
            <a:off x="2705100" y="536849"/>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2"/>
          <p:cNvSpPr/>
          <p:nvPr/>
        </p:nvSpPr>
        <p:spPr>
          <a:xfrm rot="1350763" flipH="1">
            <a:off x="2607721" y="496453"/>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2"/>
          <p:cNvSpPr/>
          <p:nvPr/>
        </p:nvSpPr>
        <p:spPr>
          <a:xfrm rot="1350763" flipH="1">
            <a:off x="2510850" y="456268"/>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2"/>
          <p:cNvSpPr/>
          <p:nvPr/>
        </p:nvSpPr>
        <p:spPr>
          <a:xfrm rot="1350763" flipH="1">
            <a:off x="2423794" y="420154"/>
            <a:ext cx="246808" cy="199454"/>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2"/>
          <p:cNvSpPr/>
          <p:nvPr/>
        </p:nvSpPr>
        <p:spPr>
          <a:xfrm>
            <a:off x="2956475" y="282013"/>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2"/>
          <p:cNvSpPr/>
          <p:nvPr/>
        </p:nvSpPr>
        <p:spPr>
          <a:xfrm>
            <a:off x="3261275" y="282013"/>
            <a:ext cx="152700" cy="255000"/>
          </a:xfrm>
          <a:prstGeom prst="triangle">
            <a:avLst>
              <a:gd name="adj" fmla="val 5000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2"/>
          <p:cNvSpPr/>
          <p:nvPr/>
        </p:nvSpPr>
        <p:spPr>
          <a:xfrm>
            <a:off x="2870988" y="621538"/>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2"/>
          <p:cNvSpPr/>
          <p:nvPr/>
        </p:nvSpPr>
        <p:spPr>
          <a:xfrm>
            <a:off x="2972486" y="736023"/>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2"/>
          <p:cNvSpPr/>
          <p:nvPr/>
        </p:nvSpPr>
        <p:spPr>
          <a:xfrm>
            <a:off x="3175788" y="621538"/>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2"/>
          <p:cNvSpPr/>
          <p:nvPr/>
        </p:nvSpPr>
        <p:spPr>
          <a:xfrm>
            <a:off x="3277286" y="736023"/>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2"/>
          <p:cNvSpPr/>
          <p:nvPr/>
        </p:nvSpPr>
        <p:spPr>
          <a:xfrm>
            <a:off x="3062175" y="877863"/>
            <a:ext cx="246900" cy="2550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2"/>
          <p:cNvSpPr/>
          <p:nvPr/>
        </p:nvSpPr>
        <p:spPr>
          <a:xfrm>
            <a:off x="3098225" y="950763"/>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2"/>
          <p:cNvSpPr/>
          <p:nvPr/>
        </p:nvSpPr>
        <p:spPr>
          <a:xfrm>
            <a:off x="3441525" y="11224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2"/>
          <p:cNvSpPr/>
          <p:nvPr/>
        </p:nvSpPr>
        <p:spPr>
          <a:xfrm>
            <a:off x="3502375" y="11105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2"/>
          <p:cNvSpPr/>
          <p:nvPr/>
        </p:nvSpPr>
        <p:spPr>
          <a:xfrm>
            <a:off x="3502375" y="11867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2"/>
          <p:cNvSpPr/>
          <p:nvPr/>
        </p:nvSpPr>
        <p:spPr>
          <a:xfrm>
            <a:off x="3665325" y="11909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2"/>
          <p:cNvSpPr/>
          <p:nvPr/>
        </p:nvSpPr>
        <p:spPr>
          <a:xfrm>
            <a:off x="3502375" y="13091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2"/>
          <p:cNvSpPr/>
          <p:nvPr/>
        </p:nvSpPr>
        <p:spPr>
          <a:xfrm rot="10800000" flipH="1">
            <a:off x="3665325" y="1114756"/>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2"/>
          <p:cNvSpPr/>
          <p:nvPr/>
        </p:nvSpPr>
        <p:spPr>
          <a:xfrm>
            <a:off x="2450925" y="11224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2"/>
          <p:cNvSpPr/>
          <p:nvPr/>
        </p:nvSpPr>
        <p:spPr>
          <a:xfrm>
            <a:off x="2511775" y="11105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2"/>
          <p:cNvSpPr/>
          <p:nvPr/>
        </p:nvSpPr>
        <p:spPr>
          <a:xfrm>
            <a:off x="2511775" y="11867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2"/>
          <p:cNvSpPr/>
          <p:nvPr/>
        </p:nvSpPr>
        <p:spPr>
          <a:xfrm>
            <a:off x="2674725" y="11909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2"/>
          <p:cNvSpPr/>
          <p:nvPr/>
        </p:nvSpPr>
        <p:spPr>
          <a:xfrm>
            <a:off x="2511775" y="1309163"/>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2"/>
          <p:cNvSpPr/>
          <p:nvPr/>
        </p:nvSpPr>
        <p:spPr>
          <a:xfrm rot="10800000" flipH="1">
            <a:off x="2674725" y="1114756"/>
            <a:ext cx="152700" cy="118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2"/>
          <p:cNvSpPr/>
          <p:nvPr/>
        </p:nvSpPr>
        <p:spPr>
          <a:xfrm>
            <a:off x="1635700" y="3007525"/>
            <a:ext cx="1266000" cy="10452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2"/>
          <p:cNvSpPr/>
          <p:nvPr/>
        </p:nvSpPr>
        <p:spPr>
          <a:xfrm>
            <a:off x="1981788" y="334006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2"/>
          <p:cNvSpPr/>
          <p:nvPr/>
        </p:nvSpPr>
        <p:spPr>
          <a:xfrm>
            <a:off x="2083286" y="345454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2"/>
          <p:cNvSpPr/>
          <p:nvPr/>
        </p:nvSpPr>
        <p:spPr>
          <a:xfrm>
            <a:off x="2286588" y="3340063"/>
            <a:ext cx="319500" cy="2937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2"/>
          <p:cNvSpPr/>
          <p:nvPr/>
        </p:nvSpPr>
        <p:spPr>
          <a:xfrm>
            <a:off x="2388086" y="3454548"/>
            <a:ext cx="100500" cy="648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2"/>
          <p:cNvSpPr/>
          <p:nvPr/>
        </p:nvSpPr>
        <p:spPr>
          <a:xfrm>
            <a:off x="2172975" y="3596388"/>
            <a:ext cx="246900" cy="255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2"/>
          <p:cNvSpPr/>
          <p:nvPr/>
        </p:nvSpPr>
        <p:spPr>
          <a:xfrm>
            <a:off x="2209025" y="3669288"/>
            <a:ext cx="152700" cy="118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2"/>
          <p:cNvSpPr/>
          <p:nvPr/>
        </p:nvSpPr>
        <p:spPr>
          <a:xfrm>
            <a:off x="1675775" y="3928450"/>
            <a:ext cx="319500" cy="2937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2"/>
          <p:cNvSpPr/>
          <p:nvPr/>
        </p:nvSpPr>
        <p:spPr>
          <a:xfrm>
            <a:off x="1832675" y="39816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2"/>
          <p:cNvSpPr/>
          <p:nvPr/>
        </p:nvSpPr>
        <p:spPr>
          <a:xfrm>
            <a:off x="1893525" y="40459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2"/>
          <p:cNvSpPr/>
          <p:nvPr/>
        </p:nvSpPr>
        <p:spPr>
          <a:xfrm>
            <a:off x="2056475" y="40501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2"/>
          <p:cNvSpPr/>
          <p:nvPr/>
        </p:nvSpPr>
        <p:spPr>
          <a:xfrm>
            <a:off x="1893525" y="41683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2"/>
          <p:cNvSpPr/>
          <p:nvPr/>
        </p:nvSpPr>
        <p:spPr>
          <a:xfrm rot="10800000" flipH="1">
            <a:off x="2056475" y="3973919"/>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2"/>
          <p:cNvSpPr/>
          <p:nvPr/>
        </p:nvSpPr>
        <p:spPr>
          <a:xfrm>
            <a:off x="2361575" y="3928450"/>
            <a:ext cx="319500" cy="293700"/>
          </a:xfrm>
          <a:prstGeom prst="ellipse">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2"/>
          <p:cNvSpPr/>
          <p:nvPr/>
        </p:nvSpPr>
        <p:spPr>
          <a:xfrm>
            <a:off x="2518475" y="39816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2"/>
          <p:cNvSpPr/>
          <p:nvPr/>
        </p:nvSpPr>
        <p:spPr>
          <a:xfrm>
            <a:off x="2579325" y="40459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2"/>
          <p:cNvSpPr/>
          <p:nvPr/>
        </p:nvSpPr>
        <p:spPr>
          <a:xfrm>
            <a:off x="2742275" y="40501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2"/>
          <p:cNvSpPr/>
          <p:nvPr/>
        </p:nvSpPr>
        <p:spPr>
          <a:xfrm>
            <a:off x="2579325" y="4168325"/>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2"/>
          <p:cNvSpPr/>
          <p:nvPr/>
        </p:nvSpPr>
        <p:spPr>
          <a:xfrm rot="10800000" flipH="1">
            <a:off x="2742275" y="3973919"/>
            <a:ext cx="152700" cy="118200"/>
          </a:xfrm>
          <a:prstGeom prst="rect">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2"/>
          <p:cNvSpPr/>
          <p:nvPr/>
        </p:nvSpPr>
        <p:spPr>
          <a:xfrm rot="-1817918">
            <a:off x="2488518" y="3075811"/>
            <a:ext cx="381164" cy="121812"/>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2"/>
          <p:cNvSpPr/>
          <p:nvPr/>
        </p:nvSpPr>
        <p:spPr>
          <a:xfrm rot="-1817989">
            <a:off x="2533958" y="309013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574" name="Google Shape;1574;p52"/>
          <p:cNvSpPr/>
          <p:nvPr/>
        </p:nvSpPr>
        <p:spPr>
          <a:xfrm rot="1817918" flipH="1">
            <a:off x="1650318" y="3075811"/>
            <a:ext cx="381164" cy="121812"/>
          </a:xfrm>
          <a:prstGeom prst="flowChartDelay">
            <a:avLst/>
          </a:prstGeom>
          <a:solidFill>
            <a:schemeClr val="accent4"/>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2"/>
          <p:cNvSpPr/>
          <p:nvPr/>
        </p:nvSpPr>
        <p:spPr>
          <a:xfrm rot="1817989" flipH="1">
            <a:off x="1676549" y="3090132"/>
            <a:ext cx="309493" cy="118707"/>
          </a:xfrm>
          <a:custGeom>
            <a:avLst/>
            <a:gdLst/>
            <a:ahLst/>
            <a:cxnLst/>
            <a:rect l="l" t="t" r="r" b="b"/>
            <a:pathLst>
              <a:path w="19728" h="7784" extrusionOk="0">
                <a:moveTo>
                  <a:pt x="0" y="4963"/>
                </a:moveTo>
                <a:cubicBezTo>
                  <a:pt x="0" y="3052"/>
                  <a:pt x="1698" y="-796"/>
                  <a:pt x="3288" y="265"/>
                </a:cubicBezTo>
                <a:cubicBezTo>
                  <a:pt x="4856" y="1311"/>
                  <a:pt x="2913" y="4216"/>
                  <a:pt x="3757" y="5902"/>
                </a:cubicBezTo>
                <a:cubicBezTo>
                  <a:pt x="4356" y="7098"/>
                  <a:pt x="6569" y="8257"/>
                  <a:pt x="7515" y="7311"/>
                </a:cubicBezTo>
                <a:cubicBezTo>
                  <a:pt x="8848" y="5978"/>
                  <a:pt x="6416" y="2720"/>
                  <a:pt x="7985" y="1675"/>
                </a:cubicBezTo>
                <a:cubicBezTo>
                  <a:pt x="9504" y="662"/>
                  <a:pt x="11391" y="5784"/>
                  <a:pt x="12682" y="4493"/>
                </a:cubicBezTo>
                <a:cubicBezTo>
                  <a:pt x="13859" y="3316"/>
                  <a:pt x="14338" y="1062"/>
                  <a:pt x="15970" y="735"/>
                </a:cubicBezTo>
                <a:cubicBezTo>
                  <a:pt x="17602" y="408"/>
                  <a:pt x="18983" y="2535"/>
                  <a:pt x="19728" y="4023"/>
                </a:cubicBezTo>
              </a:path>
            </a:pathLst>
          </a:custGeom>
          <a:noFill/>
          <a:ln w="9525" cap="flat" cmpd="sng">
            <a:solidFill>
              <a:srgbClr val="FFFF00"/>
            </a:solidFill>
            <a:prstDash val="solid"/>
            <a:round/>
            <a:headEnd type="none" w="med" len="med"/>
            <a:tailEnd type="none" w="med" len="med"/>
          </a:ln>
        </p:spPr>
      </p:sp>
      <p:sp>
        <p:nvSpPr>
          <p:cNvPr id="1576" name="Google Shape;1576;p52"/>
          <p:cNvSpPr/>
          <p:nvPr/>
        </p:nvSpPr>
        <p:spPr>
          <a:xfrm rot="-6536027">
            <a:off x="1301067" y="3643710"/>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2"/>
          <p:cNvSpPr/>
          <p:nvPr/>
        </p:nvSpPr>
        <p:spPr>
          <a:xfrm rot="-6536027">
            <a:off x="1451727" y="3592038"/>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2"/>
          <p:cNvSpPr/>
          <p:nvPr/>
        </p:nvSpPr>
        <p:spPr>
          <a:xfrm rot="-6536027">
            <a:off x="1576675" y="3536986"/>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2"/>
          <p:cNvSpPr/>
          <p:nvPr/>
        </p:nvSpPr>
        <p:spPr>
          <a:xfrm rot="-6536027">
            <a:off x="1724497" y="3486287"/>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2"/>
          <p:cNvSpPr/>
          <p:nvPr/>
        </p:nvSpPr>
        <p:spPr>
          <a:xfrm rot="6536027" flipH="1">
            <a:off x="3096097" y="3643710"/>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2"/>
          <p:cNvSpPr/>
          <p:nvPr/>
        </p:nvSpPr>
        <p:spPr>
          <a:xfrm rot="6536027" flipH="1">
            <a:off x="2945437" y="3592038"/>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2"/>
          <p:cNvSpPr/>
          <p:nvPr/>
        </p:nvSpPr>
        <p:spPr>
          <a:xfrm rot="6536027" flipH="1">
            <a:off x="2820489" y="3536986"/>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2"/>
          <p:cNvSpPr/>
          <p:nvPr/>
        </p:nvSpPr>
        <p:spPr>
          <a:xfrm rot="6536027" flipH="1">
            <a:off x="2672667" y="3486287"/>
            <a:ext cx="152554" cy="199516"/>
          </a:xfrm>
          <a:prstGeom prst="triangle">
            <a:avLst>
              <a:gd name="adj"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Oval 1">
            <a:extLst>
              <a:ext uri="{FF2B5EF4-FFF2-40B4-BE49-F238E27FC236}">
                <a16:creationId xmlns:a16="http://schemas.microsoft.com/office/drawing/2014/main" id="{B38D0A8D-7009-487E-B7F1-5C0585368BDE}"/>
              </a:ext>
            </a:extLst>
          </p:cNvPr>
          <p:cNvSpPr/>
          <p:nvPr/>
        </p:nvSpPr>
        <p:spPr>
          <a:xfrm>
            <a:off x="7418457" y="577372"/>
            <a:ext cx="878425" cy="76364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7F1E551-8093-5BAF-5E06-ECA105C0F10D}"/>
              </a:ext>
            </a:extLst>
          </p:cNvPr>
          <p:cNvSpPr/>
          <p:nvPr/>
        </p:nvSpPr>
        <p:spPr>
          <a:xfrm>
            <a:off x="7342260" y="3154916"/>
            <a:ext cx="878425" cy="76364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240;p49">
            <a:extLst>
              <a:ext uri="{FF2B5EF4-FFF2-40B4-BE49-F238E27FC236}">
                <a16:creationId xmlns:a16="http://schemas.microsoft.com/office/drawing/2014/main" id="{3E3246EC-96BE-E1B0-FB6A-1A046C853D1E}"/>
              </a:ext>
            </a:extLst>
          </p:cNvPr>
          <p:cNvSpPr txBox="1"/>
          <p:nvPr/>
        </p:nvSpPr>
        <p:spPr>
          <a:xfrm flipH="1">
            <a:off x="7120189" y="1500348"/>
            <a:ext cx="156133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Purifies Yellow Water</a:t>
            </a:r>
            <a:endParaRPr sz="1000" dirty="0"/>
          </a:p>
        </p:txBody>
      </p:sp>
      <p:sp>
        <p:nvSpPr>
          <p:cNvPr id="5" name="Google Shape;1240;p49">
            <a:extLst>
              <a:ext uri="{FF2B5EF4-FFF2-40B4-BE49-F238E27FC236}">
                <a16:creationId xmlns:a16="http://schemas.microsoft.com/office/drawing/2014/main" id="{E0D63996-835C-1856-9C76-C100E5CA830B}"/>
              </a:ext>
            </a:extLst>
          </p:cNvPr>
          <p:cNvSpPr txBox="1"/>
          <p:nvPr/>
        </p:nvSpPr>
        <p:spPr>
          <a:xfrm flipH="1">
            <a:off x="6904845" y="4077890"/>
            <a:ext cx="1732521"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Putrefies Orange Bananas</a:t>
            </a:r>
            <a:endParaRPr sz="1000" dirty="0"/>
          </a:p>
        </p:txBody>
      </p:sp>
      <p:sp>
        <p:nvSpPr>
          <p:cNvPr id="6" name="Google Shape;1252;p49">
            <a:extLst>
              <a:ext uri="{FF2B5EF4-FFF2-40B4-BE49-F238E27FC236}">
                <a16:creationId xmlns:a16="http://schemas.microsoft.com/office/drawing/2014/main" id="{3D9DF83E-FAA5-C10F-A217-9B485E419436}"/>
              </a:ext>
            </a:extLst>
          </p:cNvPr>
          <p:cNvSpPr txBox="1"/>
          <p:nvPr/>
        </p:nvSpPr>
        <p:spPr>
          <a:xfrm>
            <a:off x="7482613" y="105950"/>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7" name="Google Shape;1252;p49">
            <a:extLst>
              <a:ext uri="{FF2B5EF4-FFF2-40B4-BE49-F238E27FC236}">
                <a16:creationId xmlns:a16="http://schemas.microsoft.com/office/drawing/2014/main" id="{95FAA351-E32F-CE63-8193-7F50A9F159BA}"/>
              </a:ext>
            </a:extLst>
          </p:cNvPr>
          <p:cNvSpPr txBox="1"/>
          <p:nvPr/>
        </p:nvSpPr>
        <p:spPr>
          <a:xfrm>
            <a:off x="7416355" y="2703372"/>
            <a:ext cx="835936"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t>Purpose</a:t>
            </a:r>
            <a:endParaRPr sz="1200" b="1" dirty="0"/>
          </a:p>
        </p:txBody>
      </p:sp>
      <p:sp>
        <p:nvSpPr>
          <p:cNvPr id="8" name="Oval 7">
            <a:extLst>
              <a:ext uri="{FF2B5EF4-FFF2-40B4-BE49-F238E27FC236}">
                <a16:creationId xmlns:a16="http://schemas.microsoft.com/office/drawing/2014/main" id="{C7E109B7-5A91-F115-CF5A-2033C52864F1}"/>
              </a:ext>
            </a:extLst>
          </p:cNvPr>
          <p:cNvSpPr/>
          <p:nvPr/>
        </p:nvSpPr>
        <p:spPr>
          <a:xfrm>
            <a:off x="5311364"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063DF1-8F97-6A15-D6BF-49A1288C588C}"/>
              </a:ext>
            </a:extLst>
          </p:cNvPr>
          <p:cNvSpPr/>
          <p:nvPr/>
        </p:nvSpPr>
        <p:spPr>
          <a:xfrm>
            <a:off x="5205350" y="3154916"/>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9B20C-335E-8CFD-59C3-80326D42E436}"/>
              </a:ext>
            </a:extLst>
          </p:cNvPr>
          <p:cNvSpPr/>
          <p:nvPr/>
        </p:nvSpPr>
        <p:spPr>
          <a:xfrm>
            <a:off x="7431710" y="590626"/>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2BEB141-365F-46D8-5772-7471158CA458}"/>
              </a:ext>
            </a:extLst>
          </p:cNvPr>
          <p:cNvSpPr/>
          <p:nvPr/>
        </p:nvSpPr>
        <p:spPr>
          <a:xfrm>
            <a:off x="7325696" y="3168169"/>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81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p:nvPr/>
        </p:nvSpPr>
        <p:spPr>
          <a:xfrm>
            <a:off x="2345400" y="2333700"/>
            <a:ext cx="4692000" cy="27975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8"/>
          <p:cNvSpPr txBox="1"/>
          <p:nvPr/>
        </p:nvSpPr>
        <p:spPr>
          <a:xfrm>
            <a:off x="2333400" y="3941050"/>
            <a:ext cx="3012000" cy="12930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He stimulates sensors in the Lom.</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The Lom generates pollen.</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The pollen is transported from the Lom to the Dio.</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The end result is pink flower pollination.</a:t>
            </a:r>
            <a:endParaRPr sz="1200" b="0" i="0" u="none" strike="noStrike" cap="none">
              <a:solidFill>
                <a:srgbClr val="000000"/>
              </a:solidFill>
              <a:latin typeface="Arial"/>
              <a:ea typeface="Arial"/>
              <a:cs typeface="Arial"/>
              <a:sym typeface="Arial"/>
            </a:endParaRPr>
          </a:p>
        </p:txBody>
      </p:sp>
      <p:sp>
        <p:nvSpPr>
          <p:cNvPr id="132" name="Google Shape;132;p28"/>
          <p:cNvSpPr/>
          <p:nvPr/>
        </p:nvSpPr>
        <p:spPr>
          <a:xfrm>
            <a:off x="2549324" y="2541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 name="Google Shape;133;p28"/>
          <p:cNvPicPr preferRelativeResize="0"/>
          <p:nvPr/>
        </p:nvPicPr>
        <p:blipFill rotWithShape="1">
          <a:blip r:embed="rId3">
            <a:alphaModFix/>
          </a:blip>
          <a:srcRect/>
          <a:stretch/>
        </p:blipFill>
        <p:spPr>
          <a:xfrm>
            <a:off x="2914650" y="2615575"/>
            <a:ext cx="1988101" cy="938952"/>
          </a:xfrm>
          <a:prstGeom prst="rect">
            <a:avLst/>
          </a:prstGeom>
          <a:noFill/>
          <a:ln>
            <a:noFill/>
          </a:ln>
        </p:spPr>
      </p:pic>
      <p:cxnSp>
        <p:nvCxnSpPr>
          <p:cNvPr id="134" name="Google Shape;134;p28"/>
          <p:cNvCxnSpPr/>
          <p:nvPr/>
        </p:nvCxnSpPr>
        <p:spPr>
          <a:xfrm rot="10800000" flipH="1">
            <a:off x="5063864" y="3186441"/>
            <a:ext cx="4800" cy="450900"/>
          </a:xfrm>
          <a:prstGeom prst="straightConnector1">
            <a:avLst/>
          </a:prstGeom>
          <a:noFill/>
          <a:ln w="28575" cap="flat" cmpd="sng">
            <a:solidFill>
              <a:schemeClr val="dk2"/>
            </a:solidFill>
            <a:prstDash val="solid"/>
            <a:round/>
            <a:headEnd type="none" w="sm" len="sm"/>
            <a:tailEnd type="triangle" w="med" len="med"/>
          </a:ln>
        </p:spPr>
      </p:cxnSp>
      <p:sp>
        <p:nvSpPr>
          <p:cNvPr id="135" name="Google Shape;135;p28"/>
          <p:cNvSpPr txBox="1"/>
          <p:nvPr/>
        </p:nvSpPr>
        <p:spPr>
          <a:xfrm flipH="1">
            <a:off x="4843013" y="3578338"/>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136" name="Google Shape;136;p28"/>
          <p:cNvSpPr txBox="1"/>
          <p:nvPr/>
        </p:nvSpPr>
        <p:spPr>
          <a:xfrm flipH="1">
            <a:off x="3692779" y="3583258"/>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Lom</a:t>
            </a:r>
            <a:endParaRPr sz="1000" b="0" i="0" u="none" strike="noStrike" cap="none">
              <a:solidFill>
                <a:srgbClr val="000000"/>
              </a:solidFill>
              <a:latin typeface="Arial"/>
              <a:ea typeface="Arial"/>
              <a:cs typeface="Arial"/>
              <a:sym typeface="Arial"/>
            </a:endParaRPr>
          </a:p>
        </p:txBody>
      </p:sp>
      <p:cxnSp>
        <p:nvCxnSpPr>
          <p:cNvPr id="137" name="Google Shape;137;p28"/>
          <p:cNvCxnSpPr/>
          <p:nvPr/>
        </p:nvCxnSpPr>
        <p:spPr>
          <a:xfrm>
            <a:off x="2878800" y="3064032"/>
            <a:ext cx="159300" cy="300"/>
          </a:xfrm>
          <a:prstGeom prst="straightConnector1">
            <a:avLst/>
          </a:prstGeom>
          <a:noFill/>
          <a:ln w="28575" cap="flat" cmpd="sng">
            <a:solidFill>
              <a:schemeClr val="dk2"/>
            </a:solidFill>
            <a:prstDash val="solid"/>
            <a:round/>
            <a:headEnd type="none" w="sm" len="sm"/>
            <a:tailEnd type="triangle" w="med" len="med"/>
          </a:ln>
        </p:spPr>
      </p:cxnSp>
      <p:sp>
        <p:nvSpPr>
          <p:cNvPr id="138" name="Google Shape;138;p28"/>
          <p:cNvSpPr txBox="1"/>
          <p:nvPr/>
        </p:nvSpPr>
        <p:spPr>
          <a:xfrm flipH="1">
            <a:off x="2535025" y="2907082"/>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139" name="Google Shape;139;p28"/>
          <p:cNvSpPr txBox="1"/>
          <p:nvPr/>
        </p:nvSpPr>
        <p:spPr>
          <a:xfrm>
            <a:off x="3516949" y="2255150"/>
            <a:ext cx="1026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140" name="Google Shape;140;p28"/>
          <p:cNvSpPr/>
          <p:nvPr/>
        </p:nvSpPr>
        <p:spPr>
          <a:xfrm>
            <a:off x="3629975" y="28111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 name="Google Shape;141;p28"/>
          <p:cNvCxnSpPr/>
          <p:nvPr/>
        </p:nvCxnSpPr>
        <p:spPr>
          <a:xfrm rot="10800000" flipH="1">
            <a:off x="3975794" y="3245443"/>
            <a:ext cx="4800" cy="450900"/>
          </a:xfrm>
          <a:prstGeom prst="straightConnector1">
            <a:avLst/>
          </a:prstGeom>
          <a:noFill/>
          <a:ln w="28575" cap="flat" cmpd="sng">
            <a:solidFill>
              <a:schemeClr val="dk2"/>
            </a:solidFill>
            <a:prstDash val="solid"/>
            <a:round/>
            <a:headEnd type="none" w="sm" len="sm"/>
            <a:tailEnd type="triangle" w="med" len="med"/>
          </a:ln>
        </p:spPr>
      </p:cxnSp>
      <p:sp>
        <p:nvSpPr>
          <p:cNvPr id="142" name="Google Shape;142;p28"/>
          <p:cNvSpPr/>
          <p:nvPr/>
        </p:nvSpPr>
        <p:spPr>
          <a:xfrm>
            <a:off x="3252750" y="29601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8"/>
          <p:cNvSpPr/>
          <p:nvPr/>
        </p:nvSpPr>
        <p:spPr>
          <a:xfrm>
            <a:off x="3481350" y="30363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p:nvPr/>
        </p:nvSpPr>
        <p:spPr>
          <a:xfrm>
            <a:off x="4231375" y="29958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8"/>
          <p:cNvSpPr/>
          <p:nvPr/>
        </p:nvSpPr>
        <p:spPr>
          <a:xfrm flipH="1">
            <a:off x="5208588" y="30303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p:nvPr/>
        </p:nvSpPr>
        <p:spPr>
          <a:xfrm>
            <a:off x="5559290" y="25566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8"/>
          <p:cNvSpPr txBox="1"/>
          <p:nvPr/>
        </p:nvSpPr>
        <p:spPr>
          <a:xfrm>
            <a:off x="5130900" y="2270700"/>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sp>
        <p:nvSpPr>
          <p:cNvPr id="148" name="Google Shape;148;p28"/>
          <p:cNvSpPr txBox="1"/>
          <p:nvPr/>
        </p:nvSpPr>
        <p:spPr>
          <a:xfrm>
            <a:off x="0" y="-62100"/>
            <a:ext cx="9144000" cy="7803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Xans have relatively simple insides that consist of a biological mechanism that pollinates pink flowers. </a:t>
            </a:r>
            <a:endParaRPr sz="1800" b="0" i="0" u="none" strike="noStrike" cap="none">
              <a:solidFill>
                <a:srgbClr val="000000"/>
              </a:solidFill>
              <a:latin typeface="Arial"/>
              <a:ea typeface="Arial"/>
              <a:cs typeface="Arial"/>
              <a:sym typeface="Arial"/>
            </a:endParaRPr>
          </a:p>
        </p:txBody>
      </p:sp>
      <p:sp>
        <p:nvSpPr>
          <p:cNvPr id="149" name="Google Shape;149;p28"/>
          <p:cNvSpPr txBox="1"/>
          <p:nvPr/>
        </p:nvSpPr>
        <p:spPr>
          <a:xfrm>
            <a:off x="2714063" y="2009700"/>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150" name="Google Shape;150;p28"/>
          <p:cNvSpPr txBox="1"/>
          <p:nvPr/>
        </p:nvSpPr>
        <p:spPr>
          <a:xfrm>
            <a:off x="4390463" y="2009700"/>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pic>
        <p:nvPicPr>
          <p:cNvPr id="151" name="Google Shape;151;p28"/>
          <p:cNvPicPr preferRelativeResize="0"/>
          <p:nvPr/>
        </p:nvPicPr>
        <p:blipFill rotWithShape="1">
          <a:blip r:embed="rId4">
            <a:alphaModFix/>
          </a:blip>
          <a:srcRect/>
          <a:stretch/>
        </p:blipFill>
        <p:spPr>
          <a:xfrm>
            <a:off x="5789689" y="2804838"/>
            <a:ext cx="635400" cy="624810"/>
          </a:xfrm>
          <a:prstGeom prst="rect">
            <a:avLst/>
          </a:prstGeom>
          <a:noFill/>
          <a:ln>
            <a:noFill/>
          </a:ln>
        </p:spPr>
      </p:pic>
      <p:pic>
        <p:nvPicPr>
          <p:cNvPr id="152" name="Google Shape;152;p28"/>
          <p:cNvPicPr preferRelativeResize="0"/>
          <p:nvPr/>
        </p:nvPicPr>
        <p:blipFill rotWithShape="1">
          <a:blip r:embed="rId5">
            <a:alphaModFix/>
          </a:blip>
          <a:srcRect/>
          <a:stretch/>
        </p:blipFill>
        <p:spPr>
          <a:xfrm>
            <a:off x="2831525" y="682850"/>
            <a:ext cx="1498600" cy="1435100"/>
          </a:xfrm>
          <a:prstGeom prst="rect">
            <a:avLst/>
          </a:prstGeom>
          <a:noFill/>
          <a:ln>
            <a:noFill/>
          </a:ln>
        </p:spPr>
      </p:pic>
      <p:pic>
        <p:nvPicPr>
          <p:cNvPr id="153" name="Google Shape;153;p28"/>
          <p:cNvPicPr preferRelativeResize="0"/>
          <p:nvPr/>
        </p:nvPicPr>
        <p:blipFill rotWithShape="1">
          <a:blip r:embed="rId6">
            <a:alphaModFix/>
          </a:blip>
          <a:srcRect/>
          <a:stretch/>
        </p:blipFill>
        <p:spPr>
          <a:xfrm>
            <a:off x="4609461" y="759050"/>
            <a:ext cx="1282700" cy="1358900"/>
          </a:xfrm>
          <a:prstGeom prst="rect">
            <a:avLst/>
          </a:prstGeom>
          <a:noFill/>
          <a:ln>
            <a:noFill/>
          </a:ln>
        </p:spPr>
      </p:pic>
      <p:sp>
        <p:nvSpPr>
          <p:cNvPr id="2" name="Google Shape;136;p28">
            <a:extLst>
              <a:ext uri="{FF2B5EF4-FFF2-40B4-BE49-F238E27FC236}">
                <a16:creationId xmlns:a16="http://schemas.microsoft.com/office/drawing/2014/main" id="{F620FD29-201F-E65E-314D-ECBC3AF036A0}"/>
              </a:ext>
            </a:extLst>
          </p:cNvPr>
          <p:cNvSpPr txBox="1"/>
          <p:nvPr/>
        </p:nvSpPr>
        <p:spPr>
          <a:xfrm flipH="1">
            <a:off x="5350084" y="3629108"/>
            <a:ext cx="150791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Pollinates Pink Flowers</a:t>
            </a:r>
            <a:endParaRPr sz="10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dirty="0">
                <a:solidFill>
                  <a:schemeClr val="dk1"/>
                </a:solidFill>
                <a:latin typeface="Arial"/>
                <a:ea typeface="Arial"/>
                <a:cs typeface="Arial"/>
                <a:sym typeface="Arial"/>
              </a:rPr>
              <a:t>You come across </a:t>
            </a:r>
            <a:r>
              <a:rPr lang="en" sz="1800" dirty="0">
                <a:solidFill>
                  <a:schemeClr val="dk1"/>
                </a:solidFill>
              </a:rPr>
              <a:t>this</a:t>
            </a:r>
            <a:r>
              <a:rPr lang="en" sz="1800" b="0" i="0" u="none" strike="noStrike" cap="none" dirty="0">
                <a:solidFill>
                  <a:schemeClr val="dk1"/>
                </a:solidFill>
                <a:latin typeface="Arial"/>
                <a:ea typeface="Arial"/>
                <a:cs typeface="Arial"/>
                <a:sym typeface="Arial"/>
              </a:rPr>
              <a:t> creature. </a:t>
            </a:r>
            <a:endParaRPr sz="1800" b="0" i="0" u="none" strike="noStrike" cap="none" dirty="0">
              <a:solidFill>
                <a:srgbClr val="000000"/>
              </a:solidFill>
              <a:latin typeface="Arial"/>
              <a:ea typeface="Arial"/>
              <a:cs typeface="Arial"/>
              <a:sym typeface="Arial"/>
            </a:endParaRPr>
          </a:p>
        </p:txBody>
      </p:sp>
      <p:sp>
        <p:nvSpPr>
          <p:cNvPr id="159" name="Google Shape;159;p29"/>
          <p:cNvSpPr txBox="1"/>
          <p:nvPr/>
        </p:nvSpPr>
        <p:spPr>
          <a:xfrm>
            <a:off x="0" y="1233300"/>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Its purpose is to pollinate pink flowers. </a:t>
            </a:r>
            <a:endParaRPr sz="1800" b="0" i="0" u="none" strike="noStrike" cap="none">
              <a:solidFill>
                <a:schemeClr val="dk1"/>
              </a:solidFill>
              <a:latin typeface="Arial"/>
              <a:ea typeface="Arial"/>
              <a:cs typeface="Arial"/>
              <a:sym typeface="Arial"/>
            </a:endParaRPr>
          </a:p>
        </p:txBody>
      </p:sp>
      <p:sp>
        <p:nvSpPr>
          <p:cNvPr id="160" name="Google Shape;160;p29"/>
          <p:cNvSpPr/>
          <p:nvPr/>
        </p:nvSpPr>
        <p:spPr>
          <a:xfrm>
            <a:off x="3968453" y="18833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9"/>
          <p:cNvSpPr txBox="1"/>
          <p:nvPr/>
        </p:nvSpPr>
        <p:spPr>
          <a:xfrm>
            <a:off x="3540062" y="1597425"/>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pic>
        <p:nvPicPr>
          <p:cNvPr id="162" name="Google Shape;162;p29"/>
          <p:cNvPicPr preferRelativeResize="0"/>
          <p:nvPr/>
        </p:nvPicPr>
        <p:blipFill rotWithShape="1">
          <a:blip r:embed="rId3">
            <a:alphaModFix/>
          </a:blip>
          <a:srcRect/>
          <a:stretch/>
        </p:blipFill>
        <p:spPr>
          <a:xfrm>
            <a:off x="4191503" y="2148478"/>
            <a:ext cx="635400" cy="624810"/>
          </a:xfrm>
          <a:prstGeom prst="rect">
            <a:avLst/>
          </a:prstGeom>
          <a:noFill/>
          <a:ln>
            <a:noFill/>
          </a:ln>
        </p:spPr>
      </p:pic>
      <p:pic>
        <p:nvPicPr>
          <p:cNvPr id="163" name="Google Shape;163;p29"/>
          <p:cNvPicPr preferRelativeResize="0"/>
          <p:nvPr/>
        </p:nvPicPr>
        <p:blipFill rotWithShape="1">
          <a:blip r:embed="rId4">
            <a:alphaModFix/>
          </a:blip>
          <a:srcRect/>
          <a:stretch/>
        </p:blipFill>
        <p:spPr>
          <a:xfrm>
            <a:off x="3867853" y="283278"/>
            <a:ext cx="1282700" cy="1080112"/>
          </a:xfrm>
          <a:prstGeom prst="rect">
            <a:avLst/>
          </a:prstGeom>
          <a:noFill/>
          <a:ln>
            <a:noFill/>
          </a:ln>
        </p:spPr>
      </p:pic>
      <p:sp>
        <p:nvSpPr>
          <p:cNvPr id="2" name="Google Shape;136;p28">
            <a:extLst>
              <a:ext uri="{FF2B5EF4-FFF2-40B4-BE49-F238E27FC236}">
                <a16:creationId xmlns:a16="http://schemas.microsoft.com/office/drawing/2014/main" id="{2EBA29D3-6D04-CE55-696F-A72865E48689}"/>
              </a:ext>
            </a:extLst>
          </p:cNvPr>
          <p:cNvSpPr txBox="1"/>
          <p:nvPr/>
        </p:nvSpPr>
        <p:spPr>
          <a:xfrm flipH="1">
            <a:off x="3770215" y="2955041"/>
            <a:ext cx="150791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Pollinates Pink Flowers</a:t>
            </a:r>
            <a:endParaRPr sz="10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dirty="0">
                <a:solidFill>
                  <a:schemeClr val="dk1"/>
                </a:solidFill>
                <a:latin typeface="Arial"/>
                <a:ea typeface="Arial"/>
                <a:cs typeface="Arial"/>
                <a:sym typeface="Arial"/>
              </a:rPr>
              <a:t>You come across </a:t>
            </a:r>
            <a:r>
              <a:rPr lang="en" sz="1800" dirty="0">
                <a:solidFill>
                  <a:schemeClr val="dk1"/>
                </a:solidFill>
              </a:rPr>
              <a:t>this</a:t>
            </a:r>
            <a:r>
              <a:rPr lang="en" sz="1800" b="0" i="0" u="none" strike="noStrike" cap="none" dirty="0">
                <a:solidFill>
                  <a:schemeClr val="dk1"/>
                </a:solidFill>
                <a:latin typeface="Arial"/>
                <a:ea typeface="Arial"/>
                <a:cs typeface="Arial"/>
                <a:sym typeface="Arial"/>
              </a:rPr>
              <a:t> creature. </a:t>
            </a:r>
            <a:endParaRPr sz="1800" b="0" i="0" u="none" strike="noStrike" cap="none" dirty="0">
              <a:solidFill>
                <a:srgbClr val="000000"/>
              </a:solidFill>
              <a:latin typeface="Arial"/>
              <a:ea typeface="Arial"/>
              <a:cs typeface="Arial"/>
              <a:sym typeface="Arial"/>
            </a:endParaRPr>
          </a:p>
        </p:txBody>
      </p:sp>
      <p:sp>
        <p:nvSpPr>
          <p:cNvPr id="169" name="Google Shape;169;p30"/>
          <p:cNvSpPr txBox="1"/>
          <p:nvPr/>
        </p:nvSpPr>
        <p:spPr>
          <a:xfrm>
            <a:off x="0" y="1233300"/>
            <a:ext cx="9144000" cy="1098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Its purpose is to pollinate pink flowers. </a:t>
            </a:r>
            <a:endParaRPr sz="1800" b="0" i="0" u="none" strike="noStrike" cap="none">
              <a:solidFill>
                <a:schemeClr val="dk1"/>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And it has relatively simple insides that consist of a biological mechanism that pollinates pink flowers. </a:t>
            </a:r>
            <a:endParaRPr sz="1800" b="0" i="0" u="none" strike="noStrike" cap="none">
              <a:solidFill>
                <a:schemeClr val="dk1"/>
              </a:solidFill>
              <a:latin typeface="Arial"/>
              <a:ea typeface="Arial"/>
              <a:cs typeface="Arial"/>
              <a:sym typeface="Arial"/>
            </a:endParaRPr>
          </a:p>
        </p:txBody>
      </p:sp>
      <p:sp>
        <p:nvSpPr>
          <p:cNvPr id="170" name="Google Shape;170;p30"/>
          <p:cNvSpPr/>
          <p:nvPr/>
        </p:nvSpPr>
        <p:spPr>
          <a:xfrm>
            <a:off x="2345400" y="2333700"/>
            <a:ext cx="4692000" cy="27975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0"/>
          <p:cNvSpPr txBox="1"/>
          <p:nvPr/>
        </p:nvSpPr>
        <p:spPr>
          <a:xfrm>
            <a:off x="2333400" y="3941050"/>
            <a:ext cx="3012000" cy="12930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He stimulates sensors in the Sid.</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The Sid generates pollen.</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The pollen is transported from the Sid to the Dio.</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200" b="0" i="0" u="none" strike="noStrike" cap="none">
                <a:solidFill>
                  <a:srgbClr val="000000"/>
                </a:solidFill>
                <a:latin typeface="Arial"/>
                <a:ea typeface="Arial"/>
                <a:cs typeface="Arial"/>
                <a:sym typeface="Arial"/>
              </a:rPr>
              <a:t>The end result is pink flower pollination.</a:t>
            </a:r>
            <a:endParaRPr sz="1200" b="0" i="0" u="none" strike="noStrike" cap="none">
              <a:solidFill>
                <a:srgbClr val="000000"/>
              </a:solidFill>
              <a:latin typeface="Arial"/>
              <a:ea typeface="Arial"/>
              <a:cs typeface="Arial"/>
              <a:sym typeface="Arial"/>
            </a:endParaRPr>
          </a:p>
        </p:txBody>
      </p:sp>
      <p:sp>
        <p:nvSpPr>
          <p:cNvPr id="172" name="Google Shape;172;p30"/>
          <p:cNvSpPr/>
          <p:nvPr/>
        </p:nvSpPr>
        <p:spPr>
          <a:xfrm>
            <a:off x="2549324" y="25411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3" name="Google Shape;173;p30"/>
          <p:cNvPicPr preferRelativeResize="0"/>
          <p:nvPr/>
        </p:nvPicPr>
        <p:blipFill rotWithShape="1">
          <a:blip r:embed="rId3">
            <a:alphaModFix/>
          </a:blip>
          <a:srcRect/>
          <a:stretch/>
        </p:blipFill>
        <p:spPr>
          <a:xfrm>
            <a:off x="2914650" y="2615575"/>
            <a:ext cx="1988101" cy="938952"/>
          </a:xfrm>
          <a:prstGeom prst="rect">
            <a:avLst/>
          </a:prstGeom>
          <a:noFill/>
          <a:ln>
            <a:noFill/>
          </a:ln>
        </p:spPr>
      </p:pic>
      <p:cxnSp>
        <p:nvCxnSpPr>
          <p:cNvPr id="174" name="Google Shape;174;p30"/>
          <p:cNvCxnSpPr/>
          <p:nvPr/>
        </p:nvCxnSpPr>
        <p:spPr>
          <a:xfrm rot="10800000" flipH="1">
            <a:off x="5063864" y="3186441"/>
            <a:ext cx="4800" cy="450900"/>
          </a:xfrm>
          <a:prstGeom prst="straightConnector1">
            <a:avLst/>
          </a:prstGeom>
          <a:noFill/>
          <a:ln w="28575" cap="flat" cmpd="sng">
            <a:solidFill>
              <a:schemeClr val="dk2"/>
            </a:solidFill>
            <a:prstDash val="solid"/>
            <a:round/>
            <a:headEnd type="none" w="sm" len="sm"/>
            <a:tailEnd type="triangle" w="med" len="med"/>
          </a:ln>
        </p:spPr>
      </p:cxnSp>
      <p:sp>
        <p:nvSpPr>
          <p:cNvPr id="175" name="Google Shape;175;p30"/>
          <p:cNvSpPr txBox="1"/>
          <p:nvPr/>
        </p:nvSpPr>
        <p:spPr>
          <a:xfrm flipH="1">
            <a:off x="4843013" y="3578338"/>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176" name="Google Shape;176;p30"/>
          <p:cNvSpPr txBox="1"/>
          <p:nvPr/>
        </p:nvSpPr>
        <p:spPr>
          <a:xfrm flipH="1">
            <a:off x="3692779" y="3583258"/>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Sid</a:t>
            </a:r>
            <a:endParaRPr sz="1000" b="0" i="0" u="none" strike="noStrike" cap="none">
              <a:solidFill>
                <a:srgbClr val="000000"/>
              </a:solidFill>
              <a:latin typeface="Arial"/>
              <a:ea typeface="Arial"/>
              <a:cs typeface="Arial"/>
              <a:sym typeface="Arial"/>
            </a:endParaRPr>
          </a:p>
        </p:txBody>
      </p:sp>
      <p:cxnSp>
        <p:nvCxnSpPr>
          <p:cNvPr id="177" name="Google Shape;177;p30"/>
          <p:cNvCxnSpPr/>
          <p:nvPr/>
        </p:nvCxnSpPr>
        <p:spPr>
          <a:xfrm>
            <a:off x="2878800" y="3064032"/>
            <a:ext cx="159300" cy="300"/>
          </a:xfrm>
          <a:prstGeom prst="straightConnector1">
            <a:avLst/>
          </a:prstGeom>
          <a:noFill/>
          <a:ln w="28575" cap="flat" cmpd="sng">
            <a:solidFill>
              <a:schemeClr val="dk2"/>
            </a:solidFill>
            <a:prstDash val="solid"/>
            <a:round/>
            <a:headEnd type="none" w="sm" len="sm"/>
            <a:tailEnd type="triangle" w="med" len="med"/>
          </a:ln>
        </p:spPr>
      </p:cxnSp>
      <p:sp>
        <p:nvSpPr>
          <p:cNvPr id="178" name="Google Shape;178;p30"/>
          <p:cNvSpPr txBox="1"/>
          <p:nvPr/>
        </p:nvSpPr>
        <p:spPr>
          <a:xfrm flipH="1">
            <a:off x="2535025" y="2907082"/>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179" name="Google Shape;179;p30"/>
          <p:cNvSpPr txBox="1"/>
          <p:nvPr/>
        </p:nvSpPr>
        <p:spPr>
          <a:xfrm>
            <a:off x="3516950" y="2255150"/>
            <a:ext cx="1026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180" name="Google Shape;180;p30"/>
          <p:cNvSpPr/>
          <p:nvPr/>
        </p:nvSpPr>
        <p:spPr>
          <a:xfrm flipH="1">
            <a:off x="5208588" y="30303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0"/>
          <p:cNvSpPr/>
          <p:nvPr/>
        </p:nvSpPr>
        <p:spPr>
          <a:xfrm>
            <a:off x="5559290" y="25566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0"/>
          <p:cNvSpPr txBox="1"/>
          <p:nvPr/>
        </p:nvSpPr>
        <p:spPr>
          <a:xfrm>
            <a:off x="5130900" y="2270700"/>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pic>
        <p:nvPicPr>
          <p:cNvPr id="183" name="Google Shape;183;p30"/>
          <p:cNvPicPr preferRelativeResize="0"/>
          <p:nvPr/>
        </p:nvPicPr>
        <p:blipFill rotWithShape="1">
          <a:blip r:embed="rId4">
            <a:alphaModFix/>
          </a:blip>
          <a:srcRect/>
          <a:stretch/>
        </p:blipFill>
        <p:spPr>
          <a:xfrm>
            <a:off x="5789689" y="2804838"/>
            <a:ext cx="635400" cy="624810"/>
          </a:xfrm>
          <a:prstGeom prst="rect">
            <a:avLst/>
          </a:prstGeom>
          <a:noFill/>
          <a:ln>
            <a:noFill/>
          </a:ln>
        </p:spPr>
      </p:pic>
      <p:sp>
        <p:nvSpPr>
          <p:cNvPr id="184" name="Google Shape;184;p30"/>
          <p:cNvSpPr/>
          <p:nvPr/>
        </p:nvSpPr>
        <p:spPr>
          <a:xfrm>
            <a:off x="4231375" y="29958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0"/>
          <p:cNvSpPr/>
          <p:nvPr/>
        </p:nvSpPr>
        <p:spPr>
          <a:xfrm>
            <a:off x="3252750" y="29601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0"/>
          <p:cNvSpPr/>
          <p:nvPr/>
        </p:nvSpPr>
        <p:spPr>
          <a:xfrm>
            <a:off x="3658293" y="2799582"/>
            <a:ext cx="635401" cy="528900"/>
          </a:xfrm>
          <a:prstGeom prst="star6">
            <a:avLst>
              <a:gd name="adj" fmla="val 28868"/>
              <a:gd name="hf" fmla="val 11547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0"/>
          <p:cNvSpPr/>
          <p:nvPr/>
        </p:nvSpPr>
        <p:spPr>
          <a:xfrm>
            <a:off x="3481350" y="30363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8" name="Google Shape;188;p30"/>
          <p:cNvCxnSpPr/>
          <p:nvPr/>
        </p:nvCxnSpPr>
        <p:spPr>
          <a:xfrm rot="10800000" flipH="1">
            <a:off x="3975794" y="3245443"/>
            <a:ext cx="4800" cy="450900"/>
          </a:xfrm>
          <a:prstGeom prst="straightConnector1">
            <a:avLst/>
          </a:prstGeom>
          <a:noFill/>
          <a:ln w="28575" cap="flat" cmpd="sng">
            <a:solidFill>
              <a:schemeClr val="dk2"/>
            </a:solidFill>
            <a:prstDash val="solid"/>
            <a:round/>
            <a:headEnd type="none" w="sm" len="sm"/>
            <a:tailEnd type="triangle" w="med" len="med"/>
          </a:ln>
        </p:spPr>
      </p:cxnSp>
      <p:pic>
        <p:nvPicPr>
          <p:cNvPr id="189" name="Google Shape;189;p30"/>
          <p:cNvPicPr preferRelativeResize="0"/>
          <p:nvPr/>
        </p:nvPicPr>
        <p:blipFill rotWithShape="1">
          <a:blip r:embed="rId5">
            <a:alphaModFix/>
          </a:blip>
          <a:srcRect/>
          <a:stretch/>
        </p:blipFill>
        <p:spPr>
          <a:xfrm>
            <a:off x="3867853" y="283278"/>
            <a:ext cx="1282700" cy="1080112"/>
          </a:xfrm>
          <a:prstGeom prst="rect">
            <a:avLst/>
          </a:prstGeom>
          <a:noFill/>
          <a:ln>
            <a:noFill/>
          </a:ln>
        </p:spPr>
      </p:pic>
      <p:sp>
        <p:nvSpPr>
          <p:cNvPr id="2" name="Google Shape;136;p28">
            <a:extLst>
              <a:ext uri="{FF2B5EF4-FFF2-40B4-BE49-F238E27FC236}">
                <a16:creationId xmlns:a16="http://schemas.microsoft.com/office/drawing/2014/main" id="{58825711-50E4-98AA-30DC-22D7C625CEC7}"/>
              </a:ext>
            </a:extLst>
          </p:cNvPr>
          <p:cNvSpPr txBox="1"/>
          <p:nvPr/>
        </p:nvSpPr>
        <p:spPr>
          <a:xfrm flipH="1">
            <a:off x="5350084" y="3629108"/>
            <a:ext cx="150791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Pollinates Pink Flowers</a:t>
            </a:r>
            <a:endParaRPr sz="10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p:nvPr/>
        </p:nvSpPr>
        <p:spPr>
          <a:xfrm>
            <a:off x="328050" y="1698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1"/>
          <p:cNvSpPr/>
          <p:nvPr/>
        </p:nvSpPr>
        <p:spPr>
          <a:xfrm>
            <a:off x="4246274" y="3614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6" name="Google Shape;196;p31"/>
          <p:cNvPicPr preferRelativeResize="0"/>
          <p:nvPr/>
        </p:nvPicPr>
        <p:blipFill rotWithShape="1">
          <a:blip r:embed="rId3">
            <a:alphaModFix/>
          </a:blip>
          <a:srcRect/>
          <a:stretch/>
        </p:blipFill>
        <p:spPr>
          <a:xfrm>
            <a:off x="4611600" y="435875"/>
            <a:ext cx="1988101" cy="938952"/>
          </a:xfrm>
          <a:prstGeom prst="rect">
            <a:avLst/>
          </a:prstGeom>
          <a:noFill/>
          <a:ln>
            <a:noFill/>
          </a:ln>
        </p:spPr>
      </p:pic>
      <p:cxnSp>
        <p:nvCxnSpPr>
          <p:cNvPr id="197" name="Google Shape;197;p31"/>
          <p:cNvCxnSpPr/>
          <p:nvPr/>
        </p:nvCxnSpPr>
        <p:spPr>
          <a:xfrm rot="10800000" flipH="1">
            <a:off x="6760814" y="1006741"/>
            <a:ext cx="4800" cy="450900"/>
          </a:xfrm>
          <a:prstGeom prst="straightConnector1">
            <a:avLst/>
          </a:prstGeom>
          <a:noFill/>
          <a:ln w="28575" cap="flat" cmpd="sng">
            <a:solidFill>
              <a:schemeClr val="dk2"/>
            </a:solidFill>
            <a:prstDash val="solid"/>
            <a:round/>
            <a:headEnd type="none" w="sm" len="sm"/>
            <a:tailEnd type="triangle" w="med" len="med"/>
          </a:ln>
        </p:spPr>
      </p:cxnSp>
      <p:sp>
        <p:nvSpPr>
          <p:cNvPr id="198" name="Google Shape;198;p31"/>
          <p:cNvSpPr txBox="1"/>
          <p:nvPr/>
        </p:nvSpPr>
        <p:spPr>
          <a:xfrm flipH="1">
            <a:off x="6539963" y="1398638"/>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199" name="Google Shape;199;p31"/>
          <p:cNvSpPr txBox="1"/>
          <p:nvPr/>
        </p:nvSpPr>
        <p:spPr>
          <a:xfrm flipH="1">
            <a:off x="5389729" y="1403558"/>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Lom</a:t>
            </a:r>
            <a:endParaRPr sz="1000" b="0" i="0" u="none" strike="noStrike" cap="none">
              <a:solidFill>
                <a:srgbClr val="000000"/>
              </a:solidFill>
              <a:latin typeface="Arial"/>
              <a:ea typeface="Arial"/>
              <a:cs typeface="Arial"/>
              <a:sym typeface="Arial"/>
            </a:endParaRPr>
          </a:p>
        </p:txBody>
      </p:sp>
      <p:cxnSp>
        <p:nvCxnSpPr>
          <p:cNvPr id="200" name="Google Shape;200;p31"/>
          <p:cNvCxnSpPr/>
          <p:nvPr/>
        </p:nvCxnSpPr>
        <p:spPr>
          <a:xfrm>
            <a:off x="4575750" y="884332"/>
            <a:ext cx="159300" cy="300"/>
          </a:xfrm>
          <a:prstGeom prst="straightConnector1">
            <a:avLst/>
          </a:prstGeom>
          <a:noFill/>
          <a:ln w="28575" cap="flat" cmpd="sng">
            <a:solidFill>
              <a:schemeClr val="dk2"/>
            </a:solidFill>
            <a:prstDash val="solid"/>
            <a:round/>
            <a:headEnd type="none" w="sm" len="sm"/>
            <a:tailEnd type="triangle" w="med" len="med"/>
          </a:ln>
        </p:spPr>
      </p:cxnSp>
      <p:sp>
        <p:nvSpPr>
          <p:cNvPr id="201" name="Google Shape;201;p31"/>
          <p:cNvSpPr txBox="1"/>
          <p:nvPr/>
        </p:nvSpPr>
        <p:spPr>
          <a:xfrm flipH="1">
            <a:off x="4231975" y="727382"/>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202" name="Google Shape;202;p31"/>
          <p:cNvSpPr txBox="1"/>
          <p:nvPr/>
        </p:nvSpPr>
        <p:spPr>
          <a:xfrm>
            <a:off x="5213899" y="75450"/>
            <a:ext cx="1016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203" name="Google Shape;203;p31"/>
          <p:cNvSpPr/>
          <p:nvPr/>
        </p:nvSpPr>
        <p:spPr>
          <a:xfrm>
            <a:off x="5326925" y="6314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4" name="Google Shape;204;p31"/>
          <p:cNvCxnSpPr/>
          <p:nvPr/>
        </p:nvCxnSpPr>
        <p:spPr>
          <a:xfrm rot="10800000" flipH="1">
            <a:off x="5672744" y="1065743"/>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05" name="Google Shape;205;p31"/>
          <p:cNvSpPr/>
          <p:nvPr/>
        </p:nvSpPr>
        <p:spPr>
          <a:xfrm>
            <a:off x="4949700" y="7804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1"/>
          <p:cNvSpPr/>
          <p:nvPr/>
        </p:nvSpPr>
        <p:spPr>
          <a:xfrm>
            <a:off x="5178300" y="8566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1"/>
          <p:cNvSpPr/>
          <p:nvPr/>
        </p:nvSpPr>
        <p:spPr>
          <a:xfrm>
            <a:off x="5928325" y="8161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flipH="1">
            <a:off x="6905538" y="8506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1"/>
          <p:cNvSpPr/>
          <p:nvPr/>
        </p:nvSpPr>
        <p:spPr>
          <a:xfrm>
            <a:off x="7256240" y="3769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1"/>
          <p:cNvSpPr txBox="1"/>
          <p:nvPr/>
        </p:nvSpPr>
        <p:spPr>
          <a:xfrm>
            <a:off x="6827850" y="91000"/>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sp>
        <p:nvSpPr>
          <p:cNvPr id="212" name="Google Shape;212;p31"/>
          <p:cNvSpPr/>
          <p:nvPr/>
        </p:nvSpPr>
        <p:spPr>
          <a:xfrm>
            <a:off x="328050" y="27606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1"/>
          <p:cNvSpPr/>
          <p:nvPr/>
        </p:nvSpPr>
        <p:spPr>
          <a:xfrm>
            <a:off x="4246274" y="29522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4" name="Google Shape;214;p31"/>
          <p:cNvPicPr preferRelativeResize="0"/>
          <p:nvPr/>
        </p:nvPicPr>
        <p:blipFill rotWithShape="1">
          <a:blip r:embed="rId3">
            <a:alphaModFix/>
          </a:blip>
          <a:srcRect/>
          <a:stretch/>
        </p:blipFill>
        <p:spPr>
          <a:xfrm>
            <a:off x="4611600" y="3026675"/>
            <a:ext cx="1988101" cy="938952"/>
          </a:xfrm>
          <a:prstGeom prst="rect">
            <a:avLst/>
          </a:prstGeom>
          <a:noFill/>
          <a:ln>
            <a:noFill/>
          </a:ln>
        </p:spPr>
      </p:pic>
      <p:cxnSp>
        <p:nvCxnSpPr>
          <p:cNvPr id="215" name="Google Shape;215;p31"/>
          <p:cNvCxnSpPr/>
          <p:nvPr/>
        </p:nvCxnSpPr>
        <p:spPr>
          <a:xfrm rot="10800000" flipH="1">
            <a:off x="6760814" y="3597541"/>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16" name="Google Shape;216;p31"/>
          <p:cNvSpPr txBox="1"/>
          <p:nvPr/>
        </p:nvSpPr>
        <p:spPr>
          <a:xfrm flipH="1">
            <a:off x="6539963" y="3989438"/>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217" name="Google Shape;217;p31"/>
          <p:cNvSpPr txBox="1"/>
          <p:nvPr/>
        </p:nvSpPr>
        <p:spPr>
          <a:xfrm flipH="1">
            <a:off x="5389729" y="3994358"/>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Sid</a:t>
            </a:r>
            <a:endParaRPr sz="1000" b="0" i="0" u="none" strike="noStrike" cap="none">
              <a:solidFill>
                <a:srgbClr val="000000"/>
              </a:solidFill>
              <a:latin typeface="Arial"/>
              <a:ea typeface="Arial"/>
              <a:cs typeface="Arial"/>
              <a:sym typeface="Arial"/>
            </a:endParaRPr>
          </a:p>
        </p:txBody>
      </p:sp>
      <p:cxnSp>
        <p:nvCxnSpPr>
          <p:cNvPr id="218" name="Google Shape;218;p31"/>
          <p:cNvCxnSpPr/>
          <p:nvPr/>
        </p:nvCxnSpPr>
        <p:spPr>
          <a:xfrm>
            <a:off x="4575750" y="3475132"/>
            <a:ext cx="159300" cy="300"/>
          </a:xfrm>
          <a:prstGeom prst="straightConnector1">
            <a:avLst/>
          </a:prstGeom>
          <a:noFill/>
          <a:ln w="28575" cap="flat" cmpd="sng">
            <a:solidFill>
              <a:schemeClr val="dk2"/>
            </a:solidFill>
            <a:prstDash val="solid"/>
            <a:round/>
            <a:headEnd type="none" w="sm" len="sm"/>
            <a:tailEnd type="triangle" w="med" len="med"/>
          </a:ln>
        </p:spPr>
      </p:cxnSp>
      <p:sp>
        <p:nvSpPr>
          <p:cNvPr id="219" name="Google Shape;219;p31"/>
          <p:cNvSpPr txBox="1"/>
          <p:nvPr/>
        </p:nvSpPr>
        <p:spPr>
          <a:xfrm flipH="1">
            <a:off x="4231975" y="3318182"/>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220" name="Google Shape;220;p31"/>
          <p:cNvSpPr txBox="1"/>
          <p:nvPr/>
        </p:nvSpPr>
        <p:spPr>
          <a:xfrm>
            <a:off x="5213899" y="2666250"/>
            <a:ext cx="1016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221" name="Google Shape;221;p31"/>
          <p:cNvSpPr/>
          <p:nvPr/>
        </p:nvSpPr>
        <p:spPr>
          <a:xfrm>
            <a:off x="4949700" y="33712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1"/>
          <p:cNvSpPr/>
          <p:nvPr/>
        </p:nvSpPr>
        <p:spPr>
          <a:xfrm>
            <a:off x="5928325" y="34069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1"/>
          <p:cNvSpPr/>
          <p:nvPr/>
        </p:nvSpPr>
        <p:spPr>
          <a:xfrm flipH="1">
            <a:off x="6905538" y="34414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a:off x="7256240" y="29677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1"/>
          <p:cNvSpPr txBox="1"/>
          <p:nvPr/>
        </p:nvSpPr>
        <p:spPr>
          <a:xfrm>
            <a:off x="6827850" y="2681800"/>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sp>
        <p:nvSpPr>
          <p:cNvPr id="226" name="Google Shape;226;p31"/>
          <p:cNvSpPr txBox="1"/>
          <p:nvPr/>
        </p:nvSpPr>
        <p:spPr>
          <a:xfrm>
            <a:off x="606088" y="1520025"/>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227" name="Google Shape;227;p31"/>
          <p:cNvSpPr txBox="1"/>
          <p:nvPr/>
        </p:nvSpPr>
        <p:spPr>
          <a:xfrm>
            <a:off x="2282488" y="1520025"/>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228" name="Google Shape;228;p31"/>
          <p:cNvSpPr/>
          <p:nvPr/>
        </p:nvSpPr>
        <p:spPr>
          <a:xfrm>
            <a:off x="5351874" y="3242884"/>
            <a:ext cx="635401" cy="528900"/>
          </a:xfrm>
          <a:prstGeom prst="star6">
            <a:avLst>
              <a:gd name="adj" fmla="val 28868"/>
              <a:gd name="hf" fmla="val 11547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1"/>
          <p:cNvSpPr/>
          <p:nvPr/>
        </p:nvSpPr>
        <p:spPr>
          <a:xfrm>
            <a:off x="5178300" y="34474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0" name="Google Shape;230;p31"/>
          <p:cNvCxnSpPr/>
          <p:nvPr/>
        </p:nvCxnSpPr>
        <p:spPr>
          <a:xfrm rot="10800000" flipH="1">
            <a:off x="5672744" y="3656543"/>
            <a:ext cx="4800" cy="450900"/>
          </a:xfrm>
          <a:prstGeom prst="straightConnector1">
            <a:avLst/>
          </a:prstGeom>
          <a:noFill/>
          <a:ln w="28575" cap="flat" cmpd="sng">
            <a:solidFill>
              <a:schemeClr val="dk2"/>
            </a:solidFill>
            <a:prstDash val="solid"/>
            <a:round/>
            <a:headEnd type="none" w="sm" len="sm"/>
            <a:tailEnd type="triangle" w="med" len="med"/>
          </a:ln>
        </p:spPr>
      </p:cxnSp>
      <p:pic>
        <p:nvPicPr>
          <p:cNvPr id="231" name="Google Shape;231;p31"/>
          <p:cNvPicPr preferRelativeResize="0"/>
          <p:nvPr/>
        </p:nvPicPr>
        <p:blipFill rotWithShape="1">
          <a:blip r:embed="rId4">
            <a:alphaModFix/>
          </a:blip>
          <a:srcRect/>
          <a:stretch/>
        </p:blipFill>
        <p:spPr>
          <a:xfrm>
            <a:off x="7501299" y="599134"/>
            <a:ext cx="635400" cy="624810"/>
          </a:xfrm>
          <a:prstGeom prst="rect">
            <a:avLst/>
          </a:prstGeom>
          <a:noFill/>
          <a:ln>
            <a:noFill/>
          </a:ln>
        </p:spPr>
      </p:pic>
      <p:pic>
        <p:nvPicPr>
          <p:cNvPr id="232" name="Google Shape;232;p31"/>
          <p:cNvPicPr preferRelativeResize="0"/>
          <p:nvPr/>
        </p:nvPicPr>
        <p:blipFill rotWithShape="1">
          <a:blip r:embed="rId4">
            <a:alphaModFix/>
          </a:blip>
          <a:srcRect/>
          <a:stretch/>
        </p:blipFill>
        <p:spPr>
          <a:xfrm>
            <a:off x="7531183" y="3219587"/>
            <a:ext cx="635400" cy="624810"/>
          </a:xfrm>
          <a:prstGeom prst="rect">
            <a:avLst/>
          </a:prstGeom>
          <a:noFill/>
          <a:ln>
            <a:noFill/>
          </a:ln>
        </p:spPr>
      </p:pic>
      <p:pic>
        <p:nvPicPr>
          <p:cNvPr id="233" name="Google Shape;233;p31"/>
          <p:cNvPicPr preferRelativeResize="0"/>
          <p:nvPr/>
        </p:nvPicPr>
        <p:blipFill rotWithShape="1">
          <a:blip r:embed="rId5">
            <a:alphaModFix/>
          </a:blip>
          <a:srcRect/>
          <a:stretch/>
        </p:blipFill>
        <p:spPr>
          <a:xfrm>
            <a:off x="1512388" y="2901737"/>
            <a:ext cx="1282700" cy="1361974"/>
          </a:xfrm>
          <a:prstGeom prst="rect">
            <a:avLst/>
          </a:prstGeom>
          <a:noFill/>
          <a:ln>
            <a:noFill/>
          </a:ln>
        </p:spPr>
      </p:pic>
      <p:pic>
        <p:nvPicPr>
          <p:cNvPr id="234" name="Google Shape;234;p31"/>
          <p:cNvPicPr preferRelativeResize="0"/>
          <p:nvPr/>
        </p:nvPicPr>
        <p:blipFill rotWithShape="1">
          <a:blip r:embed="rId6">
            <a:alphaModFix/>
          </a:blip>
          <a:srcRect/>
          <a:stretch/>
        </p:blipFill>
        <p:spPr>
          <a:xfrm>
            <a:off x="734245" y="150775"/>
            <a:ext cx="1498600" cy="1435100"/>
          </a:xfrm>
          <a:prstGeom prst="rect">
            <a:avLst/>
          </a:prstGeom>
          <a:noFill/>
          <a:ln>
            <a:noFill/>
          </a:ln>
        </p:spPr>
      </p:pic>
      <p:pic>
        <p:nvPicPr>
          <p:cNvPr id="235" name="Google Shape;235;p31"/>
          <p:cNvPicPr preferRelativeResize="0"/>
          <p:nvPr/>
        </p:nvPicPr>
        <p:blipFill rotWithShape="1">
          <a:blip r:embed="rId7">
            <a:alphaModFix/>
          </a:blip>
          <a:srcRect/>
          <a:stretch/>
        </p:blipFill>
        <p:spPr>
          <a:xfrm>
            <a:off x="2512181" y="226975"/>
            <a:ext cx="1282700" cy="1358900"/>
          </a:xfrm>
          <a:prstGeom prst="rect">
            <a:avLst/>
          </a:prstGeom>
          <a:noFill/>
          <a:ln>
            <a:noFill/>
          </a:ln>
        </p:spPr>
      </p:pic>
      <p:sp>
        <p:nvSpPr>
          <p:cNvPr id="4" name="Google Shape;136;p28">
            <a:extLst>
              <a:ext uri="{FF2B5EF4-FFF2-40B4-BE49-F238E27FC236}">
                <a16:creationId xmlns:a16="http://schemas.microsoft.com/office/drawing/2014/main" id="{FD1A4B28-9643-BB99-2021-2E7993E3EEB6}"/>
              </a:ext>
            </a:extLst>
          </p:cNvPr>
          <p:cNvSpPr txBox="1"/>
          <p:nvPr/>
        </p:nvSpPr>
        <p:spPr>
          <a:xfrm flipH="1">
            <a:off x="7029796" y="4036610"/>
            <a:ext cx="150791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Pollinates Pink Flowers</a:t>
            </a:r>
            <a:endParaRPr sz="1000" b="0" i="0" u="none" strike="noStrike" cap="none" dirty="0">
              <a:solidFill>
                <a:srgbClr val="000000"/>
              </a:solidFill>
              <a:latin typeface="Arial"/>
              <a:ea typeface="Arial"/>
              <a:cs typeface="Arial"/>
              <a:sym typeface="Arial"/>
            </a:endParaRPr>
          </a:p>
        </p:txBody>
      </p:sp>
      <p:sp>
        <p:nvSpPr>
          <p:cNvPr id="5" name="Google Shape;136;p28">
            <a:extLst>
              <a:ext uri="{FF2B5EF4-FFF2-40B4-BE49-F238E27FC236}">
                <a16:creationId xmlns:a16="http://schemas.microsoft.com/office/drawing/2014/main" id="{85DAAD75-7BE0-9B5D-06E5-F4A6F1FEBD51}"/>
              </a:ext>
            </a:extLst>
          </p:cNvPr>
          <p:cNvSpPr txBox="1"/>
          <p:nvPr/>
        </p:nvSpPr>
        <p:spPr>
          <a:xfrm flipH="1">
            <a:off x="7039737" y="1442503"/>
            <a:ext cx="150791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Pollinates Pink Flowers</a:t>
            </a:r>
            <a:endParaRPr sz="1000" b="0" i="0" u="none" strike="noStrike" cap="none" dirty="0">
              <a:solidFill>
                <a:srgbClr val="000000"/>
              </a:solidFill>
              <a:latin typeface="Arial"/>
              <a:ea typeface="Arial"/>
              <a:cs typeface="Arial"/>
              <a:sym typeface="Arial"/>
            </a:endParaRPr>
          </a:p>
        </p:txBody>
      </p:sp>
      <p:sp>
        <p:nvSpPr>
          <p:cNvPr id="6" name="Oval 5">
            <a:extLst>
              <a:ext uri="{FF2B5EF4-FFF2-40B4-BE49-F238E27FC236}">
                <a16:creationId xmlns:a16="http://schemas.microsoft.com/office/drawing/2014/main" id="{AA5257C6-3F78-C331-7EE8-2B701EDF661A}"/>
              </a:ext>
            </a:extLst>
          </p:cNvPr>
          <p:cNvSpPr/>
          <p:nvPr/>
        </p:nvSpPr>
        <p:spPr>
          <a:xfrm>
            <a:off x="5221910"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798964C-E97B-E0D3-65A9-F779329265A7}"/>
              </a:ext>
            </a:extLst>
          </p:cNvPr>
          <p:cNvSpPr/>
          <p:nvPr/>
        </p:nvSpPr>
        <p:spPr>
          <a:xfrm>
            <a:off x="5245105" y="3144980"/>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7FC96D2-19F5-48F8-F784-B9AF00B112A6}"/>
              </a:ext>
            </a:extLst>
          </p:cNvPr>
          <p:cNvSpPr/>
          <p:nvPr/>
        </p:nvSpPr>
        <p:spPr>
          <a:xfrm>
            <a:off x="7352197" y="540931"/>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C3F0DF8-B1BF-070B-2A36-1F17FE527196}"/>
              </a:ext>
            </a:extLst>
          </p:cNvPr>
          <p:cNvSpPr/>
          <p:nvPr/>
        </p:nvSpPr>
        <p:spPr>
          <a:xfrm>
            <a:off x="7375391" y="3168171"/>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253;p49">
            <a:extLst>
              <a:ext uri="{FF2B5EF4-FFF2-40B4-BE49-F238E27FC236}">
                <a16:creationId xmlns:a16="http://schemas.microsoft.com/office/drawing/2014/main" id="{ECD369EF-C7BF-A2C1-9A25-E45A12C080BA}"/>
              </a:ext>
            </a:extLst>
          </p:cNvPr>
          <p:cNvSpPr txBox="1"/>
          <p:nvPr/>
        </p:nvSpPr>
        <p:spPr>
          <a:xfrm>
            <a:off x="317250" y="4433700"/>
            <a:ext cx="86862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dirty="0">
                <a:solidFill>
                  <a:schemeClr val="dk1"/>
                </a:solidFill>
              </a:rPr>
              <a:t>The creatures on the top and bottom have different mechanisms (as reflected in the </a:t>
            </a:r>
            <a:r>
              <a:rPr lang="en" sz="1800" dirty="0">
                <a:solidFill>
                  <a:srgbClr val="00B0F0"/>
                </a:solidFill>
              </a:rPr>
              <a:t>blue circles</a:t>
            </a:r>
            <a:r>
              <a:rPr lang="en" sz="1800" dirty="0">
                <a:solidFill>
                  <a:schemeClr val="dk1"/>
                </a:solidFill>
              </a:rPr>
              <a:t>) and the same purpose (as reflected in the </a:t>
            </a:r>
            <a:r>
              <a:rPr lang="en" sz="1800" dirty="0">
                <a:solidFill>
                  <a:srgbClr val="7030A0"/>
                </a:solidFill>
              </a:rPr>
              <a:t>purple circles</a:t>
            </a:r>
            <a:r>
              <a:rPr lang="en" sz="1800" dirty="0">
                <a:solidFill>
                  <a:schemeClr val="dk1"/>
                </a:solidFill>
              </a:rPr>
              <a:t>). </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p:nvPr/>
        </p:nvSpPr>
        <p:spPr>
          <a:xfrm>
            <a:off x="328050" y="1698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1"/>
          <p:cNvSpPr/>
          <p:nvPr/>
        </p:nvSpPr>
        <p:spPr>
          <a:xfrm>
            <a:off x="4246274" y="3614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6" name="Google Shape;196;p31"/>
          <p:cNvPicPr preferRelativeResize="0"/>
          <p:nvPr/>
        </p:nvPicPr>
        <p:blipFill rotWithShape="1">
          <a:blip r:embed="rId3">
            <a:alphaModFix/>
          </a:blip>
          <a:srcRect/>
          <a:stretch/>
        </p:blipFill>
        <p:spPr>
          <a:xfrm>
            <a:off x="4611600" y="435875"/>
            <a:ext cx="1988101" cy="938952"/>
          </a:xfrm>
          <a:prstGeom prst="rect">
            <a:avLst/>
          </a:prstGeom>
          <a:noFill/>
          <a:ln>
            <a:noFill/>
          </a:ln>
        </p:spPr>
      </p:pic>
      <p:cxnSp>
        <p:nvCxnSpPr>
          <p:cNvPr id="197" name="Google Shape;197;p31"/>
          <p:cNvCxnSpPr/>
          <p:nvPr/>
        </p:nvCxnSpPr>
        <p:spPr>
          <a:xfrm rot="10800000" flipH="1">
            <a:off x="6760814" y="1006741"/>
            <a:ext cx="4800" cy="450900"/>
          </a:xfrm>
          <a:prstGeom prst="straightConnector1">
            <a:avLst/>
          </a:prstGeom>
          <a:noFill/>
          <a:ln w="28575" cap="flat" cmpd="sng">
            <a:solidFill>
              <a:schemeClr val="dk2"/>
            </a:solidFill>
            <a:prstDash val="solid"/>
            <a:round/>
            <a:headEnd type="none" w="sm" len="sm"/>
            <a:tailEnd type="triangle" w="med" len="med"/>
          </a:ln>
        </p:spPr>
      </p:cxnSp>
      <p:sp>
        <p:nvSpPr>
          <p:cNvPr id="198" name="Google Shape;198;p31"/>
          <p:cNvSpPr txBox="1"/>
          <p:nvPr/>
        </p:nvSpPr>
        <p:spPr>
          <a:xfrm flipH="1">
            <a:off x="6539963" y="1398638"/>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199" name="Google Shape;199;p31"/>
          <p:cNvSpPr txBox="1"/>
          <p:nvPr/>
        </p:nvSpPr>
        <p:spPr>
          <a:xfrm flipH="1">
            <a:off x="5389729" y="1403558"/>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Lom</a:t>
            </a:r>
            <a:endParaRPr sz="1000" b="0" i="0" u="none" strike="noStrike" cap="none">
              <a:solidFill>
                <a:srgbClr val="000000"/>
              </a:solidFill>
              <a:latin typeface="Arial"/>
              <a:ea typeface="Arial"/>
              <a:cs typeface="Arial"/>
              <a:sym typeface="Arial"/>
            </a:endParaRPr>
          </a:p>
        </p:txBody>
      </p:sp>
      <p:cxnSp>
        <p:nvCxnSpPr>
          <p:cNvPr id="200" name="Google Shape;200;p31"/>
          <p:cNvCxnSpPr/>
          <p:nvPr/>
        </p:nvCxnSpPr>
        <p:spPr>
          <a:xfrm>
            <a:off x="4575750" y="884332"/>
            <a:ext cx="159300" cy="300"/>
          </a:xfrm>
          <a:prstGeom prst="straightConnector1">
            <a:avLst/>
          </a:prstGeom>
          <a:noFill/>
          <a:ln w="28575" cap="flat" cmpd="sng">
            <a:solidFill>
              <a:schemeClr val="dk2"/>
            </a:solidFill>
            <a:prstDash val="solid"/>
            <a:round/>
            <a:headEnd type="none" w="sm" len="sm"/>
            <a:tailEnd type="triangle" w="med" len="med"/>
          </a:ln>
        </p:spPr>
      </p:cxnSp>
      <p:sp>
        <p:nvSpPr>
          <p:cNvPr id="201" name="Google Shape;201;p31"/>
          <p:cNvSpPr txBox="1"/>
          <p:nvPr/>
        </p:nvSpPr>
        <p:spPr>
          <a:xfrm flipH="1">
            <a:off x="4231975" y="727382"/>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202" name="Google Shape;202;p31"/>
          <p:cNvSpPr txBox="1"/>
          <p:nvPr/>
        </p:nvSpPr>
        <p:spPr>
          <a:xfrm>
            <a:off x="5213899" y="75450"/>
            <a:ext cx="1016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203" name="Google Shape;203;p31"/>
          <p:cNvSpPr/>
          <p:nvPr/>
        </p:nvSpPr>
        <p:spPr>
          <a:xfrm>
            <a:off x="5326925" y="631475"/>
            <a:ext cx="635400" cy="528900"/>
          </a:xfrm>
          <a:prstGeom prst="pentagon">
            <a:avLst>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4" name="Google Shape;204;p31"/>
          <p:cNvCxnSpPr/>
          <p:nvPr/>
        </p:nvCxnSpPr>
        <p:spPr>
          <a:xfrm rot="10800000" flipH="1">
            <a:off x="5672744" y="1065743"/>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05" name="Google Shape;205;p31"/>
          <p:cNvSpPr/>
          <p:nvPr/>
        </p:nvSpPr>
        <p:spPr>
          <a:xfrm>
            <a:off x="4949700" y="7804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1"/>
          <p:cNvSpPr/>
          <p:nvPr/>
        </p:nvSpPr>
        <p:spPr>
          <a:xfrm>
            <a:off x="5178300" y="8566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1"/>
          <p:cNvSpPr/>
          <p:nvPr/>
        </p:nvSpPr>
        <p:spPr>
          <a:xfrm>
            <a:off x="5928325" y="8161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flipH="1">
            <a:off x="6905538" y="8506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1"/>
          <p:cNvSpPr/>
          <p:nvPr/>
        </p:nvSpPr>
        <p:spPr>
          <a:xfrm>
            <a:off x="7256240" y="3769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1"/>
          <p:cNvSpPr txBox="1"/>
          <p:nvPr/>
        </p:nvSpPr>
        <p:spPr>
          <a:xfrm>
            <a:off x="6827850" y="91000"/>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sp>
        <p:nvSpPr>
          <p:cNvPr id="211" name="Google Shape;211;p31"/>
          <p:cNvSpPr txBox="1"/>
          <p:nvPr/>
        </p:nvSpPr>
        <p:spPr>
          <a:xfrm>
            <a:off x="317250" y="4433700"/>
            <a:ext cx="86862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dirty="0">
                <a:solidFill>
                  <a:schemeClr val="dk1"/>
                </a:solidFill>
                <a:latin typeface="Arial"/>
                <a:ea typeface="Arial"/>
                <a:cs typeface="Arial"/>
                <a:sym typeface="Arial"/>
              </a:rPr>
              <a:t>To what extent do you think that the creature on the bottom is a Xan? </a:t>
            </a:r>
            <a:endParaRPr sz="2000" b="0" i="0" u="none" strike="noStrike" cap="none" dirty="0">
              <a:solidFill>
                <a:srgbClr val="000000"/>
              </a:solidFill>
              <a:latin typeface="Arial"/>
              <a:ea typeface="Arial"/>
              <a:cs typeface="Arial"/>
              <a:sym typeface="Arial"/>
            </a:endParaRPr>
          </a:p>
        </p:txBody>
      </p:sp>
      <p:sp>
        <p:nvSpPr>
          <p:cNvPr id="212" name="Google Shape;212;p31"/>
          <p:cNvSpPr/>
          <p:nvPr/>
        </p:nvSpPr>
        <p:spPr>
          <a:xfrm>
            <a:off x="328050" y="2760625"/>
            <a:ext cx="8487900" cy="1676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1"/>
          <p:cNvSpPr/>
          <p:nvPr/>
        </p:nvSpPr>
        <p:spPr>
          <a:xfrm>
            <a:off x="4246274" y="2952208"/>
            <a:ext cx="2666400" cy="146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4" name="Google Shape;214;p31"/>
          <p:cNvPicPr preferRelativeResize="0"/>
          <p:nvPr/>
        </p:nvPicPr>
        <p:blipFill rotWithShape="1">
          <a:blip r:embed="rId3">
            <a:alphaModFix/>
          </a:blip>
          <a:srcRect/>
          <a:stretch/>
        </p:blipFill>
        <p:spPr>
          <a:xfrm>
            <a:off x="4611600" y="3026675"/>
            <a:ext cx="1988101" cy="938952"/>
          </a:xfrm>
          <a:prstGeom prst="rect">
            <a:avLst/>
          </a:prstGeom>
          <a:noFill/>
          <a:ln>
            <a:noFill/>
          </a:ln>
        </p:spPr>
      </p:pic>
      <p:cxnSp>
        <p:nvCxnSpPr>
          <p:cNvPr id="215" name="Google Shape;215;p31"/>
          <p:cNvCxnSpPr/>
          <p:nvPr/>
        </p:nvCxnSpPr>
        <p:spPr>
          <a:xfrm rot="10800000" flipH="1">
            <a:off x="6760814" y="3597541"/>
            <a:ext cx="4800" cy="450900"/>
          </a:xfrm>
          <a:prstGeom prst="straightConnector1">
            <a:avLst/>
          </a:prstGeom>
          <a:noFill/>
          <a:ln w="28575" cap="flat" cmpd="sng">
            <a:solidFill>
              <a:schemeClr val="dk2"/>
            </a:solidFill>
            <a:prstDash val="solid"/>
            <a:round/>
            <a:headEnd type="none" w="sm" len="sm"/>
            <a:tailEnd type="triangle" w="med" len="med"/>
          </a:ln>
        </p:spPr>
      </p:cxnSp>
      <p:sp>
        <p:nvSpPr>
          <p:cNvPr id="216" name="Google Shape;216;p31"/>
          <p:cNvSpPr txBox="1"/>
          <p:nvPr/>
        </p:nvSpPr>
        <p:spPr>
          <a:xfrm flipH="1">
            <a:off x="6539963" y="3989438"/>
            <a:ext cx="415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Dio</a:t>
            </a:r>
            <a:endParaRPr sz="1000" b="0" i="0" u="none" strike="noStrike" cap="none">
              <a:solidFill>
                <a:srgbClr val="000000"/>
              </a:solidFill>
              <a:latin typeface="Arial"/>
              <a:ea typeface="Arial"/>
              <a:cs typeface="Arial"/>
              <a:sym typeface="Arial"/>
            </a:endParaRPr>
          </a:p>
        </p:txBody>
      </p:sp>
      <p:sp>
        <p:nvSpPr>
          <p:cNvPr id="217" name="Google Shape;217;p31"/>
          <p:cNvSpPr txBox="1"/>
          <p:nvPr/>
        </p:nvSpPr>
        <p:spPr>
          <a:xfrm flipH="1">
            <a:off x="5389729" y="3994358"/>
            <a:ext cx="635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Sid</a:t>
            </a:r>
            <a:endParaRPr sz="1000" b="0" i="0" u="none" strike="noStrike" cap="none">
              <a:solidFill>
                <a:srgbClr val="000000"/>
              </a:solidFill>
              <a:latin typeface="Arial"/>
              <a:ea typeface="Arial"/>
              <a:cs typeface="Arial"/>
              <a:sym typeface="Arial"/>
            </a:endParaRPr>
          </a:p>
        </p:txBody>
      </p:sp>
      <p:cxnSp>
        <p:nvCxnSpPr>
          <p:cNvPr id="218" name="Google Shape;218;p31"/>
          <p:cNvCxnSpPr/>
          <p:nvPr/>
        </p:nvCxnSpPr>
        <p:spPr>
          <a:xfrm>
            <a:off x="4575750" y="3475132"/>
            <a:ext cx="159300" cy="300"/>
          </a:xfrm>
          <a:prstGeom prst="straightConnector1">
            <a:avLst/>
          </a:prstGeom>
          <a:noFill/>
          <a:ln w="28575" cap="flat" cmpd="sng">
            <a:solidFill>
              <a:schemeClr val="dk2"/>
            </a:solidFill>
            <a:prstDash val="solid"/>
            <a:round/>
            <a:headEnd type="none" w="sm" len="sm"/>
            <a:tailEnd type="triangle" w="med" len="med"/>
          </a:ln>
        </p:spPr>
      </p:cxnSp>
      <p:sp>
        <p:nvSpPr>
          <p:cNvPr id="219" name="Google Shape;219;p31"/>
          <p:cNvSpPr txBox="1"/>
          <p:nvPr/>
        </p:nvSpPr>
        <p:spPr>
          <a:xfrm flipH="1">
            <a:off x="4231975" y="3318182"/>
            <a:ext cx="415200" cy="338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He</a:t>
            </a:r>
            <a:endParaRPr sz="1000" b="0" i="0" u="none" strike="noStrike" cap="none">
              <a:solidFill>
                <a:srgbClr val="000000"/>
              </a:solidFill>
              <a:latin typeface="Arial"/>
              <a:ea typeface="Arial"/>
              <a:cs typeface="Arial"/>
              <a:sym typeface="Arial"/>
            </a:endParaRPr>
          </a:p>
        </p:txBody>
      </p:sp>
      <p:sp>
        <p:nvSpPr>
          <p:cNvPr id="220" name="Google Shape;220;p31"/>
          <p:cNvSpPr txBox="1"/>
          <p:nvPr/>
        </p:nvSpPr>
        <p:spPr>
          <a:xfrm>
            <a:off x="5213899" y="2666250"/>
            <a:ext cx="1016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Mechanism</a:t>
            </a:r>
            <a:endParaRPr sz="1200" b="1" i="0" u="none" strike="noStrike" cap="none">
              <a:solidFill>
                <a:srgbClr val="000000"/>
              </a:solidFill>
              <a:latin typeface="Arial"/>
              <a:ea typeface="Arial"/>
              <a:cs typeface="Arial"/>
              <a:sym typeface="Arial"/>
            </a:endParaRPr>
          </a:p>
        </p:txBody>
      </p:sp>
      <p:sp>
        <p:nvSpPr>
          <p:cNvPr id="221" name="Google Shape;221;p31"/>
          <p:cNvSpPr/>
          <p:nvPr/>
        </p:nvSpPr>
        <p:spPr>
          <a:xfrm>
            <a:off x="4949700" y="33712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1"/>
          <p:cNvSpPr/>
          <p:nvPr/>
        </p:nvSpPr>
        <p:spPr>
          <a:xfrm>
            <a:off x="5928325" y="3406925"/>
            <a:ext cx="1026864" cy="295488"/>
          </a:xfrm>
          <a:prstGeom prst="irregularSeal1">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1"/>
          <p:cNvSpPr/>
          <p:nvPr/>
        </p:nvSpPr>
        <p:spPr>
          <a:xfrm flipH="1">
            <a:off x="6905538" y="3441493"/>
            <a:ext cx="365400" cy="1737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a:off x="7256240" y="2967758"/>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1"/>
          <p:cNvSpPr txBox="1"/>
          <p:nvPr/>
        </p:nvSpPr>
        <p:spPr>
          <a:xfrm>
            <a:off x="6827850" y="2681800"/>
            <a:ext cx="19881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Purpose</a:t>
            </a:r>
            <a:endParaRPr sz="1200" b="1" i="0" u="none" strike="noStrike" cap="none" dirty="0">
              <a:solidFill>
                <a:srgbClr val="000000"/>
              </a:solidFill>
              <a:latin typeface="Arial"/>
              <a:ea typeface="Arial"/>
              <a:cs typeface="Arial"/>
              <a:sym typeface="Arial"/>
            </a:endParaRPr>
          </a:p>
        </p:txBody>
      </p:sp>
      <p:sp>
        <p:nvSpPr>
          <p:cNvPr id="226" name="Google Shape;226;p31"/>
          <p:cNvSpPr txBox="1"/>
          <p:nvPr/>
        </p:nvSpPr>
        <p:spPr>
          <a:xfrm>
            <a:off x="606088" y="1520025"/>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227" name="Google Shape;227;p31"/>
          <p:cNvSpPr txBox="1"/>
          <p:nvPr/>
        </p:nvSpPr>
        <p:spPr>
          <a:xfrm>
            <a:off x="2282488" y="1520025"/>
            <a:ext cx="181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Arial"/>
                <a:ea typeface="Arial"/>
                <a:cs typeface="Arial"/>
                <a:sym typeface="Arial"/>
              </a:rPr>
              <a:t> Xan</a:t>
            </a:r>
            <a:endParaRPr sz="1400" b="1" i="0" u="none" strike="noStrike" cap="none">
              <a:solidFill>
                <a:srgbClr val="000000"/>
              </a:solidFill>
              <a:latin typeface="Arial"/>
              <a:ea typeface="Arial"/>
              <a:cs typeface="Arial"/>
              <a:sym typeface="Arial"/>
            </a:endParaRPr>
          </a:p>
        </p:txBody>
      </p:sp>
      <p:sp>
        <p:nvSpPr>
          <p:cNvPr id="228" name="Google Shape;228;p31"/>
          <p:cNvSpPr/>
          <p:nvPr/>
        </p:nvSpPr>
        <p:spPr>
          <a:xfrm>
            <a:off x="5351874" y="3242884"/>
            <a:ext cx="635401" cy="528900"/>
          </a:xfrm>
          <a:prstGeom prst="star6">
            <a:avLst>
              <a:gd name="adj" fmla="val 28868"/>
              <a:gd name="hf" fmla="val 115470"/>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1"/>
          <p:cNvSpPr/>
          <p:nvPr/>
        </p:nvSpPr>
        <p:spPr>
          <a:xfrm>
            <a:off x="5178300" y="3447431"/>
            <a:ext cx="491275" cy="173700"/>
          </a:xfrm>
          <a:prstGeom prst="flowChartDecision">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0" name="Google Shape;230;p31"/>
          <p:cNvCxnSpPr/>
          <p:nvPr/>
        </p:nvCxnSpPr>
        <p:spPr>
          <a:xfrm rot="10800000" flipH="1">
            <a:off x="5672744" y="3656543"/>
            <a:ext cx="4800" cy="450900"/>
          </a:xfrm>
          <a:prstGeom prst="straightConnector1">
            <a:avLst/>
          </a:prstGeom>
          <a:noFill/>
          <a:ln w="28575" cap="flat" cmpd="sng">
            <a:solidFill>
              <a:schemeClr val="dk2"/>
            </a:solidFill>
            <a:prstDash val="solid"/>
            <a:round/>
            <a:headEnd type="none" w="sm" len="sm"/>
            <a:tailEnd type="triangle" w="med" len="med"/>
          </a:ln>
        </p:spPr>
      </p:cxnSp>
      <p:pic>
        <p:nvPicPr>
          <p:cNvPr id="231" name="Google Shape;231;p31"/>
          <p:cNvPicPr preferRelativeResize="0"/>
          <p:nvPr/>
        </p:nvPicPr>
        <p:blipFill rotWithShape="1">
          <a:blip r:embed="rId4">
            <a:alphaModFix/>
          </a:blip>
          <a:srcRect/>
          <a:stretch/>
        </p:blipFill>
        <p:spPr>
          <a:xfrm>
            <a:off x="7501299" y="599134"/>
            <a:ext cx="635400" cy="624810"/>
          </a:xfrm>
          <a:prstGeom prst="rect">
            <a:avLst/>
          </a:prstGeom>
          <a:noFill/>
          <a:ln>
            <a:noFill/>
          </a:ln>
        </p:spPr>
      </p:pic>
      <p:pic>
        <p:nvPicPr>
          <p:cNvPr id="232" name="Google Shape;232;p31"/>
          <p:cNvPicPr preferRelativeResize="0"/>
          <p:nvPr/>
        </p:nvPicPr>
        <p:blipFill rotWithShape="1">
          <a:blip r:embed="rId4">
            <a:alphaModFix/>
          </a:blip>
          <a:srcRect/>
          <a:stretch/>
        </p:blipFill>
        <p:spPr>
          <a:xfrm>
            <a:off x="7531183" y="3219587"/>
            <a:ext cx="635400" cy="624810"/>
          </a:xfrm>
          <a:prstGeom prst="rect">
            <a:avLst/>
          </a:prstGeom>
          <a:noFill/>
          <a:ln>
            <a:noFill/>
          </a:ln>
        </p:spPr>
      </p:pic>
      <p:pic>
        <p:nvPicPr>
          <p:cNvPr id="233" name="Google Shape;233;p31"/>
          <p:cNvPicPr preferRelativeResize="0"/>
          <p:nvPr/>
        </p:nvPicPr>
        <p:blipFill rotWithShape="1">
          <a:blip r:embed="rId5">
            <a:alphaModFix/>
          </a:blip>
          <a:srcRect/>
          <a:stretch/>
        </p:blipFill>
        <p:spPr>
          <a:xfrm>
            <a:off x="1512388" y="2901737"/>
            <a:ext cx="1282700" cy="1361974"/>
          </a:xfrm>
          <a:prstGeom prst="rect">
            <a:avLst/>
          </a:prstGeom>
          <a:noFill/>
          <a:ln>
            <a:noFill/>
          </a:ln>
        </p:spPr>
      </p:pic>
      <p:pic>
        <p:nvPicPr>
          <p:cNvPr id="234" name="Google Shape;234;p31"/>
          <p:cNvPicPr preferRelativeResize="0"/>
          <p:nvPr/>
        </p:nvPicPr>
        <p:blipFill rotWithShape="1">
          <a:blip r:embed="rId6">
            <a:alphaModFix/>
          </a:blip>
          <a:srcRect/>
          <a:stretch/>
        </p:blipFill>
        <p:spPr>
          <a:xfrm>
            <a:off x="734245" y="150775"/>
            <a:ext cx="1498600" cy="1435100"/>
          </a:xfrm>
          <a:prstGeom prst="rect">
            <a:avLst/>
          </a:prstGeom>
          <a:noFill/>
          <a:ln>
            <a:noFill/>
          </a:ln>
        </p:spPr>
      </p:pic>
      <p:pic>
        <p:nvPicPr>
          <p:cNvPr id="235" name="Google Shape;235;p31"/>
          <p:cNvPicPr preferRelativeResize="0"/>
          <p:nvPr/>
        </p:nvPicPr>
        <p:blipFill rotWithShape="1">
          <a:blip r:embed="rId7">
            <a:alphaModFix/>
          </a:blip>
          <a:srcRect/>
          <a:stretch/>
        </p:blipFill>
        <p:spPr>
          <a:xfrm>
            <a:off x="2512181" y="226975"/>
            <a:ext cx="1282700" cy="1358900"/>
          </a:xfrm>
          <a:prstGeom prst="rect">
            <a:avLst/>
          </a:prstGeom>
          <a:noFill/>
          <a:ln>
            <a:noFill/>
          </a:ln>
        </p:spPr>
      </p:pic>
      <p:sp>
        <p:nvSpPr>
          <p:cNvPr id="4" name="Google Shape;136;p28">
            <a:extLst>
              <a:ext uri="{FF2B5EF4-FFF2-40B4-BE49-F238E27FC236}">
                <a16:creationId xmlns:a16="http://schemas.microsoft.com/office/drawing/2014/main" id="{FD1A4B28-9643-BB99-2021-2E7993E3EEB6}"/>
              </a:ext>
            </a:extLst>
          </p:cNvPr>
          <p:cNvSpPr txBox="1"/>
          <p:nvPr/>
        </p:nvSpPr>
        <p:spPr>
          <a:xfrm flipH="1">
            <a:off x="7029796" y="4036610"/>
            <a:ext cx="150791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Pollinates Pink Flowers</a:t>
            </a:r>
            <a:endParaRPr sz="1000" b="0" i="0" u="none" strike="noStrike" cap="none" dirty="0">
              <a:solidFill>
                <a:srgbClr val="000000"/>
              </a:solidFill>
              <a:latin typeface="Arial"/>
              <a:ea typeface="Arial"/>
              <a:cs typeface="Arial"/>
              <a:sym typeface="Arial"/>
            </a:endParaRPr>
          </a:p>
        </p:txBody>
      </p:sp>
      <p:sp>
        <p:nvSpPr>
          <p:cNvPr id="5" name="Google Shape;136;p28">
            <a:extLst>
              <a:ext uri="{FF2B5EF4-FFF2-40B4-BE49-F238E27FC236}">
                <a16:creationId xmlns:a16="http://schemas.microsoft.com/office/drawing/2014/main" id="{85DAAD75-7BE0-9B5D-06E5-F4A6F1FEBD51}"/>
              </a:ext>
            </a:extLst>
          </p:cNvPr>
          <p:cNvSpPr txBox="1"/>
          <p:nvPr/>
        </p:nvSpPr>
        <p:spPr>
          <a:xfrm flipH="1">
            <a:off x="7039737" y="1442503"/>
            <a:ext cx="1507915"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dirty="0"/>
              <a:t>Pollinates Pink Flowers</a:t>
            </a:r>
            <a:endParaRPr sz="1000" b="0" i="0" u="none" strike="noStrike" cap="none" dirty="0">
              <a:solidFill>
                <a:srgbClr val="000000"/>
              </a:solidFill>
              <a:latin typeface="Arial"/>
              <a:ea typeface="Arial"/>
              <a:cs typeface="Arial"/>
              <a:sym typeface="Arial"/>
            </a:endParaRPr>
          </a:p>
        </p:txBody>
      </p:sp>
      <p:sp>
        <p:nvSpPr>
          <p:cNvPr id="6" name="Oval 5">
            <a:extLst>
              <a:ext uri="{FF2B5EF4-FFF2-40B4-BE49-F238E27FC236}">
                <a16:creationId xmlns:a16="http://schemas.microsoft.com/office/drawing/2014/main" id="{AA5257C6-3F78-C331-7EE8-2B701EDF661A}"/>
              </a:ext>
            </a:extLst>
          </p:cNvPr>
          <p:cNvSpPr/>
          <p:nvPr/>
        </p:nvSpPr>
        <p:spPr>
          <a:xfrm>
            <a:off x="5221910" y="577372"/>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798964C-E97B-E0D3-65A9-F779329265A7}"/>
              </a:ext>
            </a:extLst>
          </p:cNvPr>
          <p:cNvSpPr/>
          <p:nvPr/>
        </p:nvSpPr>
        <p:spPr>
          <a:xfrm>
            <a:off x="5245105" y="3144980"/>
            <a:ext cx="878425" cy="763644"/>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7FC96D2-19F5-48F8-F784-B9AF00B112A6}"/>
              </a:ext>
            </a:extLst>
          </p:cNvPr>
          <p:cNvSpPr/>
          <p:nvPr/>
        </p:nvSpPr>
        <p:spPr>
          <a:xfrm>
            <a:off x="7352197" y="540931"/>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C3F0DF8-B1BF-070B-2A36-1F17FE527196}"/>
              </a:ext>
            </a:extLst>
          </p:cNvPr>
          <p:cNvSpPr/>
          <p:nvPr/>
        </p:nvSpPr>
        <p:spPr>
          <a:xfrm>
            <a:off x="7375391" y="3168171"/>
            <a:ext cx="878425" cy="763644"/>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51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p:nvPr/>
        </p:nvSpPr>
        <p:spPr>
          <a:xfrm>
            <a:off x="317250" y="-62100"/>
            <a:ext cx="8686200" cy="503184"/>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dirty="0">
                <a:solidFill>
                  <a:schemeClr val="dk1"/>
                </a:solidFill>
                <a:latin typeface="Arial"/>
                <a:ea typeface="Arial"/>
                <a:cs typeface="Arial"/>
                <a:sym typeface="Arial"/>
              </a:rPr>
              <a:t>You come across this creature. </a:t>
            </a:r>
            <a:endParaRPr sz="1800" b="0" i="0" u="none" strike="noStrike" cap="none" dirty="0">
              <a:solidFill>
                <a:srgbClr val="000000"/>
              </a:solidFill>
              <a:latin typeface="Arial"/>
              <a:ea typeface="Arial"/>
              <a:cs typeface="Arial"/>
              <a:sym typeface="Arial"/>
            </a:endParaRPr>
          </a:p>
        </p:txBody>
      </p:sp>
      <p:sp>
        <p:nvSpPr>
          <p:cNvPr id="241" name="Google Shape;241;p32"/>
          <p:cNvSpPr txBox="1"/>
          <p:nvPr/>
        </p:nvSpPr>
        <p:spPr>
          <a:xfrm>
            <a:off x="0" y="1233300"/>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Arial"/>
                <a:ea typeface="Arial"/>
                <a:cs typeface="Arial"/>
                <a:sym typeface="Arial"/>
              </a:rPr>
              <a:t>Its purpose is to decompose blue apples. </a:t>
            </a:r>
            <a:endParaRPr sz="1800" b="0" i="0" u="none" strike="noStrike" cap="none">
              <a:solidFill>
                <a:schemeClr val="dk1"/>
              </a:solidFill>
              <a:latin typeface="Arial"/>
              <a:ea typeface="Arial"/>
              <a:cs typeface="Arial"/>
              <a:sym typeface="Arial"/>
            </a:endParaRPr>
          </a:p>
        </p:txBody>
      </p:sp>
      <p:sp>
        <p:nvSpPr>
          <p:cNvPr id="242" name="Google Shape;242;p32"/>
          <p:cNvSpPr/>
          <p:nvPr/>
        </p:nvSpPr>
        <p:spPr>
          <a:xfrm>
            <a:off x="4016252" y="1920983"/>
            <a:ext cx="1081500" cy="115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2"/>
          <p:cNvSpPr txBox="1"/>
          <p:nvPr/>
        </p:nvSpPr>
        <p:spPr>
          <a:xfrm>
            <a:off x="4146588" y="1620750"/>
            <a:ext cx="882613"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dirty="0"/>
              <a:t>Purpose</a:t>
            </a:r>
            <a:endParaRPr sz="1200" b="1" i="0" u="none" strike="noStrike" cap="none" dirty="0">
              <a:solidFill>
                <a:srgbClr val="000000"/>
              </a:solidFill>
              <a:latin typeface="Arial"/>
              <a:ea typeface="Arial"/>
              <a:cs typeface="Arial"/>
              <a:sym typeface="Arial"/>
            </a:endParaRPr>
          </a:p>
        </p:txBody>
      </p:sp>
      <p:pic>
        <p:nvPicPr>
          <p:cNvPr id="244" name="Google Shape;244;p32"/>
          <p:cNvPicPr preferRelativeResize="0"/>
          <p:nvPr/>
        </p:nvPicPr>
        <p:blipFill rotWithShape="1">
          <a:blip r:embed="rId3">
            <a:alphaModFix/>
          </a:blip>
          <a:srcRect/>
          <a:stretch/>
        </p:blipFill>
        <p:spPr>
          <a:xfrm>
            <a:off x="4196827" y="2186078"/>
            <a:ext cx="674570" cy="624810"/>
          </a:xfrm>
          <a:prstGeom prst="rect">
            <a:avLst/>
          </a:prstGeom>
          <a:noFill/>
          <a:ln>
            <a:noFill/>
          </a:ln>
        </p:spPr>
      </p:pic>
      <p:pic>
        <p:nvPicPr>
          <p:cNvPr id="245" name="Google Shape;245;p32"/>
          <p:cNvPicPr preferRelativeResize="0"/>
          <p:nvPr/>
        </p:nvPicPr>
        <p:blipFill rotWithShape="1">
          <a:blip r:embed="rId4">
            <a:alphaModFix/>
          </a:blip>
          <a:srcRect/>
          <a:stretch/>
        </p:blipFill>
        <p:spPr>
          <a:xfrm>
            <a:off x="3867853" y="283278"/>
            <a:ext cx="1282700" cy="1080112"/>
          </a:xfrm>
          <a:prstGeom prst="rect">
            <a:avLst/>
          </a:prstGeom>
          <a:noFill/>
          <a:ln>
            <a:noFill/>
          </a:ln>
        </p:spPr>
      </p:pic>
      <p:sp>
        <p:nvSpPr>
          <p:cNvPr id="2" name="Google Shape;136;p28">
            <a:extLst>
              <a:ext uri="{FF2B5EF4-FFF2-40B4-BE49-F238E27FC236}">
                <a16:creationId xmlns:a16="http://schemas.microsoft.com/office/drawing/2014/main" id="{B1820DCA-438B-3834-F513-9A9F25E721DB}"/>
              </a:ext>
            </a:extLst>
          </p:cNvPr>
          <p:cNvSpPr txBox="1"/>
          <p:nvPr/>
        </p:nvSpPr>
        <p:spPr>
          <a:xfrm flipH="1">
            <a:off x="3770214" y="2994797"/>
            <a:ext cx="1567098"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Decompose Blue Apples</a:t>
            </a:r>
            <a:endParaRPr sz="10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1365</Words>
  <Application>Microsoft Macintosh PowerPoint</Application>
  <PresentationFormat>On-screen Show (16:9)</PresentationFormat>
  <Paragraphs>351</Paragraphs>
  <Slides>34</Slides>
  <Notes>34</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34</vt:i4>
      </vt:variant>
    </vt:vector>
  </HeadingPairs>
  <TitlesOfParts>
    <vt:vector size="37" baseType="lpstr">
      <vt:lpstr>Arial</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David Rose</cp:lastModifiedBy>
  <cp:revision>3</cp:revision>
  <dcterms:modified xsi:type="dcterms:W3CDTF">2022-12-06T22:52:06Z</dcterms:modified>
</cp:coreProperties>
</file>