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</p:sldMasterIdLst>
  <p:notesMasterIdLst>
    <p:notesMasterId r:id="rId19"/>
  </p:notesMasterIdLst>
  <p:handoutMasterIdLst>
    <p:handoutMasterId r:id="rId20"/>
  </p:handoutMasterIdLst>
  <p:sldIdLst>
    <p:sldId id="448" r:id="rId5"/>
    <p:sldId id="471" r:id="rId6"/>
    <p:sldId id="472" r:id="rId7"/>
    <p:sldId id="473" r:id="rId8"/>
    <p:sldId id="474" r:id="rId9"/>
    <p:sldId id="475" r:id="rId10"/>
    <p:sldId id="465" r:id="rId11"/>
    <p:sldId id="466" r:id="rId12"/>
    <p:sldId id="467" r:id="rId13"/>
    <p:sldId id="468" r:id="rId14"/>
    <p:sldId id="469" r:id="rId15"/>
    <p:sldId id="470" r:id="rId16"/>
    <p:sldId id="476" r:id="rId17"/>
    <p:sldId id="29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5" autoAdjust="0"/>
    <p:restoredTop sz="98205" autoAdjust="0"/>
  </p:normalViewPr>
  <p:slideViewPr>
    <p:cSldViewPr snapToGrid="0" snapToObjects="1">
      <p:cViewPr varScale="1">
        <p:scale>
          <a:sx n="75" d="100"/>
          <a:sy n="75" d="100"/>
        </p:scale>
        <p:origin x="-11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ownloads:Compressed,%20Chunked%20TimeSeries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ownloads:Compressed,%20Chunked%20TimeSeries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ownloads:Compressed,%20Chunked%20TimeSeries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ownloads:Compressed,%20Chunked%20TimeSeries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ownloads:Compressed,%20Chunked%20TimeSeries%20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e:Downloads:Compressed,%20Chunked%20TimeSeries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Load Time vs Compression Batch Size (10M docs)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load!$B$1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684EE"/>
            </a:solidFill>
          </c:spPr>
          <c:invertIfNegative val="1"/>
          <c:cat>
            <c:numRef>
              <c:f>load!$A$2:$A$8</c:f>
              <c:numCache>
                <c:formatCode>General</c:formatCode>
                <c:ptCount val="7"/>
                <c:pt idx="0">
                  <c:v>1.0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load!$B$2:$B$8</c:f>
              <c:numCache>
                <c:formatCode>General</c:formatCode>
                <c:ptCount val="7"/>
                <c:pt idx="0">
                  <c:v>953.231</c:v>
                </c:pt>
                <c:pt idx="1">
                  <c:v>544.0659999999997</c:v>
                </c:pt>
                <c:pt idx="2">
                  <c:v>489.898</c:v>
                </c:pt>
                <c:pt idx="3">
                  <c:v>457.336</c:v>
                </c:pt>
                <c:pt idx="4">
                  <c:v>448.055</c:v>
                </c:pt>
                <c:pt idx="5">
                  <c:v>448.198</c:v>
                </c:pt>
                <c:pt idx="6">
                  <c:v>580.0599999999996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load!$C$1</c:f>
              <c:strCache>
                <c:ptCount val="1"/>
                <c:pt idx="0">
                  <c:v>Compression</c:v>
                </c:pt>
              </c:strCache>
            </c:strRef>
          </c:tx>
          <c:spPr>
            <a:solidFill>
              <a:srgbClr val="DC3912"/>
            </a:solidFill>
          </c:spPr>
          <c:invertIfNegative val="1"/>
          <c:cat>
            <c:numRef>
              <c:f>load!$A$2:$A$8</c:f>
              <c:numCache>
                <c:formatCode>General</c:formatCode>
                <c:ptCount val="7"/>
                <c:pt idx="0">
                  <c:v>1.0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load!$C$2:$C$8</c:f>
              <c:numCache>
                <c:formatCode>General</c:formatCode>
                <c:ptCount val="7"/>
                <c:pt idx="0">
                  <c:v>0.0</c:v>
                </c:pt>
                <c:pt idx="1">
                  <c:v>416.9839999999996</c:v>
                </c:pt>
                <c:pt idx="2">
                  <c:v>369.845</c:v>
                </c:pt>
                <c:pt idx="3">
                  <c:v>343.39</c:v>
                </c:pt>
                <c:pt idx="4">
                  <c:v>338.054</c:v>
                </c:pt>
                <c:pt idx="5">
                  <c:v>339.287</c:v>
                </c:pt>
                <c:pt idx="6">
                  <c:v>471.837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load!$E$1</c:f>
              <c:strCache>
                <c:ptCount val="1"/>
                <c:pt idx="0">
                  <c:v>Load</c:v>
                </c:pt>
              </c:strCache>
            </c:strRef>
          </c:tx>
          <c:spPr>
            <a:solidFill>
              <a:srgbClr val="FF9900"/>
            </a:solidFill>
          </c:spPr>
          <c:invertIfNegative val="1"/>
          <c:cat>
            <c:numRef>
              <c:f>load!$A$2:$A$8</c:f>
              <c:numCache>
                <c:formatCode>General</c:formatCode>
                <c:ptCount val="7"/>
                <c:pt idx="0">
                  <c:v>1.0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load!$E$2:$E$8</c:f>
              <c:numCache>
                <c:formatCode>General</c:formatCode>
                <c:ptCount val="7"/>
                <c:pt idx="0">
                  <c:v>855.968</c:v>
                </c:pt>
                <c:pt idx="1">
                  <c:v>29.819</c:v>
                </c:pt>
                <c:pt idx="2">
                  <c:v>22.79</c:v>
                </c:pt>
                <c:pt idx="3">
                  <c:v>16.683</c:v>
                </c:pt>
                <c:pt idx="4">
                  <c:v>12.738</c:v>
                </c:pt>
                <c:pt idx="5">
                  <c:v>11.648</c:v>
                </c:pt>
                <c:pt idx="6">
                  <c:v>10.96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0128712"/>
        <c:axId val="-2101951048"/>
      </c:barChart>
      <c:catAx>
        <c:axId val="2060128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Compression Batch Size (1 is non-compressed)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-2101951048"/>
        <c:crosses val="autoZero"/>
        <c:auto val="1"/>
        <c:lblAlgn val="ctr"/>
        <c:lblOffset val="100"/>
        <c:noMultiLvlLbl val="1"/>
      </c:catAx>
      <c:valAx>
        <c:axId val="-210195104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2060128712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 dirty="0"/>
              <a:t>Load OPS </a:t>
            </a:r>
            <a:r>
              <a:rPr lang="en-US" dirty="0" err="1"/>
              <a:t>vs</a:t>
            </a:r>
            <a:r>
              <a:rPr lang="en-US" dirty="0"/>
              <a:t> Compression Batch Size (10M </a:t>
            </a:r>
            <a:r>
              <a:rPr lang="en-US" dirty="0" smtClean="0"/>
              <a:t>docs, 1/50</a:t>
            </a:r>
            <a:r>
              <a:rPr lang="en-US" baseline="30000" dirty="0" smtClean="0"/>
              <a:t>th</a:t>
            </a:r>
            <a:r>
              <a:rPr lang="en-US" dirty="0" smtClean="0"/>
              <a:t> @ 100)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load!$I$1</c:f>
              <c:strCache>
                <c:ptCount val="1"/>
                <c:pt idx="0">
                  <c:v>OPS</c:v>
                </c:pt>
              </c:strCache>
            </c:strRef>
          </c:tx>
          <c:spPr>
            <a:solidFill>
              <a:srgbClr val="4684EE"/>
            </a:solidFill>
          </c:spPr>
          <c:invertIfNegative val="1"/>
          <c:cat>
            <c:numRef>
              <c:f>load!$A$2:$A$8</c:f>
              <c:numCache>
                <c:formatCode>General</c:formatCode>
                <c:ptCount val="7"/>
                <c:pt idx="0">
                  <c:v>1.0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load!$I$2:$I$8</c:f>
              <c:numCache>
                <c:formatCode>#,##0</c:formatCode>
                <c:ptCount val="7"/>
                <c:pt idx="0">
                  <c:v>10490.63658231845</c:v>
                </c:pt>
                <c:pt idx="1">
                  <c:v>735.2049199913246</c:v>
                </c:pt>
                <c:pt idx="2">
                  <c:v>408.2482475943972</c:v>
                </c:pt>
                <c:pt idx="3">
                  <c:v>218.6576171567513</c:v>
                </c:pt>
                <c:pt idx="4">
                  <c:v>89.2747542154423</c:v>
                </c:pt>
                <c:pt idx="5">
                  <c:v>44.6231353107332</c:v>
                </c:pt>
                <c:pt idx="6">
                  <c:v>17.23959590387201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014760"/>
        <c:axId val="-2102020776"/>
      </c:barChart>
      <c:catAx>
        <c:axId val="-2102014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Compression Batch Size (1 is non-compressed)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-2102020776"/>
        <c:crosses val="autoZero"/>
        <c:auto val="1"/>
        <c:lblAlgn val="ctr"/>
        <c:lblOffset val="100"/>
        <c:noMultiLvlLbl val="1"/>
      </c:catAx>
      <c:valAx>
        <c:axId val="-210202077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#,##0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201476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DB Size vs Compression Count (18% of total at 100)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4684EE"/>
            </a:solidFill>
          </c:spPr>
          <c:invertIfNegative val="1"/>
          <c:cat>
            <c:strRef>
              <c:f>size!$A$1:$A$8</c:f>
              <c:strCache>
                <c:ptCount val="8"/>
                <c:pt idx="0">
                  <c:v>Compression Count</c:v>
                </c:pt>
                <c:pt idx="1">
                  <c:v>1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250</c:v>
                </c:pt>
                <c:pt idx="6">
                  <c:v>500</c:v>
                </c:pt>
                <c:pt idx="7">
                  <c:v>1000</c:v>
                </c:pt>
              </c:strCache>
            </c:strRef>
          </c:cat>
          <c:val>
            <c:numRef>
              <c:f>size!$B$1:$B$8</c:f>
              <c:numCache>
                <c:formatCode>#,##0.00</c:formatCode>
                <c:ptCount val="8"/>
                <c:pt idx="0">
                  <c:v>0.0</c:v>
                </c:pt>
                <c:pt idx="1">
                  <c:v>4.321336761116978</c:v>
                </c:pt>
                <c:pt idx="2">
                  <c:v>0.947712704539299</c:v>
                </c:pt>
                <c:pt idx="3">
                  <c:v>0.855326488614082</c:v>
                </c:pt>
                <c:pt idx="4">
                  <c:v>0.761447533965111</c:v>
                </c:pt>
                <c:pt idx="5">
                  <c:v>0.762342914938927</c:v>
                </c:pt>
                <c:pt idx="6">
                  <c:v>0.717944130301475</c:v>
                </c:pt>
                <c:pt idx="7">
                  <c:v>0.686496496200561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061336"/>
        <c:axId val="-2102067192"/>
      </c:barChart>
      <c:catAx>
        <c:axId val="-2102061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Compression Batch Size (1 is non-compressed)</a:t>
                </a:r>
              </a:p>
            </c:rich>
          </c:tx>
          <c:layout/>
          <c:overlay val="0"/>
        </c:title>
        <c:majorTickMark val="cross"/>
        <c:minorTickMark val="cross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-2102067192"/>
        <c:crosses val="autoZero"/>
        <c:auto val="1"/>
        <c:lblAlgn val="ctr"/>
        <c:lblOffset val="100"/>
        <c:noMultiLvlLbl val="1"/>
      </c:catAx>
      <c:valAx>
        <c:axId val="-210206719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Size (GB)</a:t>
                </a:r>
              </a:p>
            </c:rich>
          </c:tx>
          <c:layout/>
          <c:overlay val="0"/>
        </c:title>
        <c:numFmt formatCode="#,##0.00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2061336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Query Time vs Compression Batch Size (10M docs, {device_id : { $in : &lt;4 ids&gt;} }, returns 4k docs, 1 col)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query1!$B$1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4684EE"/>
            </a:solidFill>
          </c:spPr>
          <c:invertIfNegative val="1"/>
          <c:cat>
            <c:numRef>
              <c:f>query1!$A$2:$A$8</c:f>
              <c:numCache>
                <c:formatCode>General</c:formatCode>
                <c:ptCount val="7"/>
                <c:pt idx="0">
                  <c:v>1.0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query1!$B$2:$B$8</c:f>
              <c:numCache>
                <c:formatCode>General</c:formatCode>
                <c:ptCount val="7"/>
                <c:pt idx="0">
                  <c:v>0.41</c:v>
                </c:pt>
                <c:pt idx="1">
                  <c:v>23.306</c:v>
                </c:pt>
                <c:pt idx="2">
                  <c:v>37.78</c:v>
                </c:pt>
                <c:pt idx="3">
                  <c:v>68.363</c:v>
                </c:pt>
                <c:pt idx="4">
                  <c:v>156.179</c:v>
                </c:pt>
                <c:pt idx="5">
                  <c:v>291.369</c:v>
                </c:pt>
                <c:pt idx="6">
                  <c:v>574.0559999999997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105272"/>
        <c:axId val="-2102111288"/>
      </c:barChart>
      <c:catAx>
        <c:axId val="-2102105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Compression Batch Size (1 is non-compressed)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-2102111288"/>
        <c:crosses val="autoZero"/>
        <c:auto val="1"/>
        <c:lblAlgn val="ctr"/>
        <c:lblOffset val="100"/>
        <c:noMultiLvlLbl val="1"/>
      </c:catAx>
      <c:valAx>
        <c:axId val="-210211128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2105272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Query Time vs Compression Batch Size (10M docs, {device_id : { $in : &lt;4 ids&gt;}, ts : { $gte : t1, $lte : 21 } }, returns 1.6k docs, 1 col)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query2!$B$1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4684EE"/>
            </a:solidFill>
          </c:spPr>
          <c:invertIfNegative val="1"/>
          <c:cat>
            <c:numRef>
              <c:f>query2!$A$2:$A$8</c:f>
              <c:numCache>
                <c:formatCode>General</c:formatCode>
                <c:ptCount val="7"/>
                <c:pt idx="0">
                  <c:v>0.0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query2!$B$2:$B$8</c:f>
              <c:numCache>
                <c:formatCode>General</c:formatCode>
                <c:ptCount val="7"/>
                <c:pt idx="0">
                  <c:v>0.09</c:v>
                </c:pt>
                <c:pt idx="1">
                  <c:v>3.656</c:v>
                </c:pt>
                <c:pt idx="2">
                  <c:v>2.493</c:v>
                </c:pt>
                <c:pt idx="3">
                  <c:v>3.065</c:v>
                </c:pt>
                <c:pt idx="4">
                  <c:v>6.504</c:v>
                </c:pt>
                <c:pt idx="5">
                  <c:v>11.673</c:v>
                </c:pt>
                <c:pt idx="6">
                  <c:v>22.304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148824"/>
        <c:axId val="-2102154840"/>
      </c:barChart>
      <c:catAx>
        <c:axId val="-2102148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Compression Batch Size (1 is non-compressed)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-2102154840"/>
        <c:crosses val="autoZero"/>
        <c:auto val="1"/>
        <c:lblAlgn val="ctr"/>
        <c:lblOffset val="100"/>
        <c:noMultiLvlLbl val="1"/>
      </c:catAx>
      <c:valAx>
        <c:axId val="-2102154840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2148824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en-US"/>
              <a:t>Query Time vs Compression Batch Size (10M docs, {device_id : { $in : &lt;4 ids&gt;}, ts : { $gte : t1, $lte : 21 } }, returns 1.6k docs, 4 cols)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query3!$B$1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4684EE"/>
            </a:solidFill>
          </c:spPr>
          <c:invertIfNegative val="1"/>
          <c:cat>
            <c:numRef>
              <c:f>query3!$A$2:$A$8</c:f>
              <c:numCache>
                <c:formatCode>General</c:formatCode>
                <c:ptCount val="7"/>
                <c:pt idx="0">
                  <c:v>0.0</c:v>
                </c:pt>
                <c:pt idx="1">
                  <c:v>25.0</c:v>
                </c:pt>
                <c:pt idx="2">
                  <c:v>50.0</c:v>
                </c:pt>
                <c:pt idx="3">
                  <c:v>100.0</c:v>
                </c:pt>
                <c:pt idx="4">
                  <c:v>250.0</c:v>
                </c:pt>
                <c:pt idx="5">
                  <c:v>500.0</c:v>
                </c:pt>
                <c:pt idx="6">
                  <c:v>1000.0</c:v>
                </c:pt>
              </c:numCache>
            </c:numRef>
          </c:cat>
          <c:val>
            <c:numRef>
              <c:f>query3!$B$2:$B$8</c:f>
              <c:numCache>
                <c:formatCode>General</c:formatCode>
                <c:ptCount val="7"/>
                <c:pt idx="0">
                  <c:v>0.087</c:v>
                </c:pt>
                <c:pt idx="1">
                  <c:v>3.679</c:v>
                </c:pt>
                <c:pt idx="2">
                  <c:v>2.994</c:v>
                </c:pt>
                <c:pt idx="3">
                  <c:v>3.572</c:v>
                </c:pt>
                <c:pt idx="4">
                  <c:v>6.667999999999996</c:v>
                </c:pt>
                <c:pt idx="5">
                  <c:v>11.757</c:v>
                </c:pt>
                <c:pt idx="6">
                  <c:v>22.28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2193000"/>
        <c:axId val="-2102199016"/>
      </c:barChart>
      <c:catAx>
        <c:axId val="-2102193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Compression Batch Size (1 is non-compressed)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-2102199016"/>
        <c:crosses val="autoZero"/>
        <c:auto val="1"/>
        <c:lblAlgn val="ctr"/>
        <c:lblOffset val="100"/>
        <c:noMultiLvlLbl val="1"/>
      </c:catAx>
      <c:valAx>
        <c:axId val="-210219901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(secs)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2193000"/>
        <c:crosses val="autoZero"/>
        <c:crossBetween val="between"/>
      </c:valAx>
    </c:plotArea>
    <c:legend>
      <c:legendPos val="t"/>
      <c:layout/>
      <c:overlay val="0"/>
    </c:legend>
    <c:plotVisOnly val="1"/>
    <c:dispBlanksAs val="zero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9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6C93A110-9B41-F343-ACAE-1D7A1BEA37B9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2AB613C-4481-A440-81A1-F1DC2F9E3099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9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3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8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9" r:id="rId3"/>
    <p:sldLayoutId id="2147483871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0442" y="6261733"/>
            <a:ext cx="1274157" cy="460138"/>
          </a:xfrm>
          <a:prstGeom prst="rect">
            <a:avLst/>
          </a:prstGeom>
        </p:spPr>
      </p:pic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82874"/>
            <a:ext cx="8229600" cy="1492251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Compressed, Chunked Time-Series Data Testing</a:t>
            </a:r>
            <a:endParaRPr lang="en-US" dirty="0">
              <a:latin typeface="Segoe Light"/>
              <a:ea typeface="+mj-ea"/>
              <a:cs typeface="Segoe Light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4175125"/>
            <a:ext cx="8229600" cy="1492251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i="0" kern="120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Semibold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ea typeface="+mj-ea"/>
                <a:cs typeface="+mj-cs"/>
              </a:rPr>
              <a:t>Dave Finnegan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Segoe Light"/>
                <a:ea typeface="+mj-ea"/>
                <a:cs typeface="+mj-cs"/>
              </a:rPr>
              <a:t>Sr. Solution Architect</a:t>
            </a:r>
            <a:endParaRPr lang="en-US" sz="2000" dirty="0">
              <a:latin typeface="Segoe Light"/>
              <a:ea typeface="+mj-ea"/>
              <a:cs typeface="Segoe Ligh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err="1" smtClean="0">
                <a:latin typeface="Segoe Light"/>
                <a:ea typeface="+mj-ea"/>
                <a:cs typeface="Segoe Light"/>
              </a:rPr>
              <a:t>Bootcamp</a:t>
            </a:r>
            <a:r>
              <a:rPr lang="en-US" sz="2000" dirty="0" smtClean="0">
                <a:latin typeface="Segoe Light"/>
                <a:ea typeface="+mj-ea"/>
                <a:cs typeface="Segoe Light"/>
              </a:rPr>
              <a:t> Project – March 2014</a:t>
            </a:r>
            <a:endParaRPr lang="en-US" sz="2000" dirty="0" smtClean="0">
              <a:latin typeface="Segoe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387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 – 4 IDs, 1 Col, 4k docs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786190"/>
              </p:ext>
            </p:extLst>
          </p:nvPr>
        </p:nvGraphicFramePr>
        <p:xfrm>
          <a:off x="592666" y="1354667"/>
          <a:ext cx="7909983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90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 – 4 IDs, TS, 1 Col, 1.6k docs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909234"/>
              </p:ext>
            </p:extLst>
          </p:nvPr>
        </p:nvGraphicFramePr>
        <p:xfrm>
          <a:off x="641350" y="1388532"/>
          <a:ext cx="8045450" cy="495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19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Query 3 – 4 IDs, TS, 4 Cols, 1.6k, docs</a:t>
            </a:r>
            <a:endParaRPr lang="en-US" sz="32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433459"/>
              </p:ext>
            </p:extLst>
          </p:nvPr>
        </p:nvGraphicFramePr>
        <p:xfrm>
          <a:off x="556683" y="1337733"/>
          <a:ext cx="8130117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84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334"/>
            <a:ext cx="8229600" cy="45858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Results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Writes </a:t>
            </a:r>
            <a:r>
              <a:rPr lang="en-US" sz="2000" dirty="0"/>
              <a:t>are ~50% </a:t>
            </a:r>
            <a:r>
              <a:rPr lang="en-US" sz="2000" dirty="0" smtClean="0"/>
              <a:t>faster, take </a:t>
            </a:r>
            <a:r>
              <a:rPr lang="en-US" sz="2000" dirty="0"/>
              <a:t>~20% </a:t>
            </a:r>
            <a:r>
              <a:rPr lang="en-US" sz="2000" dirty="0" smtClean="0"/>
              <a:t>of disk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Reads are considerably slower, but aggregates are v. fast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Future Work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Improve </a:t>
            </a:r>
            <a:r>
              <a:rPr lang="en-US" sz="2000" dirty="0" smtClean="0"/>
              <a:t>load performance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Compression starves insert load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Try </a:t>
            </a:r>
            <a:r>
              <a:rPr lang="en-US" sz="2000" dirty="0" smtClean="0"/>
              <a:t>alternative compression </a:t>
            </a:r>
            <a:r>
              <a:rPr lang="en-US" sz="2000" dirty="0" smtClean="0"/>
              <a:t>algorithms (Snappy)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Optimize </a:t>
            </a:r>
            <a:r>
              <a:rPr lang="en-US" sz="2000" dirty="0" smtClean="0"/>
              <a:t>CPU to improve compression times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Expand functionality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Additional aggregations, and query options</a:t>
            </a:r>
          </a:p>
        </p:txBody>
      </p:sp>
    </p:spTree>
    <p:extLst>
      <p:ext uri="{BB962C8B-B14F-4D97-AF65-F5344CB8AC3E}">
        <p14:creationId xmlns:p14="http://schemas.microsoft.com/office/powerpoint/2010/main" val="391867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ngoDB_Logo_Knockout_RGB.em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1056" y="3015702"/>
            <a:ext cx="3011809" cy="864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334"/>
            <a:ext cx="8229600" cy="178510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Explore Archived Storage concepts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Bucketed, Compressed data with pre-aggregation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Extends work done by </a:t>
            </a:r>
            <a:r>
              <a:rPr lang="en-US" dirty="0" err="1" smtClean="0"/>
              <a:t>Henrik</a:t>
            </a:r>
            <a:r>
              <a:rPr lang="en-US" dirty="0" smtClean="0"/>
              <a:t> Ingo and Chris </a:t>
            </a:r>
            <a:r>
              <a:rPr lang="en-US" dirty="0" err="1" smtClean="0"/>
              <a:t>Biow</a:t>
            </a:r>
            <a:r>
              <a:rPr lang="en-US" dirty="0" smtClean="0"/>
              <a:t> on </a:t>
            </a:r>
            <a:r>
              <a:rPr lang="en-US" i="1" dirty="0" smtClean="0"/>
              <a:t>Simulated Time-Series Data Feed</a:t>
            </a:r>
          </a:p>
        </p:txBody>
      </p:sp>
    </p:spTree>
    <p:extLst>
      <p:ext uri="{BB962C8B-B14F-4D97-AF65-F5344CB8AC3E}">
        <p14:creationId xmlns:p14="http://schemas.microsoft.com/office/powerpoint/2010/main" val="391115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Bucketing Concept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334"/>
            <a:ext cx="8229600" cy="41242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Serial time-series ingestion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Inbound -&gt; </a:t>
            </a:r>
            <a:r>
              <a:rPr lang="en-US" sz="2000" dirty="0" err="1" smtClean="0"/>
              <a:t>db.ts.insert</a:t>
            </a:r>
            <a:r>
              <a:rPr lang="en-US" sz="2000" dirty="0" smtClean="0"/>
              <a:t> {did,</a:t>
            </a:r>
            <a:r>
              <a:rPr lang="en-US" sz="2000" dirty="0"/>
              <a:t> </a:t>
            </a:r>
            <a:r>
              <a:rPr lang="en-US" sz="2000" dirty="0" err="1" smtClean="0"/>
              <a:t>ts</a:t>
            </a:r>
            <a:r>
              <a:rPr lang="en-US" sz="2000" dirty="0" smtClean="0"/>
              <a:t>, col1, .., </a:t>
            </a:r>
            <a:r>
              <a:rPr lang="en-US" sz="2000" dirty="0" err="1" smtClean="0"/>
              <a:t>coln</a:t>
            </a:r>
            <a:r>
              <a:rPr lang="en-US" sz="2000" dirty="0" smtClean="0"/>
              <a:t>}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Bucketed time-series ingestion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Inbound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Inbound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.			capture aggregates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.			</a:t>
            </a:r>
            <a:r>
              <a:rPr lang="en-US" sz="2000" dirty="0" err="1" smtClean="0"/>
              <a:t>docz</a:t>
            </a:r>
            <a:r>
              <a:rPr lang="en-US" sz="2000" dirty="0" smtClean="0"/>
              <a:t> = compress(</a:t>
            </a:r>
            <a:r>
              <a:rPr lang="en-US" sz="2000" dirty="0" err="1" smtClean="0"/>
              <a:t>inbound_batch</a:t>
            </a:r>
            <a:r>
              <a:rPr lang="en-US" sz="20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.			</a:t>
            </a:r>
            <a:r>
              <a:rPr lang="en-US" sz="2000" dirty="0" err="1" smtClean="0"/>
              <a:t>db.ts.insert</a:t>
            </a:r>
            <a:r>
              <a:rPr lang="en-US" sz="2000" dirty="0" smtClean="0"/>
              <a:t> {</a:t>
            </a:r>
            <a:r>
              <a:rPr lang="en-US" sz="2000" dirty="0" err="1" smtClean="0"/>
              <a:t>id_min</a:t>
            </a:r>
            <a:r>
              <a:rPr lang="en-US" sz="2000" dirty="0"/>
              <a:t>/</a:t>
            </a:r>
            <a:r>
              <a:rPr lang="en-US" sz="2000" dirty="0" smtClean="0"/>
              <a:t>max, </a:t>
            </a:r>
            <a:r>
              <a:rPr lang="en-US" sz="2000" dirty="0" err="1" smtClean="0"/>
              <a:t>ts_min</a:t>
            </a:r>
            <a:r>
              <a:rPr lang="en-US" sz="2000" dirty="0"/>
              <a:t>/</a:t>
            </a:r>
            <a:r>
              <a:rPr lang="en-US" sz="2000" dirty="0" smtClean="0"/>
              <a:t>max, </a:t>
            </a:r>
            <a:r>
              <a:rPr lang="en-US" sz="2000" dirty="0" err="1" smtClean="0"/>
              <a:t>cnt</a:t>
            </a:r>
            <a:r>
              <a:rPr lang="en-US" sz="2000" dirty="0" smtClean="0"/>
              <a:t>, </a:t>
            </a:r>
            <a:r>
              <a:rPr lang="en-US" sz="2000" dirty="0" err="1" smtClean="0"/>
              <a:t>ave</a:t>
            </a:r>
            <a:r>
              <a:rPr lang="en-US" sz="2000" dirty="0" smtClean="0"/>
              <a:t>, </a:t>
            </a:r>
            <a:r>
              <a:rPr lang="en-US" sz="2000" dirty="0" err="1" smtClean="0"/>
              <a:t>docz</a:t>
            </a:r>
            <a:r>
              <a:rPr lang="en-US" sz="2000" dirty="0" smtClean="0"/>
              <a:t>}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Inbound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1930400" y="2997201"/>
            <a:ext cx="502920" cy="2566340"/>
          </a:xfrm>
          <a:prstGeom prst="rightBrace">
            <a:avLst>
              <a:gd name="adj1" fmla="val 8333"/>
              <a:gd name="adj2" fmla="val 414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334"/>
            <a:ext cx="8229600" cy="484748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Benchmarking scripts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Add bucketing and aggregation code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Add timing around key code sections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Compression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Load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Query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Rework existing scripts for consistent data (was random)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Capture Metrics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Metrics written to MongoDB collection</a:t>
            </a:r>
          </a:p>
          <a:p>
            <a:pPr marL="1257300" lvl="2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Batch size, compression size, load, query and compression times, query counts,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Run Benchmarks for various </a:t>
            </a:r>
            <a:r>
              <a:rPr lang="en-US" sz="2000" dirty="0" err="1" smtClean="0"/>
              <a:t>configuraitons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Build spreadsheet graphs</a:t>
            </a:r>
          </a:p>
        </p:txBody>
      </p:sp>
    </p:spTree>
    <p:extLst>
      <p:ext uri="{BB962C8B-B14F-4D97-AF65-F5344CB8AC3E}">
        <p14:creationId xmlns:p14="http://schemas.microsoft.com/office/powerpoint/2010/main" val="60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334"/>
            <a:ext cx="8229600" cy="230832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Creating DB larger than memory (time considerations)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Comparing results – initial query scripts were randomized and didn’t map well to multi-configuration comparisons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Gathering and reporting results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Turned to MongoDB to capture live metrics</a:t>
            </a:r>
          </a:p>
        </p:txBody>
      </p:sp>
    </p:spTree>
    <p:extLst>
      <p:ext uri="{BB962C8B-B14F-4D97-AF65-F5344CB8AC3E}">
        <p14:creationId xmlns:p14="http://schemas.microsoft.com/office/powerpoint/2010/main" val="97075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39334"/>
            <a:ext cx="8229600" cy="547842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Writes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Bucketed writes are ~50% faster than serial </a:t>
            </a:r>
            <a:r>
              <a:rPr lang="en-US" dirty="0" smtClean="0"/>
              <a:t>writes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Bucketed writes take ~20% the disk space of serial</a:t>
            </a:r>
            <a:endParaRPr lang="en-US" dirty="0" smtClean="0"/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Insert times are directly proportional to bucket size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Compression takes considerable </a:t>
            </a:r>
            <a:r>
              <a:rPr lang="en-US" dirty="0" smtClean="0"/>
              <a:t>time (</a:t>
            </a:r>
            <a:r>
              <a:rPr lang="en-US" sz="2000" dirty="0" smtClean="0"/>
              <a:t>Tunable </a:t>
            </a:r>
            <a:r>
              <a:rPr lang="en-US" sz="2000" dirty="0" smtClean="0"/>
              <a:t>with </a:t>
            </a:r>
            <a:r>
              <a:rPr lang="en-US" sz="2000" dirty="0" smtClean="0"/>
              <a:t>CPU)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Reads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Bucketed reads are 25-1000x slower than serial reads</a:t>
            </a:r>
            <a:endParaRPr lang="en-US" dirty="0"/>
          </a:p>
          <a:p>
            <a:pPr marL="1257300" lvl="2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Larger records (buckets)</a:t>
            </a:r>
          </a:p>
          <a:p>
            <a:pPr marL="1257300" lvl="2" indent="-342900">
              <a:spcAft>
                <a:spcPts val="1200"/>
              </a:spcAft>
              <a:buFont typeface="Arial"/>
              <a:buChar char="•"/>
            </a:pPr>
            <a:r>
              <a:rPr lang="en-US" sz="2000" dirty="0" smtClean="0"/>
              <a:t>Requires decompression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Pre-Aggregation</a:t>
            </a:r>
          </a:p>
          <a:p>
            <a:pPr marL="800100" lvl="1" indent="-342900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Pre-aggregation reads are almost free!</a:t>
            </a:r>
          </a:p>
        </p:txBody>
      </p:sp>
    </p:spTree>
    <p:extLst>
      <p:ext uri="{BB962C8B-B14F-4D97-AF65-F5344CB8AC3E}">
        <p14:creationId xmlns:p14="http://schemas.microsoft.com/office/powerpoint/2010/main" val="391867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087432"/>
              </p:ext>
            </p:extLst>
          </p:nvPr>
        </p:nvGraphicFramePr>
        <p:xfrm>
          <a:off x="677333" y="1337732"/>
          <a:ext cx="7757583" cy="48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8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OPS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281400"/>
              </p:ext>
            </p:extLst>
          </p:nvPr>
        </p:nvGraphicFramePr>
        <p:xfrm>
          <a:off x="609599" y="1286931"/>
          <a:ext cx="7808383" cy="495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44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Size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37638"/>
              </p:ext>
            </p:extLst>
          </p:nvPr>
        </p:nvGraphicFramePr>
        <p:xfrm>
          <a:off x="643466" y="1388532"/>
          <a:ext cx="7808383" cy="4955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44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52140</TotalTime>
  <Words>595</Words>
  <Application>Microsoft Macintosh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MongoDB_Template</vt:lpstr>
      <vt:lpstr>1_MongoDB_Template</vt:lpstr>
      <vt:lpstr>1_Custom Design</vt:lpstr>
      <vt:lpstr>Custom Design</vt:lpstr>
      <vt:lpstr>Compressed, Chunked Time-Series Data Testing</vt:lpstr>
      <vt:lpstr>Project Purpose</vt:lpstr>
      <vt:lpstr>Bucketing Concept</vt:lpstr>
      <vt:lpstr>Project Requirements</vt:lpstr>
      <vt:lpstr>Challenges</vt:lpstr>
      <vt:lpstr>Results</vt:lpstr>
      <vt:lpstr>Load Time</vt:lpstr>
      <vt:lpstr>Load OPS</vt:lpstr>
      <vt:lpstr>DB Size</vt:lpstr>
      <vt:lpstr>Query 1 – 4 IDs, 1 Col, 4k docs</vt:lpstr>
      <vt:lpstr>Query 2 – 4 IDs, TS, 1 Col, 1.6k docs</vt:lpstr>
      <vt:lpstr>Query 3 – 4 IDs, TS, 4 Cols, 1.6k, docs</vt:lpstr>
      <vt:lpstr>Results and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Dave Finnegan</cp:lastModifiedBy>
  <cp:revision>175</cp:revision>
  <cp:lastPrinted>2013-08-06T18:39:34Z</cp:lastPrinted>
  <dcterms:created xsi:type="dcterms:W3CDTF">2013-06-10T16:46:13Z</dcterms:created>
  <dcterms:modified xsi:type="dcterms:W3CDTF">2014-04-04T11:44:35Z</dcterms:modified>
</cp:coreProperties>
</file>