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706100" cy="15132050"/>
  <p:notesSz cx="10706100" cy="15132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4690935"/>
            <a:ext cx="9100185" cy="317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8473948"/>
            <a:ext cx="7494270" cy="3783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605282"/>
            <a:ext cx="9635490" cy="242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3480371"/>
            <a:ext cx="9635490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0074" y="14072807"/>
            <a:ext cx="3425952" cy="756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14072807"/>
            <a:ext cx="2462403" cy="756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8392" y="14072807"/>
            <a:ext cx="2462403" cy="756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894" y="84906"/>
            <a:ext cx="4981559" cy="10968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825500" marR="466725" indent="-107314" algn="ctr">
              <a:lnSpc>
                <a:spcPct val="116500"/>
              </a:lnSpc>
              <a:spcBef>
                <a:spcPts val="100"/>
              </a:spcBef>
            </a:pPr>
            <a:r>
              <a:rPr sz="1600" dirty="0">
                <a:solidFill>
                  <a:schemeClr val="bg1"/>
                </a:solidFill>
                <a:latin typeface="Verdana"/>
                <a:cs typeface="Verdana"/>
              </a:rPr>
              <a:t>State </a:t>
            </a:r>
            <a:r>
              <a:rPr sz="1600" spc="-5" dirty="0">
                <a:solidFill>
                  <a:schemeClr val="bg1"/>
                </a:solidFill>
                <a:latin typeface="Verdana"/>
                <a:cs typeface="Verdana"/>
              </a:rPr>
              <a:t>Level </a:t>
            </a:r>
            <a:r>
              <a:rPr sz="1600" spc="-10" dirty="0">
                <a:solidFill>
                  <a:schemeClr val="bg1"/>
                </a:solidFill>
                <a:latin typeface="Verdana"/>
                <a:cs typeface="Verdana"/>
              </a:rPr>
              <a:t>Poster</a:t>
            </a:r>
            <a:r>
              <a:rPr sz="1600" spc="-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bg1"/>
                </a:solidFill>
                <a:latin typeface="Verdana"/>
                <a:cs typeface="Verdana"/>
              </a:rPr>
              <a:t>Competition  Antenna: Theory to</a:t>
            </a:r>
            <a:r>
              <a:rPr sz="1600" spc="-5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chemeClr val="bg1"/>
                </a:solidFill>
                <a:latin typeface="Verdana"/>
                <a:cs typeface="Verdana"/>
              </a:rPr>
              <a:t>Practice</a:t>
            </a:r>
            <a:endParaRPr sz="16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295"/>
              </a:spcBef>
            </a:pPr>
            <a:r>
              <a:rPr sz="1400" b="1" spc="-86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sz="1400" b="1" spc="4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ase Study of L1 Band Microstrip Patch</a:t>
            </a:r>
            <a:r>
              <a:rPr sz="1400" b="1" spc="-5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spc="-5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Antenna</a:t>
            </a:r>
            <a:endParaRPr lang="en-IN" sz="1400" b="1" spc="-5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295"/>
              </a:spcBef>
            </a:pP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1182" y="-49851"/>
            <a:ext cx="3598717" cy="1513235"/>
          </a:xfrm>
          <a:prstGeom prst="rect">
            <a:avLst/>
          </a:prstGeom>
          <a:noFill/>
        </p:spPr>
        <p:txBody>
          <a:bodyPr vert="horz" wrap="square" lIns="0" tIns="9144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235"/>
              </a:spcBef>
            </a:pPr>
            <a:r>
              <a:rPr lang="en-IN" sz="1400" b="1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Prepared by:</a:t>
            </a:r>
          </a:p>
          <a:p>
            <a:pPr marL="12700" algn="r">
              <a:lnSpc>
                <a:spcPct val="100000"/>
              </a:lnSpc>
              <a:spcBef>
                <a:spcPts val="235"/>
              </a:spcBef>
            </a:pPr>
            <a:r>
              <a:rPr lang="en-IN" sz="140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Kirtan Dave</a:t>
            </a:r>
          </a:p>
          <a:p>
            <a:pPr marL="12700" algn="r">
              <a:lnSpc>
                <a:spcPct val="100000"/>
              </a:lnSpc>
              <a:spcBef>
                <a:spcPts val="235"/>
              </a:spcBef>
            </a:pPr>
            <a:r>
              <a:rPr lang="en-IN" sz="140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Miraj Bavishi</a:t>
            </a:r>
          </a:p>
          <a:p>
            <a:pPr marL="12700" algn="r">
              <a:lnSpc>
                <a:spcPct val="100000"/>
              </a:lnSpc>
              <a:spcBef>
                <a:spcPts val="235"/>
              </a:spcBef>
            </a:pPr>
            <a:endParaRPr lang="en-IN" sz="1400" b="1" dirty="0" smtClean="0"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12700" algn="r">
              <a:lnSpc>
                <a:spcPct val="100000"/>
              </a:lnSpc>
              <a:spcBef>
                <a:spcPts val="235"/>
              </a:spcBef>
            </a:pPr>
            <a:r>
              <a:rPr sz="1400" b="1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Internal </a:t>
            </a:r>
            <a:r>
              <a:rPr sz="1400" b="1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Guide: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endParaRPr lang="en-IN" sz="1400" b="1" u="sng" dirty="0" smtClean="0"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12700" algn="r">
              <a:lnSpc>
                <a:spcPct val="100000"/>
              </a:lnSpc>
              <a:spcBef>
                <a:spcPts val="235"/>
              </a:spcBef>
            </a:pPr>
            <a:r>
              <a:rPr sz="1400" u="sng" spc="-60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Dr</a:t>
            </a:r>
            <a:r>
              <a:rPr sz="1400" u="sng" spc="-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 </a:t>
            </a:r>
            <a:r>
              <a:rPr sz="1400" u="sng" spc="-5" dirty="0" err="1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Namrata</a:t>
            </a:r>
            <a:r>
              <a:rPr sz="1400" u="sng" spc="-5" dirty="0" smtClean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u="sng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V.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Langhnoja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507" y="1559389"/>
            <a:ext cx="8104332" cy="758541"/>
          </a:xfrm>
          <a:prstGeom prst="rect">
            <a:avLst/>
          </a:prstGeom>
          <a:noFill/>
        </p:spPr>
        <p:txBody>
          <a:bodyPr vert="horz" wrap="square" lIns="0" tIns="4762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Comparison of our </a:t>
            </a:r>
            <a:r>
              <a:rPr sz="1400" spc="-5" dirty="0">
                <a:solidFill>
                  <a:srgbClr val="002060"/>
                </a:solidFill>
                <a:latin typeface="Verdana"/>
                <a:cs typeface="Verdana"/>
              </a:rPr>
              <a:t>prototype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with other analogous antennas of L</a:t>
            </a:r>
            <a:r>
              <a:rPr sz="1400" spc="-7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band:</a:t>
            </a:r>
          </a:p>
          <a:p>
            <a:pPr marL="38100" algn="ctr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002060"/>
                </a:solidFill>
                <a:latin typeface="Verdana"/>
                <a:cs typeface="Verdana"/>
              </a:rPr>
              <a:t>Operating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Frequency: 1.57542 GHz</a:t>
            </a:r>
          </a:p>
          <a:p>
            <a:pPr marL="38100" algn="ctr">
              <a:lnSpc>
                <a:spcPct val="100000"/>
              </a:lnSpc>
              <a:spcBef>
                <a:spcPts val="240"/>
              </a:spcBef>
            </a:pPr>
            <a:r>
              <a:rPr sz="1400" spc="-10" dirty="0">
                <a:solidFill>
                  <a:srgbClr val="002060"/>
                </a:solidFill>
                <a:latin typeface="Verdana"/>
                <a:cs typeface="Verdana"/>
              </a:rPr>
              <a:t>Wavelength: </a:t>
            </a:r>
            <a:r>
              <a:rPr lang="en-IN" sz="1400" dirty="0" smtClean="0">
                <a:solidFill>
                  <a:srgbClr val="002060"/>
                </a:solidFill>
                <a:latin typeface="Verdana"/>
                <a:cs typeface="Verdana"/>
              </a:rPr>
              <a:t>0.19 </a:t>
            </a:r>
            <a:r>
              <a:rPr sz="1100" baseline="39682" dirty="0" smtClean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m ; </a:t>
            </a:r>
            <a:r>
              <a:rPr sz="1400" spc="-5" dirty="0">
                <a:solidFill>
                  <a:srgbClr val="002060"/>
                </a:solidFill>
                <a:latin typeface="Verdana"/>
                <a:cs typeface="Verdana"/>
              </a:rPr>
              <a:t>Directivity: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6.37 dB ; Bandwidth(fH-fL): 1GHz;</a:t>
            </a:r>
            <a:r>
              <a:rPr sz="1400" spc="2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E</a:t>
            </a:r>
            <a:r>
              <a:rPr sz="1100" baseline="-15873" dirty="0">
                <a:solidFill>
                  <a:srgbClr val="002060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002060"/>
                </a:solidFill>
                <a:latin typeface="Verdana"/>
                <a:cs typeface="Verdana"/>
              </a:rPr>
              <a:t>=4.4(FR4)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35524"/>
              </p:ext>
            </p:extLst>
          </p:nvPr>
        </p:nvGraphicFramePr>
        <p:xfrm>
          <a:off x="220806" y="2498260"/>
          <a:ext cx="10287000" cy="2033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Rectangular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Circular</a:t>
                      </a:r>
                      <a:r>
                        <a:rPr sz="1400" b="1" spc="-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4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Triangular</a:t>
                      </a:r>
                      <a:r>
                        <a:rPr sz="1400" b="1" spc="-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Patch</a:t>
                      </a:r>
                      <a:endParaRPr sz="140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7" baseline="-15873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= 44</a:t>
                      </a:r>
                      <a:r>
                        <a:rPr sz="1400" spc="-9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mm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spc="-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Radius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= 28.5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mm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Side = 64</a:t>
                      </a:r>
                      <a:r>
                        <a:rPr sz="14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mm</a:t>
                      </a:r>
                      <a:endParaRPr sz="140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7" baseline="-15873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= 67.94</a:t>
                      </a:r>
                      <a:r>
                        <a:rPr sz="1400" spc="-9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mm</a:t>
                      </a:r>
                    </a:p>
                  </a:txBody>
                  <a:tcPr marL="0" marR="0" marT="774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7" baseline="-15873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11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= -13.34</a:t>
                      </a:r>
                      <a:r>
                        <a:rPr sz="1400" spc="-9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dB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7" baseline="-15873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11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= -9.89</a:t>
                      </a:r>
                      <a:r>
                        <a:rPr sz="1400" spc="325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dB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7" baseline="-15873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11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= -9.87</a:t>
                      </a:r>
                      <a:r>
                        <a:rPr sz="1400" spc="-95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dB</a:t>
                      </a:r>
                      <a:endParaRPr sz="140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Gain(simulated) = 2.3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dB</a:t>
                      </a:r>
                      <a:endParaRPr sz="14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Gain(simulated) = 3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dB</a:t>
                      </a: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Gain(simulated) = 2.9</a:t>
                      </a:r>
                      <a:r>
                        <a:rPr sz="1400" spc="-1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bg1"/>
                          </a:solidFill>
                          <a:latin typeface="Verdana"/>
                          <a:cs typeface="Verdana"/>
                        </a:rPr>
                        <a:t>dB</a:t>
                      </a:r>
                      <a:endParaRPr sz="1400">
                        <a:solidFill>
                          <a:schemeClr val="bg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159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Gain(measured)= 1.36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dB</a:t>
                      </a: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083" y="13773721"/>
            <a:ext cx="10458449" cy="130914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165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Verdana"/>
                <a:cs typeface="Verdana"/>
              </a:rPr>
              <a:t>Application: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The GPS system (Global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Positioning System)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uses 24 satellites called for space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vehicles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(SV). The GPS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receiver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calculates the position in real time using  the signal sent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by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SV satellite. </a:t>
            </a:r>
            <a:r>
              <a:rPr sz="1400" spc="-55" dirty="0">
                <a:solidFill>
                  <a:schemeClr val="bg1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design a rectangular microstrip patch antenna we decide the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substrate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material and the thickness of it. Frequency of GPS signal is  1575.42 </a:t>
            </a:r>
            <a:r>
              <a:rPr sz="1400" dirty="0" smtClean="0">
                <a:solidFill>
                  <a:schemeClr val="bg1"/>
                </a:solidFill>
                <a:latin typeface="Verdana"/>
                <a:cs typeface="Verdana"/>
              </a:rPr>
              <a:t>MHz</a:t>
            </a:r>
            <a:r>
              <a:rPr lang="en-IN" sz="1400" dirty="0" smtClean="0">
                <a:solidFill>
                  <a:schemeClr val="bg1"/>
                </a:solidFill>
                <a:latin typeface="Verdana"/>
                <a:cs typeface="Verdana"/>
              </a:rPr>
              <a:t>;</a:t>
            </a:r>
            <a:r>
              <a:rPr sz="1400" dirty="0" smtClean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Set these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parameters 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as follows: E</a:t>
            </a:r>
            <a:r>
              <a:rPr sz="1200" baseline="-18518" dirty="0">
                <a:solidFill>
                  <a:schemeClr val="bg1"/>
                </a:solidFill>
                <a:latin typeface="Verdana"/>
                <a:cs typeface="Verdana"/>
              </a:rPr>
              <a:t>r=</a:t>
            </a:r>
            <a:r>
              <a:rPr sz="1400" dirty="0">
                <a:solidFill>
                  <a:schemeClr val="bg1"/>
                </a:solidFill>
                <a:latin typeface="Verdana"/>
                <a:cs typeface="Verdana"/>
              </a:rPr>
              <a:t>=4.1; h=1.6mm; f=1.57542GHz; W=59.716mm; L=46.798mm; Then we get VSWR = 1.183678, loss factor =  0.007075 (magnitude) or -21.506</a:t>
            </a:r>
            <a:r>
              <a:rPr sz="1400" spc="-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Verdana"/>
                <a:cs typeface="Verdana"/>
              </a:rPr>
              <a:t>dB.</a:t>
            </a:r>
            <a:endParaRPr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773" y="6878902"/>
            <a:ext cx="2851710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1450" y="38609"/>
            <a:ext cx="2057400" cy="1507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9717" y="4684508"/>
            <a:ext cx="2819400" cy="1836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9717" y="6869392"/>
            <a:ext cx="2819398" cy="2219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68316" y="4684508"/>
            <a:ext cx="4591982" cy="1879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38227" y="6877626"/>
            <a:ext cx="4652159" cy="2240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4" name="object 14"/>
          <p:cNvGrpSpPr/>
          <p:nvPr/>
        </p:nvGrpSpPr>
        <p:grpSpPr>
          <a:xfrm>
            <a:off x="3081969" y="9274080"/>
            <a:ext cx="4603451" cy="4408823"/>
            <a:chOff x="4303670" y="9601779"/>
            <a:chExt cx="2886075" cy="4408823"/>
          </a:xfrm>
        </p:grpSpPr>
        <p:sp>
          <p:nvSpPr>
            <p:cNvPr id="15" name="object 15"/>
            <p:cNvSpPr/>
            <p:nvPr/>
          </p:nvSpPr>
          <p:spPr>
            <a:xfrm>
              <a:off x="4303671" y="9601779"/>
              <a:ext cx="2886074" cy="2265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3670" y="11981792"/>
              <a:ext cx="2878193" cy="20288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" name="object 17"/>
          <p:cNvSpPr/>
          <p:nvPr/>
        </p:nvSpPr>
        <p:spPr>
          <a:xfrm>
            <a:off x="7746379" y="9257096"/>
            <a:ext cx="2886074" cy="2265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083" y="9244725"/>
            <a:ext cx="2819400" cy="2276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810500" y="11663328"/>
            <a:ext cx="2819399" cy="20103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71450" y="11707866"/>
            <a:ext cx="2819401" cy="1975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" y="4684508"/>
            <a:ext cx="2851709" cy="19866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1050" y="63018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in HFSS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38650" y="6437494"/>
            <a:ext cx="229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loss(simulated)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38392" y="6379765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Plot(simulated)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05481" y="8749192"/>
            <a:ext cx="124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Fabricated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8081" y="8352759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Return loss(measured)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3948" y="867817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Anechoic  Chamber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7698" y="10918825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Circular Patch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0141" y="10754612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452839" y="1019817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plot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95450" y="13048809"/>
            <a:ext cx="140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Triangular Patch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32526" y="12850926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loss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626313" y="1285092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</a:t>
            </a:r>
            <a:r>
              <a:rPr lang="en-US" dirty="0" err="1" smtClean="0"/>
              <a:t>vs</a:t>
            </a:r>
            <a:r>
              <a:rPr lang="en-US" dirty="0" smtClean="0"/>
              <a:t> f plot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44" y="101543"/>
            <a:ext cx="943471" cy="101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252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11</cp:revision>
  <dcterms:created xsi:type="dcterms:W3CDTF">2022-03-23T08:56:05Z</dcterms:created>
  <dcterms:modified xsi:type="dcterms:W3CDTF">2022-07-17T07:02:36Z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Creator">
    <vt:lpwstr>Mozilla/5.0 (Windows NT 10.0; Win64; x64) AppleWebKit/537.36 (KHTML, like Gecko) Chrome/99.0.4844.82 Safari/537.36</vt:lpwstr>
  </property>
  <property fmtid="{D5CDD505-2E9C-101B-9397-08002B2CF9AE}" pid="4" name="LastSaved">
    <vt:filetime>2022-03-23T00:00:00Z</vt:filetime>
  </property>
</Properties>
</file>