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0"/>
  </p:notesMasterIdLst>
  <p:sldIdLst>
    <p:sldId id="270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4" r:id="rId13"/>
    <p:sldId id="345" r:id="rId14"/>
    <p:sldId id="343" r:id="rId15"/>
    <p:sldId id="346" r:id="rId16"/>
    <p:sldId id="348" r:id="rId17"/>
    <p:sldId id="349" r:id="rId18"/>
    <p:sldId id="360" r:id="rId19"/>
    <p:sldId id="361" r:id="rId20"/>
    <p:sldId id="351" r:id="rId21"/>
    <p:sldId id="357" r:id="rId22"/>
    <p:sldId id="358" r:id="rId23"/>
    <p:sldId id="359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3" r:id="rId33"/>
    <p:sldId id="374" r:id="rId34"/>
    <p:sldId id="375" r:id="rId35"/>
    <p:sldId id="377" r:id="rId36"/>
    <p:sldId id="376" r:id="rId37"/>
    <p:sldId id="378" r:id="rId38"/>
    <p:sldId id="381" r:id="rId39"/>
    <p:sldId id="382" r:id="rId40"/>
    <p:sldId id="383" r:id="rId41"/>
    <p:sldId id="384" r:id="rId42"/>
    <p:sldId id="387" r:id="rId43"/>
    <p:sldId id="388" r:id="rId44"/>
    <p:sldId id="389" r:id="rId45"/>
    <p:sldId id="379" r:id="rId46"/>
    <p:sldId id="380" r:id="rId47"/>
    <p:sldId id="385" r:id="rId48"/>
    <p:sldId id="386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76F2"/>
    <a:srgbClr val="00FF00"/>
    <a:srgbClr val="C6C600"/>
    <a:srgbClr val="0000EA"/>
    <a:srgbClr val="000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637" autoAdjust="0"/>
  </p:normalViewPr>
  <p:slideViewPr>
    <p:cSldViewPr>
      <p:cViewPr>
        <p:scale>
          <a:sx n="80" d="100"/>
          <a:sy n="80" d="100"/>
        </p:scale>
        <p:origin x="-254" y="-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8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E79CB-D928-A14B-A06B-9D6DEE91A589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49D2B-3ABE-6D49-938B-856943B3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2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some activity examples</a:t>
            </a:r>
            <a:r>
              <a:rPr lang="en-US" baseline="0" dirty="0" smtClean="0"/>
              <a:t> in the emulator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49D2B-3ABE-6D49-938B-856943B386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99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learn more</a:t>
            </a:r>
            <a:r>
              <a:rPr lang="en-US" baseline="0" dirty="0" smtClean="0"/>
              <a:t> about Intents tomorrow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49D2B-3ABE-6D49-938B-856943B386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21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 = package path</a:t>
            </a:r>
          </a:p>
          <a:p>
            <a:endParaRPr lang="en-US" dirty="0" smtClean="0"/>
          </a:p>
          <a:p>
            <a:r>
              <a:rPr lang="en-US" dirty="0" smtClean="0"/>
              <a:t>Label =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49D2B-3ABE-6D49-938B-856943B386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15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learn more</a:t>
            </a:r>
            <a:r>
              <a:rPr lang="en-US" baseline="0" dirty="0" smtClean="0"/>
              <a:t> about Intents tomorrow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49D2B-3ABE-6D49-938B-856943B386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21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49D2B-3ABE-6D49-938B-856943B386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44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learn more</a:t>
            </a:r>
            <a:r>
              <a:rPr lang="en-US" baseline="0" dirty="0" smtClean="0"/>
              <a:t> about Intents tomorrow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49D2B-3ABE-6D49-938B-856943B386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21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learn more</a:t>
            </a:r>
            <a:r>
              <a:rPr lang="en-US" baseline="0" dirty="0" smtClean="0"/>
              <a:t> about Intents tomorrow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49D2B-3ABE-6D49-938B-856943B386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21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learn more</a:t>
            </a:r>
            <a:r>
              <a:rPr lang="en-US" baseline="0" dirty="0" smtClean="0"/>
              <a:t> about Intents tomorrow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49D2B-3ABE-6D49-938B-856943B386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21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learn more</a:t>
            </a:r>
            <a:r>
              <a:rPr lang="en-US" baseline="0" dirty="0" smtClean="0"/>
              <a:t> about Intents tomorrow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49D2B-3ABE-6D49-938B-856943B386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21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learn more</a:t>
            </a:r>
            <a:r>
              <a:rPr lang="en-US" baseline="0" dirty="0" smtClean="0"/>
              <a:t> about Intents tomorrow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49D2B-3ABE-6D49-938B-856943B386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2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rgbClr val="000066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ww.ischool.drexel.edu</a:t>
            </a:r>
          </a:p>
          <a:p>
            <a:pPr>
              <a:defRPr/>
            </a:pPr>
            <a:fld id="{491871A8-5A62-461A-B63D-51B841D0F5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3BA61-5EA6-4AEC-AA81-84598EB90C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AA976-4719-41AE-A7B9-897525BCBB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143000" y="6245225"/>
            <a:ext cx="14478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93F53-77C3-4BED-B64B-30580092A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00ED4-A086-44CB-B51B-F046D80ED8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0D590-0AFD-4871-96BA-240ADF0506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EEA5D-5216-4E6D-9388-9F323780DA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92F8B-904B-46DC-A9F2-1D5BB7D0EF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F6744-C4B9-439D-A9A8-239ED47887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942F5-64D1-4639-B42A-95354CBF3F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1A577-B955-40A7-84B5-26E437806B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56720"/>
            <a:ext cx="1607820" cy="440559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878C833-E066-41D2-AB23-4E6EB88C81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7010400" y="6477000"/>
            <a:ext cx="32766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b="1" dirty="0" smtClean="0">
                <a:solidFill>
                  <a:srgbClr val="000066"/>
                </a:solidFill>
                <a:latin typeface="Avenir 35" pitchFamily="34" charset="0"/>
              </a:rPr>
              <a:t>      ischool.drexel.edu</a:t>
            </a:r>
            <a:endParaRPr lang="en-US" sz="1100" b="1" dirty="0">
              <a:solidFill>
                <a:srgbClr val="000066"/>
              </a:solidFill>
              <a:latin typeface="Avenir 35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  <a:gradFill>
            <a:gsLst>
              <a:gs pos="0">
                <a:srgbClr val="0000FF"/>
              </a:gs>
              <a:gs pos="45000">
                <a:srgbClr val="0000EA"/>
              </a:gs>
              <a:gs pos="100000">
                <a:srgbClr val="0000B8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Activities and the Application Lifecycle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12000" detail="0"/>
                    </a14:imgEffect>
                    <a14:imgEffect>
                      <a14:saturation sat="1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1800" y="1838325"/>
            <a:ext cx="5715000" cy="4029075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7239000" y="5715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Jeff Segall</a:t>
            </a:r>
          </a:p>
          <a:p>
            <a:r>
              <a:rPr lang="en-US" dirty="0" smtClean="0"/>
              <a:t>July 9,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 new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b="1" dirty="0" err="1" smtClean="0"/>
              <a:t>startActivity</a:t>
            </a:r>
            <a:r>
              <a:rPr lang="en-US" b="1" dirty="0" smtClean="0"/>
              <a:t>()</a:t>
            </a:r>
            <a:r>
              <a:rPr lang="en-US" dirty="0" smtClean="0"/>
              <a:t> to start a new activity</a:t>
            </a:r>
          </a:p>
          <a:p>
            <a:pPr lvl="1"/>
            <a:r>
              <a:rPr lang="en-US" dirty="0" err="1" smtClean="0"/>
              <a:t>startActivity</a:t>
            </a:r>
            <a:r>
              <a:rPr lang="en-US" dirty="0" smtClean="0"/>
              <a:t>() takes an </a:t>
            </a:r>
            <a:r>
              <a:rPr lang="en-US" b="1" dirty="0" smtClean="0"/>
              <a:t>Intent</a:t>
            </a:r>
            <a:r>
              <a:rPr lang="en-US" dirty="0" smtClean="0"/>
              <a:t> as a parameter</a:t>
            </a:r>
            <a:endParaRPr lang="en-US" dirty="0"/>
          </a:p>
          <a:p>
            <a:pPr marL="0" indent="0">
              <a:buNone/>
            </a:pPr>
            <a:endParaRPr lang="en-US" sz="2400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CA76F2"/>
                </a:solidFill>
              </a:rPr>
              <a:t>    public </a:t>
            </a:r>
            <a:r>
              <a:rPr lang="en-US" sz="2400" dirty="0">
                <a:solidFill>
                  <a:srgbClr val="CA76F2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 err="1" smtClean="0"/>
              <a:t>onClick</a:t>
            </a:r>
            <a:r>
              <a:rPr lang="en-US" sz="2400" dirty="0" smtClean="0"/>
              <a:t>()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Intent </a:t>
            </a:r>
            <a:r>
              <a:rPr lang="en-US" sz="2400" dirty="0" err="1" smtClean="0"/>
              <a:t>otherIntent</a:t>
            </a:r>
            <a:r>
              <a:rPr lang="en-US" sz="2400" dirty="0" smtClean="0"/>
              <a:t> = new Intent(this, </a:t>
            </a:r>
            <a:r>
              <a:rPr lang="en-US" sz="2400" dirty="0" err="1" smtClean="0"/>
              <a:t>OtherActivity.class</a:t>
            </a:r>
            <a:r>
              <a:rPr lang="en-US" sz="2400" dirty="0" smtClean="0"/>
              <a:t>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  </a:t>
            </a:r>
            <a:r>
              <a:rPr lang="en-US" sz="2400" dirty="0" smtClean="0"/>
              <a:t>     </a:t>
            </a:r>
            <a:r>
              <a:rPr lang="en-US" sz="2400" dirty="0" err="1" smtClean="0"/>
              <a:t>startActivity</a:t>
            </a:r>
            <a:r>
              <a:rPr lang="en-US" sz="2400" dirty="0" smtClean="0"/>
              <a:t>(</a:t>
            </a:r>
            <a:r>
              <a:rPr lang="en-US" sz="2400" dirty="0" err="1" smtClean="0"/>
              <a:t>otherIntent</a:t>
            </a:r>
            <a:r>
              <a:rPr lang="en-US" sz="2400" dirty="0" smtClean="0"/>
              <a:t>);   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}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76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Activity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activity is started, it is pushed onto the </a:t>
            </a:r>
            <a:r>
              <a:rPr lang="en-US" b="1" dirty="0" smtClean="0"/>
              <a:t>Back Stack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dirty="0"/>
          </a:p>
          <a:p>
            <a:r>
              <a:rPr lang="en-US" dirty="0" smtClean="0"/>
              <a:t>When an activity ends and is destroyed, it is removed from the stack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705100"/>
            <a:ext cx="78359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5562600" cy="1143000"/>
          </a:xfrm>
        </p:spPr>
        <p:txBody>
          <a:bodyPr/>
          <a:lstStyle/>
          <a:p>
            <a:r>
              <a:rPr lang="en-US" dirty="0" smtClean="0"/>
              <a:t>The Activity Lifecycle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52400"/>
            <a:ext cx="5162698" cy="647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1175488"/>
            <a:ext cx="3962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entire lifecycle </a:t>
            </a:r>
            <a:r>
              <a:rPr lang="en-US" dirty="0" smtClean="0"/>
              <a:t>of an activity happens between </a:t>
            </a:r>
            <a:r>
              <a:rPr lang="en-US" dirty="0" err="1" smtClean="0"/>
              <a:t>onCreate</a:t>
            </a:r>
            <a:r>
              <a:rPr lang="en-US" dirty="0" smtClean="0"/>
              <a:t>() and </a:t>
            </a:r>
            <a:r>
              <a:rPr lang="en-US" dirty="0" err="1" smtClean="0"/>
              <a:t>onDestroy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An activity’s </a:t>
            </a:r>
            <a:r>
              <a:rPr lang="en-US" b="1" dirty="0" smtClean="0"/>
              <a:t>visible lifecycle </a:t>
            </a:r>
            <a:r>
              <a:rPr lang="en-US" dirty="0" smtClean="0"/>
              <a:t>happens</a:t>
            </a:r>
            <a:r>
              <a:rPr lang="en-US" dirty="0"/>
              <a:t> </a:t>
            </a:r>
            <a:r>
              <a:rPr lang="en-US" dirty="0" smtClean="0"/>
              <a:t>between </a:t>
            </a:r>
            <a:r>
              <a:rPr lang="en-US" dirty="0" err="1" smtClean="0"/>
              <a:t>onStart</a:t>
            </a:r>
            <a:r>
              <a:rPr lang="en-US" dirty="0" smtClean="0"/>
              <a:t>() and </a:t>
            </a:r>
            <a:r>
              <a:rPr lang="en-US" dirty="0" err="1" smtClean="0"/>
              <a:t>onStop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 activity’s </a:t>
            </a:r>
            <a:r>
              <a:rPr lang="en-US" b="1" dirty="0" smtClean="0"/>
              <a:t>foreground lifecycle </a:t>
            </a:r>
            <a:r>
              <a:rPr lang="en-US" dirty="0" smtClean="0"/>
              <a:t>happens between </a:t>
            </a:r>
            <a:r>
              <a:rPr lang="en-US" dirty="0" err="1" smtClean="0"/>
              <a:t>onResume</a:t>
            </a:r>
            <a:r>
              <a:rPr lang="en-US" dirty="0" smtClean="0"/>
              <a:t>() and </a:t>
            </a:r>
            <a:r>
              <a:rPr lang="en-US" dirty="0" err="1" smtClean="0"/>
              <a:t>onPause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018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Override </a:t>
            </a:r>
            <a:r>
              <a:rPr lang="en-US" dirty="0" err="1" smtClean="0">
                <a:solidFill>
                  <a:srgbClr val="000000"/>
                </a:solidFill>
              </a:rPr>
              <a:t>onCreate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Called when an activity is created</a:t>
            </a:r>
          </a:p>
          <a:p>
            <a:pPr marL="0" indent="0">
              <a:buNone/>
            </a:pPr>
            <a:endParaRPr lang="en-US" sz="2400" dirty="0">
              <a:solidFill>
                <a:srgbClr val="CA76F2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CA76F2"/>
                </a:solidFill>
              </a:rPr>
              <a:t>public </a:t>
            </a:r>
            <a:r>
              <a:rPr lang="en-US" sz="2400" dirty="0">
                <a:solidFill>
                  <a:srgbClr val="CA76F2"/>
                </a:solidFill>
              </a:rPr>
              <a:t>class </a:t>
            </a:r>
            <a:r>
              <a:rPr lang="en-US" sz="2400" dirty="0" err="1"/>
              <a:t>MainActivity</a:t>
            </a:r>
            <a:r>
              <a:rPr lang="en-US" sz="2400" dirty="0">
                <a:solidFill>
                  <a:srgbClr val="CA76F2"/>
                </a:solidFill>
              </a:rPr>
              <a:t> extends </a:t>
            </a:r>
            <a:r>
              <a:rPr lang="en-US" sz="2400" dirty="0">
                <a:solidFill>
                  <a:srgbClr val="000000"/>
                </a:solidFill>
              </a:rPr>
              <a:t>Activity {</a:t>
            </a:r>
          </a:p>
          <a:p>
            <a:pPr marL="0" indent="0">
              <a:buNone/>
            </a:pPr>
            <a:endParaRPr lang="en-US" sz="2400" dirty="0">
              <a:solidFill>
                <a:srgbClr val="CA76F2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BFBFBF"/>
                </a:solidFill>
              </a:rPr>
              <a:t>    @Override</a:t>
            </a:r>
            <a:endParaRPr lang="en-US" sz="2400" dirty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CA76F2"/>
                </a:solidFill>
              </a:rPr>
              <a:t>    public </a:t>
            </a:r>
            <a:r>
              <a:rPr lang="en-US" sz="2400" dirty="0">
                <a:solidFill>
                  <a:srgbClr val="CA76F2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 err="1"/>
              <a:t>onCreate</a:t>
            </a:r>
            <a:r>
              <a:rPr lang="en-US" sz="2400" dirty="0"/>
              <a:t>(Bundle </a:t>
            </a:r>
            <a:r>
              <a:rPr lang="en-US" sz="2400" dirty="0" err="1"/>
              <a:t>savedInstanceState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   </a:t>
            </a:r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rgbClr val="CA76F2"/>
                </a:solidFill>
              </a:rPr>
              <a:t>super</a:t>
            </a:r>
            <a:r>
              <a:rPr lang="en-US" sz="2400" dirty="0" err="1" smtClean="0"/>
              <a:t>.onCreate</a:t>
            </a:r>
            <a:r>
              <a:rPr lang="en-US" sz="2400" dirty="0"/>
              <a:t>(</a:t>
            </a:r>
            <a:r>
              <a:rPr lang="en-US" sz="2400" dirty="0" err="1"/>
              <a:t>savedInstanceState</a:t>
            </a:r>
            <a:r>
              <a:rPr lang="en-US" sz="2400" dirty="0"/>
              <a:t>);   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}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…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81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Override </a:t>
            </a:r>
            <a:r>
              <a:rPr lang="en-US" dirty="0" err="1" smtClean="0">
                <a:solidFill>
                  <a:srgbClr val="000000"/>
                </a:solidFill>
              </a:rPr>
              <a:t>onCreate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Called when an activity is created</a:t>
            </a:r>
            <a:endParaRPr lang="en-US" sz="2400" dirty="0">
              <a:solidFill>
                <a:srgbClr val="CA76F2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CA76F2"/>
                </a:solidFill>
              </a:rPr>
              <a:t>public </a:t>
            </a:r>
            <a:r>
              <a:rPr lang="en-US" sz="2400" dirty="0">
                <a:solidFill>
                  <a:srgbClr val="CA76F2"/>
                </a:solidFill>
              </a:rPr>
              <a:t>class </a:t>
            </a:r>
            <a:r>
              <a:rPr lang="en-US" sz="2400" dirty="0" err="1"/>
              <a:t>MainActivity</a:t>
            </a:r>
            <a:r>
              <a:rPr lang="en-US" sz="2400" dirty="0">
                <a:solidFill>
                  <a:srgbClr val="CA76F2"/>
                </a:solidFill>
              </a:rPr>
              <a:t> extends </a:t>
            </a:r>
            <a:r>
              <a:rPr lang="en-US" sz="2400" dirty="0">
                <a:solidFill>
                  <a:srgbClr val="000000"/>
                </a:solidFill>
              </a:rPr>
              <a:t>Activity </a:t>
            </a:r>
            <a:r>
              <a:rPr lang="en-US" sz="2400" dirty="0" smtClean="0">
                <a:solidFill>
                  <a:srgbClr val="000000"/>
                </a:solidFill>
              </a:rPr>
              <a:t>{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A76F2"/>
                </a:solidFill>
              </a:rPr>
              <a:t> </a:t>
            </a:r>
            <a:r>
              <a:rPr lang="en-US" sz="2400" dirty="0" smtClean="0">
                <a:solidFill>
                  <a:srgbClr val="CA76F2"/>
                </a:solidFill>
              </a:rPr>
              <a:t>   </a:t>
            </a:r>
            <a:r>
              <a:rPr lang="en-US" sz="2400" dirty="0" smtClean="0">
                <a:solidFill>
                  <a:srgbClr val="000000"/>
                </a:solidFill>
              </a:rPr>
              <a:t>…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BFBFBF"/>
                </a:solidFill>
              </a:rPr>
              <a:t>    @Override</a:t>
            </a:r>
            <a:endParaRPr lang="en-US" sz="2400" dirty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CA76F2"/>
                </a:solidFill>
              </a:rPr>
              <a:t>    public </a:t>
            </a:r>
            <a:r>
              <a:rPr lang="en-US" sz="2400" dirty="0">
                <a:solidFill>
                  <a:srgbClr val="CA76F2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 err="1" smtClean="0"/>
              <a:t>onDestroy</a:t>
            </a:r>
            <a:r>
              <a:rPr lang="en-US" sz="2400" dirty="0" smtClean="0"/>
              <a:t>() 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  </a:t>
            </a:r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rgbClr val="CA76F2"/>
                </a:solidFill>
              </a:rPr>
              <a:t>super</a:t>
            </a:r>
            <a:r>
              <a:rPr lang="en-US" sz="2400" dirty="0" err="1" smtClean="0"/>
              <a:t>.onDestroy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smtClean="0">
                <a:solidFill>
                  <a:srgbClr val="008000"/>
                </a:solidFill>
              </a:rPr>
              <a:t> //Destroy other resources  </a:t>
            </a:r>
            <a:endParaRPr lang="en-US" sz="24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}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33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Foreground Lifetime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sz="2000" dirty="0">
                <a:solidFill>
                  <a:srgbClr val="BFBFBF"/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A76F2"/>
                </a:solidFill>
              </a:rPr>
              <a:t>    public void</a:t>
            </a:r>
            <a:r>
              <a:rPr lang="en-US" sz="2000" dirty="0"/>
              <a:t> </a:t>
            </a:r>
            <a:r>
              <a:rPr lang="en-US" sz="2000" dirty="0" err="1" smtClean="0"/>
              <a:t>onResume</a:t>
            </a:r>
            <a:r>
              <a:rPr lang="en-US" sz="2000" dirty="0" smtClean="0"/>
              <a:t>() {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smtClean="0">
                <a:solidFill>
                  <a:srgbClr val="008000"/>
                </a:solidFill>
              </a:rPr>
              <a:t>//The activity is visible (resumed)</a:t>
            </a:r>
            <a:endParaRPr lang="en-US" sz="20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000" dirty="0"/>
              <a:t>       </a:t>
            </a:r>
            <a:r>
              <a:rPr lang="en-US" sz="2000" dirty="0" err="1" smtClean="0">
                <a:solidFill>
                  <a:srgbClr val="CA76F2"/>
                </a:solidFill>
              </a:rPr>
              <a:t>super</a:t>
            </a:r>
            <a:r>
              <a:rPr lang="en-US" sz="2000" dirty="0" err="1" smtClean="0"/>
              <a:t>.onResume</a:t>
            </a:r>
            <a:r>
              <a:rPr lang="en-US" sz="2000" dirty="0" smtClean="0"/>
              <a:t>();</a:t>
            </a:r>
            <a:endParaRPr lang="en-US" sz="20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>
                <a:solidFill>
                  <a:srgbClr val="BFBFBF"/>
                </a:solidFill>
              </a:rPr>
              <a:t> @Override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A76F2"/>
                </a:solidFill>
              </a:rPr>
              <a:t>    public void</a:t>
            </a:r>
            <a:r>
              <a:rPr lang="en-US" sz="2000" dirty="0"/>
              <a:t> </a:t>
            </a:r>
            <a:r>
              <a:rPr lang="en-US" sz="2000" dirty="0" err="1" smtClean="0"/>
              <a:t>onPause</a:t>
            </a:r>
            <a:r>
              <a:rPr lang="en-US" sz="2000" dirty="0" smtClean="0"/>
              <a:t>(</a:t>
            </a:r>
            <a:r>
              <a:rPr lang="en-US" sz="2000" dirty="0"/>
              <a:t>) </a:t>
            </a:r>
            <a:r>
              <a:rPr lang="en-US" sz="2000" dirty="0" smtClean="0"/>
              <a:t>{</a:t>
            </a:r>
            <a:br>
              <a:rPr lang="en-US" sz="2000" dirty="0" smtClean="0"/>
            </a:br>
            <a:r>
              <a:rPr lang="en-US" sz="2000" dirty="0" smtClean="0"/>
              <a:t>       </a:t>
            </a:r>
            <a:r>
              <a:rPr lang="en-US" sz="2000" dirty="0" smtClean="0">
                <a:solidFill>
                  <a:srgbClr val="008000"/>
                </a:solidFill>
              </a:rPr>
              <a:t>//Activity is about to lose focus</a:t>
            </a:r>
            <a:endParaRPr lang="en-US" sz="20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000" dirty="0"/>
              <a:t>       </a:t>
            </a:r>
            <a:r>
              <a:rPr lang="en-US" sz="2000" dirty="0" err="1" smtClean="0">
                <a:solidFill>
                  <a:srgbClr val="CA76F2"/>
                </a:solidFill>
              </a:rPr>
              <a:t>super</a:t>
            </a:r>
            <a:r>
              <a:rPr lang="en-US" sz="2000" dirty="0" err="1" smtClean="0"/>
              <a:t>.onPause</a:t>
            </a:r>
            <a:r>
              <a:rPr lang="en-US" sz="2000" dirty="0" smtClean="0"/>
              <a:t>(</a:t>
            </a:r>
            <a:r>
              <a:rPr lang="en-US" sz="2000" dirty="0"/>
              <a:t>)</a:t>
            </a:r>
            <a:r>
              <a:rPr lang="en-US" sz="2000" dirty="0" smtClean="0"/>
              <a:t>;</a:t>
            </a:r>
            <a:endParaRPr lang="en-US" sz="20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827608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Foreground Lifetime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2978165" cy="4750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371600"/>
            <a:ext cx="2971800" cy="477345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048000" y="2667000"/>
            <a:ext cx="3048000" cy="4572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3048000" y="4876800"/>
            <a:ext cx="3048000" cy="4572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62400" y="2438400"/>
            <a:ext cx="12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onPause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86200" y="4659868"/>
            <a:ext cx="145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onResume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76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Visible Lifetime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sz="2000" dirty="0">
                <a:solidFill>
                  <a:srgbClr val="BFBFBF"/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A76F2"/>
                </a:solidFill>
              </a:rPr>
              <a:t>    public void</a:t>
            </a:r>
            <a:r>
              <a:rPr lang="en-US" sz="2000" dirty="0"/>
              <a:t> </a:t>
            </a:r>
            <a:r>
              <a:rPr lang="en-US" sz="2000" dirty="0" err="1" smtClean="0"/>
              <a:t>onStart</a:t>
            </a:r>
            <a:r>
              <a:rPr lang="en-US" sz="2000" dirty="0" smtClean="0"/>
              <a:t>() {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smtClean="0">
                <a:solidFill>
                  <a:srgbClr val="008000"/>
                </a:solidFill>
              </a:rPr>
              <a:t>//The activity is about to become visible</a:t>
            </a:r>
            <a:endParaRPr lang="en-US" sz="20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000" dirty="0"/>
              <a:t>       </a:t>
            </a:r>
            <a:r>
              <a:rPr lang="en-US" sz="2000" dirty="0" err="1" smtClean="0">
                <a:solidFill>
                  <a:srgbClr val="CA76F2"/>
                </a:solidFill>
              </a:rPr>
              <a:t>super</a:t>
            </a:r>
            <a:r>
              <a:rPr lang="en-US" sz="2000" dirty="0" err="1" smtClean="0"/>
              <a:t>.onStart</a:t>
            </a:r>
            <a:r>
              <a:rPr lang="en-US" sz="2000" dirty="0" smtClean="0"/>
              <a:t>();</a:t>
            </a:r>
          </a:p>
          <a:p>
            <a:pPr marL="0" indent="0">
              <a:buNone/>
            </a:pPr>
            <a:r>
              <a:rPr lang="en-US" sz="2000" dirty="0" smtClean="0"/>
              <a:t>       </a:t>
            </a:r>
            <a:r>
              <a:rPr lang="en-US" sz="2000" dirty="0" smtClean="0">
                <a:solidFill>
                  <a:srgbClr val="008000"/>
                </a:solidFill>
              </a:rPr>
              <a:t>//Initialize resources that manage your UI</a:t>
            </a:r>
            <a:endParaRPr lang="en-US" sz="20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>
                <a:solidFill>
                  <a:srgbClr val="BFBFBF"/>
                </a:solidFill>
              </a:rPr>
              <a:t> @Override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A76F2"/>
                </a:solidFill>
              </a:rPr>
              <a:t>    public void</a:t>
            </a:r>
            <a:r>
              <a:rPr lang="en-US" sz="2000" dirty="0"/>
              <a:t> </a:t>
            </a:r>
            <a:r>
              <a:rPr lang="en-US" sz="2000" dirty="0" err="1" smtClean="0"/>
              <a:t>onStop</a:t>
            </a:r>
            <a:r>
              <a:rPr lang="en-US" sz="2000" dirty="0" smtClean="0"/>
              <a:t>(</a:t>
            </a:r>
            <a:r>
              <a:rPr lang="en-US" sz="2000" dirty="0"/>
              <a:t>) </a:t>
            </a:r>
            <a:r>
              <a:rPr lang="en-US" sz="2000" dirty="0" smtClean="0"/>
              <a:t>{</a:t>
            </a:r>
            <a:br>
              <a:rPr lang="en-US" sz="2000" dirty="0" smtClean="0"/>
            </a:br>
            <a:r>
              <a:rPr lang="en-US" sz="2000" dirty="0" smtClean="0"/>
              <a:t>       </a:t>
            </a:r>
            <a:r>
              <a:rPr lang="en-US" sz="2000" dirty="0" smtClean="0">
                <a:solidFill>
                  <a:srgbClr val="008000"/>
                </a:solidFill>
              </a:rPr>
              <a:t>//Activity is no longer visible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      </a:t>
            </a:r>
            <a:r>
              <a:rPr lang="en-US" sz="2000" dirty="0" err="1" smtClean="0">
                <a:solidFill>
                  <a:srgbClr val="CA76F2"/>
                </a:solidFill>
              </a:rPr>
              <a:t>super</a:t>
            </a:r>
            <a:r>
              <a:rPr lang="en-US" sz="2000" dirty="0" err="1" smtClean="0"/>
              <a:t>.onStop</a:t>
            </a:r>
            <a:r>
              <a:rPr lang="en-US" sz="2000" dirty="0" smtClean="0"/>
              <a:t>(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>
                <a:solidFill>
                  <a:srgbClr val="008000"/>
                </a:solidFill>
              </a:rPr>
              <a:t> //</a:t>
            </a:r>
            <a:r>
              <a:rPr lang="en-US" sz="2000" dirty="0" smtClean="0">
                <a:solidFill>
                  <a:srgbClr val="008000"/>
                </a:solidFill>
              </a:rPr>
              <a:t>Destroy (or pause) resources that manage your UI</a:t>
            </a:r>
            <a:endParaRPr lang="en-US" sz="20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89566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667" y="1371600"/>
            <a:ext cx="2954133" cy="472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41" y="1371600"/>
            <a:ext cx="2949059" cy="472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Visible Lifetime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048000" y="2667000"/>
            <a:ext cx="3048000" cy="4572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3048000" y="4876800"/>
            <a:ext cx="3048000" cy="4572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62400" y="2438400"/>
            <a:ext cx="107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onStop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86200" y="4659868"/>
            <a:ext cx="108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onStart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35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Entire Lifetime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sz="2000" dirty="0">
                <a:solidFill>
                  <a:srgbClr val="BFBFBF"/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A76F2"/>
                </a:solidFill>
              </a:rPr>
              <a:t>    public void</a:t>
            </a:r>
            <a:r>
              <a:rPr lang="en-US" sz="2000" dirty="0"/>
              <a:t> </a:t>
            </a:r>
            <a:r>
              <a:rPr lang="en-US" sz="2000" dirty="0" err="1"/>
              <a:t>onCreate</a:t>
            </a:r>
            <a:r>
              <a:rPr lang="en-US" sz="2000" dirty="0"/>
              <a:t>(Bundle </a:t>
            </a:r>
            <a:r>
              <a:rPr lang="en-US" sz="2000" dirty="0" err="1"/>
              <a:t>savedInstanceState</a:t>
            </a:r>
            <a:r>
              <a:rPr lang="en-US" sz="2000" dirty="0"/>
              <a:t>) </a:t>
            </a: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smtClean="0">
                <a:solidFill>
                  <a:srgbClr val="008000"/>
                </a:solidFill>
              </a:rPr>
              <a:t>//The activity is being created</a:t>
            </a:r>
            <a:endParaRPr lang="en-US" sz="20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000" dirty="0"/>
              <a:t>       </a:t>
            </a:r>
            <a:r>
              <a:rPr lang="en-US" sz="2000" dirty="0" err="1">
                <a:solidFill>
                  <a:srgbClr val="CA76F2"/>
                </a:solidFill>
              </a:rPr>
              <a:t>super</a:t>
            </a:r>
            <a:r>
              <a:rPr lang="en-US" sz="2000" dirty="0" err="1"/>
              <a:t>.onCreate</a:t>
            </a:r>
            <a:r>
              <a:rPr lang="en-US" sz="2000" dirty="0"/>
              <a:t>(</a:t>
            </a:r>
            <a:r>
              <a:rPr lang="en-US" sz="2000" dirty="0" err="1"/>
              <a:t>savedInstanceState</a:t>
            </a:r>
            <a:r>
              <a:rPr lang="en-US" sz="2000" dirty="0"/>
              <a:t>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 smtClean="0"/>
              <a:t>       </a:t>
            </a:r>
            <a:r>
              <a:rPr lang="en-US" sz="2000" dirty="0" smtClean="0">
                <a:solidFill>
                  <a:srgbClr val="008000"/>
                </a:solidFill>
              </a:rPr>
              <a:t>//Initialize resources   </a:t>
            </a:r>
            <a:endParaRPr lang="en-US" sz="20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>
                <a:solidFill>
                  <a:srgbClr val="BFBFBF"/>
                </a:solidFill>
              </a:rPr>
              <a:t> @Override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A76F2"/>
                </a:solidFill>
              </a:rPr>
              <a:t>    public void</a:t>
            </a:r>
            <a:r>
              <a:rPr lang="en-US" sz="2000" dirty="0"/>
              <a:t> </a:t>
            </a:r>
            <a:r>
              <a:rPr lang="en-US" sz="2000" dirty="0" err="1"/>
              <a:t>onDestroy</a:t>
            </a:r>
            <a:r>
              <a:rPr lang="en-US" sz="2000" dirty="0"/>
              <a:t>() </a:t>
            </a:r>
            <a:r>
              <a:rPr lang="en-US" sz="2000" dirty="0" smtClean="0"/>
              <a:t>{</a:t>
            </a:r>
            <a:br>
              <a:rPr lang="en-US" sz="2000" dirty="0" smtClean="0"/>
            </a:br>
            <a:r>
              <a:rPr lang="en-US" sz="2000" dirty="0" smtClean="0"/>
              <a:t>       </a:t>
            </a:r>
            <a:r>
              <a:rPr lang="en-US" sz="2000" dirty="0" smtClean="0">
                <a:solidFill>
                  <a:srgbClr val="008000"/>
                </a:solidFill>
              </a:rPr>
              <a:t>//Activity is about to be destroyed</a:t>
            </a:r>
            <a:endParaRPr lang="en-US" sz="20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000" dirty="0"/>
              <a:t>       </a:t>
            </a:r>
            <a:r>
              <a:rPr lang="en-US" sz="2000" dirty="0" err="1">
                <a:solidFill>
                  <a:srgbClr val="CA76F2"/>
                </a:solidFill>
              </a:rPr>
              <a:t>super</a:t>
            </a:r>
            <a:r>
              <a:rPr lang="en-US" sz="2000" dirty="0" err="1"/>
              <a:t>.onDestroy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>
                <a:solidFill>
                  <a:srgbClr val="008000"/>
                </a:solidFill>
              </a:rPr>
              <a:t> //Destroy other resources  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96366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single screen with which the user can interact</a:t>
            </a:r>
          </a:p>
          <a:p>
            <a:r>
              <a:rPr lang="en-US" dirty="0" smtClean="0"/>
              <a:t>In theory, each activity should allow the user to perform some goal</a:t>
            </a:r>
          </a:p>
          <a:p>
            <a:pPr lvl="1"/>
            <a:r>
              <a:rPr lang="en-US" dirty="0" smtClean="0"/>
              <a:t>Dial a phone</a:t>
            </a:r>
          </a:p>
          <a:p>
            <a:pPr lvl="1"/>
            <a:r>
              <a:rPr lang="en-US" dirty="0" smtClean="0"/>
              <a:t>Send an email</a:t>
            </a:r>
          </a:p>
          <a:p>
            <a:pPr lvl="1"/>
            <a:r>
              <a:rPr lang="en-US" dirty="0" smtClean="0"/>
              <a:t>Take a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7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245" y="1981200"/>
            <a:ext cx="2572955" cy="411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864" y="1981200"/>
            <a:ext cx="2568536" cy="411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Entire Lifetime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181600" y="2667000"/>
            <a:ext cx="1600200" cy="4572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5257800" y="4724400"/>
            <a:ext cx="1524000" cy="4572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86400" y="2709446"/>
            <a:ext cx="971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onStop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4766846"/>
            <a:ext cx="982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onStart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55" y="1981200"/>
            <a:ext cx="2543845" cy="4076511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2286000" y="2667000"/>
            <a:ext cx="1600200" cy="4572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2362200" y="4724400"/>
            <a:ext cx="1524000" cy="4572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92197" y="2709446"/>
            <a:ext cx="116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onCreate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553526" y="4766846"/>
            <a:ext cx="1256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onDestroy</a:t>
            </a:r>
            <a:r>
              <a:rPr lang="en-US" sz="1600" dirty="0" smtClean="0"/>
              <a:t>()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4350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CA76F2"/>
                </a:solidFill>
              </a:rPr>
              <a:t> public </a:t>
            </a:r>
            <a:r>
              <a:rPr lang="en-US" sz="2400" dirty="0">
                <a:solidFill>
                  <a:srgbClr val="CA76F2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 err="1" smtClean="0"/>
              <a:t>onClick</a:t>
            </a:r>
            <a:r>
              <a:rPr lang="en-US" sz="2400" dirty="0" smtClean="0"/>
              <a:t>()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Intent </a:t>
            </a:r>
            <a:r>
              <a:rPr lang="en-US" sz="2400" dirty="0" err="1" smtClean="0"/>
              <a:t>otherIntent</a:t>
            </a:r>
            <a:r>
              <a:rPr lang="en-US" sz="2400" dirty="0" smtClean="0"/>
              <a:t> = new Intent(this, </a:t>
            </a:r>
            <a:r>
              <a:rPr lang="en-US" sz="2400" dirty="0" err="1" smtClean="0"/>
              <a:t>OtherActivity.class</a:t>
            </a:r>
            <a:r>
              <a:rPr lang="en-US" sz="2400" dirty="0" smtClean="0"/>
              <a:t>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  </a:t>
            </a:r>
            <a:r>
              <a:rPr lang="en-US" sz="2400" dirty="0" smtClean="0"/>
              <a:t>     </a:t>
            </a:r>
            <a:r>
              <a:rPr lang="en-US" sz="2400" dirty="0" err="1" smtClean="0"/>
              <a:t>startActivity</a:t>
            </a:r>
            <a:r>
              <a:rPr lang="en-US" sz="2400" dirty="0" smtClean="0"/>
              <a:t>(</a:t>
            </a:r>
            <a:r>
              <a:rPr lang="en-US" sz="2400" dirty="0" err="1" smtClean="0"/>
              <a:t>otherIntent</a:t>
            </a:r>
            <a:r>
              <a:rPr lang="en-US" sz="2400" dirty="0" smtClean="0"/>
              <a:t>);   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CA76F2"/>
                </a:solidFill>
              </a:rPr>
              <a:t>public static final </a:t>
            </a:r>
            <a:r>
              <a:rPr lang="en-US" sz="2400" dirty="0" err="1" smtClean="0">
                <a:solidFill>
                  <a:srgbClr val="CA76F2"/>
                </a:solidFill>
              </a:rPr>
              <a:t>int</a:t>
            </a:r>
            <a:r>
              <a:rPr lang="en-US" sz="2400" dirty="0" smtClean="0">
                <a:solidFill>
                  <a:srgbClr val="CA76F2"/>
                </a:solidFill>
              </a:rPr>
              <a:t> </a:t>
            </a:r>
            <a:r>
              <a:rPr lang="en-US" sz="2400" dirty="0" smtClean="0"/>
              <a:t>REQUEST_CODE = 1;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CA76F2"/>
                </a:solidFill>
              </a:rPr>
              <a:t> public void</a:t>
            </a:r>
            <a:r>
              <a:rPr lang="en-US" sz="2400" dirty="0"/>
              <a:t> </a:t>
            </a:r>
            <a:r>
              <a:rPr lang="en-US" sz="2400" dirty="0" err="1"/>
              <a:t>onClick</a:t>
            </a:r>
            <a:r>
              <a:rPr lang="en-US" sz="2400" dirty="0"/>
              <a:t>() {</a:t>
            </a:r>
          </a:p>
          <a:p>
            <a:pPr marL="0" indent="0">
              <a:buNone/>
            </a:pPr>
            <a:r>
              <a:rPr lang="en-US" sz="2400" dirty="0"/>
              <a:t>        Intent </a:t>
            </a:r>
            <a:r>
              <a:rPr lang="en-US" sz="2400" dirty="0" err="1" smtClean="0"/>
              <a:t>forResult</a:t>
            </a:r>
            <a:r>
              <a:rPr lang="en-US" sz="2400" dirty="0" smtClean="0"/>
              <a:t> </a:t>
            </a:r>
            <a:r>
              <a:rPr lang="en-US" sz="2400" dirty="0"/>
              <a:t>= new Intent(this, </a:t>
            </a:r>
            <a:r>
              <a:rPr lang="en-US" sz="2400" dirty="0" err="1"/>
              <a:t>OtherActivity.class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       </a:t>
            </a:r>
            <a:r>
              <a:rPr lang="en-US" sz="2400" b="1" dirty="0" err="1" smtClean="0"/>
              <a:t>startActivityForResult</a:t>
            </a:r>
            <a:r>
              <a:rPr lang="en-US" sz="2400" b="1" dirty="0" smtClean="0"/>
              <a:t>(</a:t>
            </a:r>
            <a:r>
              <a:rPr lang="en-US" sz="2400" dirty="0" err="1" smtClean="0"/>
              <a:t>forResult</a:t>
            </a:r>
            <a:r>
              <a:rPr lang="en-US" sz="2400" dirty="0" smtClean="0"/>
              <a:t>, REQUEST_CODE</a:t>
            </a:r>
            <a:r>
              <a:rPr lang="en-US" sz="2400" b="1" dirty="0" smtClean="0"/>
              <a:t>)</a:t>
            </a:r>
            <a:r>
              <a:rPr lang="en-US" sz="2400" dirty="0"/>
              <a:t>; 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809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000" dirty="0" smtClean="0">
                <a:solidFill>
                  <a:srgbClr val="CA76F2"/>
                </a:solidFill>
              </a:rPr>
              <a:t>public static final </a:t>
            </a:r>
            <a:r>
              <a:rPr lang="en-US" sz="2000" dirty="0" err="1" smtClean="0">
                <a:solidFill>
                  <a:srgbClr val="CA76F2"/>
                </a:solidFill>
              </a:rPr>
              <a:t>int</a:t>
            </a:r>
            <a:r>
              <a:rPr lang="en-US" sz="2000" dirty="0" smtClean="0">
                <a:solidFill>
                  <a:srgbClr val="CA76F2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REQUEST_CODE</a:t>
            </a:r>
            <a:r>
              <a:rPr lang="en-US" sz="2000" dirty="0" smtClean="0"/>
              <a:t> = 1;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CA76F2"/>
                </a:solidFill>
              </a:rPr>
              <a:t> public void</a:t>
            </a:r>
            <a:r>
              <a:rPr lang="en-US" sz="2000" dirty="0"/>
              <a:t> </a:t>
            </a:r>
            <a:r>
              <a:rPr lang="en-US" sz="2000" dirty="0" err="1" smtClean="0"/>
              <a:t>onActivityResult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CA76F2"/>
                </a:solidFill>
              </a:rPr>
              <a:t>int</a:t>
            </a:r>
            <a:r>
              <a:rPr lang="en-US" sz="2000" dirty="0" smtClean="0">
                <a:solidFill>
                  <a:srgbClr val="CA76F2"/>
                </a:solidFill>
              </a:rPr>
              <a:t> </a:t>
            </a:r>
            <a:r>
              <a:rPr lang="en-US" sz="2000" dirty="0" err="1" smtClean="0"/>
              <a:t>requestCode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CA76F2"/>
                </a:solidFill>
              </a:rPr>
              <a:t>int</a:t>
            </a:r>
            <a:r>
              <a:rPr lang="en-US" sz="2000" dirty="0" smtClean="0">
                <a:solidFill>
                  <a:srgbClr val="CA76F2"/>
                </a:solidFill>
              </a:rPr>
              <a:t> </a:t>
            </a:r>
            <a:r>
              <a:rPr lang="en-US" sz="2000" dirty="0" err="1" smtClean="0"/>
              <a:t>resultCode</a:t>
            </a:r>
            <a:r>
              <a:rPr lang="en-US" sz="2000" dirty="0" smtClean="0"/>
              <a:t>,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Intent data)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>
                <a:solidFill>
                  <a:srgbClr val="CA76F2"/>
                </a:solidFill>
              </a:rPr>
              <a:t>super</a:t>
            </a:r>
            <a:r>
              <a:rPr lang="en-US" sz="2000" dirty="0" err="1" smtClean="0"/>
              <a:t>.onActivityResult</a:t>
            </a:r>
            <a:r>
              <a:rPr lang="en-US" sz="2000" dirty="0" smtClean="0"/>
              <a:t>(</a:t>
            </a:r>
            <a:r>
              <a:rPr lang="en-US" sz="2000" dirty="0" err="1" smtClean="0"/>
              <a:t>requestCode</a:t>
            </a:r>
            <a:r>
              <a:rPr lang="en-US" sz="2000" dirty="0" smtClean="0"/>
              <a:t>, </a:t>
            </a:r>
            <a:r>
              <a:rPr lang="en-US" sz="2000" dirty="0" err="1" smtClean="0"/>
              <a:t>resultCode</a:t>
            </a:r>
            <a:r>
              <a:rPr lang="en-US" sz="2000" dirty="0" smtClean="0"/>
              <a:t>, data);</a:t>
            </a:r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CA76F2"/>
                </a:solidFill>
              </a:rPr>
              <a:t>switch</a:t>
            </a:r>
            <a:r>
              <a:rPr lang="en-US" sz="2000" dirty="0" smtClean="0"/>
              <a:t>(</a:t>
            </a:r>
            <a:r>
              <a:rPr lang="en-US" sz="2000" dirty="0" err="1" smtClean="0"/>
              <a:t>requestCode</a:t>
            </a:r>
            <a:r>
              <a:rPr lang="en-US" sz="2000" dirty="0" smtClean="0"/>
              <a:t>){</a:t>
            </a:r>
            <a:br>
              <a:rPr lang="en-US" sz="2000" dirty="0" smtClean="0"/>
            </a:br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rgbClr val="CA76F2"/>
                </a:solidFill>
              </a:rPr>
              <a:t>case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0000FF"/>
                </a:solidFill>
              </a:rPr>
              <a:t>REQUEST_CODE</a:t>
            </a:r>
            <a:r>
              <a:rPr lang="en-US" sz="2000" dirty="0" smtClean="0"/>
              <a:t>):</a:t>
            </a:r>
          </a:p>
          <a:p>
            <a:pPr marL="0" indent="0">
              <a:buNone/>
            </a:pPr>
            <a:r>
              <a:rPr lang="en-US" sz="2000" dirty="0" smtClean="0"/>
              <a:t>               </a:t>
            </a:r>
            <a:r>
              <a:rPr lang="en-US" sz="2000" dirty="0" smtClean="0">
                <a:solidFill>
                  <a:srgbClr val="CA76F2"/>
                </a:solidFill>
              </a:rPr>
              <a:t> if </a:t>
            </a:r>
            <a:r>
              <a:rPr lang="en-US" sz="2000" dirty="0" smtClean="0"/>
              <a:t>(</a:t>
            </a:r>
            <a:r>
              <a:rPr lang="en-US" sz="2000" dirty="0" err="1" smtClean="0"/>
              <a:t>resultCode</a:t>
            </a:r>
            <a:r>
              <a:rPr lang="en-US" sz="2000" dirty="0" smtClean="0"/>
              <a:t> == </a:t>
            </a:r>
            <a:r>
              <a:rPr lang="en-US" sz="2000" dirty="0" err="1" smtClean="0"/>
              <a:t>Activity.</a:t>
            </a:r>
            <a:r>
              <a:rPr lang="en-US" sz="2000" dirty="0" err="1" smtClean="0">
                <a:solidFill>
                  <a:srgbClr val="0000FF"/>
                </a:solidFill>
              </a:rPr>
              <a:t>RESULT_OK</a:t>
            </a:r>
            <a:r>
              <a:rPr lang="en-US" sz="2000" dirty="0" smtClean="0"/>
              <a:t>) {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</a:t>
            </a:r>
            <a:r>
              <a:rPr lang="en-US" sz="2000" dirty="0" smtClean="0">
                <a:solidFill>
                  <a:srgbClr val="008000"/>
                </a:solidFill>
              </a:rPr>
              <a:t> //Do something with the result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}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</a:t>
            </a:r>
            <a:r>
              <a:rPr lang="en-US" sz="2000" dirty="0" smtClean="0">
                <a:solidFill>
                  <a:srgbClr val="CA76F2"/>
                </a:solidFill>
              </a:rPr>
              <a:t>break</a:t>
            </a:r>
            <a:r>
              <a:rPr lang="en-US" sz="2000" dirty="0" smtClean="0"/>
              <a:t>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}  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71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000" dirty="0" smtClean="0">
                <a:solidFill>
                  <a:srgbClr val="CA76F2"/>
                </a:solidFill>
              </a:rPr>
              <a:t>public static final </a:t>
            </a:r>
            <a:r>
              <a:rPr lang="en-US" sz="2000" dirty="0" err="1" smtClean="0">
                <a:solidFill>
                  <a:srgbClr val="CA76F2"/>
                </a:solidFill>
              </a:rPr>
              <a:t>int</a:t>
            </a:r>
            <a:r>
              <a:rPr lang="en-US" sz="2000" dirty="0" smtClean="0">
                <a:solidFill>
                  <a:srgbClr val="CA76F2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REQUEST_CODE</a:t>
            </a:r>
            <a:r>
              <a:rPr lang="en-US" sz="2000" dirty="0" smtClean="0"/>
              <a:t> = 1;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CA76F2"/>
                </a:solidFill>
              </a:rPr>
              <a:t> public void</a:t>
            </a:r>
            <a:r>
              <a:rPr lang="en-US" sz="2000" dirty="0"/>
              <a:t> </a:t>
            </a:r>
            <a:r>
              <a:rPr lang="en-US" sz="2000" dirty="0" err="1" smtClean="0"/>
              <a:t>onActivityResult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CA76F2"/>
                </a:solidFill>
              </a:rPr>
              <a:t>int</a:t>
            </a:r>
            <a:r>
              <a:rPr lang="en-US" sz="2000" dirty="0" smtClean="0">
                <a:solidFill>
                  <a:srgbClr val="CA76F2"/>
                </a:solidFill>
              </a:rPr>
              <a:t> </a:t>
            </a:r>
            <a:r>
              <a:rPr lang="en-US" sz="2000" dirty="0" err="1" smtClean="0"/>
              <a:t>requestCode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CA76F2"/>
                </a:solidFill>
              </a:rPr>
              <a:t>int</a:t>
            </a:r>
            <a:r>
              <a:rPr lang="en-US" sz="2000" dirty="0" smtClean="0">
                <a:solidFill>
                  <a:srgbClr val="CA76F2"/>
                </a:solidFill>
              </a:rPr>
              <a:t> </a:t>
            </a:r>
            <a:r>
              <a:rPr lang="en-US" sz="2000" dirty="0" err="1" smtClean="0"/>
              <a:t>resultCode</a:t>
            </a:r>
            <a:r>
              <a:rPr lang="en-US" sz="2000" dirty="0" smtClean="0"/>
              <a:t>,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Intent data)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>
                <a:solidFill>
                  <a:srgbClr val="CA76F2"/>
                </a:solidFill>
              </a:rPr>
              <a:t>super</a:t>
            </a:r>
            <a:r>
              <a:rPr lang="en-US" sz="2000" dirty="0" err="1" smtClean="0"/>
              <a:t>.onActivityResult</a:t>
            </a:r>
            <a:r>
              <a:rPr lang="en-US" sz="2000" dirty="0" smtClean="0"/>
              <a:t>(</a:t>
            </a:r>
            <a:r>
              <a:rPr lang="en-US" sz="2000" dirty="0" err="1" smtClean="0"/>
              <a:t>requestCode</a:t>
            </a:r>
            <a:r>
              <a:rPr lang="en-US" sz="2000" dirty="0" smtClean="0"/>
              <a:t>, </a:t>
            </a:r>
            <a:r>
              <a:rPr lang="en-US" sz="2000" dirty="0" err="1" smtClean="0"/>
              <a:t>resultCode</a:t>
            </a:r>
            <a:r>
              <a:rPr lang="en-US" sz="2000" dirty="0" smtClean="0"/>
              <a:t>, data);</a:t>
            </a:r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switch(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requestCode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){</a:t>
            </a:r>
            <a:b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           case (REQUEST_CODE):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               if (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resultCode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==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Activity.RESULT_OK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                  //Do something with the result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           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              break;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       }   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819400"/>
            <a:ext cx="64008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54102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our parent class handle its activity result code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562600" y="3276600"/>
            <a:ext cx="457200" cy="2133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103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000" dirty="0" smtClean="0">
                <a:solidFill>
                  <a:srgbClr val="CA76F2"/>
                </a:solidFill>
              </a:rPr>
              <a:t>public static final </a:t>
            </a:r>
            <a:r>
              <a:rPr lang="en-US" sz="2000" dirty="0" err="1" smtClean="0">
                <a:solidFill>
                  <a:srgbClr val="CA76F2"/>
                </a:solidFill>
              </a:rPr>
              <a:t>int</a:t>
            </a:r>
            <a:r>
              <a:rPr lang="en-US" sz="2000" dirty="0" smtClean="0">
                <a:solidFill>
                  <a:srgbClr val="CA76F2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REQUEST_CODE</a:t>
            </a:r>
            <a:r>
              <a:rPr lang="en-US" sz="2000" dirty="0" smtClean="0"/>
              <a:t> = 1;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CA76F2"/>
                </a:solidFill>
              </a:rPr>
              <a:t> public void</a:t>
            </a:r>
            <a:r>
              <a:rPr lang="en-US" sz="2000" dirty="0"/>
              <a:t> </a:t>
            </a:r>
            <a:r>
              <a:rPr lang="en-US" sz="2000" dirty="0" err="1" smtClean="0"/>
              <a:t>onActivityResult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CA76F2"/>
                </a:solidFill>
              </a:rPr>
              <a:t>int</a:t>
            </a:r>
            <a:r>
              <a:rPr lang="en-US" sz="2000" dirty="0" smtClean="0">
                <a:solidFill>
                  <a:srgbClr val="CA76F2"/>
                </a:solidFill>
              </a:rPr>
              <a:t> </a:t>
            </a:r>
            <a:r>
              <a:rPr lang="en-US" sz="2000" dirty="0" err="1" smtClean="0"/>
              <a:t>requestCode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CA76F2"/>
                </a:solidFill>
              </a:rPr>
              <a:t>int</a:t>
            </a:r>
            <a:r>
              <a:rPr lang="en-US" sz="2000" dirty="0" smtClean="0">
                <a:solidFill>
                  <a:srgbClr val="CA76F2"/>
                </a:solidFill>
              </a:rPr>
              <a:t> </a:t>
            </a:r>
            <a:r>
              <a:rPr lang="en-US" sz="2000" dirty="0" err="1" smtClean="0"/>
              <a:t>resultCode</a:t>
            </a:r>
            <a:r>
              <a:rPr lang="en-US" sz="2000" dirty="0" smtClean="0"/>
              <a:t>,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Intent data)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>
                <a:solidFill>
                  <a:srgbClr val="D9D9D9"/>
                </a:solidFill>
              </a:rPr>
              <a:t>super.onActivityResult</a:t>
            </a:r>
            <a:r>
              <a:rPr lang="en-US" sz="2000" dirty="0" smtClean="0">
                <a:solidFill>
                  <a:srgbClr val="D9D9D9"/>
                </a:solidFill>
              </a:rPr>
              <a:t>(</a:t>
            </a:r>
            <a:r>
              <a:rPr lang="en-US" sz="2000" dirty="0" err="1" smtClean="0">
                <a:solidFill>
                  <a:srgbClr val="D9D9D9"/>
                </a:solidFill>
              </a:rPr>
              <a:t>requestCode</a:t>
            </a:r>
            <a:r>
              <a:rPr lang="en-US" sz="2000" dirty="0" smtClean="0">
                <a:solidFill>
                  <a:srgbClr val="D9D9D9"/>
                </a:solidFill>
              </a:rPr>
              <a:t>, </a:t>
            </a:r>
            <a:r>
              <a:rPr lang="en-US" sz="2000" dirty="0" err="1" smtClean="0">
                <a:solidFill>
                  <a:srgbClr val="D9D9D9"/>
                </a:solidFill>
              </a:rPr>
              <a:t>resultCode</a:t>
            </a:r>
            <a:r>
              <a:rPr lang="en-US" sz="2000" dirty="0" smtClean="0">
                <a:solidFill>
                  <a:srgbClr val="D9D9D9"/>
                </a:solidFill>
              </a:rPr>
              <a:t>, data);</a:t>
            </a:r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CA76F2"/>
                </a:solidFill>
              </a:rPr>
              <a:t>switch</a:t>
            </a:r>
            <a:r>
              <a:rPr lang="en-US" sz="2000" dirty="0" smtClean="0"/>
              <a:t>(</a:t>
            </a:r>
            <a:r>
              <a:rPr lang="en-US" sz="2000" dirty="0" err="1" smtClean="0"/>
              <a:t>requestCode</a:t>
            </a:r>
            <a:r>
              <a:rPr lang="en-US" sz="2000" dirty="0" smtClean="0"/>
              <a:t>){</a:t>
            </a:r>
            <a:br>
              <a:rPr lang="en-US" sz="2000" dirty="0" smtClean="0"/>
            </a:br>
            <a:r>
              <a:rPr lang="en-US" sz="2000" dirty="0" smtClean="0"/>
              <a:t>          </a:t>
            </a:r>
            <a:r>
              <a:rPr lang="en-US" sz="2000" dirty="0" smtClean="0">
                <a:solidFill>
                  <a:srgbClr val="D9D9D9"/>
                </a:solidFill>
              </a:rPr>
              <a:t>  case (REQUEST_CODE):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D9D9D9"/>
                </a:solidFill>
              </a:rPr>
              <a:t>                if (</a:t>
            </a:r>
            <a:r>
              <a:rPr lang="en-US" sz="2000" dirty="0" err="1" smtClean="0">
                <a:solidFill>
                  <a:srgbClr val="D9D9D9"/>
                </a:solidFill>
              </a:rPr>
              <a:t>resultCode</a:t>
            </a:r>
            <a:r>
              <a:rPr lang="en-US" sz="2000" dirty="0" smtClean="0">
                <a:solidFill>
                  <a:srgbClr val="D9D9D9"/>
                </a:solidFill>
              </a:rPr>
              <a:t> == </a:t>
            </a:r>
            <a:r>
              <a:rPr lang="en-US" sz="2000" dirty="0" err="1" smtClean="0">
                <a:solidFill>
                  <a:srgbClr val="D9D9D9"/>
                </a:solidFill>
              </a:rPr>
              <a:t>Activity.RESULT_OK</a:t>
            </a:r>
            <a:r>
              <a:rPr lang="en-US" sz="2000" dirty="0" smtClean="0">
                <a:solidFill>
                  <a:srgbClr val="D9D9D9"/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9D9D9"/>
                </a:solidFill>
              </a:rPr>
              <a:t> </a:t>
            </a:r>
            <a:r>
              <a:rPr lang="en-US" sz="2000" dirty="0" smtClean="0">
                <a:solidFill>
                  <a:srgbClr val="D9D9D9"/>
                </a:solidFill>
              </a:rPr>
              <a:t>                   //Do something with the result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9D9D9"/>
                </a:solidFill>
              </a:rPr>
              <a:t> </a:t>
            </a:r>
            <a:r>
              <a:rPr lang="en-US" sz="2000" dirty="0" smtClean="0">
                <a:solidFill>
                  <a:srgbClr val="D9D9D9"/>
                </a:solidFill>
              </a:rPr>
              <a:t>           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9D9D9"/>
                </a:solidFill>
              </a:rPr>
              <a:t> </a:t>
            </a:r>
            <a:r>
              <a:rPr lang="en-US" sz="2000" dirty="0" smtClean="0">
                <a:solidFill>
                  <a:srgbClr val="D9D9D9"/>
                </a:solidFill>
              </a:rPr>
              <a:t>               break;</a:t>
            </a:r>
            <a:endParaRPr lang="en-US" sz="2000" dirty="0">
              <a:solidFill>
                <a:srgbClr val="D9D9D9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        }  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3200400"/>
            <a:ext cx="5486400" cy="2438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24400" y="58674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the request code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  <a:endCxn id="3" idx="2"/>
          </p:cNvCxnSpPr>
          <p:nvPr/>
        </p:nvCxnSpPr>
        <p:spPr>
          <a:xfrm>
            <a:off x="3733800" y="5638800"/>
            <a:ext cx="914400" cy="4873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681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000" dirty="0" smtClean="0">
                <a:solidFill>
                  <a:srgbClr val="CA76F2"/>
                </a:solidFill>
              </a:rPr>
              <a:t>public static final </a:t>
            </a:r>
            <a:r>
              <a:rPr lang="en-US" sz="2000" dirty="0" err="1" smtClean="0">
                <a:solidFill>
                  <a:srgbClr val="CA76F2"/>
                </a:solidFill>
              </a:rPr>
              <a:t>int</a:t>
            </a:r>
            <a:r>
              <a:rPr lang="en-US" sz="2000" dirty="0" smtClean="0">
                <a:solidFill>
                  <a:srgbClr val="CA76F2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REQUEST_CODE</a:t>
            </a:r>
            <a:r>
              <a:rPr lang="en-US" sz="2000" dirty="0" smtClean="0"/>
              <a:t> = 1;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CA76F2"/>
                </a:solidFill>
              </a:rPr>
              <a:t> public void</a:t>
            </a:r>
            <a:r>
              <a:rPr lang="en-US" sz="2000" dirty="0"/>
              <a:t> </a:t>
            </a:r>
            <a:r>
              <a:rPr lang="en-US" sz="2000" dirty="0" err="1" smtClean="0"/>
              <a:t>onActivityResult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CA76F2"/>
                </a:solidFill>
              </a:rPr>
              <a:t>int</a:t>
            </a:r>
            <a:r>
              <a:rPr lang="en-US" sz="2000" dirty="0" smtClean="0">
                <a:solidFill>
                  <a:srgbClr val="CA76F2"/>
                </a:solidFill>
              </a:rPr>
              <a:t> </a:t>
            </a:r>
            <a:r>
              <a:rPr lang="en-US" sz="2000" dirty="0" err="1" smtClean="0"/>
              <a:t>requestCode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CA76F2"/>
                </a:solidFill>
              </a:rPr>
              <a:t>int</a:t>
            </a:r>
            <a:r>
              <a:rPr lang="en-US" sz="2000" dirty="0" smtClean="0">
                <a:solidFill>
                  <a:srgbClr val="CA76F2"/>
                </a:solidFill>
              </a:rPr>
              <a:t> </a:t>
            </a:r>
            <a:r>
              <a:rPr lang="en-US" sz="2000" dirty="0" err="1" smtClean="0"/>
              <a:t>resultCode</a:t>
            </a:r>
            <a:r>
              <a:rPr lang="en-US" sz="2000" dirty="0" smtClean="0"/>
              <a:t>,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Intent data)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>
                <a:solidFill>
                  <a:srgbClr val="D9D9D9"/>
                </a:solidFill>
              </a:rPr>
              <a:t>super.onActivityResult</a:t>
            </a:r>
            <a:r>
              <a:rPr lang="en-US" sz="2000" dirty="0" smtClean="0">
                <a:solidFill>
                  <a:srgbClr val="D9D9D9"/>
                </a:solidFill>
              </a:rPr>
              <a:t>(</a:t>
            </a:r>
            <a:r>
              <a:rPr lang="en-US" sz="2000" dirty="0" err="1" smtClean="0">
                <a:solidFill>
                  <a:srgbClr val="D9D9D9"/>
                </a:solidFill>
              </a:rPr>
              <a:t>requestCode</a:t>
            </a:r>
            <a:r>
              <a:rPr lang="en-US" sz="2000" dirty="0" smtClean="0">
                <a:solidFill>
                  <a:srgbClr val="D9D9D9"/>
                </a:solidFill>
              </a:rPr>
              <a:t>, </a:t>
            </a:r>
            <a:r>
              <a:rPr lang="en-US" sz="2000" dirty="0" err="1" smtClean="0">
                <a:solidFill>
                  <a:srgbClr val="D9D9D9"/>
                </a:solidFill>
              </a:rPr>
              <a:t>resultCode</a:t>
            </a:r>
            <a:r>
              <a:rPr lang="en-US" sz="2000" dirty="0" smtClean="0">
                <a:solidFill>
                  <a:srgbClr val="D9D9D9"/>
                </a:solidFill>
              </a:rPr>
              <a:t>, data);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D9D9D9"/>
                </a:solidFill>
              </a:rPr>
              <a:t>        switch(</a:t>
            </a:r>
            <a:r>
              <a:rPr lang="en-US" sz="2000" dirty="0" err="1" smtClean="0">
                <a:solidFill>
                  <a:srgbClr val="D9D9D9"/>
                </a:solidFill>
              </a:rPr>
              <a:t>requestCode</a:t>
            </a:r>
            <a:r>
              <a:rPr lang="en-US" sz="2000" dirty="0" smtClean="0">
                <a:solidFill>
                  <a:srgbClr val="D9D9D9"/>
                </a:solidFill>
              </a:rPr>
              <a:t>){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rgbClr val="CA76F2"/>
                </a:solidFill>
              </a:rPr>
              <a:t>case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0000FF"/>
                </a:solidFill>
              </a:rPr>
              <a:t>REQUEST_CODE</a:t>
            </a:r>
            <a:r>
              <a:rPr lang="en-US" sz="2000" dirty="0" smtClean="0"/>
              <a:t>):</a:t>
            </a:r>
          </a:p>
          <a:p>
            <a:pPr marL="0" indent="0">
              <a:buNone/>
            </a:pPr>
            <a:r>
              <a:rPr lang="en-US" sz="2000" dirty="0" smtClean="0"/>
              <a:t>               </a:t>
            </a:r>
            <a:r>
              <a:rPr lang="en-US" sz="2000" dirty="0" smtClean="0">
                <a:solidFill>
                  <a:srgbClr val="CA76F2"/>
                </a:solidFill>
              </a:rPr>
              <a:t> </a:t>
            </a:r>
            <a:r>
              <a:rPr lang="en-US" sz="2000" dirty="0" smtClean="0">
                <a:solidFill>
                  <a:srgbClr val="D9D9D9"/>
                </a:solidFill>
              </a:rPr>
              <a:t>if (</a:t>
            </a:r>
            <a:r>
              <a:rPr lang="en-US" sz="2000" dirty="0" err="1" smtClean="0">
                <a:solidFill>
                  <a:srgbClr val="D9D9D9"/>
                </a:solidFill>
              </a:rPr>
              <a:t>resultCode</a:t>
            </a:r>
            <a:r>
              <a:rPr lang="en-US" sz="2000" dirty="0" smtClean="0">
                <a:solidFill>
                  <a:srgbClr val="D9D9D9"/>
                </a:solidFill>
              </a:rPr>
              <a:t> == </a:t>
            </a:r>
            <a:r>
              <a:rPr lang="en-US" sz="2000" dirty="0" err="1" smtClean="0">
                <a:solidFill>
                  <a:srgbClr val="D9D9D9"/>
                </a:solidFill>
              </a:rPr>
              <a:t>Activity.RESULT_OK</a:t>
            </a:r>
            <a:r>
              <a:rPr lang="en-US" sz="2000" dirty="0" smtClean="0">
                <a:solidFill>
                  <a:srgbClr val="D9D9D9"/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9D9D9"/>
                </a:solidFill>
              </a:rPr>
              <a:t> </a:t>
            </a:r>
            <a:r>
              <a:rPr lang="en-US" sz="2000" dirty="0" smtClean="0">
                <a:solidFill>
                  <a:srgbClr val="D9D9D9"/>
                </a:solidFill>
              </a:rPr>
              <a:t>                   //Do something with the result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9D9D9"/>
                </a:solidFill>
              </a:rPr>
              <a:t> </a:t>
            </a:r>
            <a:r>
              <a:rPr lang="en-US" sz="2000" dirty="0" smtClean="0">
                <a:solidFill>
                  <a:srgbClr val="D9D9D9"/>
                </a:solidFill>
              </a:rPr>
              <a:t>               }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</a:t>
            </a:r>
            <a:r>
              <a:rPr lang="en-US" sz="2000" dirty="0" smtClean="0">
                <a:solidFill>
                  <a:srgbClr val="CA76F2"/>
                </a:solidFill>
              </a:rPr>
              <a:t>break</a:t>
            </a:r>
            <a:r>
              <a:rPr lang="en-US" sz="2000" dirty="0" smtClean="0"/>
              <a:t>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D9D9D9"/>
                </a:solidFill>
              </a:rPr>
              <a:t>}   </a:t>
            </a:r>
            <a:endParaRPr lang="en-US" sz="2000" dirty="0">
              <a:solidFill>
                <a:srgbClr val="D9D9D9"/>
              </a:solidFill>
            </a:endParaRP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3429000"/>
            <a:ext cx="5029200" cy="1905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5410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sure it’s a result for our activity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57600" y="5334000"/>
            <a:ext cx="8382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681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000" dirty="0" smtClean="0">
                <a:solidFill>
                  <a:srgbClr val="CA76F2"/>
                </a:solidFill>
              </a:rPr>
              <a:t>public static final </a:t>
            </a:r>
            <a:r>
              <a:rPr lang="en-US" sz="2000" dirty="0" err="1" smtClean="0">
                <a:solidFill>
                  <a:srgbClr val="CA76F2"/>
                </a:solidFill>
              </a:rPr>
              <a:t>int</a:t>
            </a:r>
            <a:r>
              <a:rPr lang="en-US" sz="2000" dirty="0" smtClean="0">
                <a:solidFill>
                  <a:srgbClr val="CA76F2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REQUEST_CODE</a:t>
            </a:r>
            <a:r>
              <a:rPr lang="en-US" sz="2000" dirty="0" smtClean="0"/>
              <a:t> = 1;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CA76F2"/>
                </a:solidFill>
              </a:rPr>
              <a:t> public void</a:t>
            </a:r>
            <a:r>
              <a:rPr lang="en-US" sz="2000" dirty="0"/>
              <a:t> </a:t>
            </a:r>
            <a:r>
              <a:rPr lang="en-US" sz="2000" dirty="0" err="1" smtClean="0"/>
              <a:t>onActivityResult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CA76F2"/>
                </a:solidFill>
              </a:rPr>
              <a:t>int</a:t>
            </a:r>
            <a:r>
              <a:rPr lang="en-US" sz="2000" dirty="0" smtClean="0">
                <a:solidFill>
                  <a:srgbClr val="CA76F2"/>
                </a:solidFill>
              </a:rPr>
              <a:t> </a:t>
            </a:r>
            <a:r>
              <a:rPr lang="en-US" sz="2000" dirty="0" err="1" smtClean="0"/>
              <a:t>requestCode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CA76F2"/>
                </a:solidFill>
              </a:rPr>
              <a:t>int</a:t>
            </a:r>
            <a:r>
              <a:rPr lang="en-US" sz="2000" dirty="0" smtClean="0">
                <a:solidFill>
                  <a:srgbClr val="CA76F2"/>
                </a:solidFill>
              </a:rPr>
              <a:t> </a:t>
            </a:r>
            <a:r>
              <a:rPr lang="en-US" sz="2000" dirty="0" err="1" smtClean="0"/>
              <a:t>resultCode</a:t>
            </a:r>
            <a:r>
              <a:rPr lang="en-US" sz="2000" dirty="0" smtClean="0"/>
              <a:t>,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Intent data)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>
                <a:solidFill>
                  <a:srgbClr val="D9D9D9"/>
                </a:solidFill>
              </a:rPr>
              <a:t>super.onActivityResult</a:t>
            </a:r>
            <a:r>
              <a:rPr lang="en-US" sz="2000" dirty="0" smtClean="0">
                <a:solidFill>
                  <a:srgbClr val="D9D9D9"/>
                </a:solidFill>
              </a:rPr>
              <a:t>(</a:t>
            </a:r>
            <a:r>
              <a:rPr lang="en-US" sz="2000" dirty="0" err="1" smtClean="0">
                <a:solidFill>
                  <a:srgbClr val="D9D9D9"/>
                </a:solidFill>
              </a:rPr>
              <a:t>requestCode</a:t>
            </a:r>
            <a:r>
              <a:rPr lang="en-US" sz="2000" dirty="0" smtClean="0">
                <a:solidFill>
                  <a:srgbClr val="D9D9D9"/>
                </a:solidFill>
              </a:rPr>
              <a:t>, </a:t>
            </a:r>
            <a:r>
              <a:rPr lang="en-US" sz="2000" dirty="0" err="1" smtClean="0">
                <a:solidFill>
                  <a:srgbClr val="D9D9D9"/>
                </a:solidFill>
              </a:rPr>
              <a:t>resultCode</a:t>
            </a:r>
            <a:r>
              <a:rPr lang="en-US" sz="2000" dirty="0" smtClean="0">
                <a:solidFill>
                  <a:srgbClr val="D9D9D9"/>
                </a:solidFill>
              </a:rPr>
              <a:t>, data);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D9D9D9"/>
                </a:solidFill>
              </a:rPr>
              <a:t>        switch(</a:t>
            </a:r>
            <a:r>
              <a:rPr lang="en-US" sz="2000" dirty="0" err="1" smtClean="0">
                <a:solidFill>
                  <a:srgbClr val="D9D9D9"/>
                </a:solidFill>
              </a:rPr>
              <a:t>requestCode</a:t>
            </a:r>
            <a:r>
              <a:rPr lang="en-US" sz="2000" dirty="0" smtClean="0">
                <a:solidFill>
                  <a:srgbClr val="D9D9D9"/>
                </a:solidFill>
              </a:rPr>
              <a:t>){</a:t>
            </a:r>
            <a:br>
              <a:rPr lang="en-US" sz="2000" dirty="0" smtClean="0">
                <a:solidFill>
                  <a:srgbClr val="D9D9D9"/>
                </a:solidFill>
              </a:rPr>
            </a:br>
            <a:r>
              <a:rPr lang="en-US" sz="2000" dirty="0" smtClean="0">
                <a:solidFill>
                  <a:srgbClr val="D9D9D9"/>
                </a:solidFill>
              </a:rPr>
              <a:t>            case (REQUEST_CODE):</a:t>
            </a:r>
          </a:p>
          <a:p>
            <a:pPr marL="0" indent="0">
              <a:buNone/>
            </a:pPr>
            <a:r>
              <a:rPr lang="en-US" sz="2000" dirty="0" smtClean="0"/>
              <a:t>               </a:t>
            </a:r>
            <a:r>
              <a:rPr lang="en-US" sz="2000" dirty="0" smtClean="0">
                <a:solidFill>
                  <a:srgbClr val="CA76F2"/>
                </a:solidFill>
              </a:rPr>
              <a:t> if </a:t>
            </a:r>
            <a:r>
              <a:rPr lang="en-US" sz="2000" dirty="0" smtClean="0"/>
              <a:t>(</a:t>
            </a:r>
            <a:r>
              <a:rPr lang="en-US" sz="2000" dirty="0" err="1" smtClean="0"/>
              <a:t>resultCode</a:t>
            </a:r>
            <a:r>
              <a:rPr lang="en-US" sz="2000" dirty="0" smtClean="0"/>
              <a:t> == </a:t>
            </a:r>
            <a:r>
              <a:rPr lang="en-US" sz="2000" dirty="0" err="1" smtClean="0"/>
              <a:t>Activity.</a:t>
            </a:r>
            <a:r>
              <a:rPr lang="en-US" sz="2000" dirty="0" err="1" smtClean="0">
                <a:solidFill>
                  <a:srgbClr val="0000FF"/>
                </a:solidFill>
              </a:rPr>
              <a:t>RESULT_OK</a:t>
            </a:r>
            <a:r>
              <a:rPr lang="en-US" sz="2000" dirty="0" smtClean="0"/>
              <a:t>) {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</a:t>
            </a:r>
            <a:r>
              <a:rPr lang="en-US" sz="2000" dirty="0" smtClean="0">
                <a:solidFill>
                  <a:srgbClr val="008000"/>
                </a:solidFill>
              </a:rPr>
              <a:t> //Do something with the result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}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>
                <a:solidFill>
                  <a:srgbClr val="D9D9D9"/>
                </a:solidFill>
              </a:rPr>
              <a:t>               break;</a:t>
            </a:r>
            <a:endParaRPr lang="en-US" sz="2000" dirty="0">
              <a:solidFill>
                <a:srgbClr val="D9D9D9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D9D9D9"/>
                </a:solidFill>
              </a:rPr>
              <a:t>        }   </a:t>
            </a:r>
            <a:endParaRPr lang="en-US" sz="2000" dirty="0">
              <a:solidFill>
                <a:srgbClr val="D9D9D9"/>
              </a:solidFill>
            </a:endParaRP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3810000"/>
            <a:ext cx="4876800" cy="1143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54102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sure the activity finished successfully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81400" y="4953000"/>
            <a:ext cx="9144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681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Ending an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onDestroy</a:t>
            </a:r>
            <a:r>
              <a:rPr lang="en-US" dirty="0" smtClean="0"/>
              <a:t>() is called when an activity ends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end an activity, call its </a:t>
            </a:r>
            <a:r>
              <a:rPr lang="en-US" b="1" dirty="0" smtClean="0"/>
              <a:t>finish()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Destroy an activity; remove it from the stack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400300"/>
            <a:ext cx="78359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2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Ending an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onDestroy</a:t>
            </a:r>
            <a:r>
              <a:rPr lang="en-US" dirty="0" smtClean="0"/>
              <a:t>() can also be called when an activity is destroyed by the VM</a:t>
            </a:r>
          </a:p>
          <a:p>
            <a:pPr lvl="1"/>
            <a:r>
              <a:rPr lang="en-US" dirty="0" smtClean="0"/>
              <a:t>If the VM needs memory, it can destroy activities to reclaim some</a:t>
            </a:r>
          </a:p>
          <a:p>
            <a:r>
              <a:rPr lang="en-US" dirty="0" smtClean="0"/>
              <a:t>Activity is </a:t>
            </a:r>
            <a:r>
              <a:rPr lang="en-US" b="1" dirty="0" smtClean="0"/>
              <a:t>not</a:t>
            </a:r>
            <a:r>
              <a:rPr lang="en-US" dirty="0"/>
              <a:t> </a:t>
            </a:r>
            <a:r>
              <a:rPr lang="en-US" dirty="0" smtClean="0"/>
              <a:t>removed from the stack</a:t>
            </a:r>
          </a:p>
          <a:p>
            <a:r>
              <a:rPr lang="en-US" dirty="0" smtClean="0"/>
              <a:t>Will be recreated on demand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274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Activity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Override </a:t>
            </a:r>
            <a:r>
              <a:rPr lang="en-US" b="1" dirty="0" err="1" smtClean="0">
                <a:solidFill>
                  <a:srgbClr val="000000"/>
                </a:solidFill>
              </a:rPr>
              <a:t>onCreate</a:t>
            </a:r>
            <a:r>
              <a:rPr lang="en-US" b="1" dirty="0" smtClean="0">
                <a:solidFill>
                  <a:srgbClr val="000000"/>
                </a:solidFill>
              </a:rPr>
              <a:t>()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Called when an activity is created</a:t>
            </a:r>
          </a:p>
          <a:p>
            <a:pPr marL="0" indent="0">
              <a:buNone/>
            </a:pPr>
            <a:endParaRPr lang="en-US" sz="2400" dirty="0">
              <a:solidFill>
                <a:srgbClr val="CA76F2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CA76F2"/>
                </a:solidFill>
              </a:rPr>
              <a:t>public </a:t>
            </a:r>
            <a:r>
              <a:rPr lang="en-US" sz="2400" dirty="0">
                <a:solidFill>
                  <a:srgbClr val="CA76F2"/>
                </a:solidFill>
              </a:rPr>
              <a:t>class </a:t>
            </a:r>
            <a:r>
              <a:rPr lang="en-US" sz="2400" dirty="0" err="1"/>
              <a:t>MainActivity</a:t>
            </a:r>
            <a:r>
              <a:rPr lang="en-US" sz="2400" dirty="0">
                <a:solidFill>
                  <a:srgbClr val="CA76F2"/>
                </a:solidFill>
              </a:rPr>
              <a:t> extends </a:t>
            </a:r>
            <a:r>
              <a:rPr lang="en-US" sz="2400" dirty="0">
                <a:solidFill>
                  <a:srgbClr val="000000"/>
                </a:solidFill>
              </a:rPr>
              <a:t>Activity {</a:t>
            </a:r>
          </a:p>
          <a:p>
            <a:pPr marL="0" indent="0">
              <a:buNone/>
            </a:pPr>
            <a:endParaRPr lang="en-US" sz="2400" dirty="0">
              <a:solidFill>
                <a:srgbClr val="CA76F2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BFBFBF"/>
                </a:solidFill>
              </a:rPr>
              <a:t>    @Override</a:t>
            </a:r>
            <a:endParaRPr lang="en-US" sz="2400" dirty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CA76F2"/>
                </a:solidFill>
              </a:rPr>
              <a:t>    public </a:t>
            </a:r>
            <a:r>
              <a:rPr lang="en-US" sz="2400" dirty="0">
                <a:solidFill>
                  <a:srgbClr val="CA76F2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 err="1"/>
              <a:t>onCreate</a:t>
            </a:r>
            <a:r>
              <a:rPr lang="en-US" sz="2400" dirty="0"/>
              <a:t>(Bundle </a:t>
            </a:r>
            <a:r>
              <a:rPr lang="en-US" sz="2400" dirty="0" err="1"/>
              <a:t>savedInstanceState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   </a:t>
            </a:r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rgbClr val="CA76F2"/>
                </a:solidFill>
              </a:rPr>
              <a:t>super</a:t>
            </a:r>
            <a:r>
              <a:rPr lang="en-US" sz="2400" dirty="0" err="1" smtClean="0"/>
              <a:t>.onCreate</a:t>
            </a:r>
            <a:r>
              <a:rPr lang="en-US" sz="2400" dirty="0"/>
              <a:t>(</a:t>
            </a:r>
            <a:r>
              <a:rPr lang="en-US" sz="2400" dirty="0" err="1"/>
              <a:t>savedInstanceState</a:t>
            </a:r>
            <a:r>
              <a:rPr lang="en-US" sz="2400" dirty="0"/>
              <a:t>);   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}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…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9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Usually, an Activity fills a screen…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r">
              <a:buNone/>
            </a:pPr>
            <a:r>
              <a:rPr lang="en-US" dirty="0" smtClean="0"/>
              <a:t>…but it may be smaller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85999"/>
            <a:ext cx="2362200" cy="3794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895600"/>
            <a:ext cx="3298371" cy="216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10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Activity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Override </a:t>
            </a:r>
            <a:r>
              <a:rPr lang="en-US" b="1" dirty="0" err="1" smtClean="0">
                <a:solidFill>
                  <a:srgbClr val="000000"/>
                </a:solidFill>
              </a:rPr>
              <a:t>onCreate</a:t>
            </a:r>
            <a:r>
              <a:rPr lang="en-US" b="1" dirty="0" smtClean="0">
                <a:solidFill>
                  <a:srgbClr val="000000"/>
                </a:solidFill>
              </a:rPr>
              <a:t>()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Called when an activity is created</a:t>
            </a:r>
          </a:p>
          <a:p>
            <a:pPr marL="0" indent="0">
              <a:buNone/>
            </a:pPr>
            <a:endParaRPr lang="en-US" sz="2400" dirty="0">
              <a:solidFill>
                <a:srgbClr val="CA76F2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CA76F2"/>
                </a:solidFill>
              </a:rPr>
              <a:t>public </a:t>
            </a:r>
            <a:r>
              <a:rPr lang="en-US" sz="2400" dirty="0">
                <a:solidFill>
                  <a:srgbClr val="CA76F2"/>
                </a:solidFill>
              </a:rPr>
              <a:t>class </a:t>
            </a:r>
            <a:r>
              <a:rPr lang="en-US" sz="2400" dirty="0" err="1"/>
              <a:t>MainActivity</a:t>
            </a:r>
            <a:r>
              <a:rPr lang="en-US" sz="2400" dirty="0">
                <a:solidFill>
                  <a:srgbClr val="CA76F2"/>
                </a:solidFill>
              </a:rPr>
              <a:t> extends </a:t>
            </a:r>
            <a:r>
              <a:rPr lang="en-US" sz="2400" dirty="0">
                <a:solidFill>
                  <a:srgbClr val="000000"/>
                </a:solidFill>
              </a:rPr>
              <a:t>Activity {</a:t>
            </a:r>
          </a:p>
          <a:p>
            <a:pPr marL="0" indent="0">
              <a:buNone/>
            </a:pPr>
            <a:endParaRPr lang="en-US" sz="2400" dirty="0">
              <a:solidFill>
                <a:srgbClr val="CA76F2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BFBFBF"/>
                </a:solidFill>
              </a:rPr>
              <a:t>    @Override</a:t>
            </a:r>
            <a:endParaRPr lang="en-US" sz="2400" dirty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CA76F2"/>
                </a:solidFill>
              </a:rPr>
              <a:t>    public </a:t>
            </a:r>
            <a:r>
              <a:rPr lang="en-US" sz="2400" dirty="0">
                <a:solidFill>
                  <a:srgbClr val="CA76F2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 err="1"/>
              <a:t>onCreate</a:t>
            </a:r>
            <a:r>
              <a:rPr lang="en-US" sz="2400" dirty="0"/>
              <a:t>(Bundle </a:t>
            </a:r>
            <a:r>
              <a:rPr lang="en-US" sz="2400" dirty="0" err="1"/>
              <a:t>savedInstanceState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   </a:t>
            </a:r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rgbClr val="CA76F2"/>
                </a:solidFill>
              </a:rPr>
              <a:t>super</a:t>
            </a:r>
            <a:r>
              <a:rPr lang="en-US" sz="2400" dirty="0" err="1" smtClean="0"/>
              <a:t>.onCreate</a:t>
            </a:r>
            <a:r>
              <a:rPr lang="en-US" sz="2400" dirty="0"/>
              <a:t>(</a:t>
            </a:r>
            <a:r>
              <a:rPr lang="en-US" sz="2400" dirty="0" err="1"/>
              <a:t>savedInstanceState</a:t>
            </a:r>
            <a:r>
              <a:rPr lang="en-US" sz="2400" dirty="0"/>
              <a:t>);   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}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…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33800" y="4495800"/>
            <a:ext cx="38100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28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key-value store</a:t>
            </a:r>
          </a:p>
          <a:p>
            <a:pPr lvl="1"/>
            <a:r>
              <a:rPr lang="en-US" dirty="0" smtClean="0"/>
              <a:t>put(key, value);</a:t>
            </a:r>
          </a:p>
          <a:p>
            <a:pPr lvl="1"/>
            <a:r>
              <a:rPr lang="en-US" dirty="0" smtClean="0"/>
              <a:t>get(key);</a:t>
            </a:r>
          </a:p>
          <a:p>
            <a:r>
              <a:rPr lang="en-US" dirty="0" smtClean="0"/>
              <a:t>In a Bundle, put/get by type</a:t>
            </a:r>
          </a:p>
          <a:p>
            <a:pPr lvl="1"/>
            <a:r>
              <a:rPr lang="en-US" dirty="0" err="1" smtClean="0"/>
              <a:t>putString</a:t>
            </a:r>
            <a:r>
              <a:rPr lang="en-US" dirty="0" smtClean="0"/>
              <a:t>(key, value);</a:t>
            </a:r>
          </a:p>
          <a:p>
            <a:pPr lvl="1"/>
            <a:r>
              <a:rPr lang="en-US" dirty="0" err="1" smtClean="0"/>
              <a:t>putInt</a:t>
            </a:r>
            <a:r>
              <a:rPr lang="en-US" dirty="0" smtClean="0"/>
              <a:t>(key, value);</a:t>
            </a:r>
          </a:p>
          <a:p>
            <a:pPr lvl="1"/>
            <a:r>
              <a:rPr lang="en-US" dirty="0" err="1" smtClean="0"/>
              <a:t>getFloat</a:t>
            </a:r>
            <a:r>
              <a:rPr lang="en-US" dirty="0" smtClean="0"/>
              <a:t>(key);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09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a Bundle hold?</a:t>
            </a:r>
          </a:p>
          <a:p>
            <a:pPr lvl="2"/>
            <a:r>
              <a:rPr lang="en-US" dirty="0" err="1" smtClean="0"/>
              <a:t>boolean</a:t>
            </a:r>
            <a:endParaRPr lang="en-US" dirty="0" smtClean="0"/>
          </a:p>
          <a:p>
            <a:pPr lvl="2"/>
            <a:r>
              <a:rPr lang="en-US" dirty="0" err="1" smtClean="0"/>
              <a:t>int</a:t>
            </a:r>
            <a:endParaRPr lang="en-US" dirty="0" smtClean="0"/>
          </a:p>
          <a:p>
            <a:pPr lvl="2"/>
            <a:r>
              <a:rPr lang="en-US" dirty="0" smtClean="0"/>
              <a:t>char</a:t>
            </a:r>
          </a:p>
          <a:p>
            <a:pPr lvl="2"/>
            <a:r>
              <a:rPr lang="en-US" dirty="0" smtClean="0"/>
              <a:t>float</a:t>
            </a:r>
          </a:p>
          <a:p>
            <a:pPr lvl="2"/>
            <a:r>
              <a:rPr lang="en-US" dirty="0" smtClean="0"/>
              <a:t>byte</a:t>
            </a:r>
          </a:p>
          <a:p>
            <a:pPr lvl="2"/>
            <a:r>
              <a:rPr lang="en-US" dirty="0" smtClean="0"/>
              <a:t>double</a:t>
            </a:r>
          </a:p>
          <a:p>
            <a:pPr lvl="2"/>
            <a:r>
              <a:rPr lang="en-US" dirty="0" smtClean="0"/>
              <a:t>short</a:t>
            </a:r>
          </a:p>
          <a:p>
            <a:pPr lvl="2"/>
            <a:r>
              <a:rPr lang="en-US" dirty="0" smtClean="0"/>
              <a:t>long</a:t>
            </a:r>
          </a:p>
          <a:p>
            <a:pPr lvl="2"/>
            <a:r>
              <a:rPr lang="en-US" dirty="0" smtClean="0"/>
              <a:t>String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3800" y="3276600"/>
            <a:ext cx="48397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Also: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Classes implementing </a:t>
            </a:r>
            <a:r>
              <a:rPr lang="en-US" sz="2000" dirty="0" err="1" smtClean="0"/>
              <a:t>Parcelable</a:t>
            </a:r>
            <a:endParaRPr lang="en-US" sz="2000" dirty="0" smtClean="0"/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Classes implementing </a:t>
            </a:r>
            <a:r>
              <a:rPr lang="en-US" sz="2000" dirty="0" err="1" smtClean="0"/>
              <a:t>Serializable</a:t>
            </a:r>
            <a:endParaRPr lang="en-US" sz="2000" dirty="0" smtClean="0"/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Arrays and Lists of the above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6338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Activity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A76F2"/>
                </a:solidFill>
              </a:rPr>
              <a:t>public void </a:t>
            </a:r>
            <a:r>
              <a:rPr lang="en-US" sz="2400" dirty="0" err="1" smtClean="0"/>
              <a:t>onSaveInstanceState</a:t>
            </a:r>
            <a:r>
              <a:rPr lang="en-US" sz="2400" dirty="0" smtClean="0"/>
              <a:t>(Bundle </a:t>
            </a:r>
            <a:r>
              <a:rPr lang="en-US" sz="2400" dirty="0" err="1" smtClean="0"/>
              <a:t>outState</a:t>
            </a:r>
            <a:r>
              <a:rPr lang="en-US" sz="2400" dirty="0" smtClean="0"/>
              <a:t>){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rgbClr val="CA76F2"/>
                </a:solidFill>
              </a:rPr>
              <a:t>super</a:t>
            </a:r>
            <a:r>
              <a:rPr lang="en-US" sz="2400" dirty="0" err="1" smtClean="0"/>
              <a:t>.onSaveInstanceState</a:t>
            </a:r>
            <a:r>
              <a:rPr lang="en-US" sz="2400" dirty="0" smtClean="0"/>
              <a:t>(</a:t>
            </a:r>
            <a:r>
              <a:rPr lang="en-US" sz="2400" dirty="0" err="1" smtClean="0"/>
              <a:t>outState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008000"/>
                </a:solidFill>
              </a:rPr>
              <a:t>//Save data in </a:t>
            </a:r>
            <a:r>
              <a:rPr lang="en-US" sz="2400" dirty="0" err="1" smtClean="0">
                <a:solidFill>
                  <a:srgbClr val="008000"/>
                </a:solidFill>
              </a:rPr>
              <a:t>outState</a:t>
            </a:r>
            <a:endParaRPr lang="en-US" sz="24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800" dirty="0" smtClean="0"/>
              <a:t>Values stored in </a:t>
            </a:r>
            <a:r>
              <a:rPr lang="en-US" sz="2800" dirty="0" err="1" smtClean="0"/>
              <a:t>outState</a:t>
            </a:r>
            <a:r>
              <a:rPr lang="en-US" sz="2800" dirty="0" smtClean="0"/>
              <a:t> are passed to </a:t>
            </a:r>
            <a:r>
              <a:rPr lang="en-US" sz="2800" dirty="0" err="1" smtClean="0"/>
              <a:t>onCreate</a:t>
            </a:r>
            <a:r>
              <a:rPr lang="en-US" sz="2800" dirty="0" smtClean="0"/>
              <a:t>() when the activity is re-created</a:t>
            </a:r>
          </a:p>
        </p:txBody>
      </p:sp>
    </p:spTree>
    <p:extLst>
      <p:ext uri="{BB962C8B-B14F-4D97-AF65-F5344CB8AC3E}">
        <p14:creationId xmlns:p14="http://schemas.microsoft.com/office/powerpoint/2010/main" val="2732958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Activity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A76F2"/>
                </a:solidFill>
              </a:rPr>
              <a:t>public void </a:t>
            </a:r>
            <a:r>
              <a:rPr lang="en-US" sz="2400" dirty="0" err="1" smtClean="0"/>
              <a:t>onSaveInstanceState</a:t>
            </a:r>
            <a:r>
              <a:rPr lang="en-US" sz="2400" dirty="0" smtClean="0"/>
              <a:t>(Bundle </a:t>
            </a:r>
            <a:r>
              <a:rPr lang="en-US" sz="2400" dirty="0" err="1" smtClean="0"/>
              <a:t>outState</a:t>
            </a:r>
            <a:r>
              <a:rPr lang="en-US" sz="2400" dirty="0" smtClean="0"/>
              <a:t>){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rgbClr val="CA76F2"/>
                </a:solidFill>
              </a:rPr>
              <a:t>super</a:t>
            </a:r>
            <a:r>
              <a:rPr lang="en-US" sz="2400" dirty="0" err="1" smtClean="0"/>
              <a:t>.onSaveInstanceState</a:t>
            </a:r>
            <a:r>
              <a:rPr lang="en-US" sz="2400" dirty="0" smtClean="0"/>
              <a:t>(</a:t>
            </a:r>
            <a:r>
              <a:rPr lang="en-US" sz="2400" dirty="0" err="1" smtClean="0"/>
              <a:t>outState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outState.putString</a:t>
            </a:r>
            <a:r>
              <a:rPr lang="en-US" sz="2400" dirty="0" smtClean="0"/>
              <a:t>(“foo”, “bar”);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BFBFBF"/>
                </a:solidFill>
              </a:rPr>
              <a:t>@</a:t>
            </a:r>
            <a:r>
              <a:rPr lang="en-US" sz="2400" dirty="0">
                <a:solidFill>
                  <a:srgbClr val="BFBFBF"/>
                </a:solidFill>
              </a:rPr>
              <a:t>Override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A76F2"/>
                </a:solidFill>
              </a:rPr>
              <a:t>public </a:t>
            </a:r>
            <a:r>
              <a:rPr lang="en-US" sz="2400" dirty="0">
                <a:solidFill>
                  <a:srgbClr val="CA76F2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 err="1"/>
              <a:t>onCreate</a:t>
            </a:r>
            <a:r>
              <a:rPr lang="en-US" sz="2400" dirty="0"/>
              <a:t>(Bundle </a:t>
            </a:r>
            <a:r>
              <a:rPr lang="en-US" sz="2400" dirty="0" err="1"/>
              <a:t>savedInstanceState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>
                <a:solidFill>
                  <a:srgbClr val="CA76F2"/>
                </a:solidFill>
              </a:rPr>
              <a:t>super</a:t>
            </a:r>
            <a:r>
              <a:rPr lang="en-US" sz="2400" dirty="0" err="1"/>
              <a:t>.onCreate</a:t>
            </a:r>
            <a:r>
              <a:rPr lang="en-US" sz="2400" dirty="0"/>
              <a:t>(</a:t>
            </a:r>
            <a:r>
              <a:rPr lang="en-US" sz="2400" dirty="0" err="1"/>
              <a:t>savedInstanceState</a:t>
            </a:r>
            <a:r>
              <a:rPr lang="en-US" sz="2400" dirty="0"/>
              <a:t>);   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String foo = </a:t>
            </a:r>
            <a:r>
              <a:rPr lang="en-US" sz="2400" dirty="0" err="1" smtClean="0"/>
              <a:t>savedInstanceState.getString</a:t>
            </a:r>
            <a:r>
              <a:rPr lang="en-US" sz="2400" dirty="0" smtClean="0"/>
              <a:t>(“foo”);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02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“Interface to global information about an application environment”</a:t>
            </a:r>
          </a:p>
          <a:p>
            <a:pPr lvl="1"/>
            <a:r>
              <a:rPr lang="en-US" dirty="0" err="1" smtClean="0"/>
              <a:t>Uhhh</a:t>
            </a:r>
            <a:r>
              <a:rPr lang="en-US" dirty="0" smtClean="0"/>
              <a:t>….what?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7064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abstract class provided by Android</a:t>
            </a:r>
          </a:p>
          <a:p>
            <a:r>
              <a:rPr lang="en-US" dirty="0" smtClean="0"/>
              <a:t>You never have to implement it</a:t>
            </a:r>
          </a:p>
          <a:p>
            <a:r>
              <a:rPr lang="en-US" dirty="0" smtClean="0"/>
              <a:t>All of your Activities and Services extend it</a:t>
            </a:r>
          </a:p>
          <a:p>
            <a:pPr lvl="1"/>
            <a:r>
              <a:rPr lang="en-US" dirty="0" smtClean="0"/>
              <a:t>Without you having to specify so</a:t>
            </a:r>
          </a:p>
          <a:p>
            <a:r>
              <a:rPr lang="en-US" dirty="0" smtClean="0"/>
              <a:t>Lots of things require a reference to it</a:t>
            </a:r>
          </a:p>
        </p:txBody>
      </p:sp>
    </p:spTree>
    <p:extLst>
      <p:ext uri="{BB962C8B-B14F-4D97-AF65-F5344CB8AC3E}">
        <p14:creationId xmlns:p14="http://schemas.microsoft.com/office/powerpoint/2010/main" val="39777836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sz="3200" dirty="0"/>
              <a:t>If you’re making a call to a function that requires it and you’re already in an Activity or Service, just pass “this”</a:t>
            </a:r>
          </a:p>
          <a:p>
            <a:endParaRPr lang="en-US" dirty="0" smtClean="0"/>
          </a:p>
          <a:p>
            <a:r>
              <a:rPr lang="en-US" dirty="0" smtClean="0"/>
              <a:t>If you’re not in an Activity or Service, you’ll need to pass a reference to your application context into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66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CA76F2"/>
                </a:solidFill>
              </a:rPr>
              <a:t> public void</a:t>
            </a:r>
            <a:r>
              <a:rPr lang="en-US" sz="2400" dirty="0"/>
              <a:t> </a:t>
            </a:r>
            <a:r>
              <a:rPr lang="en-US" sz="2400" dirty="0" err="1"/>
              <a:t>onClick</a:t>
            </a:r>
            <a:r>
              <a:rPr lang="en-US" sz="2400" dirty="0"/>
              <a:t>() {</a:t>
            </a:r>
          </a:p>
          <a:p>
            <a:pPr marL="0" indent="0">
              <a:buNone/>
            </a:pPr>
            <a:r>
              <a:rPr lang="en-US" sz="2400" dirty="0"/>
              <a:t>        Intent </a:t>
            </a:r>
            <a:r>
              <a:rPr lang="en-US" sz="2400" dirty="0" err="1"/>
              <a:t>otherIntent</a:t>
            </a:r>
            <a:r>
              <a:rPr lang="en-US" sz="2400" dirty="0"/>
              <a:t> = new Intent(this</a:t>
            </a:r>
            <a:r>
              <a:rPr lang="en-US" sz="2400" dirty="0" smtClean="0"/>
              <a:t>, </a:t>
            </a:r>
            <a:r>
              <a:rPr lang="en-US" sz="2400" dirty="0" err="1" smtClean="0"/>
              <a:t>OtherActivity.class</a:t>
            </a:r>
            <a:r>
              <a:rPr lang="en-US" sz="2400" dirty="0" smtClean="0"/>
              <a:t>); </a:t>
            </a:r>
            <a:r>
              <a:rPr lang="en-US" sz="2400" dirty="0"/>
              <a:t>      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400" dirty="0" err="1" smtClean="0"/>
              <a:t>startActivity</a:t>
            </a:r>
            <a:r>
              <a:rPr lang="en-US" sz="2400" dirty="0"/>
              <a:t>(</a:t>
            </a:r>
            <a:r>
              <a:rPr lang="en-US" sz="2400" dirty="0" err="1"/>
              <a:t>otherIntent</a:t>
            </a:r>
            <a:r>
              <a:rPr lang="en-US" sz="2400" dirty="0"/>
              <a:t>);      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 smtClean="0"/>
              <a:t>The first parameter to this Intent is an application context</a:t>
            </a:r>
          </a:p>
          <a:p>
            <a:pPr lvl="1"/>
            <a:r>
              <a:rPr lang="en-US" dirty="0" smtClean="0"/>
              <a:t>We can pass “this” because we’re calling from inside an activity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0" y="2133600"/>
            <a:ext cx="6096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55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LogCat</a:t>
            </a:r>
            <a:r>
              <a:rPr lang="en-US" dirty="0" smtClean="0"/>
              <a:t> can be used to view logging info</a:t>
            </a:r>
          </a:p>
          <a:p>
            <a:r>
              <a:rPr lang="en-US" dirty="0" smtClean="0"/>
              <a:t>Multiple levels of output:</a:t>
            </a:r>
          </a:p>
          <a:p>
            <a:pPr lvl="1"/>
            <a:r>
              <a:rPr lang="en-US" dirty="0" smtClean="0"/>
              <a:t>ERROR, WARN, INFO, DEBUG, VERBOSE</a:t>
            </a:r>
          </a:p>
          <a:p>
            <a:pPr lvl="1"/>
            <a:r>
              <a:rPr lang="en-US" dirty="0" err="1" smtClean="0"/>
              <a:t>Log.e</a:t>
            </a:r>
            <a:r>
              <a:rPr lang="en-US" dirty="0" smtClean="0"/>
              <a:t>(String tag, String 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Log.w</a:t>
            </a:r>
            <a:r>
              <a:rPr lang="en-US" dirty="0" smtClean="0"/>
              <a:t>(</a:t>
            </a:r>
            <a:r>
              <a:rPr lang="en-US" dirty="0"/>
              <a:t>String tag, String </a:t>
            </a:r>
            <a:r>
              <a:rPr lang="en-US" dirty="0" err="1"/>
              <a:t>msg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Log.i</a:t>
            </a:r>
            <a:r>
              <a:rPr lang="en-US" dirty="0" smtClean="0"/>
              <a:t>(</a:t>
            </a:r>
            <a:r>
              <a:rPr lang="en-US" dirty="0"/>
              <a:t>String tag, String </a:t>
            </a:r>
            <a:r>
              <a:rPr lang="en-US" dirty="0" err="1"/>
              <a:t>msg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Log.d</a:t>
            </a:r>
            <a:r>
              <a:rPr lang="en-US" dirty="0" smtClean="0"/>
              <a:t>(</a:t>
            </a:r>
            <a:r>
              <a:rPr lang="en-US" dirty="0"/>
              <a:t>String tag, String </a:t>
            </a:r>
            <a:r>
              <a:rPr lang="en-US" dirty="0" err="1"/>
              <a:t>msg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Log.v</a:t>
            </a:r>
            <a:r>
              <a:rPr lang="en-US" dirty="0" smtClean="0"/>
              <a:t>(</a:t>
            </a:r>
            <a:r>
              <a:rPr lang="en-US" dirty="0"/>
              <a:t>String tag, String </a:t>
            </a:r>
            <a:r>
              <a:rPr lang="en-US" dirty="0" err="1"/>
              <a:t>msg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3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Activity must be a subclass of the </a:t>
            </a:r>
            <a:r>
              <a:rPr lang="en-US" b="1" dirty="0" smtClean="0"/>
              <a:t>Activity</a:t>
            </a:r>
            <a:r>
              <a:rPr lang="en-US" dirty="0" smtClean="0"/>
              <a:t> class (</a:t>
            </a:r>
            <a:r>
              <a:rPr lang="en-US" i="1" dirty="0" smtClean="0"/>
              <a:t>or one of its subclasses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solidFill>
                  <a:srgbClr val="CA76F2"/>
                </a:solidFill>
              </a:rPr>
              <a:t>public class </a:t>
            </a:r>
            <a:r>
              <a:rPr lang="en-US" dirty="0" err="1"/>
              <a:t>MainActivity</a:t>
            </a:r>
            <a:r>
              <a:rPr lang="en-US" dirty="0">
                <a:solidFill>
                  <a:srgbClr val="CA76F2"/>
                </a:solidFill>
              </a:rPr>
              <a:t> extends </a:t>
            </a:r>
            <a:r>
              <a:rPr lang="en-US" dirty="0">
                <a:solidFill>
                  <a:srgbClr val="000000"/>
                </a:solidFill>
              </a:rPr>
              <a:t>Activity 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	…</a:t>
            </a:r>
            <a:endParaRPr lang="en-US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73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LogCat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362200"/>
            <a:ext cx="8526826" cy="228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13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869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Activities are a front-facing, single screen in your application</a:t>
            </a:r>
          </a:p>
          <a:p>
            <a:pPr lvl="1"/>
            <a:r>
              <a:rPr lang="en-US" dirty="0" smtClean="0"/>
              <a:t>Applications are made up of multiple activities</a:t>
            </a:r>
          </a:p>
          <a:p>
            <a:r>
              <a:rPr lang="en-US" dirty="0" smtClean="0"/>
              <a:t>Every activity you create must extend the </a:t>
            </a:r>
            <a:r>
              <a:rPr lang="en-US" b="1" dirty="0" smtClean="0"/>
              <a:t>Activity</a:t>
            </a:r>
            <a:r>
              <a:rPr lang="en-US" dirty="0" smtClean="0"/>
              <a:t> class (or a subclass)</a:t>
            </a:r>
          </a:p>
          <a:p>
            <a:r>
              <a:rPr lang="en-US" dirty="0" smtClean="0"/>
              <a:t>You can start an activity using </a:t>
            </a:r>
            <a:r>
              <a:rPr lang="en-US" b="1" dirty="0" err="1" smtClean="0"/>
              <a:t>startActivity</a:t>
            </a:r>
            <a:r>
              <a:rPr lang="en-US" b="1" dirty="0" smtClean="0"/>
              <a:t>()</a:t>
            </a:r>
            <a:r>
              <a:rPr lang="en-US" dirty="0" smtClean="0"/>
              <a:t> and end an activity using </a:t>
            </a:r>
            <a:r>
              <a:rPr lang="en-US" b="1" dirty="0" smtClean="0"/>
              <a:t>finish()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33612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activities are placed on the </a:t>
            </a:r>
            <a:r>
              <a:rPr lang="en-US" b="1" dirty="0" smtClean="0"/>
              <a:t>back stack</a:t>
            </a:r>
            <a:endParaRPr lang="en-US" dirty="0"/>
          </a:p>
          <a:p>
            <a:r>
              <a:rPr lang="en-US" dirty="0" smtClean="0"/>
              <a:t>The VM will handle the lifecycle of your activities…</a:t>
            </a:r>
          </a:p>
          <a:p>
            <a:pPr lvl="1"/>
            <a:r>
              <a:rPr lang="en-US" dirty="0" smtClean="0"/>
              <a:t>…but you can override the standard callbacks to add your own behavior</a:t>
            </a:r>
          </a:p>
          <a:p>
            <a:pPr lvl="2"/>
            <a:r>
              <a:rPr lang="en-US" dirty="0" smtClean="0"/>
              <a:t>…but always call the superclass callbacks</a:t>
            </a:r>
          </a:p>
          <a:p>
            <a:pPr lvl="1"/>
            <a:r>
              <a:rPr lang="en-US" dirty="0" smtClean="0"/>
              <a:t>Sometimes, this means that activities will be destroyed at the will of the VM</a:t>
            </a:r>
          </a:p>
          <a:p>
            <a:pPr lvl="2"/>
            <a:r>
              <a:rPr lang="en-US" dirty="0" smtClean="0"/>
              <a:t>You can save the state of your activity using </a:t>
            </a:r>
            <a:r>
              <a:rPr lang="en-US" b="1" dirty="0" err="1" smtClean="0"/>
              <a:t>onSaveInstanceState</a:t>
            </a:r>
            <a:r>
              <a:rPr lang="en-US" b="1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5758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Context</a:t>
            </a:r>
            <a:r>
              <a:rPr lang="en-US" dirty="0" smtClean="0"/>
              <a:t> is a magical fantasy class that you never have to implement, but that everything seems to want</a:t>
            </a:r>
          </a:p>
          <a:p>
            <a:r>
              <a:rPr lang="en-US" dirty="0" smtClean="0"/>
              <a:t>As long as you’re inside an Activity or Service, you are a Context</a:t>
            </a:r>
          </a:p>
          <a:p>
            <a:pPr lvl="1"/>
            <a:r>
              <a:rPr lang="en-US" dirty="0" smtClean="0"/>
              <a:t>You can pass a reference to yourself (this)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Log</a:t>
            </a:r>
            <a:r>
              <a:rPr lang="en-US" dirty="0" smtClean="0"/>
              <a:t> class can be used to view log output and is useful for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655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1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Activity in your application must be declared in your </a:t>
            </a:r>
            <a:r>
              <a:rPr lang="en-US" b="1" dirty="0" err="1" smtClean="0"/>
              <a:t>AndroidManifest.xml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2400" dirty="0" smtClean="0">
                <a:solidFill>
                  <a:srgbClr val="008000"/>
                </a:solidFill>
              </a:rPr>
              <a:t>&lt;</a:t>
            </a:r>
            <a:r>
              <a:rPr lang="en-US" sz="2400" dirty="0">
                <a:solidFill>
                  <a:srgbClr val="008000"/>
                </a:solidFill>
              </a:rPr>
              <a:t>activity    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rgbClr val="CA76F2"/>
                </a:solidFill>
              </a:rPr>
              <a:t>android:name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0000FF"/>
                </a:solidFill>
              </a:rPr>
              <a:t>"</a:t>
            </a:r>
            <a:r>
              <a:rPr lang="en-US" sz="2400" dirty="0" err="1" smtClean="0">
                <a:solidFill>
                  <a:srgbClr val="0000FF"/>
                </a:solidFill>
              </a:rPr>
              <a:t>com.example.project.MainActivity</a:t>
            </a:r>
            <a:r>
              <a:rPr lang="en-US" sz="2400" dirty="0">
                <a:solidFill>
                  <a:srgbClr val="0000FF"/>
                </a:solidFill>
              </a:rPr>
              <a:t>”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CA76F2"/>
                </a:solidFill>
              </a:rPr>
              <a:t> </a:t>
            </a:r>
            <a:r>
              <a:rPr lang="en-US" sz="2400" dirty="0" err="1">
                <a:solidFill>
                  <a:srgbClr val="CA76F2"/>
                </a:solidFill>
              </a:rPr>
              <a:t>android:label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0000FF"/>
                </a:solidFill>
              </a:rPr>
              <a:t>"@string/</a:t>
            </a:r>
            <a:r>
              <a:rPr lang="en-US" sz="2400" dirty="0" err="1">
                <a:solidFill>
                  <a:srgbClr val="0000FF"/>
                </a:solidFill>
              </a:rPr>
              <a:t>example_label</a:t>
            </a:r>
            <a:r>
              <a:rPr lang="en-US" sz="2400" dirty="0">
                <a:solidFill>
                  <a:srgbClr val="0000FF"/>
                </a:solidFill>
              </a:rPr>
              <a:t>” </a:t>
            </a:r>
            <a:r>
              <a:rPr lang="en-US" sz="2400" dirty="0" smtClean="0">
                <a:solidFill>
                  <a:srgbClr val="008000"/>
                </a:solidFill>
              </a:rPr>
              <a:t>&gt;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    &lt;</a:t>
            </a:r>
            <a:r>
              <a:rPr lang="en-US" sz="2400" dirty="0">
                <a:solidFill>
                  <a:srgbClr val="008000"/>
                </a:solidFill>
              </a:rPr>
              <a:t>/activity&gt;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713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single application Activity will be declared as your main activity</a:t>
            </a:r>
          </a:p>
          <a:p>
            <a:pPr lvl="1"/>
            <a:r>
              <a:rPr lang="en-US" sz="2200" dirty="0" smtClean="0"/>
              <a:t>It will be the first one shown when your application is opened from the launcher or called by another application</a:t>
            </a:r>
            <a:endParaRPr lang="en-US" sz="2200" b="1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1800" dirty="0" smtClean="0">
                <a:solidFill>
                  <a:srgbClr val="008000"/>
                </a:solidFill>
              </a:rPr>
              <a:t>&lt;</a:t>
            </a:r>
            <a:r>
              <a:rPr lang="en-US" sz="1800" dirty="0">
                <a:solidFill>
                  <a:srgbClr val="008000"/>
                </a:solidFill>
              </a:rPr>
              <a:t>activity   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smtClean="0"/>
              <a:t>    </a:t>
            </a:r>
            <a:r>
              <a:rPr lang="en-US" sz="1800" dirty="0" err="1" smtClean="0">
                <a:solidFill>
                  <a:srgbClr val="CA76F2"/>
                </a:solidFill>
              </a:rPr>
              <a:t>android:name</a:t>
            </a:r>
            <a:r>
              <a:rPr lang="en-US" sz="1800" dirty="0"/>
              <a:t>=</a:t>
            </a:r>
            <a:r>
              <a:rPr lang="en-US" sz="1800" dirty="0">
                <a:solidFill>
                  <a:srgbClr val="0000FF"/>
                </a:solidFill>
              </a:rPr>
              <a:t>"</a:t>
            </a:r>
            <a:r>
              <a:rPr lang="en-US" sz="1800" dirty="0" err="1" smtClean="0">
                <a:solidFill>
                  <a:srgbClr val="0000FF"/>
                </a:solidFill>
              </a:rPr>
              <a:t>com.example.project.MainActivity</a:t>
            </a:r>
            <a:r>
              <a:rPr lang="en-US" sz="1800" dirty="0">
                <a:solidFill>
                  <a:srgbClr val="0000FF"/>
                </a:solidFill>
              </a:rPr>
              <a:t>”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smtClean="0"/>
              <a:t>    </a:t>
            </a:r>
            <a:r>
              <a:rPr lang="en-US" sz="1800" dirty="0" smtClean="0">
                <a:solidFill>
                  <a:srgbClr val="CA76F2"/>
                </a:solidFill>
              </a:rPr>
              <a:t> </a:t>
            </a:r>
            <a:r>
              <a:rPr lang="en-US" sz="1800" dirty="0" err="1">
                <a:solidFill>
                  <a:srgbClr val="CA76F2"/>
                </a:solidFill>
              </a:rPr>
              <a:t>android:label</a:t>
            </a:r>
            <a:r>
              <a:rPr lang="en-US" sz="1800" dirty="0"/>
              <a:t>=</a:t>
            </a:r>
            <a:r>
              <a:rPr lang="en-US" sz="1800" dirty="0">
                <a:solidFill>
                  <a:srgbClr val="0000FF"/>
                </a:solidFill>
              </a:rPr>
              <a:t>"@string/</a:t>
            </a:r>
            <a:r>
              <a:rPr lang="en-US" sz="1800" dirty="0" err="1">
                <a:solidFill>
                  <a:srgbClr val="0000FF"/>
                </a:solidFill>
              </a:rPr>
              <a:t>example_label</a:t>
            </a:r>
            <a:r>
              <a:rPr lang="en-US" sz="1800" dirty="0">
                <a:solidFill>
                  <a:srgbClr val="0000FF"/>
                </a:solidFill>
              </a:rPr>
              <a:t>” </a:t>
            </a:r>
            <a:r>
              <a:rPr lang="en-US" sz="1800" dirty="0" smtClean="0">
                <a:solidFill>
                  <a:srgbClr val="008000"/>
                </a:solidFill>
              </a:rPr>
              <a:t>&gt;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8000"/>
                </a:solidFill>
              </a:rPr>
              <a:t>        &lt;intent-filter&gt;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</a:rPr>
              <a:t> </a:t>
            </a:r>
            <a:r>
              <a:rPr lang="en-US" sz="1800" dirty="0" smtClean="0">
                <a:solidFill>
                  <a:srgbClr val="008000"/>
                </a:solidFill>
              </a:rPr>
              <a:t>           &lt;action </a:t>
            </a:r>
            <a:r>
              <a:rPr lang="en-US" sz="1800" dirty="0" err="1" smtClean="0">
                <a:solidFill>
                  <a:srgbClr val="CA76F2"/>
                </a:solidFill>
              </a:rPr>
              <a:t>android:name</a:t>
            </a:r>
            <a:r>
              <a:rPr lang="en-US" sz="1800" dirty="0" smtClean="0"/>
              <a:t>=</a:t>
            </a:r>
            <a:r>
              <a:rPr lang="en-US" sz="1800" dirty="0" smtClean="0">
                <a:solidFill>
                  <a:srgbClr val="0000FF"/>
                </a:solidFill>
              </a:rPr>
              <a:t>“</a:t>
            </a:r>
            <a:r>
              <a:rPr lang="en-US" sz="1800" dirty="0" err="1" smtClean="0">
                <a:solidFill>
                  <a:srgbClr val="0000FF"/>
                </a:solidFill>
              </a:rPr>
              <a:t>android.intent.action.MAIN</a:t>
            </a:r>
            <a:r>
              <a:rPr lang="en-US" sz="1800" dirty="0" smtClean="0">
                <a:solidFill>
                  <a:srgbClr val="0000FF"/>
                </a:solidFill>
              </a:rPr>
              <a:t>”</a:t>
            </a:r>
            <a:r>
              <a:rPr lang="en-US" sz="1800" dirty="0" smtClean="0">
                <a:solidFill>
                  <a:srgbClr val="008000"/>
                </a:solidFill>
              </a:rPr>
              <a:t> /&gt;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</a:rPr>
              <a:t> </a:t>
            </a:r>
            <a:r>
              <a:rPr lang="en-US" sz="1800" dirty="0" smtClean="0">
                <a:solidFill>
                  <a:srgbClr val="008000"/>
                </a:solidFill>
              </a:rPr>
              <a:t>           &lt;category </a:t>
            </a:r>
            <a:r>
              <a:rPr lang="en-US" sz="1800" dirty="0" err="1" smtClean="0">
                <a:solidFill>
                  <a:srgbClr val="CA76F2"/>
                </a:solidFill>
              </a:rPr>
              <a:t>android:name</a:t>
            </a:r>
            <a:r>
              <a:rPr lang="en-US" sz="1800" dirty="0" smtClean="0">
                <a:solidFill>
                  <a:srgbClr val="000000"/>
                </a:solidFill>
              </a:rPr>
              <a:t>=</a:t>
            </a:r>
            <a:r>
              <a:rPr lang="en-US" sz="1800" dirty="0" smtClean="0">
                <a:solidFill>
                  <a:srgbClr val="0000FF"/>
                </a:solidFill>
              </a:rPr>
              <a:t>“</a:t>
            </a:r>
            <a:r>
              <a:rPr lang="en-US" sz="1800" dirty="0" err="1" smtClean="0">
                <a:solidFill>
                  <a:srgbClr val="0000FF"/>
                </a:solidFill>
              </a:rPr>
              <a:t>android.intent.category.LAUNCHER</a:t>
            </a:r>
            <a:r>
              <a:rPr lang="en-US" sz="1800" dirty="0" smtClean="0">
                <a:solidFill>
                  <a:srgbClr val="0000FF"/>
                </a:solidFill>
              </a:rPr>
              <a:t>” </a:t>
            </a:r>
            <a:r>
              <a:rPr lang="en-US" sz="1800" dirty="0" smtClean="0">
                <a:solidFill>
                  <a:srgbClr val="008000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</a:rPr>
              <a:t> </a:t>
            </a:r>
            <a:r>
              <a:rPr lang="en-US" sz="1800" dirty="0" smtClean="0">
                <a:solidFill>
                  <a:srgbClr val="008000"/>
                </a:solidFill>
              </a:rPr>
              <a:t>       &lt;/intent-filter&gt;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</a:rPr>
              <a:t> </a:t>
            </a:r>
            <a:r>
              <a:rPr lang="en-US" sz="1800" dirty="0" smtClean="0">
                <a:solidFill>
                  <a:srgbClr val="008000"/>
                </a:solidFill>
              </a:rPr>
              <a:t>   &lt;</a:t>
            </a:r>
            <a:r>
              <a:rPr lang="en-US" sz="1800" dirty="0">
                <a:solidFill>
                  <a:srgbClr val="008000"/>
                </a:solidFill>
              </a:rPr>
              <a:t>/activity&gt;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0" y="4343400"/>
            <a:ext cx="7620000" cy="1295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2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Override </a:t>
            </a:r>
            <a:r>
              <a:rPr lang="en-US" b="1" dirty="0" err="1" smtClean="0">
                <a:solidFill>
                  <a:srgbClr val="000000"/>
                </a:solidFill>
              </a:rPr>
              <a:t>onCreate</a:t>
            </a:r>
            <a:r>
              <a:rPr lang="en-US" b="1" dirty="0" smtClean="0">
                <a:solidFill>
                  <a:srgbClr val="000000"/>
                </a:solidFill>
              </a:rPr>
              <a:t>()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Called when an activity is created</a:t>
            </a:r>
          </a:p>
          <a:p>
            <a:pPr marL="0" indent="0">
              <a:buNone/>
            </a:pPr>
            <a:endParaRPr lang="en-US" sz="2400" dirty="0">
              <a:solidFill>
                <a:srgbClr val="CA76F2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CA76F2"/>
                </a:solidFill>
              </a:rPr>
              <a:t>public </a:t>
            </a:r>
            <a:r>
              <a:rPr lang="en-US" sz="2400" dirty="0">
                <a:solidFill>
                  <a:srgbClr val="CA76F2"/>
                </a:solidFill>
              </a:rPr>
              <a:t>class </a:t>
            </a:r>
            <a:r>
              <a:rPr lang="en-US" sz="2400" dirty="0" err="1"/>
              <a:t>MainActivity</a:t>
            </a:r>
            <a:r>
              <a:rPr lang="en-US" sz="2400" dirty="0">
                <a:solidFill>
                  <a:srgbClr val="CA76F2"/>
                </a:solidFill>
              </a:rPr>
              <a:t> extends </a:t>
            </a:r>
            <a:r>
              <a:rPr lang="en-US" sz="2400" dirty="0">
                <a:solidFill>
                  <a:srgbClr val="000000"/>
                </a:solidFill>
              </a:rPr>
              <a:t>Activity {</a:t>
            </a:r>
          </a:p>
          <a:p>
            <a:pPr marL="0" indent="0">
              <a:buNone/>
            </a:pPr>
            <a:endParaRPr lang="en-US" sz="2400" dirty="0">
              <a:solidFill>
                <a:srgbClr val="CA76F2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BFBFBF"/>
                </a:solidFill>
              </a:rPr>
              <a:t>    @Override</a:t>
            </a:r>
            <a:endParaRPr lang="en-US" sz="2400" dirty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CA76F2"/>
                </a:solidFill>
              </a:rPr>
              <a:t>    public </a:t>
            </a:r>
            <a:r>
              <a:rPr lang="en-US" sz="2400" dirty="0">
                <a:solidFill>
                  <a:srgbClr val="CA76F2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 err="1"/>
              <a:t>onCreate</a:t>
            </a:r>
            <a:r>
              <a:rPr lang="en-US" sz="2400" dirty="0"/>
              <a:t>(Bundle </a:t>
            </a:r>
            <a:r>
              <a:rPr lang="en-US" sz="2400" dirty="0" err="1"/>
              <a:t>savedInstanceState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   </a:t>
            </a:r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rgbClr val="CA76F2"/>
                </a:solidFill>
              </a:rPr>
              <a:t>super</a:t>
            </a:r>
            <a:r>
              <a:rPr lang="en-US" sz="2400" dirty="0" err="1" smtClean="0"/>
              <a:t>.onCreate</a:t>
            </a:r>
            <a:r>
              <a:rPr lang="en-US" sz="2400" dirty="0"/>
              <a:t>(</a:t>
            </a:r>
            <a:r>
              <a:rPr lang="en-US" sz="2400" dirty="0" err="1"/>
              <a:t>savedInstanceState</a:t>
            </a:r>
            <a:r>
              <a:rPr lang="en-US" sz="2400" dirty="0"/>
              <a:t>);   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}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…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1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Use </a:t>
            </a:r>
            <a:r>
              <a:rPr lang="en-US" b="1" dirty="0" err="1" smtClean="0">
                <a:solidFill>
                  <a:srgbClr val="000000"/>
                </a:solidFill>
              </a:rPr>
              <a:t>setContentView</a:t>
            </a:r>
            <a:r>
              <a:rPr lang="en-US" b="1" dirty="0" smtClean="0">
                <a:solidFill>
                  <a:srgbClr val="000000"/>
                </a:solidFill>
              </a:rPr>
              <a:t>()</a:t>
            </a:r>
            <a:r>
              <a:rPr lang="en-US" dirty="0" smtClean="0">
                <a:solidFill>
                  <a:srgbClr val="000000"/>
                </a:solidFill>
              </a:rPr>
              <a:t> to attach a layout</a:t>
            </a:r>
          </a:p>
          <a:p>
            <a:pPr marL="0" indent="0">
              <a:buNone/>
            </a:pPr>
            <a:endParaRPr lang="en-US" sz="2400" dirty="0">
              <a:solidFill>
                <a:srgbClr val="CA76F2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CA76F2"/>
                </a:solidFill>
              </a:rPr>
              <a:t>public </a:t>
            </a:r>
            <a:r>
              <a:rPr lang="en-US" sz="2400" dirty="0">
                <a:solidFill>
                  <a:srgbClr val="CA76F2"/>
                </a:solidFill>
              </a:rPr>
              <a:t>class </a:t>
            </a:r>
            <a:r>
              <a:rPr lang="en-US" sz="2400" dirty="0" err="1"/>
              <a:t>MainActivity</a:t>
            </a:r>
            <a:r>
              <a:rPr lang="en-US" sz="2400" dirty="0">
                <a:solidFill>
                  <a:srgbClr val="CA76F2"/>
                </a:solidFill>
              </a:rPr>
              <a:t> extends </a:t>
            </a:r>
            <a:r>
              <a:rPr lang="en-US" sz="2400" dirty="0">
                <a:solidFill>
                  <a:srgbClr val="000000"/>
                </a:solidFill>
              </a:rPr>
              <a:t>Activity {</a:t>
            </a:r>
          </a:p>
          <a:p>
            <a:pPr marL="0" indent="0">
              <a:buNone/>
            </a:pPr>
            <a:endParaRPr lang="en-US" sz="2400" dirty="0">
              <a:solidFill>
                <a:srgbClr val="CA76F2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BFBFBF"/>
                </a:solidFill>
              </a:rPr>
              <a:t>    @Override</a:t>
            </a:r>
            <a:endParaRPr lang="en-US" sz="2400" dirty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CA76F2"/>
                </a:solidFill>
              </a:rPr>
              <a:t>    public </a:t>
            </a:r>
            <a:r>
              <a:rPr lang="en-US" sz="2400" dirty="0">
                <a:solidFill>
                  <a:srgbClr val="CA76F2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 err="1"/>
              <a:t>onCreate</a:t>
            </a:r>
            <a:r>
              <a:rPr lang="en-US" sz="2400" dirty="0"/>
              <a:t>(Bundle </a:t>
            </a:r>
            <a:r>
              <a:rPr lang="en-US" sz="2400" dirty="0" err="1"/>
              <a:t>savedInstanceState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   </a:t>
            </a:r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rgbClr val="CA76F2"/>
                </a:solidFill>
              </a:rPr>
              <a:t>super</a:t>
            </a:r>
            <a:r>
              <a:rPr lang="en-US" sz="2400" dirty="0" err="1" smtClean="0"/>
              <a:t>.onCreate</a:t>
            </a:r>
            <a:r>
              <a:rPr lang="en-US" sz="2400" dirty="0"/>
              <a:t>(</a:t>
            </a:r>
            <a:r>
              <a:rPr lang="en-US" sz="2400" dirty="0" err="1"/>
              <a:t>savedInstanceState</a:t>
            </a:r>
            <a:r>
              <a:rPr lang="en-US" sz="2400" dirty="0"/>
              <a:t>);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err="1" smtClean="0"/>
              <a:t>setContentView</a:t>
            </a:r>
            <a:r>
              <a:rPr lang="en-US" sz="2400" dirty="0" smtClean="0"/>
              <a:t>(</a:t>
            </a:r>
            <a:r>
              <a:rPr lang="en-US" sz="2400" dirty="0" err="1" smtClean="0"/>
              <a:t>R.layout.</a:t>
            </a:r>
            <a:r>
              <a:rPr lang="en-US" sz="2400" dirty="0" err="1" smtClean="0">
                <a:solidFill>
                  <a:srgbClr val="0000FF"/>
                </a:solidFill>
              </a:rPr>
              <a:t>main_layout</a:t>
            </a:r>
            <a:r>
              <a:rPr lang="en-US" sz="2400" dirty="0" smtClean="0"/>
              <a:t>);</a:t>
            </a:r>
            <a:r>
              <a:rPr lang="en-US" sz="2400" dirty="0"/>
              <a:t>  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}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…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6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another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>
              <a:solidFill>
                <a:srgbClr val="CA76F2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CA76F2"/>
                </a:solidFill>
              </a:rPr>
              <a:t>public </a:t>
            </a:r>
            <a:r>
              <a:rPr lang="en-US" sz="2400" dirty="0">
                <a:solidFill>
                  <a:srgbClr val="CA76F2"/>
                </a:solidFill>
              </a:rPr>
              <a:t>class </a:t>
            </a:r>
            <a:r>
              <a:rPr lang="en-US" sz="2400" dirty="0" err="1" smtClean="0"/>
              <a:t>OtherActivity</a:t>
            </a:r>
            <a:r>
              <a:rPr lang="en-US" sz="2400" dirty="0" smtClean="0">
                <a:solidFill>
                  <a:srgbClr val="CA76F2"/>
                </a:solidFill>
              </a:rPr>
              <a:t> </a:t>
            </a:r>
            <a:r>
              <a:rPr lang="en-US" sz="2400" dirty="0">
                <a:solidFill>
                  <a:srgbClr val="CA76F2"/>
                </a:solidFill>
              </a:rPr>
              <a:t>extends </a:t>
            </a:r>
            <a:r>
              <a:rPr lang="en-US" sz="2400" dirty="0">
                <a:solidFill>
                  <a:srgbClr val="000000"/>
                </a:solidFill>
              </a:rPr>
              <a:t>Activity {</a:t>
            </a:r>
          </a:p>
          <a:p>
            <a:pPr marL="0" indent="0">
              <a:buNone/>
            </a:pPr>
            <a:endParaRPr lang="en-US" sz="2400" dirty="0">
              <a:solidFill>
                <a:srgbClr val="CA76F2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BFBFBF"/>
                </a:solidFill>
              </a:rPr>
              <a:t>    @Override</a:t>
            </a:r>
            <a:endParaRPr lang="en-US" sz="2400" dirty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CA76F2"/>
                </a:solidFill>
              </a:rPr>
              <a:t>    public </a:t>
            </a:r>
            <a:r>
              <a:rPr lang="en-US" sz="2400" dirty="0">
                <a:solidFill>
                  <a:srgbClr val="CA76F2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 err="1"/>
              <a:t>onCreate</a:t>
            </a:r>
            <a:r>
              <a:rPr lang="en-US" sz="2400" dirty="0"/>
              <a:t>(Bundle </a:t>
            </a:r>
            <a:r>
              <a:rPr lang="en-US" sz="2400" dirty="0" err="1"/>
              <a:t>savedInstanceState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   </a:t>
            </a:r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rgbClr val="CA76F2"/>
                </a:solidFill>
              </a:rPr>
              <a:t>super</a:t>
            </a:r>
            <a:r>
              <a:rPr lang="en-US" sz="2400" dirty="0" err="1" smtClean="0"/>
              <a:t>.onCreate</a:t>
            </a:r>
            <a:r>
              <a:rPr lang="en-US" sz="2400" dirty="0"/>
              <a:t>(</a:t>
            </a:r>
            <a:r>
              <a:rPr lang="en-US" sz="2400" dirty="0" err="1"/>
              <a:t>savedInstanceState</a:t>
            </a:r>
            <a:r>
              <a:rPr lang="en-US" sz="2400" dirty="0"/>
              <a:t>);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err="1" smtClean="0"/>
              <a:t>setContentView</a:t>
            </a:r>
            <a:r>
              <a:rPr lang="en-US" sz="2400" dirty="0" smtClean="0"/>
              <a:t>(</a:t>
            </a:r>
            <a:r>
              <a:rPr lang="en-US" sz="2400" dirty="0" err="1" smtClean="0"/>
              <a:t>R.layout.</a:t>
            </a:r>
            <a:r>
              <a:rPr lang="en-US" sz="2400" dirty="0" err="1" smtClean="0">
                <a:solidFill>
                  <a:srgbClr val="0000FF"/>
                </a:solidFill>
              </a:rPr>
              <a:t>other_layout</a:t>
            </a:r>
            <a:r>
              <a:rPr lang="en-US" sz="2400" dirty="0" smtClean="0"/>
              <a:t>);</a:t>
            </a:r>
            <a:r>
              <a:rPr lang="en-US" sz="2400" dirty="0"/>
              <a:t>  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}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…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1691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_no dragon">
  <a:themeElements>
    <a:clrScheme name="Presentation_no drag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tion_no drag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_no drag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no drag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no drag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no drag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no drag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no drag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no drag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no drag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no drag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no drag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no drag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no drag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359B17A7A03B4CB28BD069043E3D4E" ma:contentTypeVersion="0" ma:contentTypeDescription="Create a new document." ma:contentTypeScope="" ma:versionID="595bc86a680c4749353df3a27dd62d5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AED84D-4350-4E23-88C6-0D3C0E5A8F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D32F46-EE79-4A80-94C6-D070C668179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08B6335-8F57-43F6-8DBA-17A970652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Presentation_no dragon</Template>
  <TotalTime>18006</TotalTime>
  <Words>1386</Words>
  <Application>Microsoft Office PowerPoint</Application>
  <PresentationFormat>On-screen Show (4:3)</PresentationFormat>
  <Paragraphs>397</Paragraphs>
  <Slides>45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Presentation_no dragon</vt:lpstr>
      <vt:lpstr>Activities and the Application Lifecycle</vt:lpstr>
      <vt:lpstr>Activities</vt:lpstr>
      <vt:lpstr>Activities</vt:lpstr>
      <vt:lpstr>Creating an Activity</vt:lpstr>
      <vt:lpstr>Creating an Activity</vt:lpstr>
      <vt:lpstr>Creating an Activity</vt:lpstr>
      <vt:lpstr>Creating an Activity</vt:lpstr>
      <vt:lpstr>Creating an Activity</vt:lpstr>
      <vt:lpstr>Creating another Activity</vt:lpstr>
      <vt:lpstr>Starting a new Activity</vt:lpstr>
      <vt:lpstr>The Activity Stack</vt:lpstr>
      <vt:lpstr>The Activity Lifecycle</vt:lpstr>
      <vt:lpstr>Activity Lifecycle</vt:lpstr>
      <vt:lpstr>Activity Lifecycle</vt:lpstr>
      <vt:lpstr>Foreground Lifetime</vt:lpstr>
      <vt:lpstr>Foreground Lifetime</vt:lpstr>
      <vt:lpstr>Visible Lifetime</vt:lpstr>
      <vt:lpstr>Visible Lifetime</vt:lpstr>
      <vt:lpstr>Entire Lifetime</vt:lpstr>
      <vt:lpstr>Entire Lifetime</vt:lpstr>
      <vt:lpstr>Getting a Result</vt:lpstr>
      <vt:lpstr>Getting a Result</vt:lpstr>
      <vt:lpstr>Getting a Result</vt:lpstr>
      <vt:lpstr>Getting a Result</vt:lpstr>
      <vt:lpstr>Getting a Result</vt:lpstr>
      <vt:lpstr>Getting a Result</vt:lpstr>
      <vt:lpstr>Ending an Activity</vt:lpstr>
      <vt:lpstr>Ending an Activity</vt:lpstr>
      <vt:lpstr>Saving Activity State</vt:lpstr>
      <vt:lpstr>Saving Activity State</vt:lpstr>
      <vt:lpstr>Bundle</vt:lpstr>
      <vt:lpstr>Bundle</vt:lpstr>
      <vt:lpstr>Saving Activity State</vt:lpstr>
      <vt:lpstr>Saving Activity State</vt:lpstr>
      <vt:lpstr>Context</vt:lpstr>
      <vt:lpstr>Context</vt:lpstr>
      <vt:lpstr>Context</vt:lpstr>
      <vt:lpstr>Context</vt:lpstr>
      <vt:lpstr>Logging</vt:lpstr>
      <vt:lpstr>LogCat</vt:lpstr>
      <vt:lpstr>Hello World Example</vt:lpstr>
      <vt:lpstr>Review</vt:lpstr>
      <vt:lpstr>Review</vt:lpstr>
      <vt:lpstr>Review</vt:lpstr>
      <vt:lpstr>Questions?</vt:lpstr>
    </vt:vector>
  </TitlesOfParts>
  <Company>Drexel 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khowland</dc:creator>
  <cp:lastModifiedBy>Jeff</cp:lastModifiedBy>
  <cp:revision>411</cp:revision>
  <dcterms:created xsi:type="dcterms:W3CDTF">2009-08-21T12:54:22Z</dcterms:created>
  <dcterms:modified xsi:type="dcterms:W3CDTF">2013-12-27T23:46:41Z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0x010100D4359B17A7A03B4CB28BD069043E3D4E</vt:lpwstr>
  </property>
</Properties>
</file>