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Lst>
  <p:notesMasterIdLst>
    <p:notesMasterId r:id="rId9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338" r:id="rId21"/>
    <p:sldId id="339" r:id="rId22"/>
    <p:sldId id="340"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41" r:id="rId90"/>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2500"/>
  </p:normalViewPr>
  <p:slideViewPr>
    <p:cSldViewPr>
      <p:cViewPr varScale="1">
        <p:scale>
          <a:sx n="49" d="100"/>
          <a:sy n="49" d="100"/>
        </p:scale>
        <p:origin x="1136" y="176"/>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90" Type="http://schemas.openxmlformats.org/officeDocument/2006/relationships/slide" Target="slides/slide86.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48"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49"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50"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51" name="PlaceHolder 5"/>
          <p:cNvSpPr>
            <a:spLocks noGrp="1"/>
          </p:cNvSpPr>
          <p:nvPr>
            <p:ph type="sldNum"/>
          </p:nvPr>
        </p:nvSpPr>
        <p:spPr>
          <a:xfrm>
            <a:off x="4399200" y="9555480"/>
            <a:ext cx="3372840" cy="502560"/>
          </a:xfrm>
          <a:prstGeom prst="rect">
            <a:avLst/>
          </a:prstGeom>
        </p:spPr>
        <p:txBody>
          <a:bodyPr lIns="0" tIns="0" rIns="0" bIns="0" anchor="b"/>
          <a:lstStyle/>
          <a:p>
            <a:pPr algn="r"/>
            <a:fld id="{8061511C-B672-4E11-8D52-F4A9678F21EA}" type="slidenum">
              <a:rPr lang="en-US" sz="1400">
                <a:latin typeface="Times New Roman"/>
              </a:rPr>
              <a:t>‹#›</a:t>
            </a:fld>
            <a:endParaRPr/>
          </a:p>
        </p:txBody>
      </p:sp>
    </p:spTree>
    <p:extLst>
      <p:ext uri="{BB962C8B-B14F-4D97-AF65-F5344CB8AC3E}">
        <p14:creationId xmlns:p14="http://schemas.microsoft.com/office/powerpoint/2010/main" val="299998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402800" y="9553680"/>
            <a:ext cx="336744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842F3B2-46C9-4DDE-9597-56621205A928}" type="slidenum">
              <a:rPr lang="en-US" sz="1200" strike="noStrike">
                <a:solidFill>
                  <a:srgbClr val="000000"/>
                </a:solidFill>
                <a:latin typeface="Arial"/>
                <a:ea typeface="Arial"/>
              </a:rPr>
              <a:t>2</a:t>
            </a:fld>
            <a:endParaRPr/>
          </a:p>
        </p:txBody>
      </p:sp>
      <p:sp>
        <p:nvSpPr>
          <p:cNvPr id="290"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83816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65950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98472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89501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21306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27378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9237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71870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63911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60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0847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440244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FCD233A-8AC7-4500-AD6E-4C40F7B4E77C}" type="slidenum">
              <a:rPr lang="en-US" sz="1200" strike="noStrike">
                <a:solidFill>
                  <a:srgbClr val="000000"/>
                </a:solidFill>
                <a:latin typeface="Arial"/>
                <a:ea typeface="Arial"/>
              </a:rPr>
              <a:t>3</a:t>
            </a:fld>
            <a:endParaRPr/>
          </a:p>
        </p:txBody>
      </p:sp>
      <p:sp>
        <p:nvSpPr>
          <p:cNvPr id="292"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55312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830338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48515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513560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69810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01303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6907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806465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97925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80294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1104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4402440" y="955404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8BD7D46-33DC-443B-AF6D-AC5D61A9A81F}" type="slidenum">
              <a:rPr lang="en-US" sz="1200" strike="noStrike">
                <a:solidFill>
                  <a:srgbClr val="000000"/>
                </a:solidFill>
                <a:latin typeface="Calibri"/>
                <a:ea typeface="Arial"/>
              </a:rPr>
              <a:t>4</a:t>
            </a:fld>
            <a:endParaRPr/>
          </a:p>
        </p:txBody>
      </p:sp>
      <p:sp>
        <p:nvSpPr>
          <p:cNvPr id="294"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4871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33958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8612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96380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718895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979222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23051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283780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729267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031443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20614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402440" y="955404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5CB5233-6FEF-4BFB-AB33-6A135346B47C}" type="slidenum">
              <a:rPr lang="en-US" sz="1200" strike="noStrike">
                <a:solidFill>
                  <a:srgbClr val="000000"/>
                </a:solidFill>
                <a:latin typeface="Arial"/>
                <a:ea typeface="Arial"/>
              </a:rPr>
              <a:t>5</a:t>
            </a:fld>
            <a:endParaRPr/>
          </a:p>
        </p:txBody>
      </p:sp>
      <p:sp>
        <p:nvSpPr>
          <p:cNvPr id="296"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011166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26695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70108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209364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88388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403195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02629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577193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834435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4402800" y="9554040"/>
            <a:ext cx="336744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0904745-B258-4760-8030-6796542822F2}" type="slidenum">
              <a:rPr lang="en-US" sz="1200" strike="noStrike">
                <a:solidFill>
                  <a:srgbClr val="000000"/>
                </a:solidFill>
                <a:latin typeface="Arial"/>
                <a:ea typeface="Arial"/>
              </a:rPr>
              <a:t>70</a:t>
            </a:fld>
            <a:endParaRPr/>
          </a:p>
        </p:txBody>
      </p:sp>
      <p:sp>
        <p:nvSpPr>
          <p:cNvPr id="346"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476975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11693998-D2EF-FD44-8815-F746CF5ACCA7}" type="slidenum">
              <a:rPr lang="en-US"/>
              <a:pPr eaLnBrk="1" hangingPunct="1"/>
              <a:t>72</a:t>
            </a:fld>
            <a:endParaRPr lang="en-US"/>
          </a:p>
        </p:txBody>
      </p:sp>
      <p:sp>
        <p:nvSpPr>
          <p:cNvPr id="104451"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04452"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44923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4402800" y="9553680"/>
            <a:ext cx="336744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EEF1BCF-2860-478C-B104-829DB1CE5C28}" type="slidenum">
              <a:rPr lang="en-US" sz="1200" strike="noStrike">
                <a:solidFill>
                  <a:srgbClr val="000000"/>
                </a:solidFill>
                <a:latin typeface="Arial"/>
                <a:ea typeface="Arial"/>
              </a:rPr>
              <a:t>6</a:t>
            </a:fld>
            <a:endParaRPr/>
          </a:p>
        </p:txBody>
      </p:sp>
      <p:sp>
        <p:nvSpPr>
          <p:cNvPr id="298"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9625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39D4BBC3-55E6-E64B-8DBE-65012AD72D02}" type="slidenum">
              <a:rPr lang="en-US"/>
              <a:pPr eaLnBrk="1" hangingPunct="1"/>
              <a:t>73</a:t>
            </a:fld>
            <a:endParaRPr lang="en-US"/>
          </a:p>
        </p:txBody>
      </p:sp>
      <p:sp>
        <p:nvSpPr>
          <p:cNvPr id="105475"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05476"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18365325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2DF34F60-053C-1A4E-BCC0-0279EBA570CA}" type="slidenum">
              <a:rPr lang="en-US"/>
              <a:pPr eaLnBrk="1" hangingPunct="1"/>
              <a:t>74</a:t>
            </a:fld>
            <a:endParaRPr lang="en-US"/>
          </a:p>
        </p:txBody>
      </p:sp>
      <p:sp>
        <p:nvSpPr>
          <p:cNvPr id="106499"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06500"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819521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075B21EF-F139-3C4A-962F-D377DD4D1235}" type="slidenum">
              <a:rPr lang="en-US"/>
              <a:pPr eaLnBrk="1" hangingPunct="1"/>
              <a:t>75</a:t>
            </a:fld>
            <a:endParaRPr lang="en-US"/>
          </a:p>
        </p:txBody>
      </p:sp>
      <p:sp>
        <p:nvSpPr>
          <p:cNvPr id="107523"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07524"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18814239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BD0421E6-B4E8-0441-8E01-7BE704CC5A50}" type="slidenum">
              <a:rPr lang="en-US"/>
              <a:pPr eaLnBrk="1" hangingPunct="1"/>
              <a:t>76</a:t>
            </a:fld>
            <a:endParaRPr lang="en-US"/>
          </a:p>
        </p:txBody>
      </p:sp>
      <p:sp>
        <p:nvSpPr>
          <p:cNvPr id="108547"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08548"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15423865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8624FF39-04D4-ED46-9F03-0E0D47BECAEF}" type="slidenum">
              <a:rPr lang="en-US"/>
              <a:pPr eaLnBrk="1" hangingPunct="1"/>
              <a:t>77</a:t>
            </a:fld>
            <a:endParaRPr lang="en-US"/>
          </a:p>
        </p:txBody>
      </p:sp>
      <p:sp>
        <p:nvSpPr>
          <p:cNvPr id="109571"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6151555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CA7928ED-D46A-4545-BE68-8EE224373094}" type="slidenum">
              <a:rPr lang="en-US"/>
              <a:pPr eaLnBrk="1" hangingPunct="1"/>
              <a:t>78</a:t>
            </a:fld>
            <a:endParaRPr lang="en-US"/>
          </a:p>
        </p:txBody>
      </p:sp>
      <p:sp>
        <p:nvSpPr>
          <p:cNvPr id="110595"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0596"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9323799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71C923E6-39F9-994E-8795-E72FCAE2565E}" type="slidenum">
              <a:rPr lang="en-US"/>
              <a:pPr eaLnBrk="1" hangingPunct="1"/>
              <a:t>79</a:t>
            </a:fld>
            <a:endParaRPr lang="en-US"/>
          </a:p>
        </p:txBody>
      </p:sp>
      <p:sp>
        <p:nvSpPr>
          <p:cNvPr id="111619"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3210088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019EB00C-A780-3D48-82C8-460A13E4CFC6}" type="slidenum">
              <a:rPr lang="en-US"/>
              <a:pPr eaLnBrk="1" hangingPunct="1"/>
              <a:t>80</a:t>
            </a:fld>
            <a:endParaRPr lang="en-US"/>
          </a:p>
        </p:txBody>
      </p:sp>
      <p:sp>
        <p:nvSpPr>
          <p:cNvPr id="112643"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2644"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7164005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79D0B2B-3B4D-DF40-BAA2-7ED292492D38}" type="slidenum">
              <a:rPr lang="en-US"/>
              <a:pPr eaLnBrk="1" hangingPunct="1"/>
              <a:t>81</a:t>
            </a:fld>
            <a:endParaRPr lang="en-US"/>
          </a:p>
        </p:txBody>
      </p:sp>
      <p:sp>
        <p:nvSpPr>
          <p:cNvPr id="113667"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17500632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A886F5A0-04F1-804C-8541-3C973093DA02}" type="slidenum">
              <a:rPr lang="en-US"/>
              <a:pPr eaLnBrk="1" hangingPunct="1"/>
              <a:t>82</a:t>
            </a:fld>
            <a:endParaRPr lang="en-US"/>
          </a:p>
        </p:txBody>
      </p:sp>
      <p:sp>
        <p:nvSpPr>
          <p:cNvPr id="114691"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4692"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1377769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4402800" y="9554040"/>
            <a:ext cx="336744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95790E0-EDC5-459C-BC0D-FDDB49B858B5}" type="slidenum">
              <a:rPr lang="en-US" sz="1200" strike="noStrike">
                <a:solidFill>
                  <a:srgbClr val="000000"/>
                </a:solidFill>
                <a:latin typeface="Calibri"/>
                <a:ea typeface="Arial"/>
              </a:rPr>
              <a:t>7</a:t>
            </a:fld>
            <a:endParaRPr/>
          </a:p>
        </p:txBody>
      </p:sp>
      <p:sp>
        <p:nvSpPr>
          <p:cNvPr id="300"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8893870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0B7404B-9AC7-574F-B133-7E3085E3089A}" type="slidenum">
              <a:rPr lang="en-US"/>
              <a:pPr eaLnBrk="1" hangingPunct="1"/>
              <a:t>83</a:t>
            </a:fld>
            <a:endParaRPr lang="en-US"/>
          </a:p>
        </p:txBody>
      </p:sp>
      <p:sp>
        <p:nvSpPr>
          <p:cNvPr id="115715"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20075567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5FC3ECAC-F66E-F347-AA3F-B902D16A62D0}" type="slidenum">
              <a:rPr lang="en-US"/>
              <a:pPr eaLnBrk="1" hangingPunct="1"/>
              <a:t>84</a:t>
            </a:fld>
            <a:endParaRPr lang="en-US"/>
          </a:p>
        </p:txBody>
      </p:sp>
      <p:sp>
        <p:nvSpPr>
          <p:cNvPr id="116739"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6740"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18901646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alibri" charset="0"/>
                <a:ea typeface="ＭＳ Ｐゴシック" charset="0"/>
                <a:cs typeface="Arial" charset="0"/>
              </a:defRPr>
            </a:lvl1pPr>
            <a:lvl2pPr marL="827795" indent="-318383" eaLnBrk="0" hangingPunct="0">
              <a:defRPr>
                <a:solidFill>
                  <a:schemeClr val="tx1"/>
                </a:solidFill>
                <a:latin typeface="Calibri" charset="0"/>
                <a:ea typeface="Arial" charset="0"/>
                <a:cs typeface="Arial" charset="0"/>
              </a:defRPr>
            </a:lvl2pPr>
            <a:lvl3pPr marL="1273531" indent="-254706" eaLnBrk="0" hangingPunct="0">
              <a:defRPr>
                <a:solidFill>
                  <a:schemeClr val="tx1"/>
                </a:solidFill>
                <a:latin typeface="Calibri" charset="0"/>
                <a:ea typeface="Arial" charset="0"/>
                <a:cs typeface="Arial" charset="0"/>
              </a:defRPr>
            </a:lvl3pPr>
            <a:lvl4pPr marL="1782943" indent="-254706" eaLnBrk="0" hangingPunct="0">
              <a:defRPr>
                <a:solidFill>
                  <a:schemeClr val="tx1"/>
                </a:solidFill>
                <a:latin typeface="Calibri" charset="0"/>
                <a:ea typeface="Arial" charset="0"/>
                <a:cs typeface="Arial" charset="0"/>
              </a:defRPr>
            </a:lvl4pPr>
            <a:lvl5pPr marL="2292355" indent="-254706" eaLnBrk="0" hangingPunct="0">
              <a:defRPr>
                <a:solidFill>
                  <a:schemeClr val="tx1"/>
                </a:solidFill>
                <a:latin typeface="Calibri" charset="0"/>
                <a:ea typeface="Arial" charset="0"/>
                <a:cs typeface="Arial" charset="0"/>
              </a:defRPr>
            </a:lvl5pPr>
            <a:lvl6pPr marL="2801767" indent="-254706" eaLnBrk="0" fontAlgn="base" hangingPunct="0">
              <a:spcBef>
                <a:spcPct val="0"/>
              </a:spcBef>
              <a:spcAft>
                <a:spcPct val="0"/>
              </a:spcAft>
              <a:defRPr>
                <a:solidFill>
                  <a:schemeClr val="tx1"/>
                </a:solidFill>
                <a:latin typeface="Calibri" charset="0"/>
                <a:ea typeface="Arial" charset="0"/>
                <a:cs typeface="Arial" charset="0"/>
              </a:defRPr>
            </a:lvl6pPr>
            <a:lvl7pPr marL="3311180" indent="-254706" eaLnBrk="0" fontAlgn="base" hangingPunct="0">
              <a:spcBef>
                <a:spcPct val="0"/>
              </a:spcBef>
              <a:spcAft>
                <a:spcPct val="0"/>
              </a:spcAft>
              <a:defRPr>
                <a:solidFill>
                  <a:schemeClr val="tx1"/>
                </a:solidFill>
                <a:latin typeface="Calibri" charset="0"/>
                <a:ea typeface="Arial" charset="0"/>
                <a:cs typeface="Arial" charset="0"/>
              </a:defRPr>
            </a:lvl7pPr>
            <a:lvl8pPr marL="3820592" indent="-254706" eaLnBrk="0" fontAlgn="base" hangingPunct="0">
              <a:spcBef>
                <a:spcPct val="0"/>
              </a:spcBef>
              <a:spcAft>
                <a:spcPct val="0"/>
              </a:spcAft>
              <a:defRPr>
                <a:solidFill>
                  <a:schemeClr val="tx1"/>
                </a:solidFill>
                <a:latin typeface="Calibri" charset="0"/>
                <a:ea typeface="Arial" charset="0"/>
                <a:cs typeface="Arial" charset="0"/>
              </a:defRPr>
            </a:lvl8pPr>
            <a:lvl9pPr marL="4330004" indent="-254706"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0E0D598-8529-3B4E-B685-02A64D4AD4F4}" type="slidenum">
              <a:rPr lang="en-US"/>
              <a:pPr eaLnBrk="1" hangingPunct="1"/>
              <a:t>85</a:t>
            </a:fld>
            <a:endParaRPr lang="en-US"/>
          </a:p>
        </p:txBody>
      </p:sp>
      <p:sp>
        <p:nvSpPr>
          <p:cNvPr id="117763" name="Rectangle 1"/>
          <p:cNvSpPr>
            <a:spLocks noGrp="1" noRot="1" noChangeAspect="1" noChangeArrowheads="1" noTextEdit="1"/>
          </p:cNvSpPr>
          <p:nvPr>
            <p:ph type="sldImg"/>
          </p:nvPr>
        </p:nvSpPr>
        <p:spPr bwMode="auto">
          <a:xfrm>
            <a:off x="1295400" y="764858"/>
            <a:ext cx="5181600" cy="37719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7764" name="Rectangle 2"/>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2708757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402800" y="9553680"/>
            <a:ext cx="336744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842F3B2-46C9-4DDE-9597-56621205A928}" type="slidenum">
              <a:rPr lang="en-US" sz="1200" strike="noStrike">
                <a:solidFill>
                  <a:srgbClr val="000000"/>
                </a:solidFill>
                <a:latin typeface="Arial"/>
                <a:ea typeface="Arial"/>
              </a:rPr>
              <a:t>86</a:t>
            </a:fld>
            <a:endParaRPr/>
          </a:p>
        </p:txBody>
      </p:sp>
      <p:sp>
        <p:nvSpPr>
          <p:cNvPr id="290"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9076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40244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3A340BD-B9E2-4B0B-86BF-C30EA6330672}" type="slidenum">
              <a:rPr lang="en-US" sz="1200" strike="noStrike">
                <a:solidFill>
                  <a:srgbClr val="000000"/>
                </a:solidFill>
                <a:latin typeface="Arial"/>
                <a:ea typeface="Arial"/>
              </a:rPr>
              <a:t>8</a:t>
            </a:fld>
            <a:endParaRPr/>
          </a:p>
        </p:txBody>
      </p:sp>
      <p:sp>
        <p:nvSpPr>
          <p:cNvPr id="302"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41176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440244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8C17AFC-D830-4F1A-A34E-F04DB16FF2DD}" type="slidenum">
              <a:rPr lang="en-US" sz="1200" strike="noStrike">
                <a:solidFill>
                  <a:srgbClr val="000000"/>
                </a:solidFill>
                <a:latin typeface="Arial"/>
                <a:ea typeface="Arial"/>
              </a:rPr>
              <a:t>9</a:t>
            </a:fld>
            <a:endParaRPr/>
          </a:p>
        </p:txBody>
      </p:sp>
      <p:sp>
        <p:nvSpPr>
          <p:cNvPr id="304" name="CustomShape 2"/>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82691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777240" y="4777560"/>
            <a:ext cx="6217560" cy="4525920"/>
          </a:xfrm>
          <a:prstGeom prst="rect">
            <a:avLst/>
          </a:prstGeom>
          <a:noFill/>
          <a:ln>
            <a:noFill/>
          </a:ln>
        </p:spPr>
        <p:style>
          <a:lnRef idx="0">
            <a:scrgbClr r="0" g="0" b="0"/>
          </a:lnRef>
          <a:fillRef idx="0">
            <a:scrgbClr r="0" g="0" b="0"/>
          </a:fillRef>
          <a:effectRef idx="0">
            <a:scrgbClr r="0" g="0" b="0"/>
          </a:effectRef>
          <a:fontRef idx="minor"/>
        </p:style>
      </p:sp>
      <p:sp>
        <p:nvSpPr>
          <p:cNvPr id="306" name="CustomShape 2"/>
          <p:cNvSpPr/>
          <p:nvPr/>
        </p:nvSpPr>
        <p:spPr>
          <a:xfrm>
            <a:off x="440244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8F3626E-986E-4DEF-B59E-A5024940717C}" type="slidenum">
              <a:rPr lang="en-US" sz="1200" strike="noStrike">
                <a:solidFill>
                  <a:srgbClr val="000000"/>
                </a:solidFill>
                <a:latin typeface="Calibri"/>
                <a:ea typeface="Arial"/>
              </a:rPr>
              <a:t>12</a:t>
            </a:fld>
            <a:endParaRPr/>
          </a:p>
        </p:txBody>
      </p:sp>
    </p:spTree>
    <p:extLst>
      <p:ext uri="{BB962C8B-B14F-4D97-AF65-F5344CB8AC3E}">
        <p14:creationId xmlns:p14="http://schemas.microsoft.com/office/powerpoint/2010/main" val="968370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0"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85"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86"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9"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90"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94"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97"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102"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105"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106" name="Picture 105"/>
          <p:cNvPicPr/>
          <p:nvPr/>
        </p:nvPicPr>
        <p:blipFill>
          <a:blip r:embed="rId2"/>
          <a:stretch/>
        </p:blipFill>
        <p:spPr>
          <a:xfrm>
            <a:off x="2292480" y="1768680"/>
            <a:ext cx="5494680" cy="4384080"/>
          </a:xfrm>
          <a:prstGeom prst="rect">
            <a:avLst/>
          </a:prstGeom>
          <a:ln>
            <a:noFill/>
          </a:ln>
        </p:spPr>
      </p:pic>
      <p:pic>
        <p:nvPicPr>
          <p:cNvPr id="107" name="Picture 106"/>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1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16"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18"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19"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24"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25"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29"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31"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2"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33"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35"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136"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3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9"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40"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141"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43"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144"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145" name="Picture 144"/>
          <p:cNvPicPr/>
          <p:nvPr/>
        </p:nvPicPr>
        <p:blipFill>
          <a:blip r:embed="rId2"/>
          <a:stretch/>
        </p:blipFill>
        <p:spPr>
          <a:xfrm>
            <a:off x="2292480" y="1768680"/>
            <a:ext cx="5494680" cy="4384080"/>
          </a:xfrm>
          <a:prstGeom prst="rect">
            <a:avLst/>
          </a:prstGeom>
          <a:ln>
            <a:noFill/>
          </a:ln>
        </p:spPr>
      </p:pic>
      <p:pic>
        <p:nvPicPr>
          <p:cNvPr id="146" name="Picture 145"/>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r>
              <a:rPr lang="en-US">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280" cy="1261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504000" y="1769040"/>
            <a:ext cx="9071280" cy="43840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a:latin typeface="Arial"/>
              </a:rPr>
              <a:t>Click to edit the title text format</a:t>
            </a:r>
            <a:endParaRPr/>
          </a:p>
        </p:txBody>
      </p:sp>
      <p:sp>
        <p:nvSpPr>
          <p:cNvPr id="109"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110" name="PlaceHolder 3"/>
          <p:cNvSpPr>
            <a:spLocks noGrp="1"/>
          </p:cNvSpPr>
          <p:nvPr>
            <p:ph type="dt"/>
          </p:nvPr>
        </p:nvSpPr>
        <p:spPr>
          <a:xfrm>
            <a:off x="504000" y="6886800"/>
            <a:ext cx="2348280" cy="520920"/>
          </a:xfrm>
          <a:prstGeom prst="rect">
            <a:avLst/>
          </a:prstGeom>
        </p:spPr>
        <p:txBody>
          <a:bodyPr lIns="0" tIns="0" rIns="0" bIns="0"/>
          <a:lstStyle/>
          <a:p>
            <a:r>
              <a:rPr lang="en-US" sz="1400">
                <a:latin typeface="Times New Roman"/>
              </a:rPr>
              <a:t>&lt;date/time&gt;</a:t>
            </a:r>
            <a:endParaRPr/>
          </a:p>
        </p:txBody>
      </p:sp>
      <p:sp>
        <p:nvSpPr>
          <p:cNvPr id="111" name="PlaceHolder 4"/>
          <p:cNvSpPr>
            <a:spLocks noGrp="1"/>
          </p:cNvSpPr>
          <p:nvPr>
            <p:ph type="ftr"/>
          </p:nvPr>
        </p:nvSpPr>
        <p:spPr>
          <a:xfrm>
            <a:off x="3447360" y="6886800"/>
            <a:ext cx="3195000" cy="520920"/>
          </a:xfrm>
          <a:prstGeom prst="rect">
            <a:avLst/>
          </a:prstGeom>
        </p:spPr>
        <p:txBody>
          <a:bodyPr lIns="0" tIns="0" rIns="0" bIns="0"/>
          <a:lstStyle/>
          <a:p>
            <a:pPr algn="ctr"/>
            <a:r>
              <a:rPr lang="en-US" sz="1400">
                <a:latin typeface="Times New Roman"/>
              </a:rPr>
              <a:t>&lt;footer&gt;</a:t>
            </a:r>
            <a:endParaRPr/>
          </a:p>
        </p:txBody>
      </p:sp>
      <p:sp>
        <p:nvSpPr>
          <p:cNvPr id="112" name="PlaceHolder 5"/>
          <p:cNvSpPr>
            <a:spLocks noGrp="1"/>
          </p:cNvSpPr>
          <p:nvPr>
            <p:ph type="sldNum"/>
          </p:nvPr>
        </p:nvSpPr>
        <p:spPr>
          <a:xfrm>
            <a:off x="7227720" y="6886800"/>
            <a:ext cx="2348280" cy="520920"/>
          </a:xfrm>
          <a:prstGeom prst="rect">
            <a:avLst/>
          </a:prstGeom>
        </p:spPr>
        <p:txBody>
          <a:bodyPr lIns="0" tIns="0" rIns="0" bIns="0"/>
          <a:lstStyle/>
          <a:p>
            <a:pPr algn="r"/>
            <a:fld id="{C9148E6E-0314-4998-B699-72A950BC5BE2}" type="slidenum">
              <a:rPr lang="en-US"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3" Type="http://schemas.openxmlformats.org/officeDocument/2006/relationships/hyperlink" Target="http://developer.android.com/reference/android/widget/SimpleAdapter.ViewBinder.html" TargetMode="External"/><Relationship Id="rId4" Type="http://schemas.openxmlformats.org/officeDocument/2006/relationships/hyperlink" Target="http://stackoverflow.com/questions/23021986/load-fetched-images-into-listview-using-simpleadapter" TargetMode="External"/><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a:latin typeface="Arial"/>
              </a:rPr>
              <a:t>Android</a:t>
            </a:r>
            <a:endParaRPr/>
          </a:p>
        </p:txBody>
      </p:sp>
      <p:sp>
        <p:nvSpPr>
          <p:cNvPr id="153" name="CustomShape 2"/>
          <p:cNvSpPr/>
          <p:nvPr/>
        </p:nvSpPr>
        <p:spPr>
          <a:xfrm>
            <a:off x="504000" y="1769040"/>
            <a:ext cx="9071280" cy="4384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Android Adapters</a:t>
            </a:r>
            <a:endParaRPr/>
          </a:p>
        </p:txBody>
      </p:sp>
      <p:sp>
        <p:nvSpPr>
          <p:cNvPr id="174"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a:latin typeface="Arial"/>
              </a:rPr>
              <a:t>We want to be able to display network data (from, say, a web service client call) on a ListView.</a:t>
            </a:r>
            <a:endParaRPr/>
          </a:p>
          <a:p>
            <a:pPr>
              <a:lnSpc>
                <a:spcPct val="100000"/>
              </a:lnSpc>
              <a:buSzPct val="45000"/>
              <a:buFont typeface="StarSymbol"/>
              <a:buChar char="l"/>
            </a:pPr>
            <a:r>
              <a:rPr lang="en-US" sz="3200" strike="noStrike">
                <a:latin typeface="Arial"/>
              </a:rPr>
              <a:t>But the network I/O is asynchronous and is done using an AsyncTask</a:t>
            </a:r>
            <a:endParaRPr/>
          </a:p>
          <a:p>
            <a:pPr>
              <a:lnSpc>
                <a:spcPct val="100000"/>
              </a:lnSpc>
              <a:buSzPct val="45000"/>
              <a:buFont typeface="StarSymbol"/>
              <a:buChar char="l"/>
            </a:pPr>
            <a:r>
              <a:rPr lang="en-US" sz="3200" strike="noStrike">
                <a:latin typeface="Arial"/>
              </a:rPr>
              <a:t>To do this, we will connect an </a:t>
            </a:r>
            <a:r>
              <a:rPr lang="en-US" sz="3200" b="1" strike="noStrike">
                <a:latin typeface="Arial"/>
              </a:rPr>
              <a:t>Adapter </a:t>
            </a:r>
            <a:r>
              <a:rPr lang="en-US" sz="3200" strike="noStrike">
                <a:latin typeface="Arial"/>
              </a:rPr>
              <a:t>to the ListView that is also connected to our ArrayList.</a:t>
            </a:r>
            <a:endParaRPr/>
          </a:p>
          <a:p>
            <a:pPr lvl="1">
              <a:lnSpc>
                <a:spcPct val="100000"/>
              </a:lnSpc>
              <a:buSzPct val="75000"/>
              <a:buFont typeface="StarSymbol"/>
              <a:buChar char="l"/>
            </a:pPr>
            <a:r>
              <a:rPr lang="en-US" sz="2800" strike="noStrike">
                <a:latin typeface="Arial"/>
              </a:rPr>
              <a:t>When we add items to the adapter, they are added to the underlying list </a:t>
            </a:r>
            <a:r>
              <a:rPr lang="en-US" sz="2800" b="1" strike="noStrike">
                <a:latin typeface="Arial"/>
              </a:rPr>
              <a:t>and</a:t>
            </a:r>
            <a:r>
              <a:rPr lang="en-US" sz="2800" strike="noStrike">
                <a:latin typeface="Arial"/>
              </a:rPr>
              <a:t> the corresponding ListView is refreshed.</a:t>
            </a:r>
            <a:endParaRPr/>
          </a:p>
          <a:p>
            <a:pPr>
              <a:lnSpc>
                <a:spcPct val="100000"/>
              </a:lnSpc>
              <a:buSzPct val="45000"/>
              <a:buFont typeface="StarSymbol"/>
              <a:buChar char="l"/>
            </a:pPr>
            <a:r>
              <a:rPr lang="en-US" sz="3200" strike="noStrike">
                <a:latin typeface="Arial"/>
              </a:rPr>
              <a:t>Exercise: how would this be designed?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76"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a:latin typeface="Arial"/>
              </a:rPr>
              <a:t>Create your data structure</a:t>
            </a:r>
            <a:endParaRPr/>
          </a:p>
          <a:p>
            <a:pPr>
              <a:lnSpc>
                <a:spcPct val="100000"/>
              </a:lnSpc>
              <a:buSzPct val="45000"/>
              <a:buFont typeface="StarSymbol"/>
              <a:buChar char="l"/>
            </a:pPr>
            <a:r>
              <a:rPr lang="en-US" sz="3200" strike="noStrike">
                <a:latin typeface="Arial"/>
              </a:rPr>
              <a:t>Train.java</a:t>
            </a:r>
            <a:endParaRPr/>
          </a:p>
          <a:p>
            <a:pPr>
              <a:lnSpc>
                <a:spcPct val="100000"/>
              </a:lnSpc>
              <a:buSzPct val="45000"/>
              <a:buFont typeface="StarSymbol"/>
              <a:buChar char="l"/>
            </a:pPr>
            <a:r>
              <a:rPr lang="en-US" sz="3200" strike="noStrike">
                <a:latin typeface="Arial"/>
              </a:rPr>
              <a:t> (usual getters and setters)</a:t>
            </a:r>
            <a:endParaRPr/>
          </a:p>
          <a:p>
            <a:pPr>
              <a:lnSpc>
                <a:spcPct val="100000"/>
              </a:lnSpc>
              <a:buSzPct val="45000"/>
              <a:buFont typeface="StarSymbol"/>
              <a:buChar char="l"/>
            </a:pPr>
            <a:endParaRPr/>
          </a:p>
          <a:p>
            <a:pPr>
              <a:lnSpc>
                <a:spcPct val="100000"/>
              </a:lnSpc>
              <a:buSzPct val="45000"/>
              <a:buFont typeface="StarSymbol"/>
              <a:buChar char="l"/>
            </a:pPr>
            <a:r>
              <a:rPr lang="en-US" sz="3200" strike="noStrike">
                <a:latin typeface="Arial"/>
              </a:rPr>
              <a:t>public class Train {</a:t>
            </a:r>
            <a:endParaRPr/>
          </a:p>
          <a:p>
            <a:pPr>
              <a:lnSpc>
                <a:spcPct val="100000"/>
              </a:lnSpc>
            </a:pPr>
            <a:r>
              <a:rPr lang="en-US" sz="3200" strike="noStrike">
                <a:latin typeface="Arial"/>
              </a:rPr>
              <a:t>       private String train;</a:t>
            </a:r>
            <a:endParaRPr/>
          </a:p>
          <a:p>
            <a:pPr>
              <a:lnSpc>
                <a:spcPct val="100000"/>
              </a:lnSpc>
            </a:pPr>
            <a:r>
              <a:rPr lang="en-US" sz="3200" strike="noStrike">
                <a:latin typeface="Arial"/>
              </a:rPr>
              <a:t>       private String src;</a:t>
            </a:r>
            <a:endParaRPr/>
          </a:p>
          <a:p>
            <a:pPr>
              <a:lnSpc>
                <a:spcPct val="100000"/>
              </a:lnSpc>
            </a:pPr>
            <a:r>
              <a:rPr lang="en-US" sz="3200" strike="noStrike">
                <a:latin typeface="Arial"/>
              </a:rPr>
              <a:t>       private String dest;</a:t>
            </a:r>
            <a:endParaRPr/>
          </a:p>
          <a:p>
            <a:pPr>
              <a:lnSpc>
                <a:spcPct val="100000"/>
              </a:lnSpc>
            </a:pPr>
            <a:r>
              <a:rPr lang="en-US" sz="3200" strike="noStrike">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78"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a:latin typeface="Arial"/>
              </a:rPr>
              <a:t>In the background, populate the list of structures / hashmaps with data</a:t>
            </a:r>
            <a:endParaRPr/>
          </a:p>
          <a:p>
            <a:pPr>
              <a:lnSpc>
                <a:spcPct val="100000"/>
              </a:lnSpc>
              <a:buSzPct val="45000"/>
              <a:buFont typeface="StarSymbol"/>
              <a:buChar char="l"/>
            </a:pPr>
            <a:r>
              <a:rPr lang="en-US" sz="3200" strike="noStrike">
                <a:latin typeface="Arial"/>
              </a:rPr>
              <a:t>Pass a reference to the adapter to the AsyncTask and to the ArrayList connected to that adapter to the AsyncTask and Adapter</a:t>
            </a:r>
            <a:endParaRPr/>
          </a:p>
          <a:p>
            <a:pPr>
              <a:lnSpc>
                <a:spcPct val="100000"/>
              </a:lnSpc>
              <a:buSzPct val="45000"/>
              <a:buFont typeface="StarSymbol"/>
              <a:buChar char="l"/>
            </a:pPr>
            <a:r>
              <a:rPr lang="en-US" sz="3200" strike="noStrike">
                <a:latin typeface="Arial"/>
              </a:rPr>
              <a:t>AsyncTask @Override doInBackground()</a:t>
            </a:r>
            <a:endParaRPr/>
          </a:p>
          <a:p>
            <a:pPr>
              <a:lnSpc>
                <a:spcPct val="100000"/>
              </a:lnSpc>
            </a:pPr>
            <a:r>
              <a:rPr lang="en-US" sz="3200" strike="noStrike">
                <a:latin typeface="Arial"/>
              </a:rPr>
              <a:t>       </a:t>
            </a:r>
            <a:r>
              <a:rPr lang="en-US" strike="noStrike">
                <a:latin typeface="Arial"/>
              </a:rPr>
              <a:t>String sURL = "http://www3.septa.org/hackathon/TrainView/";</a:t>
            </a:r>
            <a:endParaRPr/>
          </a:p>
          <a:p>
            <a:pPr>
              <a:lnSpc>
                <a:spcPct val="100000"/>
              </a:lnSpc>
            </a:pPr>
            <a:r>
              <a:rPr lang="en-US" strike="noStrike">
                <a:latin typeface="Arial"/>
              </a:rPr>
              <a:t>            URL url = new URL(sURL);</a:t>
            </a:r>
            <a:endParaRPr/>
          </a:p>
          <a:p>
            <a:pPr>
              <a:lnSpc>
                <a:spcPct val="100000"/>
              </a:lnSpc>
            </a:pPr>
            <a:r>
              <a:rPr lang="en-US" strike="noStrike">
                <a:latin typeface="Arial"/>
              </a:rPr>
              <a:t>            HttpURLConnection request = (HttpURLConnection) url.openConnection();</a:t>
            </a:r>
            <a:endParaRPr/>
          </a:p>
          <a:p>
            <a:pPr>
              <a:lnSpc>
                <a:spcPct val="100000"/>
              </a:lnSpc>
            </a:pPr>
            <a:r>
              <a:rPr lang="en-US" strike="noStrike">
                <a:latin typeface="Arial"/>
              </a:rPr>
              <a:t>            request.connect();</a:t>
            </a:r>
            <a:endParaRPr/>
          </a:p>
          <a:p>
            <a:pPr>
              <a:lnSpc>
                <a:spcPct val="100000"/>
              </a:lnSpc>
            </a:pPr>
            <a:r>
              <a:rPr lang="en-US" strike="noStrike">
                <a:latin typeface="Arial"/>
              </a:rPr>
              <a:t>            JsonParser jp = new JsonParser();</a:t>
            </a:r>
            <a:endParaRPr/>
          </a:p>
          <a:p>
            <a:pPr>
              <a:lnSpc>
                <a:spcPct val="100000"/>
              </a:lnSpc>
            </a:pPr>
            <a:r>
              <a:rPr lang="en-US" sz="3200" strike="noStrike">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80"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a:latin typeface="Arial"/>
              </a:rPr>
              <a:t>AsyncTask @Override doInBackground()</a:t>
            </a:r>
            <a:endParaRPr/>
          </a:p>
          <a:p>
            <a:pPr>
              <a:lnSpc>
                <a:spcPct val="100000"/>
              </a:lnSpc>
            </a:pPr>
            <a:r>
              <a:rPr lang="en-US" strike="noStrike">
                <a:latin typeface="Arial"/>
              </a:rPr>
              <a:t>            JsonElement root = jp.parse(new InputStreamReader((InputStream)  </a:t>
            </a:r>
            <a:endParaRPr/>
          </a:p>
          <a:p>
            <a:pPr>
              <a:lnSpc>
                <a:spcPct val="100000"/>
              </a:lnSpc>
            </a:pPr>
            <a:r>
              <a:rPr lang="en-US" strike="noStrike">
                <a:latin typeface="Arial"/>
              </a:rPr>
              <a:t>                                  request.getContent()));</a:t>
            </a:r>
            <a:endParaRPr/>
          </a:p>
          <a:p>
            <a:pPr>
              <a:lnSpc>
                <a:spcPct val="100000"/>
              </a:lnSpc>
            </a:pPr>
            <a:r>
              <a:rPr lang="en-US" strike="noStrike">
                <a:latin typeface="Arial"/>
              </a:rPr>
              <a:t>            JsonArray rootobj = root.getAsJsonArray();</a:t>
            </a:r>
            <a:endParaRPr/>
          </a:p>
          <a:p>
            <a:pPr>
              <a:lnSpc>
                <a:spcPct val="100000"/>
              </a:lnSpc>
            </a:pPr>
            <a:endParaRPr/>
          </a:p>
          <a:p>
            <a:pPr>
              <a:lnSpc>
                <a:spcPct val="100000"/>
              </a:lnSpc>
            </a:pPr>
            <a:r>
              <a:rPr lang="en-US" strike="noStrike">
                <a:latin typeface="Arial"/>
              </a:rPr>
              <a:t>            for(int i = 0; i &lt; rootobj.size(); i++) {</a:t>
            </a:r>
            <a:endParaRPr/>
          </a:p>
          <a:p>
            <a:pPr>
              <a:lnSpc>
                <a:spcPct val="100000"/>
              </a:lnSpc>
            </a:pPr>
            <a:r>
              <a:rPr lang="en-US" strike="noStrike">
                <a:latin typeface="Arial"/>
              </a:rPr>
              <a:t>                String train = rootobj.get(i).getAsJsonObject().get("trainno").getAsString();</a:t>
            </a:r>
            <a:endParaRPr/>
          </a:p>
          <a:p>
            <a:pPr>
              <a:lnSpc>
                <a:spcPct val="100000"/>
              </a:lnSpc>
            </a:pPr>
            <a:r>
              <a:rPr lang="en-US" strike="noStrike">
                <a:latin typeface="Arial"/>
              </a:rPr>
              <a:t>                String src = rootobj.get(i).getAsJsonObject().get("SOURCE").getAsString();</a:t>
            </a:r>
            <a:endParaRPr/>
          </a:p>
          <a:p>
            <a:pPr>
              <a:lnSpc>
                <a:spcPct val="100000"/>
              </a:lnSpc>
            </a:pPr>
            <a:r>
              <a:rPr lang="en-US" strike="noStrike">
                <a:latin typeface="Arial"/>
              </a:rPr>
              <a:t>                String dest = rootobj.get(i).getAsJsonObject().get("dest").getAsString();</a:t>
            </a:r>
            <a:endParaRPr/>
          </a:p>
          <a:p>
            <a:pPr>
              <a:lnSpc>
                <a:spcPct val="100000"/>
              </a:lnSpc>
            </a:pPr>
            <a:r>
              <a:rPr lang="en-US" strike="noStrike">
                <a:latin typeface="Arial"/>
              </a:rPr>
              <a:t>                Train t = new Train(train, src, dest);</a:t>
            </a:r>
            <a:endParaRPr/>
          </a:p>
          <a:p>
            <a:pPr>
              <a:lnSpc>
                <a:spcPct val="100000"/>
              </a:lnSpc>
            </a:pPr>
            <a:r>
              <a:rPr lang="en-US" strike="noStrike">
                <a:latin typeface="Arial"/>
              </a:rPr>
              <a:t>                Map&lt;String, String&gt; values = new HashMap&lt;String, String&gt;();</a:t>
            </a:r>
            <a:endParaRPr/>
          </a:p>
          <a:p>
            <a:pPr>
              <a:lnSpc>
                <a:spcPct val="100000"/>
              </a:lnSpc>
            </a:pPr>
            <a:r>
              <a:rPr lang="en-US" strike="noStrike">
                <a:latin typeface="Arial"/>
              </a:rPr>
              <a:t>                values.put("train", t.getTrain());</a:t>
            </a:r>
            <a:endParaRPr/>
          </a:p>
          <a:p>
            <a:pPr>
              <a:lnSpc>
                <a:spcPct val="100000"/>
              </a:lnSpc>
            </a:pPr>
            <a:r>
              <a:rPr lang="en-US" strike="noStrike">
                <a:latin typeface="Arial"/>
              </a:rPr>
              <a:t>                values.put("src", t.getSrc());</a:t>
            </a:r>
            <a:endParaRPr/>
          </a:p>
          <a:p>
            <a:pPr>
              <a:lnSpc>
                <a:spcPct val="100000"/>
              </a:lnSpc>
            </a:pPr>
            <a:r>
              <a:rPr lang="en-US" strike="noStrike">
                <a:latin typeface="Arial"/>
              </a:rPr>
              <a:t>                values.put("dest", t.getDest());</a:t>
            </a:r>
            <a:endParaRPr/>
          </a:p>
          <a:p>
            <a:pPr>
              <a:lnSpc>
                <a:spcPct val="100000"/>
              </a:lnSpc>
            </a:pPr>
            <a:r>
              <a:rPr lang="en-US" strike="noStrike">
                <a:latin typeface="Arial"/>
              </a:rPr>
              <a:t>                data.add(values);</a:t>
            </a:r>
            <a:endParaRPr/>
          </a:p>
          <a:p>
            <a:pPr>
              <a:lnSpc>
                <a:spcPct val="100000"/>
              </a:lnSpc>
            </a:pPr>
            <a:r>
              <a:rPr lang="en-US" strike="noStrike">
                <a:latin typeface="Arial"/>
              </a:rPr>
              <a:t>            }</a:t>
            </a:r>
            <a:endParaRPr/>
          </a:p>
          <a:p>
            <a:pPr>
              <a:lnSpc>
                <a:spcPct val="100000"/>
              </a:lnSpc>
            </a:pPr>
            <a:endParaRPr/>
          </a:p>
          <a:p>
            <a:pPr>
              <a:lnSpc>
                <a:spcPct val="100000"/>
              </a:lnSpc>
            </a:pPr>
            <a:r>
              <a:rPr lang="en-US" sz="3200" strike="noStrike">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82"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a:latin typeface="Arial"/>
              </a:rPr>
              <a:t>In @Override onPostExecute, call </a:t>
            </a:r>
            <a:r>
              <a:rPr lang="en-US" sz="3200" b="1" strike="noStrike">
                <a:latin typeface="Arial"/>
              </a:rPr>
              <a:t>adapter.notifyDataSetChanged() </a:t>
            </a:r>
            <a:r>
              <a:rPr lang="en-US" sz="3200" strike="noStrike">
                <a:latin typeface="Arial"/>
              </a:rPr>
              <a:t>to re-render the list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84"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a:latin typeface="Arial"/>
              </a:rPr>
              <a:t>Main Activity</a:t>
            </a:r>
            <a:endParaRPr/>
          </a:p>
          <a:p>
            <a:pPr>
              <a:lnSpc>
                <a:spcPct val="100000"/>
              </a:lnSpc>
            </a:pPr>
            <a:r>
              <a:rPr lang="en-US" sz="3200" strike="noStrike">
                <a:latin typeface="Arial"/>
              </a:rPr>
              <a:t>     </a:t>
            </a:r>
            <a:r>
              <a:rPr lang="en-US" strike="noStrike">
                <a:latin typeface="Arial"/>
              </a:rPr>
              <a:t>super.onCreate(savedInstanceState);</a:t>
            </a:r>
            <a:endParaRPr/>
          </a:p>
          <a:p>
            <a:pPr>
              <a:lnSpc>
                <a:spcPct val="100000"/>
              </a:lnSpc>
            </a:pPr>
            <a:r>
              <a:rPr lang="en-US" strike="noStrike">
                <a:latin typeface="Arial"/>
              </a:rPr>
              <a:t>        setContentView(R.layout.activity_main);</a:t>
            </a:r>
            <a:endParaRPr/>
          </a:p>
          <a:p>
            <a:pPr>
              <a:lnSpc>
                <a:spcPct val="100000"/>
              </a:lnSpc>
            </a:pPr>
            <a:r>
              <a:rPr lang="en-US" strike="noStrike">
                <a:latin typeface="Arial"/>
              </a:rPr>
              <a:t>        String from[] = {"train", "src", "dest"};</a:t>
            </a:r>
            <a:endParaRPr/>
          </a:p>
          <a:p>
            <a:pPr>
              <a:lnSpc>
                <a:spcPct val="100000"/>
              </a:lnSpc>
            </a:pPr>
            <a:r>
              <a:rPr lang="en-US" strike="noStrike">
                <a:latin typeface="Arial"/>
              </a:rPr>
              <a:t>        int to[] = {R.id.editText, R.id.editText2, R.id.editText3};</a:t>
            </a:r>
            <a:endParaRPr/>
          </a:p>
          <a:p>
            <a:pPr>
              <a:lnSpc>
                <a:spcPct val="100000"/>
              </a:lnSpc>
            </a:pPr>
            <a:r>
              <a:rPr lang="en-US" strike="noStrike">
                <a:latin typeface="Arial"/>
              </a:rPr>
              <a:t>        ArrayList&lt;HashMap&lt;String, String&gt;&gt; data = new </a:t>
            </a:r>
            <a:endParaRPr/>
          </a:p>
          <a:p>
            <a:pPr>
              <a:lnSpc>
                <a:spcPct val="100000"/>
              </a:lnSpc>
            </a:pPr>
            <a:r>
              <a:rPr lang="en-US" strike="noStrike">
                <a:latin typeface="Arial"/>
              </a:rPr>
              <a:t>                              ArrayList&lt;HashMap&lt;String,String&gt;&gt;();</a:t>
            </a:r>
            <a:endParaRPr/>
          </a:p>
          <a:p>
            <a:pPr>
              <a:lnSpc>
                <a:spcPct val="100000"/>
              </a:lnSpc>
            </a:pPr>
            <a:r>
              <a:rPr lang="en-US" strike="noStrike">
                <a:latin typeface="Arial"/>
              </a:rPr>
              <a:t>        SimpleAdapter adapter = new SimpleAdapter(this, data,</a:t>
            </a:r>
            <a:endParaRPr/>
          </a:p>
          <a:p>
            <a:pPr>
              <a:lnSpc>
                <a:spcPct val="100000"/>
              </a:lnSpc>
            </a:pPr>
            <a:r>
              <a:rPr lang="en-US" strike="noStrike">
                <a:latin typeface="Arial"/>
              </a:rPr>
              <a:t>                R.layout.list_item_layout, from, to);</a:t>
            </a:r>
            <a:endParaRPr/>
          </a:p>
          <a:p>
            <a:pPr>
              <a:lnSpc>
                <a:spcPct val="100000"/>
              </a:lnSpc>
            </a:pPr>
            <a:r>
              <a:rPr lang="en-US" strike="noStrike">
                <a:latin typeface="Arial"/>
              </a:rPr>
              <a:t>        MyBgTask bgTask = new MyBgTask(adapter, data);</a:t>
            </a:r>
            <a:endParaRPr/>
          </a:p>
          <a:p>
            <a:pPr>
              <a:lnSpc>
                <a:spcPct val="100000"/>
              </a:lnSpc>
            </a:pPr>
            <a:r>
              <a:rPr lang="en-US" strike="noStrike">
                <a:latin typeface="Arial"/>
              </a:rPr>
              <a:t>        ListView l = (ListView) findViewById(R.id.listView);</a:t>
            </a:r>
            <a:endParaRPr/>
          </a:p>
          <a:p>
            <a:pPr>
              <a:lnSpc>
                <a:spcPct val="100000"/>
              </a:lnSpc>
            </a:pPr>
            <a:r>
              <a:rPr lang="en-US" strike="noStrike">
                <a:latin typeface="Arial"/>
              </a:rPr>
              <a:t>        l.setAdapter(adapter);</a:t>
            </a:r>
            <a:endParaRPr/>
          </a:p>
          <a:p>
            <a:pPr>
              <a:lnSpc>
                <a:spcPct val="100000"/>
              </a:lnSpc>
            </a:pPr>
            <a:r>
              <a:rPr lang="en-US" strike="noStrike">
                <a:latin typeface="Arial"/>
              </a:rPr>
              <a:t>        bgTask.execute();</a:t>
            </a:r>
            <a:endParaRPr/>
          </a:p>
          <a:p>
            <a:pPr>
              <a:lnSpc>
                <a:spcPct val="100000"/>
              </a:lnSpc>
            </a:pPr>
            <a:r>
              <a:rPr lang="en-US" sz="3200" strike="noStrike">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86"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a:latin typeface="Arial"/>
              </a:rPr>
              <a:t>Main build.gradle</a:t>
            </a:r>
            <a:endParaRPr/>
          </a:p>
          <a:p>
            <a:endParaRPr/>
          </a:p>
          <a:p>
            <a:pPr>
              <a:lnSpc>
                <a:spcPct val="100000"/>
              </a:lnSpc>
              <a:buSzPct val="45000"/>
              <a:buFont typeface="StarSymbol"/>
              <a:buChar char="l"/>
            </a:pPr>
            <a:r>
              <a:rPr lang="en-US" sz="3200" strike="noStrike">
                <a:latin typeface="Arial"/>
              </a:rPr>
              <a:t> repositories {</a:t>
            </a:r>
            <a:endParaRPr/>
          </a:p>
          <a:p>
            <a:pPr>
              <a:lnSpc>
                <a:spcPct val="100000"/>
              </a:lnSpc>
            </a:pPr>
            <a:r>
              <a:rPr lang="en-US" sz="3200" strike="noStrike">
                <a:latin typeface="Arial"/>
              </a:rPr>
              <a:t>        jcenter()</a:t>
            </a:r>
            <a:endParaRPr/>
          </a:p>
          <a:p>
            <a:pPr>
              <a:lnSpc>
                <a:spcPct val="100000"/>
              </a:lnSpc>
            </a:pPr>
            <a:r>
              <a:rPr lang="en-US" sz="3200" strike="noStrike">
                <a:latin typeface="Arial"/>
              </a:rPr>
              <a:t>        maven { url 'http://repo1.maven.org/</a:t>
            </a:r>
            <a:endParaRPr/>
          </a:p>
          <a:p>
            <a:pPr>
              <a:lnSpc>
                <a:spcPct val="100000"/>
              </a:lnSpc>
            </a:pPr>
            <a:r>
              <a:rPr lang="en-US" sz="3200" strike="noStrike">
                <a:latin typeface="Arial"/>
              </a:rPr>
              <a:t>                  maven2' }</a:t>
            </a:r>
            <a:endParaRPr/>
          </a:p>
          <a:p>
            <a:pPr>
              <a:lnSpc>
                <a:spcPct val="100000"/>
              </a:lnSpc>
            </a:pPr>
            <a:r>
              <a:rPr lang="en-US" sz="3200" strike="noStrike">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88"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buFont typeface="Arial"/>
              <a:buChar char="•"/>
            </a:pPr>
            <a:r>
              <a:rPr lang="en-US" sz="3200" strike="noStrike" dirty="0" smtClean="0">
                <a:latin typeface="Arial"/>
              </a:rPr>
              <a:t>To bind complex elements such as images, you won’t be able to map these using the from[] and to[] arrays alone, because you need to (for example) extract the image from the object being mapped.</a:t>
            </a:r>
          </a:p>
          <a:p>
            <a:pPr marL="457200" indent="-457200">
              <a:buFont typeface="Arial"/>
              <a:buChar char="•"/>
            </a:pPr>
            <a:r>
              <a:rPr lang="en-US" sz="3200" dirty="0" smtClean="0">
                <a:latin typeface="Arial"/>
              </a:rPr>
              <a:t>To deal with this, you can attach a </a:t>
            </a:r>
            <a:r>
              <a:rPr lang="en-US" sz="3200" dirty="0" err="1" smtClean="0">
                <a:latin typeface="Arial"/>
              </a:rPr>
              <a:t>ViewBinder</a:t>
            </a:r>
            <a:r>
              <a:rPr lang="en-US" sz="3200" dirty="0" smtClean="0">
                <a:latin typeface="Arial"/>
              </a:rPr>
              <a:t> to the </a:t>
            </a:r>
            <a:r>
              <a:rPr lang="en-US" sz="3200" dirty="0" err="1" smtClean="0">
                <a:latin typeface="Arial"/>
              </a:rPr>
              <a:t>SimpleAdapter</a:t>
            </a:r>
            <a:r>
              <a:rPr lang="en-US" sz="3200" dirty="0" smtClean="0">
                <a:latin typeface="Arial"/>
              </a:rPr>
              <a:t> that specifies how to render each element.</a:t>
            </a:r>
            <a:endParaRPr lang="en-US" dirty="0"/>
          </a:p>
        </p:txBody>
      </p:sp>
    </p:spTree>
    <p:extLst>
      <p:ext uri="{BB962C8B-B14F-4D97-AF65-F5344CB8AC3E}">
        <p14:creationId xmlns:p14="http://schemas.microsoft.com/office/powerpoint/2010/main" val="34939669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88"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buFont typeface="Arial"/>
              <a:buChar char="•"/>
            </a:pPr>
            <a:r>
              <a:rPr lang="en-US" sz="3200" strike="noStrike" dirty="0" smtClean="0">
                <a:latin typeface="Arial"/>
              </a:rPr>
              <a:t>Write a class that extends </a:t>
            </a:r>
            <a:r>
              <a:rPr lang="en-US" sz="3200" strike="noStrike" dirty="0" err="1" smtClean="0">
                <a:latin typeface="Arial"/>
              </a:rPr>
              <a:t>SimpleAdapter.ViewBinder</a:t>
            </a:r>
            <a:r>
              <a:rPr lang="en-US" sz="3200" dirty="0">
                <a:latin typeface="Arial"/>
              </a:rPr>
              <a:t> </a:t>
            </a:r>
            <a:r>
              <a:rPr lang="en-US" sz="3200" strike="noStrike" dirty="0" smtClean="0">
                <a:latin typeface="Arial"/>
              </a:rPr>
              <a:t>and implement the </a:t>
            </a:r>
            <a:r>
              <a:rPr lang="en-US" sz="3200" strike="noStrike" dirty="0" err="1" smtClean="0">
                <a:latin typeface="Arial"/>
              </a:rPr>
              <a:t>setViewValue</a:t>
            </a:r>
            <a:r>
              <a:rPr lang="en-US" sz="3200" strike="noStrike" dirty="0" smtClean="0">
                <a:latin typeface="Arial"/>
              </a:rPr>
              <a:t>(</a:t>
            </a:r>
            <a:r>
              <a:rPr lang="en-US" sz="3200" dirty="0" smtClean="0">
                <a:latin typeface="Arial"/>
              </a:rPr>
              <a:t>View, Object, String</a:t>
            </a:r>
            <a:r>
              <a:rPr lang="en-US" sz="3200" strike="noStrike" dirty="0" smtClean="0">
                <a:latin typeface="Arial"/>
              </a:rPr>
              <a:t>) method.</a:t>
            </a:r>
          </a:p>
          <a:p>
            <a:pPr marL="457200" indent="-457200">
              <a:buFont typeface="Arial"/>
              <a:buChar char="•"/>
            </a:pPr>
            <a:r>
              <a:rPr lang="en-US" sz="3200" dirty="0" smtClean="0">
                <a:latin typeface="Arial"/>
              </a:rPr>
              <a:t>This method is called for each element in your from[]/to[] parallel array, providing you with the View element from your layout, and the data you mapped it to using this parallel array.</a:t>
            </a:r>
          </a:p>
          <a:p>
            <a:pPr marL="457200" indent="-457200">
              <a:buFont typeface="Arial"/>
              <a:buChar char="•"/>
            </a:pPr>
            <a:r>
              <a:rPr lang="en-US" sz="3200" dirty="0" err="1" smtClean="0">
                <a:latin typeface="Arial"/>
              </a:rPr>
              <a:t>mySimpleAdapter.setViewBinder</a:t>
            </a:r>
            <a:r>
              <a:rPr lang="en-US" sz="3200" dirty="0" smtClean="0">
                <a:latin typeface="Arial"/>
              </a:rPr>
              <a:t>(b) to attach</a:t>
            </a:r>
            <a:endParaRPr lang="en-US" dirty="0"/>
          </a:p>
        </p:txBody>
      </p:sp>
    </p:spTree>
    <p:extLst>
      <p:ext uri="{BB962C8B-B14F-4D97-AF65-F5344CB8AC3E}">
        <p14:creationId xmlns:p14="http://schemas.microsoft.com/office/powerpoint/2010/main" val="36752936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88"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dirty="0" smtClean="0"/>
              <a:t>switch(</a:t>
            </a:r>
            <a:r>
              <a:rPr lang="en-US" sz="3200" dirty="0" err="1" smtClean="0"/>
              <a:t>view.getId</a:t>
            </a:r>
            <a:r>
              <a:rPr lang="en-US" sz="3200" dirty="0" smtClean="0"/>
              <a:t>()) {</a:t>
            </a:r>
          </a:p>
          <a:p>
            <a:r>
              <a:rPr lang="en-US" sz="3200" dirty="0" smtClean="0"/>
              <a:t>    case </a:t>
            </a:r>
            <a:r>
              <a:rPr lang="en-US" sz="3200" dirty="0" err="1" smtClean="0"/>
              <a:t>R.id.text_view</a:t>
            </a:r>
            <a:r>
              <a:rPr lang="en-US" sz="3200" dirty="0" smtClean="0"/>
              <a:t>:</a:t>
            </a:r>
          </a:p>
          <a:p>
            <a:r>
              <a:rPr lang="en-US" sz="3200" dirty="0"/>
              <a:t> </a:t>
            </a:r>
            <a:r>
              <a:rPr lang="en-US" sz="3200" dirty="0" smtClean="0"/>
              <a:t>       </a:t>
            </a:r>
            <a:r>
              <a:rPr lang="en-US" sz="3200" dirty="0" err="1" smtClean="0"/>
              <a:t>view.setText</a:t>
            </a:r>
            <a:r>
              <a:rPr lang="en-US" sz="3200" dirty="0" smtClean="0"/>
              <a:t>(data);</a:t>
            </a:r>
          </a:p>
          <a:p>
            <a:r>
              <a:rPr lang="en-US" sz="3200" dirty="0" smtClean="0"/>
              <a:t>        break;</a:t>
            </a:r>
          </a:p>
          <a:p>
            <a:endParaRPr lang="en-US" sz="3200" dirty="0"/>
          </a:p>
          <a:p>
            <a:r>
              <a:rPr lang="en-US" sz="3200" dirty="0" smtClean="0"/>
              <a:t>    case </a:t>
            </a:r>
            <a:r>
              <a:rPr lang="en-US" sz="3200" dirty="0" err="1" smtClean="0"/>
              <a:t>R.id.image_view</a:t>
            </a:r>
            <a:r>
              <a:rPr lang="en-US" sz="3200" dirty="0" smtClean="0"/>
              <a:t>:</a:t>
            </a:r>
          </a:p>
          <a:p>
            <a:r>
              <a:rPr lang="en-US" sz="3200" dirty="0"/>
              <a:t> </a:t>
            </a:r>
            <a:r>
              <a:rPr lang="en-US" sz="3200" dirty="0" smtClean="0"/>
              <a:t>       </a:t>
            </a:r>
            <a:r>
              <a:rPr lang="en-US" sz="3200" dirty="0" err="1" smtClean="0"/>
              <a:t>view.setImageBitmap</a:t>
            </a:r>
            <a:r>
              <a:rPr lang="en-US" sz="3200" dirty="0" smtClean="0"/>
              <a:t>(data);</a:t>
            </a:r>
          </a:p>
          <a:p>
            <a:r>
              <a:rPr lang="en-US" sz="3200" dirty="0"/>
              <a:t> </a:t>
            </a:r>
            <a:r>
              <a:rPr lang="en-US" sz="3200" dirty="0" smtClean="0"/>
              <a:t>       break;</a:t>
            </a:r>
            <a:endParaRPr lang="en-US" sz="3200" dirty="0"/>
          </a:p>
          <a:p>
            <a:r>
              <a:rPr lang="en-US" sz="3200" dirty="0" smtClean="0"/>
              <a:t>}</a:t>
            </a:r>
            <a:endParaRPr lang="en-US" sz="3200" dirty="0"/>
          </a:p>
        </p:txBody>
      </p:sp>
    </p:spTree>
    <p:extLst>
      <p:ext uri="{BB962C8B-B14F-4D97-AF65-F5344CB8AC3E}">
        <p14:creationId xmlns:p14="http://schemas.microsoft.com/office/powerpoint/2010/main" val="18046843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ＭＳ Ｐゴシック"/>
              </a:rPr>
              <a:t>What You Will Need</a:t>
            </a:r>
            <a:endParaRPr/>
          </a:p>
        </p:txBody>
      </p:sp>
      <p:sp>
        <p:nvSpPr>
          <p:cNvPr id="155" name="CustomShape 2"/>
          <p:cNvSpPr/>
          <p:nvPr/>
        </p:nvSpPr>
        <p:spPr>
          <a:xfrm>
            <a:off x="839880" y="173052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80000"/>
              </a:lnSpc>
              <a:buSzPct val="76000"/>
              <a:buFont typeface="Wingdings 3" charset="2"/>
              <a:buChar char=""/>
            </a:pPr>
            <a:r>
              <a:rPr lang="en-US" sz="2650" strike="noStrike" dirty="0">
                <a:solidFill>
                  <a:srgbClr val="000000"/>
                </a:solidFill>
                <a:latin typeface="Gill Sans MT"/>
                <a:ea typeface="ＭＳ Ｐゴシック"/>
              </a:rPr>
              <a:t>You can use Android Studio with </a:t>
            </a:r>
            <a:r>
              <a:rPr lang="en-US" sz="2650" strike="noStrike" dirty="0" err="1">
                <a:solidFill>
                  <a:srgbClr val="000000"/>
                </a:solidFill>
                <a:latin typeface="Gill Sans MT"/>
                <a:ea typeface="ＭＳ Ｐゴシック"/>
              </a:rPr>
              <a:t>Genymotion</a:t>
            </a:r>
            <a:r>
              <a:rPr lang="en-US" sz="2650" strike="noStrike" dirty="0">
                <a:solidFill>
                  <a:srgbClr val="000000"/>
                </a:solidFill>
                <a:latin typeface="Gill Sans MT"/>
                <a:ea typeface="ＭＳ Ｐゴシック"/>
              </a:rPr>
              <a:t> (a faster Android emulator).</a:t>
            </a:r>
            <a:endParaRPr dirty="0"/>
          </a:p>
          <a:p>
            <a:pPr>
              <a:lnSpc>
                <a:spcPct val="80000"/>
              </a:lnSpc>
              <a:buSzPct val="76000"/>
              <a:buFont typeface="Wingdings 3" charset="2"/>
              <a:buChar char=""/>
            </a:pPr>
            <a:r>
              <a:rPr lang="en-US" sz="2650" strike="noStrike" dirty="0">
                <a:solidFill>
                  <a:srgbClr val="000000"/>
                </a:solidFill>
                <a:latin typeface="Gill Sans MT"/>
                <a:ea typeface="ＭＳ Ｐゴシック"/>
              </a:rPr>
              <a:t>In Android Studio, go to Preferences (File-&gt;Settings on Linux), then Plugins.</a:t>
            </a:r>
            <a:endParaRPr dirty="0"/>
          </a:p>
          <a:p>
            <a:pPr lvl="1">
              <a:lnSpc>
                <a:spcPct val="80000"/>
              </a:lnSpc>
              <a:buSzPct val="76000"/>
              <a:buFont typeface="Wingdings 3" charset="2"/>
              <a:buChar char=""/>
            </a:pPr>
            <a:r>
              <a:rPr lang="en-US" sz="2100" strike="noStrike" dirty="0">
                <a:solidFill>
                  <a:srgbClr val="000000"/>
                </a:solidFill>
                <a:latin typeface="Gill Sans MT"/>
                <a:ea typeface="ＭＳ Ｐゴシック"/>
              </a:rPr>
              <a:t>Search for a new plugin.</a:t>
            </a:r>
            <a:endParaRPr dirty="0"/>
          </a:p>
          <a:p>
            <a:pPr lvl="1">
              <a:lnSpc>
                <a:spcPct val="80000"/>
              </a:lnSpc>
              <a:buSzPct val="76000"/>
              <a:buFont typeface="Wingdings 3" charset="2"/>
              <a:buChar char=""/>
            </a:pPr>
            <a:r>
              <a:rPr lang="en-US" sz="2100" strike="noStrike" dirty="0">
                <a:solidFill>
                  <a:srgbClr val="000000"/>
                </a:solidFill>
                <a:latin typeface="Gill Sans MT"/>
                <a:ea typeface="ＭＳ Ｐゴシック"/>
              </a:rPr>
              <a:t>Install the </a:t>
            </a:r>
            <a:r>
              <a:rPr lang="en-US" sz="2100" strike="noStrike" dirty="0" err="1">
                <a:solidFill>
                  <a:srgbClr val="000000"/>
                </a:solidFill>
                <a:latin typeface="Gill Sans MT"/>
                <a:ea typeface="ＭＳ Ｐゴシック"/>
              </a:rPr>
              <a:t>Genymotion</a:t>
            </a:r>
            <a:r>
              <a:rPr lang="en-US" sz="2100" strike="noStrike" dirty="0">
                <a:solidFill>
                  <a:srgbClr val="000000"/>
                </a:solidFill>
                <a:latin typeface="Gill Sans MT"/>
                <a:ea typeface="ＭＳ Ｐゴシック"/>
              </a:rPr>
              <a:t> plugin.</a:t>
            </a:r>
            <a:endParaRPr dirty="0"/>
          </a:p>
          <a:p>
            <a:pPr>
              <a:lnSpc>
                <a:spcPct val="80000"/>
              </a:lnSpc>
              <a:buSzPct val="76000"/>
              <a:buFont typeface="Wingdings 3" charset="2"/>
              <a:buChar char=""/>
            </a:pPr>
            <a:r>
              <a:rPr lang="en-US" sz="2650" strike="noStrike" dirty="0">
                <a:solidFill>
                  <a:srgbClr val="000000"/>
                </a:solidFill>
                <a:latin typeface="Gill Sans MT"/>
                <a:ea typeface="ＭＳ Ｐゴシック"/>
              </a:rPr>
              <a:t>Now, if you start </a:t>
            </a:r>
            <a:r>
              <a:rPr lang="en-US" sz="2650" strike="noStrike" dirty="0" err="1">
                <a:solidFill>
                  <a:srgbClr val="000000"/>
                </a:solidFill>
                <a:latin typeface="Gill Sans MT"/>
                <a:ea typeface="ＭＳ Ｐゴシック"/>
              </a:rPr>
              <a:t>Genymotion</a:t>
            </a:r>
            <a:r>
              <a:rPr lang="en-US" sz="2650" strike="noStrike" dirty="0">
                <a:solidFill>
                  <a:srgbClr val="000000"/>
                </a:solidFill>
                <a:latin typeface="Gill Sans MT"/>
                <a:ea typeface="ＭＳ Ｐゴシック"/>
              </a:rPr>
              <a:t> and launch your emulator there, you can run your project from Android Studio for seamless interaction!</a:t>
            </a:r>
            <a:endParaRPr sz="265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SimpleAdapter Example</a:t>
            </a:r>
            <a:endParaRPr/>
          </a:p>
        </p:txBody>
      </p:sp>
      <p:sp>
        <p:nvSpPr>
          <p:cNvPr id="188"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a:latin typeface="Arial"/>
              </a:rPr>
              <a:t>App build.gradle to include all libs/*.jar files and our specified dependencies (these will be automatically downloaded!)</a:t>
            </a:r>
            <a:endParaRPr/>
          </a:p>
          <a:p>
            <a:endParaRPr/>
          </a:p>
          <a:p>
            <a:pPr>
              <a:lnSpc>
                <a:spcPct val="100000"/>
              </a:lnSpc>
              <a:buSzPct val="45000"/>
              <a:buFont typeface="StarSymbol"/>
              <a:buChar char="l"/>
            </a:pPr>
            <a:r>
              <a:rPr lang="en-US" sz="3200" strike="noStrike">
                <a:latin typeface="Arial"/>
              </a:rPr>
              <a:t>dependencies {</a:t>
            </a:r>
            <a:endParaRPr/>
          </a:p>
          <a:p>
            <a:pPr>
              <a:lnSpc>
                <a:spcPct val="100000"/>
              </a:lnSpc>
            </a:pPr>
            <a:r>
              <a:rPr lang="en-US" sz="3200" strike="noStrike">
                <a:latin typeface="Arial"/>
              </a:rPr>
              <a:t>       compile fileTree(dir: 'libs', include: ['*.jar'])</a:t>
            </a:r>
            <a:endParaRPr/>
          </a:p>
          <a:p>
            <a:pPr>
              <a:lnSpc>
                <a:spcPct val="100000"/>
              </a:lnSpc>
            </a:pPr>
            <a:r>
              <a:rPr lang="en-US" sz="3200" strike="noStrike">
                <a:latin typeface="Arial"/>
              </a:rPr>
              <a:t>       compile 'com.android.support:appcompat-</a:t>
            </a:r>
            <a:endParaRPr/>
          </a:p>
          <a:p>
            <a:pPr>
              <a:lnSpc>
                <a:spcPct val="100000"/>
              </a:lnSpc>
            </a:pPr>
            <a:r>
              <a:rPr lang="en-US" sz="3200" strike="noStrike">
                <a:latin typeface="Arial"/>
              </a:rPr>
              <a:t>              v7:21.0.3'</a:t>
            </a:r>
            <a:endParaRPr/>
          </a:p>
          <a:p>
            <a:pPr>
              <a:lnSpc>
                <a:spcPct val="100000"/>
              </a:lnSpc>
            </a:pPr>
            <a:r>
              <a:rPr lang="en-US" sz="3200" strike="noStrike">
                <a:latin typeface="Arial"/>
              </a:rPr>
              <a:t>       compile 'com.google.code.gson:gson:1.7.2'</a:t>
            </a:r>
            <a:endParaRPr/>
          </a:p>
          <a:p>
            <a:pPr>
              <a:lnSpc>
                <a:spcPct val="100000"/>
              </a:lnSpc>
            </a:pPr>
            <a:r>
              <a:rPr lang="en-US" sz="3200" strike="noStrike">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Custom Layouts</a:t>
            </a:r>
            <a:endParaRPr/>
          </a:p>
        </p:txBody>
      </p:sp>
      <p:sp>
        <p:nvSpPr>
          <p:cNvPr id="190"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a:latin typeface="Arial"/>
              </a:rPr>
              <a:t>We can create custom layouts in a manner similar to creating a custom window layout for an Activity.</a:t>
            </a:r>
            <a:endParaRPr/>
          </a:p>
          <a:p>
            <a:pPr>
              <a:lnSpc>
                <a:spcPct val="100000"/>
              </a:lnSpc>
              <a:buSzPct val="45000"/>
              <a:buFont typeface="StarSymbol"/>
              <a:buChar char="l"/>
            </a:pPr>
            <a:r>
              <a:rPr lang="en-US" sz="3200" strike="noStrike">
                <a:latin typeface="Arial"/>
              </a:rPr>
              <a:t>These layouts will be used for, say, our list view.</a:t>
            </a:r>
            <a:endParaRPr/>
          </a:p>
          <a:p>
            <a:pPr>
              <a:lnSpc>
                <a:spcPct val="100000"/>
              </a:lnSpc>
              <a:buSzPct val="45000"/>
              <a:buFont typeface="StarSymbol"/>
              <a:buChar char="l"/>
            </a:pPr>
            <a:r>
              <a:rPr lang="en-US" sz="3200" strike="noStrike">
                <a:latin typeface="Arial"/>
              </a:rPr>
              <a:t>We can also define what happens when we click on a list item (for example, a Tweet from a previous 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Custom Layouts</a:t>
            </a:r>
            <a:endParaRPr/>
          </a:p>
        </p:txBody>
      </p:sp>
      <p:sp>
        <p:nvSpPr>
          <p:cNvPr id="192"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a:latin typeface="Arial"/>
              </a:rPr>
              <a:t>Begin by creating an Activity that defines a listview like before.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Custom Layouts</a:t>
            </a:r>
            <a:endParaRPr/>
          </a:p>
        </p:txBody>
      </p:sp>
      <p:sp>
        <p:nvSpPr>
          <p:cNvPr id="194" name="CustomShape 2"/>
          <p:cNvSpPr/>
          <p:nvPr/>
        </p:nvSpPr>
        <p:spPr>
          <a:xfrm>
            <a:off x="504000" y="176400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000" strike="noStrike">
                <a:latin typeface="Arial"/>
              </a:rPr>
              <a:t>Begin by creating an Activity that defines a listview like before.</a:t>
            </a:r>
            <a:endParaRPr/>
          </a:p>
          <a:p>
            <a:pPr>
              <a:lnSpc>
                <a:spcPct val="80000"/>
              </a:lnSpc>
              <a:buSzPct val="45000"/>
              <a:buFont typeface="StarSymbol"/>
              <a:buChar char="l"/>
            </a:pPr>
            <a:endParaRPr/>
          </a:p>
          <a:p>
            <a:pPr>
              <a:lnSpc>
                <a:spcPct val="80000"/>
              </a:lnSpc>
            </a:pPr>
            <a:r>
              <a:rPr lang="en-US" sz="1700" strike="noStrike">
                <a:latin typeface="Arial"/>
              </a:rPr>
              <a:t>@Override</a:t>
            </a:r>
            <a:endParaRPr/>
          </a:p>
          <a:p>
            <a:pPr>
              <a:lnSpc>
                <a:spcPct val="80000"/>
              </a:lnSpc>
            </a:pPr>
            <a:r>
              <a:rPr lang="en-US" sz="1700" strike="noStrike">
                <a:latin typeface="Arial"/>
              </a:rPr>
              <a:t>protected void onCreate(Bundle savedInstanceState) {</a:t>
            </a:r>
            <a:endParaRPr/>
          </a:p>
          <a:p>
            <a:pPr>
              <a:lnSpc>
                <a:spcPct val="80000"/>
              </a:lnSpc>
            </a:pPr>
            <a:r>
              <a:rPr lang="en-US" sz="1700" strike="noStrike">
                <a:latin typeface="Arial"/>
              </a:rPr>
              <a:t>	super.onCreate(savedInstanceState);</a:t>
            </a:r>
            <a:endParaRPr/>
          </a:p>
          <a:p>
            <a:pPr>
              <a:lnSpc>
                <a:spcPct val="80000"/>
              </a:lnSpc>
            </a:pPr>
            <a:r>
              <a:rPr lang="en-US" sz="1700" strike="noStrike">
                <a:latin typeface="Arial"/>
              </a:rPr>
              <a:t>	setContentView(R.layout.activity_main);</a:t>
            </a:r>
            <a:endParaRPr/>
          </a:p>
          <a:p>
            <a:pPr>
              <a:lnSpc>
                <a:spcPct val="80000"/>
              </a:lnSpc>
            </a:pPr>
            <a:endParaRPr/>
          </a:p>
          <a:p>
            <a:pPr>
              <a:lnSpc>
                <a:spcPct val="80000"/>
              </a:lnSpc>
            </a:pPr>
            <a:r>
              <a:rPr lang="en-US" sz="1700" strike="noStrike">
                <a:latin typeface="Arial"/>
              </a:rPr>
              <a:t>	ListView list = (ListView) findViewById(R.id.listView1);</a:t>
            </a:r>
            <a:endParaRPr/>
          </a:p>
          <a:p>
            <a:pPr>
              <a:lnSpc>
                <a:spcPct val="80000"/>
              </a:lnSpc>
            </a:pPr>
            <a:endParaRPr/>
          </a:p>
          <a:p>
            <a:pPr>
              <a:lnSpc>
                <a:spcPct val="80000"/>
              </a:lnSpc>
            </a:pPr>
            <a:r>
              <a:rPr lang="en-US" sz="1700" strike="noStrike">
                <a:latin typeface="Arial"/>
              </a:rPr>
              <a:t>	</a:t>
            </a:r>
            <a:r>
              <a:rPr lang="en-US" sz="1600" strike="noStrike">
                <a:latin typeface="Arial"/>
              </a:rPr>
              <a:t>String[] values = new String[] { "CS480", "CS283", "CS370", "ECEC421", "ECEC353" };</a:t>
            </a:r>
            <a:endParaRPr/>
          </a:p>
          <a:p>
            <a:pPr>
              <a:lnSpc>
                <a:spcPct val="80000"/>
              </a:lnSpc>
            </a:pPr>
            <a:endParaRPr/>
          </a:p>
          <a:p>
            <a:pPr>
              <a:lnSpc>
                <a:spcPct val="80000"/>
              </a:lnSpc>
            </a:pPr>
            <a:r>
              <a:rPr lang="en-US" sz="1700" strike="noStrike">
                <a:latin typeface="Arial"/>
              </a:rPr>
              <a:t>	MyArrayAdapter adapter = new MyArrayAdapter(this, values, urls);</a:t>
            </a:r>
            <a:endParaRPr/>
          </a:p>
          <a:p>
            <a:pPr>
              <a:lnSpc>
                <a:spcPct val="80000"/>
              </a:lnSpc>
            </a:pPr>
            <a:r>
              <a:rPr lang="en-US" sz="1700" strike="noStrike">
                <a:latin typeface="Arial"/>
              </a:rPr>
              <a:t>		</a:t>
            </a:r>
            <a:endParaRPr/>
          </a:p>
          <a:p>
            <a:pPr>
              <a:lnSpc>
                <a:spcPct val="80000"/>
              </a:lnSpc>
            </a:pPr>
            <a:r>
              <a:rPr lang="en-US" sz="1700" strike="noStrike">
                <a:latin typeface="Arial"/>
              </a:rPr>
              <a:t>	list.setAdapter(adapter);</a:t>
            </a:r>
            <a:endParaRPr/>
          </a:p>
          <a:p>
            <a:pPr>
              <a:lnSpc>
                <a:spcPct val="80000"/>
              </a:lnSpc>
            </a:pPr>
            <a:r>
              <a:rPr lang="en-US" sz="1700" strike="noStrike">
                <a:latin typeface="Arial"/>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Click Listener</a:t>
            </a:r>
            <a:endParaRPr/>
          </a:p>
        </p:txBody>
      </p:sp>
      <p:sp>
        <p:nvSpPr>
          <p:cNvPr id="196" name="CustomShape 2"/>
          <p:cNvSpPr/>
          <p:nvPr/>
        </p:nvSpPr>
        <p:spPr>
          <a:xfrm>
            <a:off x="504000" y="1764000"/>
            <a:ext cx="9071640" cy="56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buSzPct val="45000"/>
              <a:buFont typeface="StarSymbol"/>
              <a:buChar char="l"/>
            </a:pPr>
            <a:r>
              <a:rPr lang="en-US" sz="2200" strike="noStrike">
                <a:latin typeface="Arial"/>
              </a:rPr>
              <a:t>Write a function (listener) that defines what happens when an item is clicked:</a:t>
            </a:r>
            <a:endParaRPr/>
          </a:p>
          <a:p>
            <a:pPr lvl="1">
              <a:lnSpc>
                <a:spcPct val="80000"/>
              </a:lnSpc>
              <a:buSzPct val="75000"/>
              <a:buFont typeface="StarSymbol"/>
              <a:buChar char="l"/>
            </a:pPr>
            <a:r>
              <a:rPr lang="en-US" sz="2000" strike="noStrike">
                <a:latin typeface="Arial"/>
              </a:rPr>
              <a:t>Go to the webpage found in the urls array with the same indexing as the items we previously created.</a:t>
            </a:r>
            <a:endParaRPr/>
          </a:p>
          <a:p>
            <a:pPr lvl="1">
              <a:lnSpc>
                <a:spcPct val="80000"/>
              </a:lnSpc>
              <a:buSzPct val="75000"/>
              <a:buFont typeface="StarSymbol"/>
              <a:buChar char="l"/>
            </a:pPr>
            <a:r>
              <a:rPr lang="en-US" sz="2000" strike="noStrike">
                <a:latin typeface="Arial"/>
              </a:rPr>
              <a:t>These could be in a single data structure, of course!</a:t>
            </a:r>
            <a:endParaRPr/>
          </a:p>
          <a:p>
            <a:pPr lvl="1">
              <a:lnSpc>
                <a:spcPct val="80000"/>
              </a:lnSpc>
              <a:buSzPct val="75000"/>
              <a:buFont typeface="StarSymbol"/>
              <a:buChar char="l"/>
            </a:pPr>
            <a:endParaRPr/>
          </a:p>
          <a:p>
            <a:pPr>
              <a:lnSpc>
                <a:spcPct val="80000"/>
              </a:lnSpc>
            </a:pPr>
            <a:r>
              <a:rPr lang="en-US" sz="1300" strike="noStrike">
                <a:latin typeface="Arial"/>
              </a:rPr>
              <a:t>ListView list = (ListView) findViewById(R.id.listView1);</a:t>
            </a:r>
            <a:endParaRPr/>
          </a:p>
          <a:p>
            <a:pPr>
              <a:lnSpc>
                <a:spcPct val="80000"/>
              </a:lnSpc>
            </a:pPr>
            <a:r>
              <a:rPr lang="en-US" sz="1300" strike="noStrike">
                <a:latin typeface="Arial"/>
              </a:rPr>
              <a:t>	</a:t>
            </a:r>
            <a:endParaRPr/>
          </a:p>
          <a:p>
            <a:pPr>
              <a:lnSpc>
                <a:spcPct val="80000"/>
              </a:lnSpc>
            </a:pPr>
            <a:r>
              <a:rPr lang="en-US" sz="1300" strike="noStrike">
                <a:latin typeface="Arial"/>
              </a:rPr>
              <a:t>list.setOnItemClickListener(new OnItemClickListener() {</a:t>
            </a:r>
            <a:endParaRPr/>
          </a:p>
          <a:p>
            <a:pPr>
              <a:lnSpc>
                <a:spcPct val="80000"/>
              </a:lnSpc>
            </a:pPr>
            <a:r>
              <a:rPr lang="en-US" sz="1300" strike="noStrike">
                <a:latin typeface="Arial"/>
              </a:rPr>
              <a:t>	@Override</a:t>
            </a:r>
            <a:endParaRPr/>
          </a:p>
          <a:p>
            <a:pPr>
              <a:lnSpc>
                <a:spcPct val="80000"/>
              </a:lnSpc>
            </a:pPr>
            <a:r>
              <a:rPr lang="en-US" sz="1300" strike="noStrike">
                <a:latin typeface="Arial"/>
              </a:rPr>
              <a:t>	public void onItemClick(AdapterView&lt;?&gt; parent, View view, int pos, long id) {		</a:t>
            </a:r>
            <a:endParaRPr/>
          </a:p>
          <a:p>
            <a:pPr>
              <a:lnSpc>
                <a:spcPct val="80000"/>
              </a:lnSpc>
            </a:pPr>
            <a:r>
              <a:rPr lang="en-US" sz="1300" strike="noStrike">
                <a:latin typeface="Arial"/>
              </a:rPr>
              <a:t>		Toast.makeText(getApplicationContext(), </a:t>
            </a:r>
            <a:endParaRPr/>
          </a:p>
          <a:p>
            <a:pPr>
              <a:lnSpc>
                <a:spcPct val="80000"/>
              </a:lnSpc>
            </a:pPr>
            <a:r>
              <a:rPr lang="en-US" sz="1300" strike="noStrike">
                <a:latin typeface="Arial"/>
              </a:rPr>
              <a:t>		urls[pos], Toast.LENGTH_LONG).show();	</a:t>
            </a:r>
            <a:endParaRPr/>
          </a:p>
          <a:p>
            <a:pPr>
              <a:lnSpc>
                <a:spcPct val="80000"/>
              </a:lnSpc>
            </a:pPr>
            <a:r>
              <a:rPr lang="en-US" sz="1300" strike="noStrike">
                <a:latin typeface="Arial"/>
              </a:rPr>
              <a:t>		</a:t>
            </a:r>
            <a:endParaRPr/>
          </a:p>
          <a:p>
            <a:pPr>
              <a:lnSpc>
                <a:spcPct val="80000"/>
              </a:lnSpc>
            </a:pPr>
            <a:r>
              <a:rPr lang="en-US" sz="1300" strike="noStrike">
                <a:latin typeface="Arial"/>
              </a:rPr>
              <a:t>		Intent goToWebView = new Intent(MainActivity.this, WebViewActivity.class);</a:t>
            </a:r>
            <a:endParaRPr/>
          </a:p>
          <a:p>
            <a:pPr>
              <a:lnSpc>
                <a:spcPct val="80000"/>
              </a:lnSpc>
            </a:pPr>
            <a:r>
              <a:rPr lang="en-US" sz="1300" strike="noStrike">
                <a:latin typeface="Arial"/>
              </a:rPr>
              <a:t>		goToWebView.putExtra("url", urls[pos]);</a:t>
            </a:r>
            <a:endParaRPr/>
          </a:p>
          <a:p>
            <a:pPr>
              <a:lnSpc>
                <a:spcPct val="80000"/>
              </a:lnSpc>
            </a:pPr>
            <a:r>
              <a:rPr lang="en-US" sz="1300" strike="noStrike">
                <a:latin typeface="Arial"/>
              </a:rPr>
              <a:t>		</a:t>
            </a:r>
            <a:endParaRPr/>
          </a:p>
          <a:p>
            <a:pPr>
              <a:lnSpc>
                <a:spcPct val="80000"/>
              </a:lnSpc>
            </a:pPr>
            <a:r>
              <a:rPr lang="en-US" sz="1300" strike="noStrike">
                <a:latin typeface="Arial"/>
              </a:rPr>
              <a:t>		startActivity(goToWebView);</a:t>
            </a:r>
            <a:endParaRPr/>
          </a:p>
          <a:p>
            <a:pPr>
              <a:lnSpc>
                <a:spcPct val="80000"/>
              </a:lnSpc>
            </a:pPr>
            <a:r>
              <a:rPr lang="en-US" sz="1300" strike="noStrike">
                <a:latin typeface="Arial"/>
              </a:rPr>
              <a:t>			</a:t>
            </a:r>
            <a:endParaRPr/>
          </a:p>
          <a:p>
            <a:pPr>
              <a:lnSpc>
                <a:spcPct val="80000"/>
              </a:lnSpc>
            </a:pPr>
            <a:r>
              <a:rPr lang="en-US" sz="1300" strike="noStrike">
                <a:latin typeface="Arial"/>
              </a:rPr>
              <a:t>	}</a:t>
            </a:r>
            <a:endParaRPr/>
          </a:p>
          <a:p>
            <a:pPr>
              <a:lnSpc>
                <a:spcPct val="80000"/>
              </a:lnSpc>
            </a:pPr>
            <a:r>
              <a:rPr lang="en-US" sz="1300" strike="noStrike">
                <a:latin typeface="Arial"/>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Click Listener</a:t>
            </a:r>
            <a:endParaRPr/>
          </a:p>
        </p:txBody>
      </p:sp>
      <p:sp>
        <p:nvSpPr>
          <p:cNvPr id="198" name="CustomShape 2"/>
          <p:cNvSpPr/>
          <p:nvPr/>
        </p:nvSpPr>
        <p:spPr>
          <a:xfrm>
            <a:off x="504000" y="1764000"/>
            <a:ext cx="9071640" cy="56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000" strike="noStrike">
                <a:latin typeface="Arial"/>
              </a:rPr>
              <a:t>Write a function (listener) that defines what happens when an item is clicked:</a:t>
            </a:r>
            <a:endParaRPr/>
          </a:p>
          <a:p>
            <a:pPr lvl="1">
              <a:lnSpc>
                <a:spcPct val="100000"/>
              </a:lnSpc>
              <a:buSzPct val="75000"/>
              <a:buFont typeface="StarSymbol"/>
              <a:buChar char="l"/>
            </a:pPr>
            <a:r>
              <a:rPr lang="en-US" sz="2600" strike="noStrike">
                <a:latin typeface="Arial"/>
              </a:rPr>
              <a:t>Go to the webpage found in the urls array with the same indexing as the items we previously created.</a:t>
            </a:r>
            <a:endParaRPr/>
          </a:p>
          <a:p>
            <a:pPr lvl="1">
              <a:lnSpc>
                <a:spcPct val="100000"/>
              </a:lnSpc>
              <a:buSzPct val="75000"/>
              <a:buFont typeface="StarSymbol"/>
              <a:buChar char="l"/>
            </a:pPr>
            <a:r>
              <a:rPr lang="en-US" sz="2600" strike="noStrike">
                <a:latin typeface="Arial"/>
              </a:rPr>
              <a:t>These could be in a single data structure, of course!</a:t>
            </a:r>
            <a:endParaRPr/>
          </a:p>
          <a:p>
            <a:pPr lvl="1">
              <a:lnSpc>
                <a:spcPct val="100000"/>
              </a:lnSpc>
              <a:buSzPct val="75000"/>
              <a:buFont typeface="StarSymbol"/>
              <a:buChar char="l"/>
            </a:pPr>
            <a:endParaRPr/>
          </a:p>
          <a:p>
            <a:pPr>
              <a:lnSpc>
                <a:spcPct val="100000"/>
              </a:lnSpc>
            </a:pPr>
            <a:r>
              <a:rPr lang="en-US" sz="1700" strike="noStrike">
                <a:latin typeface="Arial"/>
              </a:rPr>
              <a:t>	String[] urls = new String[] {</a:t>
            </a:r>
            <a:endParaRPr/>
          </a:p>
          <a:p>
            <a:pPr>
              <a:lnSpc>
                <a:spcPct val="100000"/>
              </a:lnSpc>
            </a:pPr>
            <a:r>
              <a:rPr lang="en-US" sz="1700" strike="noStrike">
                <a:latin typeface="Arial"/>
              </a:rPr>
              <a:t>			"http://www.billmongan.com/cs480_wi13",</a:t>
            </a:r>
            <a:endParaRPr/>
          </a:p>
          <a:p>
            <a:pPr>
              <a:lnSpc>
                <a:spcPct val="100000"/>
              </a:lnSpc>
            </a:pPr>
            <a:r>
              <a:rPr lang="en-US" sz="1700" strike="noStrike">
                <a:latin typeface="Arial"/>
              </a:rPr>
              <a:t>			"http://www.billmongan.com/cs283_wi13",</a:t>
            </a:r>
            <a:endParaRPr/>
          </a:p>
          <a:p>
            <a:pPr>
              <a:lnSpc>
                <a:spcPct val="100000"/>
              </a:lnSpc>
            </a:pPr>
            <a:r>
              <a:rPr lang="en-US" sz="1700" strike="noStrike">
                <a:latin typeface="Arial"/>
              </a:rPr>
              <a:t>			"http://www.billmongan.com/cs370_wi13",</a:t>
            </a:r>
            <a:endParaRPr/>
          </a:p>
          <a:p>
            <a:pPr>
              <a:lnSpc>
                <a:spcPct val="100000"/>
              </a:lnSpc>
            </a:pPr>
            <a:r>
              <a:rPr lang="en-US" sz="1700" strike="noStrike">
                <a:latin typeface="Arial"/>
              </a:rPr>
              <a:t>			"http://www.billmongan.com/cs370_wi13",</a:t>
            </a:r>
            <a:endParaRPr/>
          </a:p>
          <a:p>
            <a:pPr>
              <a:lnSpc>
                <a:spcPct val="100000"/>
              </a:lnSpc>
            </a:pPr>
            <a:r>
              <a:rPr lang="en-US" sz="1700" strike="noStrike">
                <a:latin typeface="Arial"/>
              </a:rPr>
              <a:t>			"http://www.billmongan.com/cs283_wi13"</a:t>
            </a:r>
            <a:endParaRPr/>
          </a:p>
          <a:p>
            <a:pPr>
              <a:lnSpc>
                <a:spcPct val="100000"/>
              </a:lnSpc>
            </a:pPr>
            <a:r>
              <a:rPr lang="en-US" sz="1700" strike="noStrike">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Click Listener</a:t>
            </a:r>
            <a:endParaRPr/>
          </a:p>
        </p:txBody>
      </p:sp>
      <p:sp>
        <p:nvSpPr>
          <p:cNvPr id="200" name="CustomShape 2"/>
          <p:cNvSpPr/>
          <p:nvPr/>
        </p:nvSpPr>
        <p:spPr>
          <a:xfrm>
            <a:off x="504000" y="1764000"/>
            <a:ext cx="9071640" cy="56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000" strike="noStrike">
                <a:latin typeface="Arial"/>
              </a:rPr>
              <a:t>The intent goes to a new Activity (WebViewActivity)</a:t>
            </a:r>
            <a:endParaRPr/>
          </a:p>
          <a:p>
            <a:pPr>
              <a:lnSpc>
                <a:spcPct val="90000"/>
              </a:lnSpc>
              <a:buSzPct val="45000"/>
              <a:buFont typeface="StarSymbol"/>
              <a:buChar char="l"/>
            </a:pPr>
            <a:endParaRPr/>
          </a:p>
          <a:p>
            <a:pPr>
              <a:lnSpc>
                <a:spcPct val="90000"/>
              </a:lnSpc>
            </a:pPr>
            <a:r>
              <a:rPr lang="en-US" sz="1700" strike="noStrike">
                <a:latin typeface="Arial"/>
              </a:rPr>
              <a:t>	@Override</a:t>
            </a:r>
            <a:endParaRPr/>
          </a:p>
          <a:p>
            <a:pPr>
              <a:lnSpc>
                <a:spcPct val="90000"/>
              </a:lnSpc>
            </a:pPr>
            <a:r>
              <a:rPr lang="en-US" sz="1700" strike="noStrike">
                <a:latin typeface="Arial"/>
              </a:rPr>
              <a:t>	protected void onCreate(Bundle savedInstanceState) {</a:t>
            </a:r>
            <a:endParaRPr/>
          </a:p>
          <a:p>
            <a:pPr>
              <a:lnSpc>
                <a:spcPct val="90000"/>
              </a:lnSpc>
            </a:pPr>
            <a:r>
              <a:rPr lang="en-US" sz="1700" strike="noStrike">
                <a:latin typeface="Arial"/>
              </a:rPr>
              <a:t>		super.onCreate(savedInstanceState);</a:t>
            </a:r>
            <a:endParaRPr/>
          </a:p>
          <a:p>
            <a:pPr>
              <a:lnSpc>
                <a:spcPct val="90000"/>
              </a:lnSpc>
            </a:pPr>
            <a:r>
              <a:rPr lang="en-US" sz="1700" strike="noStrike">
                <a:latin typeface="Arial"/>
              </a:rPr>
              <a:t>		setContentView(R.layout.activity_web_view);</a:t>
            </a:r>
            <a:endParaRPr/>
          </a:p>
          <a:p>
            <a:pPr>
              <a:lnSpc>
                <a:spcPct val="90000"/>
              </a:lnSpc>
            </a:pPr>
            <a:r>
              <a:rPr lang="en-US" sz="1700" strike="noStrike">
                <a:latin typeface="Arial"/>
              </a:rPr>
              <a:t>		</a:t>
            </a:r>
            <a:endParaRPr/>
          </a:p>
          <a:p>
            <a:pPr>
              <a:lnSpc>
                <a:spcPct val="90000"/>
              </a:lnSpc>
            </a:pPr>
            <a:r>
              <a:rPr lang="en-US" sz="1700" strike="noStrike">
                <a:latin typeface="Arial"/>
              </a:rPr>
              <a:t>		WebView webview = new WebView(this);</a:t>
            </a:r>
            <a:endParaRPr/>
          </a:p>
          <a:p>
            <a:pPr>
              <a:lnSpc>
                <a:spcPct val="90000"/>
              </a:lnSpc>
            </a:pPr>
            <a:r>
              <a:rPr lang="en-US" sz="1700" strike="noStrike">
                <a:latin typeface="Arial"/>
              </a:rPr>
              <a:t>		webview.getSettings().setJavaScriptEnabled(true);</a:t>
            </a:r>
            <a:endParaRPr/>
          </a:p>
          <a:p>
            <a:pPr>
              <a:lnSpc>
                <a:spcPct val="90000"/>
              </a:lnSpc>
            </a:pPr>
            <a:r>
              <a:rPr lang="en-US" sz="1700" strike="noStrike">
                <a:latin typeface="Arial"/>
              </a:rPr>
              <a:t>		webview.setVisibility(View.VISIBLE);</a:t>
            </a:r>
            <a:endParaRPr/>
          </a:p>
          <a:p>
            <a:pPr>
              <a:lnSpc>
                <a:spcPct val="90000"/>
              </a:lnSpc>
            </a:pPr>
            <a:r>
              <a:rPr lang="en-US" sz="1700" strike="noStrike">
                <a:latin typeface="Arial"/>
              </a:rPr>
              <a:t>		webview.requestFocus(View.FOCUS_DOWN);</a:t>
            </a:r>
            <a:endParaRPr/>
          </a:p>
          <a:p>
            <a:pPr>
              <a:lnSpc>
                <a:spcPct val="90000"/>
              </a:lnSpc>
            </a:pPr>
            <a:r>
              <a:rPr lang="en-US" sz="1700" strike="noStrike">
                <a:latin typeface="Arial"/>
              </a:rPr>
              <a:t>		</a:t>
            </a:r>
            <a:endParaRPr/>
          </a:p>
          <a:p>
            <a:pPr>
              <a:lnSpc>
                <a:spcPct val="90000"/>
              </a:lnSpc>
            </a:pPr>
            <a:r>
              <a:rPr lang="en-US" sz="1700" strike="noStrike">
                <a:latin typeface="Arial"/>
              </a:rPr>
              <a:t>		setContentView(webview);</a:t>
            </a:r>
            <a:endParaRPr/>
          </a:p>
          <a:p>
            <a:pPr>
              <a:lnSpc>
                <a:spcPct val="90000"/>
              </a:lnSpc>
            </a:pPr>
            <a:r>
              <a:rPr lang="en-US" sz="1700" strike="noStrike">
                <a:latin typeface="Arial"/>
              </a:rPr>
              <a:t>		webview.loadUrl(getIntent().getStringExtra("url"));</a:t>
            </a:r>
            <a:endParaRPr/>
          </a:p>
          <a:p>
            <a:pPr>
              <a:lnSpc>
                <a:spcPct val="90000"/>
              </a:lnSpc>
            </a:pPr>
            <a:r>
              <a:rPr lang="en-US" sz="1700" strike="noStrike">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Custom Layout</a:t>
            </a:r>
            <a:endParaRPr/>
          </a:p>
        </p:txBody>
      </p:sp>
      <p:sp>
        <p:nvSpPr>
          <p:cNvPr id="202" name="CustomShape 2"/>
          <p:cNvSpPr/>
          <p:nvPr/>
        </p:nvSpPr>
        <p:spPr>
          <a:xfrm>
            <a:off x="504000" y="1764000"/>
            <a:ext cx="9071640" cy="56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buSzPct val="45000"/>
              <a:buFont typeface="StarSymbol"/>
              <a:buChar char="l"/>
            </a:pPr>
            <a:r>
              <a:rPr lang="en-US" sz="3000" strike="noStrike">
                <a:latin typeface="Arial"/>
              </a:rPr>
              <a:t>Now we must define the ArrayAdapter, which will map our data to a custom XML layout we will create.</a:t>
            </a:r>
            <a:endParaRPr/>
          </a:p>
          <a:p>
            <a:pPr>
              <a:lnSpc>
                <a:spcPct val="80000"/>
              </a:lnSpc>
            </a:pPr>
            <a:endParaRPr/>
          </a:p>
          <a:p>
            <a:pPr>
              <a:lnSpc>
                <a:spcPct val="80000"/>
              </a:lnSpc>
            </a:pPr>
            <a:r>
              <a:rPr lang="en-US" sz="1700" strike="noStrike">
                <a:latin typeface="Arial"/>
              </a:rPr>
              <a:t>public class MyArrayAdapter extends ArrayAdapter&lt;String&gt; {</a:t>
            </a:r>
            <a:endParaRPr/>
          </a:p>
          <a:p>
            <a:pPr>
              <a:lnSpc>
                <a:spcPct val="80000"/>
              </a:lnSpc>
            </a:pPr>
            <a:endParaRPr/>
          </a:p>
          <a:p>
            <a:pPr>
              <a:lnSpc>
                <a:spcPct val="80000"/>
              </a:lnSpc>
            </a:pPr>
            <a:r>
              <a:rPr lang="en-US" sz="1700" strike="noStrike">
                <a:latin typeface="Arial"/>
              </a:rPr>
              <a:t>	private Context context;</a:t>
            </a:r>
            <a:endParaRPr/>
          </a:p>
          <a:p>
            <a:pPr>
              <a:lnSpc>
                <a:spcPct val="80000"/>
              </a:lnSpc>
            </a:pPr>
            <a:r>
              <a:rPr lang="en-US" sz="1700" strike="noStrike">
                <a:latin typeface="Arial"/>
              </a:rPr>
              <a:t>	private String[] values;</a:t>
            </a:r>
            <a:endParaRPr/>
          </a:p>
          <a:p>
            <a:pPr>
              <a:lnSpc>
                <a:spcPct val="80000"/>
              </a:lnSpc>
            </a:pPr>
            <a:r>
              <a:rPr lang="en-US" sz="1700" strike="noStrike">
                <a:latin typeface="Arial"/>
              </a:rPr>
              <a:t>	private String[] urls;</a:t>
            </a:r>
            <a:endParaRPr/>
          </a:p>
          <a:p>
            <a:pPr>
              <a:lnSpc>
                <a:spcPct val="80000"/>
              </a:lnSpc>
            </a:pPr>
            <a:r>
              <a:rPr lang="en-US" sz="1700" strike="noStrike">
                <a:latin typeface="Arial"/>
              </a:rPr>
              <a:t>	</a:t>
            </a:r>
            <a:endParaRPr/>
          </a:p>
          <a:p>
            <a:pPr>
              <a:lnSpc>
                <a:spcPct val="80000"/>
              </a:lnSpc>
            </a:pPr>
            <a:r>
              <a:rPr lang="en-US" sz="1700" strike="noStrike">
                <a:latin typeface="Arial"/>
              </a:rPr>
              <a:t>	public MyArrayAdapter(Context context, String[] values, String[] urls) {</a:t>
            </a:r>
            <a:endParaRPr/>
          </a:p>
          <a:p>
            <a:pPr>
              <a:lnSpc>
                <a:spcPct val="80000"/>
              </a:lnSpc>
            </a:pPr>
            <a:r>
              <a:rPr lang="en-US" sz="1700" strike="noStrike">
                <a:latin typeface="Arial"/>
              </a:rPr>
              <a:t>		super(context, R.layout.rowlayout, values);</a:t>
            </a:r>
            <a:endParaRPr/>
          </a:p>
          <a:p>
            <a:pPr>
              <a:lnSpc>
                <a:spcPct val="80000"/>
              </a:lnSpc>
            </a:pPr>
            <a:r>
              <a:rPr lang="en-US" sz="1700" strike="noStrike">
                <a:latin typeface="Arial"/>
              </a:rPr>
              <a:t>		this.context = context;</a:t>
            </a:r>
            <a:endParaRPr/>
          </a:p>
          <a:p>
            <a:pPr>
              <a:lnSpc>
                <a:spcPct val="80000"/>
              </a:lnSpc>
            </a:pPr>
            <a:r>
              <a:rPr lang="en-US" sz="1700" strike="noStrike">
                <a:latin typeface="Arial"/>
              </a:rPr>
              <a:t>		this.values = values;</a:t>
            </a:r>
            <a:endParaRPr/>
          </a:p>
          <a:p>
            <a:pPr>
              <a:lnSpc>
                <a:spcPct val="80000"/>
              </a:lnSpc>
            </a:pPr>
            <a:r>
              <a:rPr lang="en-US" sz="1700" strike="noStrike">
                <a:latin typeface="Arial"/>
              </a:rPr>
              <a:t>		this.urls = urls;</a:t>
            </a:r>
            <a:endParaRPr/>
          </a:p>
          <a:p>
            <a:pPr>
              <a:lnSpc>
                <a:spcPct val="80000"/>
              </a:lnSpc>
            </a:pPr>
            <a:r>
              <a:rPr lang="en-US" sz="1700" strike="noStrike">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Custom Layout</a:t>
            </a:r>
            <a:endParaRPr/>
          </a:p>
        </p:txBody>
      </p:sp>
      <p:sp>
        <p:nvSpPr>
          <p:cNvPr id="204" name="CustomShape 2"/>
          <p:cNvSpPr/>
          <p:nvPr/>
        </p:nvSpPr>
        <p:spPr>
          <a:xfrm>
            <a:off x="504000" y="1764000"/>
            <a:ext cx="9071640" cy="56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buSzPct val="45000"/>
              <a:buFont typeface="StarSymbol"/>
              <a:buChar char="l"/>
            </a:pPr>
            <a:r>
              <a:rPr lang="en-US" sz="3200" strike="noStrike" dirty="0">
                <a:latin typeface="Arial"/>
              </a:rPr>
              <a:t>A </a:t>
            </a:r>
            <a:r>
              <a:rPr lang="en-US" sz="3200" strike="noStrike" dirty="0" err="1">
                <a:latin typeface="Arial"/>
              </a:rPr>
              <a:t>getView</a:t>
            </a:r>
            <a:r>
              <a:rPr lang="en-US" sz="3200" strike="noStrike" dirty="0">
                <a:latin typeface="Arial"/>
              </a:rPr>
              <a:t>() function returns what each row should look like, and renders it with data.</a:t>
            </a:r>
            <a:endParaRPr dirty="0"/>
          </a:p>
          <a:p>
            <a:pPr>
              <a:lnSpc>
                <a:spcPct val="90000"/>
              </a:lnSpc>
            </a:pPr>
            <a:endParaRPr dirty="0"/>
          </a:p>
          <a:p>
            <a:pPr>
              <a:lnSpc>
                <a:spcPct val="90000"/>
              </a:lnSpc>
            </a:pPr>
            <a:r>
              <a:rPr lang="en-US" strike="noStrike" dirty="0">
                <a:latin typeface="Arial"/>
              </a:rPr>
              <a:t>                 @Override</a:t>
            </a:r>
            <a:endParaRPr dirty="0"/>
          </a:p>
          <a:p>
            <a:pPr>
              <a:lnSpc>
                <a:spcPct val="90000"/>
              </a:lnSpc>
            </a:pPr>
            <a:r>
              <a:rPr lang="en-US" strike="noStrike" dirty="0">
                <a:latin typeface="Arial"/>
              </a:rPr>
              <a:t>	public View </a:t>
            </a:r>
            <a:r>
              <a:rPr lang="en-US" strike="noStrike" dirty="0" err="1">
                <a:latin typeface="Arial"/>
              </a:rPr>
              <a:t>getView</a:t>
            </a:r>
            <a:r>
              <a:rPr lang="en-US" strike="noStrike" dirty="0">
                <a:latin typeface="Arial"/>
              </a:rPr>
              <a:t>(final </a:t>
            </a:r>
            <a:r>
              <a:rPr lang="en-US" strike="noStrike" dirty="0" err="1">
                <a:latin typeface="Arial"/>
              </a:rPr>
              <a:t>int</a:t>
            </a:r>
            <a:r>
              <a:rPr lang="en-US" strike="noStrike" dirty="0">
                <a:latin typeface="Arial"/>
              </a:rPr>
              <a:t> position, </a:t>
            </a:r>
            <a:endParaRPr dirty="0"/>
          </a:p>
          <a:p>
            <a:pPr>
              <a:lnSpc>
                <a:spcPct val="90000"/>
              </a:lnSpc>
            </a:pPr>
            <a:r>
              <a:rPr lang="en-US" strike="noStrike" dirty="0">
                <a:latin typeface="Arial"/>
              </a:rPr>
              <a:t>	    View </a:t>
            </a:r>
            <a:r>
              <a:rPr lang="en-US" strike="noStrike" dirty="0" err="1">
                <a:latin typeface="Arial"/>
              </a:rPr>
              <a:t>convertView</a:t>
            </a:r>
            <a:r>
              <a:rPr lang="en-US" strike="noStrike" dirty="0">
                <a:latin typeface="Arial"/>
              </a:rPr>
              <a:t>, </a:t>
            </a:r>
            <a:r>
              <a:rPr lang="en-US" strike="noStrike" dirty="0" err="1">
                <a:latin typeface="Arial"/>
              </a:rPr>
              <a:t>ViewGroup</a:t>
            </a:r>
            <a:r>
              <a:rPr lang="en-US" strike="noStrike" dirty="0">
                <a:latin typeface="Arial"/>
              </a:rPr>
              <a:t> parent) {</a:t>
            </a:r>
            <a:endParaRPr dirty="0"/>
          </a:p>
          <a:p>
            <a:pPr>
              <a:lnSpc>
                <a:spcPct val="90000"/>
              </a:lnSpc>
            </a:pPr>
            <a:r>
              <a:rPr lang="en-US" strike="noStrike" dirty="0">
                <a:latin typeface="Arial"/>
              </a:rPr>
              <a:t>                                   if(</a:t>
            </a:r>
            <a:r>
              <a:rPr lang="en-US" strike="noStrike" dirty="0" err="1">
                <a:latin typeface="Arial"/>
              </a:rPr>
              <a:t>convertView</a:t>
            </a:r>
            <a:r>
              <a:rPr lang="en-US" strike="noStrike" dirty="0">
                <a:latin typeface="Arial"/>
              </a:rPr>
              <a:t> == null) {</a:t>
            </a:r>
            <a:endParaRPr dirty="0"/>
          </a:p>
          <a:p>
            <a:pPr>
              <a:lnSpc>
                <a:spcPct val="90000"/>
              </a:lnSpc>
            </a:pPr>
            <a:r>
              <a:rPr lang="en-US" strike="noStrike" dirty="0">
                <a:latin typeface="Arial"/>
              </a:rPr>
              <a:t>     			</a:t>
            </a:r>
            <a:r>
              <a:rPr lang="en-US" strike="noStrike" dirty="0" err="1">
                <a:latin typeface="Arial"/>
              </a:rPr>
              <a:t>LayoutInflater</a:t>
            </a:r>
            <a:r>
              <a:rPr lang="en-US" strike="noStrike" dirty="0">
                <a:latin typeface="Arial"/>
              </a:rPr>
              <a:t> </a:t>
            </a:r>
            <a:r>
              <a:rPr lang="en-US" strike="noStrike" dirty="0" err="1">
                <a:latin typeface="Arial"/>
              </a:rPr>
              <a:t>inflater</a:t>
            </a:r>
            <a:r>
              <a:rPr lang="en-US" strike="noStrike" dirty="0">
                <a:latin typeface="Arial"/>
              </a:rPr>
              <a:t> = (</a:t>
            </a:r>
            <a:r>
              <a:rPr lang="en-US" strike="noStrike" dirty="0" err="1">
                <a:latin typeface="Arial"/>
              </a:rPr>
              <a:t>LayoutInflater</a:t>
            </a:r>
            <a:r>
              <a:rPr lang="en-US" strike="noStrike" dirty="0">
                <a:latin typeface="Arial"/>
              </a:rPr>
              <a:t>)</a:t>
            </a:r>
            <a:endParaRPr dirty="0"/>
          </a:p>
          <a:p>
            <a:pPr>
              <a:lnSpc>
                <a:spcPct val="90000"/>
              </a:lnSpc>
            </a:pPr>
            <a:r>
              <a:rPr lang="en-US" strike="noStrike" dirty="0">
                <a:latin typeface="Arial"/>
              </a:rPr>
              <a:t>					 	</a:t>
            </a:r>
            <a:endParaRPr dirty="0"/>
          </a:p>
          <a:p>
            <a:pPr>
              <a:lnSpc>
                <a:spcPct val="90000"/>
              </a:lnSpc>
            </a:pPr>
            <a:r>
              <a:rPr lang="en-US" strike="noStrike" dirty="0">
                <a:latin typeface="Arial"/>
              </a:rPr>
              <a:t>			</a:t>
            </a:r>
            <a:r>
              <a:rPr lang="en-US" strike="noStrike" dirty="0" err="1">
                <a:latin typeface="Arial"/>
              </a:rPr>
              <a:t>context.getSystemService</a:t>
            </a:r>
            <a:r>
              <a:rPr lang="en-US" strike="noStrike" dirty="0">
                <a:latin typeface="Arial"/>
              </a:rPr>
              <a:t>(</a:t>
            </a:r>
            <a:endParaRPr dirty="0"/>
          </a:p>
          <a:p>
            <a:pPr>
              <a:lnSpc>
                <a:spcPct val="90000"/>
              </a:lnSpc>
            </a:pPr>
            <a:r>
              <a:rPr lang="en-US" strike="noStrike" dirty="0">
                <a:latin typeface="Arial"/>
              </a:rPr>
              <a:t>				</a:t>
            </a:r>
            <a:r>
              <a:rPr lang="en-US" strike="noStrike" dirty="0" err="1">
                <a:latin typeface="Arial"/>
              </a:rPr>
              <a:t>Context.LAYOUT_INFLATER_SERVICE</a:t>
            </a:r>
            <a:r>
              <a:rPr lang="en-US" strike="noStrike" dirty="0">
                <a:latin typeface="Arial"/>
              </a:rPr>
              <a:t>);</a:t>
            </a:r>
            <a:endParaRPr dirty="0"/>
          </a:p>
          <a:p>
            <a:pPr>
              <a:lnSpc>
                <a:spcPct val="90000"/>
              </a:lnSpc>
            </a:pPr>
            <a:r>
              <a:rPr lang="en-US" strike="noStrike" dirty="0">
                <a:latin typeface="Arial"/>
              </a:rPr>
              <a:t>		</a:t>
            </a:r>
            <a:endParaRPr dirty="0"/>
          </a:p>
          <a:p>
            <a:pPr>
              <a:lnSpc>
                <a:spcPct val="90000"/>
              </a:lnSpc>
            </a:pPr>
            <a:r>
              <a:rPr lang="en-US" strike="noStrike" dirty="0">
                <a:latin typeface="Arial"/>
              </a:rPr>
              <a:t>		</a:t>
            </a:r>
            <a:endParaRPr dirty="0"/>
          </a:p>
          <a:p>
            <a:pPr>
              <a:lnSpc>
                <a:spcPct val="90000"/>
              </a:lnSpc>
            </a:pPr>
            <a:r>
              <a:rPr lang="en-US" strike="noStrike" dirty="0">
                <a:latin typeface="Arial"/>
              </a:rPr>
              <a:t>		</a:t>
            </a:r>
            <a:r>
              <a:rPr lang="en-US" strike="noStrike" dirty="0" smtClean="0">
                <a:latin typeface="Arial"/>
              </a:rPr>
              <a:t>	</a:t>
            </a:r>
            <a:r>
              <a:rPr lang="en-US" strike="noStrike" dirty="0" err="1" smtClean="0">
                <a:latin typeface="Arial"/>
              </a:rPr>
              <a:t>convertView</a:t>
            </a:r>
            <a:r>
              <a:rPr lang="en-US" strike="noStrike" dirty="0" smtClean="0">
                <a:latin typeface="Arial"/>
              </a:rPr>
              <a:t> </a:t>
            </a:r>
            <a:r>
              <a:rPr lang="en-US" strike="noStrike" dirty="0">
                <a:latin typeface="Arial"/>
              </a:rPr>
              <a:t>= </a:t>
            </a:r>
            <a:r>
              <a:rPr lang="en-US" strike="noStrike" dirty="0" err="1">
                <a:latin typeface="Arial"/>
              </a:rPr>
              <a:t>inflater.inflate</a:t>
            </a:r>
            <a:r>
              <a:rPr lang="en-US" strike="noStrike" dirty="0">
                <a:latin typeface="Arial"/>
              </a:rPr>
              <a:t>(</a:t>
            </a:r>
            <a:r>
              <a:rPr lang="en-US" strike="noStrike" dirty="0" err="1">
                <a:latin typeface="Arial"/>
              </a:rPr>
              <a:t>R.layout.rowlayout</a:t>
            </a:r>
            <a:r>
              <a:rPr lang="en-US" strike="noStrike" dirty="0">
                <a:latin typeface="Arial"/>
              </a:rPr>
              <a:t>, </a:t>
            </a:r>
            <a:endParaRPr dirty="0"/>
          </a:p>
          <a:p>
            <a:pPr>
              <a:lnSpc>
                <a:spcPct val="90000"/>
              </a:lnSpc>
            </a:pPr>
            <a:r>
              <a:rPr lang="en-US" strike="noStrike" dirty="0">
                <a:latin typeface="Arial"/>
              </a:rPr>
              <a:t>			</a:t>
            </a:r>
            <a:r>
              <a:rPr lang="en-US" strike="noStrike" dirty="0" smtClean="0">
                <a:latin typeface="Arial"/>
              </a:rPr>
              <a:t>	parent</a:t>
            </a:r>
            <a:r>
              <a:rPr lang="en-US" strike="noStrike" dirty="0">
                <a:latin typeface="Arial"/>
              </a:rPr>
              <a:t>, false)</a:t>
            </a:r>
            <a:r>
              <a:rPr lang="en-US" strike="noStrike" dirty="0" smtClean="0">
                <a:latin typeface="Arial"/>
              </a:rPr>
              <a:t>;</a:t>
            </a:r>
          </a:p>
          <a:p>
            <a:pPr>
              <a:lnSpc>
                <a:spcPct val="90000"/>
              </a:lnSpc>
            </a:pPr>
            <a:r>
              <a:rPr lang="en-US" dirty="0">
                <a:latin typeface="Arial"/>
              </a:rPr>
              <a:t>	</a:t>
            </a:r>
            <a:r>
              <a:rPr lang="en-US" dirty="0" smtClean="0">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Custom Layout</a:t>
            </a:r>
            <a:endParaRPr/>
          </a:p>
        </p:txBody>
      </p:sp>
      <p:sp>
        <p:nvSpPr>
          <p:cNvPr id="206" name="CustomShape 2"/>
          <p:cNvSpPr/>
          <p:nvPr/>
        </p:nvSpPr>
        <p:spPr>
          <a:xfrm>
            <a:off x="504000" y="1764000"/>
            <a:ext cx="9071640" cy="56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dirty="0">
                <a:latin typeface="Arial"/>
              </a:rPr>
              <a:t>Map the data to each element (two text areas and an image):</a:t>
            </a:r>
            <a:endParaRPr dirty="0"/>
          </a:p>
          <a:p>
            <a:pPr>
              <a:lnSpc>
                <a:spcPct val="100000"/>
              </a:lnSpc>
            </a:pPr>
            <a:endParaRPr dirty="0"/>
          </a:p>
          <a:p>
            <a:pPr>
              <a:lnSpc>
                <a:spcPct val="100000"/>
              </a:lnSpc>
            </a:pPr>
            <a:r>
              <a:rPr lang="en-US" strike="noStrike" dirty="0">
                <a:latin typeface="Arial"/>
              </a:rPr>
              <a:t>		</a:t>
            </a:r>
            <a:r>
              <a:rPr lang="en-US" strike="noStrike" dirty="0" err="1">
                <a:latin typeface="Arial"/>
              </a:rPr>
              <a:t>TextView</a:t>
            </a:r>
            <a:r>
              <a:rPr lang="en-US" strike="noStrike" dirty="0">
                <a:latin typeface="Arial"/>
              </a:rPr>
              <a:t> textView1 = (</a:t>
            </a:r>
            <a:r>
              <a:rPr lang="en-US" strike="noStrike" dirty="0" err="1">
                <a:latin typeface="Arial"/>
              </a:rPr>
              <a:t>TextView</a:t>
            </a:r>
            <a:r>
              <a:rPr lang="en-US" strike="noStrike" dirty="0">
                <a:latin typeface="Arial"/>
              </a:rPr>
              <a:t>) </a:t>
            </a:r>
            <a:r>
              <a:rPr lang="en-US" dirty="0" err="1" smtClean="0">
                <a:latin typeface="Arial"/>
              </a:rPr>
              <a:t>convert</a:t>
            </a:r>
            <a:r>
              <a:rPr lang="en-US" strike="noStrike" dirty="0" err="1" smtClean="0">
                <a:latin typeface="Arial"/>
              </a:rPr>
              <a:t>View.findViewById</a:t>
            </a:r>
            <a:r>
              <a:rPr lang="en-US" strike="noStrike" dirty="0">
                <a:latin typeface="Arial"/>
              </a:rPr>
              <a:t>(</a:t>
            </a:r>
            <a:endParaRPr dirty="0"/>
          </a:p>
          <a:p>
            <a:pPr>
              <a:lnSpc>
                <a:spcPct val="100000"/>
              </a:lnSpc>
            </a:pPr>
            <a:r>
              <a:rPr lang="en-US" strike="noStrike" dirty="0">
                <a:latin typeface="Arial"/>
              </a:rPr>
              <a:t>				R.id.editText1);</a:t>
            </a:r>
            <a:endParaRPr dirty="0"/>
          </a:p>
          <a:p>
            <a:pPr>
              <a:lnSpc>
                <a:spcPct val="100000"/>
              </a:lnSpc>
            </a:pPr>
            <a:r>
              <a:rPr lang="en-US" strike="noStrike" dirty="0">
                <a:latin typeface="Arial"/>
              </a:rPr>
              <a:t>		</a:t>
            </a:r>
            <a:r>
              <a:rPr lang="en-US" strike="noStrike" dirty="0" err="1">
                <a:latin typeface="Arial"/>
              </a:rPr>
              <a:t>TextView</a:t>
            </a:r>
            <a:r>
              <a:rPr lang="en-US" strike="noStrike" dirty="0">
                <a:latin typeface="Arial"/>
              </a:rPr>
              <a:t> textView2 = (</a:t>
            </a:r>
            <a:r>
              <a:rPr lang="en-US" strike="noStrike" dirty="0" err="1">
                <a:latin typeface="Arial"/>
              </a:rPr>
              <a:t>TextView</a:t>
            </a:r>
            <a:r>
              <a:rPr lang="en-US" strike="noStrike" dirty="0">
                <a:latin typeface="Arial"/>
              </a:rPr>
              <a:t>) </a:t>
            </a:r>
            <a:r>
              <a:rPr lang="en-US" dirty="0" err="1"/>
              <a:t>convertView.findViewById</a:t>
            </a:r>
            <a:r>
              <a:rPr lang="en-US" dirty="0"/>
              <a:t>(</a:t>
            </a:r>
            <a:endParaRPr dirty="0"/>
          </a:p>
          <a:p>
            <a:pPr>
              <a:lnSpc>
                <a:spcPct val="100000"/>
              </a:lnSpc>
            </a:pPr>
            <a:r>
              <a:rPr lang="en-US" strike="noStrike" dirty="0">
                <a:latin typeface="Arial"/>
              </a:rPr>
              <a:t>				R.id.editText2);</a:t>
            </a:r>
            <a:endParaRPr dirty="0"/>
          </a:p>
          <a:p>
            <a:pPr>
              <a:lnSpc>
                <a:spcPct val="100000"/>
              </a:lnSpc>
            </a:pPr>
            <a:r>
              <a:rPr lang="en-US" strike="noStrike" dirty="0">
                <a:latin typeface="Arial"/>
              </a:rPr>
              <a:t>		</a:t>
            </a:r>
            <a:r>
              <a:rPr lang="en-US" strike="noStrike" dirty="0" err="1">
                <a:latin typeface="Arial"/>
              </a:rPr>
              <a:t>ImageView</a:t>
            </a:r>
            <a:r>
              <a:rPr lang="en-US" strike="noStrike" dirty="0">
                <a:latin typeface="Arial"/>
              </a:rPr>
              <a:t> </a:t>
            </a:r>
            <a:r>
              <a:rPr lang="en-US" strike="noStrike" dirty="0" err="1">
                <a:latin typeface="Arial"/>
              </a:rPr>
              <a:t>imageView</a:t>
            </a:r>
            <a:r>
              <a:rPr lang="en-US" strike="noStrike" dirty="0">
                <a:latin typeface="Arial"/>
              </a:rPr>
              <a:t> = (</a:t>
            </a:r>
            <a:r>
              <a:rPr lang="en-US" strike="noStrike" dirty="0" err="1">
                <a:latin typeface="Arial"/>
              </a:rPr>
              <a:t>ImageView</a:t>
            </a:r>
            <a:r>
              <a:rPr lang="en-US" strike="noStrike" dirty="0">
                <a:latin typeface="Arial"/>
              </a:rPr>
              <a:t>) </a:t>
            </a:r>
            <a:r>
              <a:rPr lang="en-US" dirty="0" err="1"/>
              <a:t>convertView.findViewById</a:t>
            </a:r>
            <a:r>
              <a:rPr lang="en-US" dirty="0"/>
              <a:t>(</a:t>
            </a:r>
            <a:endParaRPr dirty="0"/>
          </a:p>
          <a:p>
            <a:pPr>
              <a:lnSpc>
                <a:spcPct val="100000"/>
              </a:lnSpc>
            </a:pPr>
            <a:r>
              <a:rPr lang="en-US" strike="noStrike" dirty="0">
                <a:latin typeface="Arial"/>
              </a:rPr>
              <a:t>				R.id.imageView1);</a:t>
            </a:r>
            <a:endParaRPr dirty="0"/>
          </a:p>
          <a:p>
            <a:pPr>
              <a:lnSpc>
                <a:spcPct val="100000"/>
              </a:lnSpc>
            </a:pPr>
            <a:r>
              <a:rPr lang="en-US" strike="noStrike" dirty="0">
                <a:latin typeface="Arial"/>
              </a:rPr>
              <a:t>		</a:t>
            </a:r>
            <a:endParaRPr dirty="0"/>
          </a:p>
          <a:p>
            <a:pPr>
              <a:lnSpc>
                <a:spcPct val="100000"/>
              </a:lnSpc>
            </a:pPr>
            <a:r>
              <a:rPr lang="en-US" strike="noStrike" dirty="0">
                <a:latin typeface="Arial"/>
              </a:rPr>
              <a:t>		textView1.setText(values[position]);</a:t>
            </a:r>
            <a:endParaRPr dirty="0"/>
          </a:p>
          <a:p>
            <a:pPr>
              <a:lnSpc>
                <a:spcPct val="100000"/>
              </a:lnSpc>
            </a:pPr>
            <a:r>
              <a:rPr lang="en-US" strike="noStrike" dirty="0">
                <a:latin typeface="Arial"/>
              </a:rPr>
              <a:t>		textView2.setText(</a:t>
            </a:r>
            <a:r>
              <a:rPr lang="en-US" strike="noStrike" dirty="0" err="1">
                <a:latin typeface="Arial"/>
              </a:rPr>
              <a:t>urls</a:t>
            </a:r>
            <a:r>
              <a:rPr lang="en-US" strike="noStrike" dirty="0">
                <a:latin typeface="Arial"/>
              </a:rPr>
              <a:t>[position]);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504000" y="8388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ＭＳ Ｐゴシック"/>
              </a:rPr>
              <a:t>HelloAndroid.java</a:t>
            </a:r>
            <a:endParaRPr/>
          </a:p>
        </p:txBody>
      </p:sp>
      <p:sp>
        <p:nvSpPr>
          <p:cNvPr id="157" name="CustomShape 2"/>
          <p:cNvSpPr/>
          <p:nvPr/>
        </p:nvSpPr>
        <p:spPr>
          <a:xfrm>
            <a:off x="1343880" y="1511640"/>
            <a:ext cx="8651520" cy="4988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2000" strike="noStrike">
                <a:solidFill>
                  <a:srgbClr val="000000"/>
                </a:solidFill>
                <a:latin typeface="Gill Sans MT"/>
                <a:ea typeface="DejaVu Sans"/>
              </a:rPr>
              <a:t>package com.example.helloandroid;</a:t>
            </a:r>
            <a:endParaRPr/>
          </a:p>
          <a:p>
            <a:endParaRPr/>
          </a:p>
          <a:p>
            <a:r>
              <a:rPr lang="en-US" sz="2000" strike="noStrike">
                <a:solidFill>
                  <a:srgbClr val="000000"/>
                </a:solidFill>
                <a:latin typeface="Gill Sans MT"/>
                <a:ea typeface="DejaVu Sans"/>
              </a:rPr>
              <a:t>import android.app.Activity;</a:t>
            </a:r>
            <a:endParaRPr/>
          </a:p>
          <a:p>
            <a:r>
              <a:rPr lang="en-US" sz="2000" strike="noStrike">
                <a:solidFill>
                  <a:srgbClr val="000000"/>
                </a:solidFill>
                <a:latin typeface="Gill Sans MT"/>
                <a:ea typeface="DejaVu Sans"/>
              </a:rPr>
              <a:t>import android.os.Bundle;</a:t>
            </a:r>
            <a:endParaRPr/>
          </a:p>
          <a:p>
            <a:r>
              <a:rPr lang="en-US" sz="2000" b="1" strike="noStrike">
                <a:solidFill>
                  <a:srgbClr val="000000"/>
                </a:solidFill>
                <a:latin typeface="Gill Sans MT"/>
                <a:ea typeface="DejaVu Sans"/>
              </a:rPr>
              <a:t>import android.widget.TextView;</a:t>
            </a:r>
            <a:endParaRPr/>
          </a:p>
          <a:p>
            <a:endParaRPr/>
          </a:p>
          <a:p>
            <a:r>
              <a:rPr lang="en-US" sz="2000" strike="noStrike">
                <a:solidFill>
                  <a:srgbClr val="000000"/>
                </a:solidFill>
                <a:latin typeface="Gill Sans MT"/>
                <a:ea typeface="DejaVu Sans"/>
              </a:rPr>
              <a:t>public class HelloAndroid extends Activity {</a:t>
            </a:r>
            <a:endParaRPr/>
          </a:p>
          <a:p>
            <a:r>
              <a:rPr lang="en-US" sz="2000" strike="noStrike">
                <a:solidFill>
                  <a:srgbClr val="000000"/>
                </a:solidFill>
                <a:latin typeface="Gill Sans MT"/>
                <a:ea typeface="DejaVu Sans"/>
              </a:rPr>
              <a:t>   /** Called when the activity is first created. */</a:t>
            </a:r>
            <a:endParaRPr/>
          </a:p>
          <a:p>
            <a:r>
              <a:rPr lang="en-US" sz="2000" strike="noStrike">
                <a:solidFill>
                  <a:srgbClr val="000000"/>
                </a:solidFill>
                <a:latin typeface="Gill Sans MT"/>
                <a:ea typeface="DejaVu Sans"/>
              </a:rPr>
              <a:t>   @Override</a:t>
            </a:r>
            <a:endParaRPr/>
          </a:p>
          <a:p>
            <a:r>
              <a:rPr lang="en-US" sz="2000" strike="noStrike">
                <a:solidFill>
                  <a:srgbClr val="000000"/>
                </a:solidFill>
                <a:latin typeface="Gill Sans MT"/>
                <a:ea typeface="DejaVu Sans"/>
              </a:rPr>
              <a:t>   public void onCreate(Bundle savedInstanceState) {</a:t>
            </a:r>
            <a:endParaRPr/>
          </a:p>
          <a:p>
            <a:r>
              <a:rPr lang="en-US" sz="2000" strike="noStrike">
                <a:solidFill>
                  <a:srgbClr val="000000"/>
                </a:solidFill>
                <a:latin typeface="Gill Sans MT"/>
                <a:ea typeface="DejaVu Sans"/>
              </a:rPr>
              <a:t>       super.onCreate(savedInstanceState);</a:t>
            </a:r>
            <a:endParaRPr/>
          </a:p>
          <a:p>
            <a:r>
              <a:rPr lang="en-US" sz="2000" strike="noStrike">
                <a:solidFill>
                  <a:srgbClr val="000000"/>
                </a:solidFill>
                <a:latin typeface="Gill Sans MT"/>
                <a:ea typeface="DejaVu Sans"/>
              </a:rPr>
              <a:t>       </a:t>
            </a:r>
            <a:r>
              <a:rPr lang="en-US" sz="2000" b="1" strike="noStrike">
                <a:solidFill>
                  <a:srgbClr val="000000"/>
                </a:solidFill>
                <a:latin typeface="Gill Sans MT"/>
                <a:ea typeface="DejaVu Sans"/>
              </a:rPr>
              <a:t>TextView tv = new TextView(this);</a:t>
            </a:r>
            <a:endParaRPr/>
          </a:p>
          <a:p>
            <a:r>
              <a:rPr lang="en-US" sz="2000" b="1" strike="noStrike">
                <a:solidFill>
                  <a:srgbClr val="000000"/>
                </a:solidFill>
                <a:latin typeface="Gill Sans MT"/>
                <a:ea typeface="DejaVu Sans"/>
              </a:rPr>
              <a:t>       tv.setText("Hello, Android");</a:t>
            </a:r>
            <a:endParaRPr/>
          </a:p>
          <a:p>
            <a:r>
              <a:rPr lang="en-US" sz="2000" b="1" strike="noStrike">
                <a:solidFill>
                  <a:srgbClr val="000000"/>
                </a:solidFill>
                <a:latin typeface="Gill Sans MT"/>
                <a:ea typeface="DejaVu Sans"/>
              </a:rPr>
              <a:t>       setContentView(tv); // display for this activity</a:t>
            </a:r>
            <a:endParaRPr/>
          </a:p>
          <a:p>
            <a:r>
              <a:rPr lang="en-US" sz="2000" strike="noStrike">
                <a:solidFill>
                  <a:srgbClr val="000000"/>
                </a:solidFill>
                <a:latin typeface="Gill Sans MT"/>
                <a:ea typeface="DejaVu Sans"/>
              </a:rPr>
              <a:t>   }</a:t>
            </a:r>
            <a:endParaRPr/>
          </a:p>
          <a:p>
            <a:pPr>
              <a:lnSpc>
                <a:spcPct val="90000"/>
              </a:lnSpc>
            </a:pPr>
            <a:r>
              <a:rPr lang="en-US" sz="2000" strike="noStrike">
                <a:solidFill>
                  <a:srgbClr val="000000"/>
                </a:solidFill>
                <a:latin typeface="Gill Sans MT"/>
                <a:ea typeface="DejaVu Sans"/>
              </a:rPr>
              <a:t>}</a:t>
            </a:r>
            <a:endParaRPr/>
          </a:p>
        </p:txBody>
      </p:sp>
      <p:sp>
        <p:nvSpPr>
          <p:cNvPr id="158" name="CustomShape 3"/>
          <p:cNvSpPr/>
          <p:nvPr/>
        </p:nvSpPr>
        <p:spPr>
          <a:xfrm>
            <a:off x="6047640" y="6804000"/>
            <a:ext cx="3695760" cy="3679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trike="noStrike">
                <a:solidFill>
                  <a:srgbClr val="000000"/>
                </a:solidFill>
                <a:latin typeface="Arial"/>
                <a:ea typeface="ＭＳ Ｐゴシック"/>
              </a:rPr>
              <a:t>A </a:t>
            </a:r>
            <a:r>
              <a:rPr lang="en-US" b="1" strike="noStrike">
                <a:solidFill>
                  <a:srgbClr val="000000"/>
                </a:solidFill>
                <a:latin typeface="Arial"/>
                <a:ea typeface="ＭＳ Ｐゴシック"/>
              </a:rPr>
              <a:t>View</a:t>
            </a:r>
            <a:r>
              <a:rPr lang="en-US" strike="noStrike">
                <a:solidFill>
                  <a:srgbClr val="000000"/>
                </a:solidFill>
                <a:latin typeface="Arial"/>
                <a:ea typeface="ＭＳ Ｐゴシック"/>
              </a:rPr>
              <a:t> is the basic UI element</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504000" y="30240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Custom Layout</a:t>
            </a:r>
            <a:endParaRPr/>
          </a:p>
        </p:txBody>
      </p:sp>
      <p:sp>
        <p:nvSpPr>
          <p:cNvPr id="208" name="CustomShape 2"/>
          <p:cNvSpPr/>
          <p:nvPr/>
        </p:nvSpPr>
        <p:spPr>
          <a:xfrm>
            <a:off x="504000" y="1764000"/>
            <a:ext cx="9071640" cy="56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3200" strike="noStrike" dirty="0">
                <a:latin typeface="Arial"/>
              </a:rPr>
              <a:t>Map the data to each element (two text areas an an image):</a:t>
            </a:r>
            <a:endParaRPr dirty="0"/>
          </a:p>
          <a:p>
            <a:pPr>
              <a:lnSpc>
                <a:spcPct val="100000"/>
              </a:lnSpc>
              <a:buSzPct val="45000"/>
              <a:buFont typeface="StarSymbol"/>
              <a:buChar char="l"/>
            </a:pPr>
            <a:r>
              <a:rPr lang="en-US" strike="noStrike" dirty="0">
                <a:latin typeface="Arial"/>
              </a:rPr>
              <a:t>		</a:t>
            </a:r>
            <a:endParaRPr dirty="0"/>
          </a:p>
          <a:p>
            <a:pPr>
              <a:lnSpc>
                <a:spcPct val="100000"/>
              </a:lnSpc>
            </a:pPr>
            <a:r>
              <a:rPr lang="en-US" strike="noStrike" dirty="0">
                <a:latin typeface="Arial"/>
              </a:rPr>
              <a:t>	if(values[position].</a:t>
            </a:r>
            <a:r>
              <a:rPr lang="en-US" strike="noStrike" dirty="0" err="1">
                <a:latin typeface="Arial"/>
              </a:rPr>
              <a:t>toLowerCase</a:t>
            </a:r>
            <a:r>
              <a:rPr lang="en-US" strike="noStrike" dirty="0">
                <a:latin typeface="Arial"/>
              </a:rPr>
              <a:t>().</a:t>
            </a:r>
            <a:r>
              <a:rPr lang="en-US" strike="noStrike" dirty="0" err="1">
                <a:latin typeface="Arial"/>
              </a:rPr>
              <a:t>startsWith</a:t>
            </a:r>
            <a:r>
              <a:rPr lang="en-US" strike="noStrike" dirty="0">
                <a:latin typeface="Arial"/>
              </a:rPr>
              <a:t>("</a:t>
            </a:r>
            <a:r>
              <a:rPr lang="en-US" strike="noStrike" dirty="0" err="1">
                <a:latin typeface="Arial"/>
              </a:rPr>
              <a:t>cs</a:t>
            </a:r>
            <a:r>
              <a:rPr lang="en-US" strike="noStrike" dirty="0">
                <a:latin typeface="Arial"/>
              </a:rPr>
              <a:t>")) {</a:t>
            </a:r>
            <a:endParaRPr dirty="0"/>
          </a:p>
          <a:p>
            <a:pPr>
              <a:lnSpc>
                <a:spcPct val="100000"/>
              </a:lnSpc>
            </a:pPr>
            <a:r>
              <a:rPr lang="en-US" strike="noStrike" dirty="0">
                <a:latin typeface="Arial"/>
              </a:rPr>
              <a:t>		</a:t>
            </a:r>
            <a:r>
              <a:rPr lang="en-US" strike="noStrike" dirty="0" err="1">
                <a:latin typeface="Arial"/>
              </a:rPr>
              <a:t>imageView.setImageResource</a:t>
            </a:r>
            <a:r>
              <a:rPr lang="en-US" strike="noStrike" dirty="0">
                <a:latin typeface="Arial"/>
              </a:rPr>
              <a:t>(</a:t>
            </a:r>
            <a:r>
              <a:rPr lang="en-US" strike="noStrike" dirty="0" err="1">
                <a:latin typeface="Arial"/>
              </a:rPr>
              <a:t>R.drawable.course</a:t>
            </a:r>
            <a:r>
              <a:rPr lang="en-US" strike="noStrike" dirty="0">
                <a:latin typeface="Arial"/>
              </a:rPr>
              <a:t>);</a:t>
            </a:r>
            <a:endParaRPr dirty="0"/>
          </a:p>
          <a:p>
            <a:pPr>
              <a:lnSpc>
                <a:spcPct val="100000"/>
              </a:lnSpc>
            </a:pPr>
            <a:r>
              <a:rPr lang="en-US" strike="noStrike" dirty="0">
                <a:latin typeface="Arial"/>
              </a:rPr>
              <a:t>	} else {</a:t>
            </a:r>
            <a:endParaRPr dirty="0"/>
          </a:p>
          <a:p>
            <a:pPr>
              <a:lnSpc>
                <a:spcPct val="100000"/>
              </a:lnSpc>
            </a:pPr>
            <a:r>
              <a:rPr lang="en-US" strike="noStrike" dirty="0">
                <a:latin typeface="Arial"/>
              </a:rPr>
              <a:t>		</a:t>
            </a:r>
            <a:r>
              <a:rPr lang="en-US" strike="noStrike" dirty="0" err="1">
                <a:latin typeface="Arial"/>
              </a:rPr>
              <a:t>imageView.setImageResource</a:t>
            </a:r>
            <a:r>
              <a:rPr lang="en-US" strike="noStrike" dirty="0">
                <a:latin typeface="Arial"/>
              </a:rPr>
              <a:t>(</a:t>
            </a:r>
            <a:r>
              <a:rPr lang="en-US" strike="noStrike" dirty="0" err="1">
                <a:latin typeface="Arial"/>
              </a:rPr>
              <a:t>R.drawable.lab</a:t>
            </a:r>
            <a:r>
              <a:rPr lang="en-US" strike="noStrike" dirty="0">
                <a:latin typeface="Arial"/>
              </a:rPr>
              <a:t>);</a:t>
            </a:r>
            <a:endParaRPr dirty="0"/>
          </a:p>
          <a:p>
            <a:pPr>
              <a:lnSpc>
                <a:spcPct val="100000"/>
              </a:lnSpc>
            </a:pPr>
            <a:r>
              <a:rPr lang="en-US" strike="noStrike" dirty="0">
                <a:latin typeface="Arial"/>
              </a:rPr>
              <a:t>	</a:t>
            </a:r>
            <a:r>
              <a:rPr lang="en-US" strike="noStrike" dirty="0" smtClean="0">
                <a:latin typeface="Arial"/>
              </a:rPr>
              <a:t>}</a:t>
            </a:r>
          </a:p>
          <a:p>
            <a:pPr>
              <a:lnSpc>
                <a:spcPct val="100000"/>
              </a:lnSpc>
            </a:pPr>
            <a:endParaRPr lang="en-US" dirty="0">
              <a:latin typeface="Arial"/>
            </a:endParaRPr>
          </a:p>
          <a:p>
            <a:pPr>
              <a:lnSpc>
                <a:spcPct val="100000"/>
              </a:lnSpc>
            </a:pPr>
            <a:r>
              <a:rPr lang="en-US" dirty="0" smtClean="0">
                <a:latin typeface="Arial"/>
              </a:rPr>
              <a:t>              return </a:t>
            </a:r>
            <a:r>
              <a:rPr lang="en-US" dirty="0" err="1" smtClean="0">
                <a:latin typeface="Arial"/>
              </a:rPr>
              <a:t>convertView</a:t>
            </a:r>
            <a:r>
              <a:rPr lang="en-US" dirty="0" smtClean="0">
                <a:latin typeface="Arial"/>
              </a:rPr>
              <a:t>;</a:t>
            </a:r>
            <a:endParaRPr dirty="0"/>
          </a:p>
          <a:p>
            <a:pPr>
              <a:lnSpc>
                <a:spcPct val="100000"/>
              </a:lnSpc>
            </a:pPr>
            <a:r>
              <a:rPr lang="en-US" strike="noStrike" dirty="0">
                <a:latin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504000" y="-252360"/>
            <a:ext cx="9071640" cy="12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SzPct val="45000"/>
              <a:buFont typeface="StarSymbol"/>
              <a:buChar char="l"/>
            </a:pPr>
            <a:r>
              <a:rPr lang="en-US" sz="4400" strike="noStrike">
                <a:latin typeface="Arial"/>
              </a:rPr>
              <a:t>Custom Layout</a:t>
            </a:r>
            <a:endParaRPr/>
          </a:p>
        </p:txBody>
      </p:sp>
      <p:sp>
        <p:nvSpPr>
          <p:cNvPr id="210" name="CustomShape 2"/>
          <p:cNvSpPr/>
          <p:nvPr/>
        </p:nvSpPr>
        <p:spPr>
          <a:xfrm>
            <a:off x="504000" y="1208520"/>
            <a:ext cx="9071640" cy="626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strike="noStrike">
                <a:latin typeface="Arial"/>
              </a:rPr>
              <a:t>Now we must define the ArrayAdapter, which will map our data to a custom XML layout we will create.</a:t>
            </a:r>
            <a:endParaRPr/>
          </a:p>
          <a:p>
            <a:pPr>
              <a:lnSpc>
                <a:spcPct val="80000"/>
              </a:lnSpc>
              <a:buSzPct val="45000"/>
              <a:buFont typeface="StarSymbol"/>
              <a:buChar char="l"/>
            </a:pPr>
            <a:endParaRPr/>
          </a:p>
          <a:p>
            <a:pPr>
              <a:lnSpc>
                <a:spcPct val="80000"/>
              </a:lnSpc>
            </a:pPr>
            <a:r>
              <a:rPr lang="en-US" sz="900" strike="noStrike">
                <a:latin typeface="Arial"/>
              </a:rPr>
              <a:t>&lt;?xml version="1.0" encoding="utf-8"?&gt;</a:t>
            </a:r>
            <a:endParaRPr/>
          </a:p>
          <a:p>
            <a:pPr>
              <a:lnSpc>
                <a:spcPct val="80000"/>
              </a:lnSpc>
            </a:pPr>
            <a:r>
              <a:rPr lang="en-US" sz="900" strike="noStrike">
                <a:latin typeface="Arial"/>
              </a:rPr>
              <a:t>&lt;RelativeLayout xmlns:android="http://schemas.android.com/apk/res/android"</a:t>
            </a:r>
            <a:endParaRPr/>
          </a:p>
          <a:p>
            <a:pPr>
              <a:lnSpc>
                <a:spcPct val="80000"/>
              </a:lnSpc>
            </a:pPr>
            <a:r>
              <a:rPr lang="en-US" sz="900" strike="noStrike">
                <a:latin typeface="Arial"/>
              </a:rPr>
              <a:t>    android:layout_width="match_parent"</a:t>
            </a:r>
            <a:endParaRPr/>
          </a:p>
          <a:p>
            <a:pPr>
              <a:lnSpc>
                <a:spcPct val="80000"/>
              </a:lnSpc>
            </a:pPr>
            <a:r>
              <a:rPr lang="en-US" sz="900" strike="noStrike">
                <a:latin typeface="Arial"/>
              </a:rPr>
              <a:t>    android:layout_height="match_parent" &gt;</a:t>
            </a:r>
            <a:endParaRPr/>
          </a:p>
          <a:p>
            <a:pPr>
              <a:lnSpc>
                <a:spcPct val="80000"/>
              </a:lnSpc>
            </a:pPr>
            <a:endParaRPr/>
          </a:p>
          <a:p>
            <a:pPr>
              <a:lnSpc>
                <a:spcPct val="80000"/>
              </a:lnSpc>
            </a:pPr>
            <a:r>
              <a:rPr lang="en-US" sz="900" strike="noStrike">
                <a:latin typeface="Arial"/>
              </a:rPr>
              <a:t>    &lt;ImageView</a:t>
            </a:r>
            <a:endParaRPr/>
          </a:p>
          <a:p>
            <a:pPr>
              <a:lnSpc>
                <a:spcPct val="80000"/>
              </a:lnSpc>
            </a:pPr>
            <a:r>
              <a:rPr lang="en-US" sz="900" strike="noStrike">
                <a:latin typeface="Arial"/>
              </a:rPr>
              <a:t>        android:id="@+id/imageView1"</a:t>
            </a:r>
            <a:endParaRPr/>
          </a:p>
          <a:p>
            <a:pPr>
              <a:lnSpc>
                <a:spcPct val="80000"/>
              </a:lnSpc>
            </a:pPr>
            <a:r>
              <a:rPr lang="en-US" sz="900" strike="noStrike">
                <a:latin typeface="Arial"/>
              </a:rPr>
              <a:t>        android:layout_width="wrap_content"</a:t>
            </a:r>
            <a:endParaRPr/>
          </a:p>
          <a:p>
            <a:pPr>
              <a:lnSpc>
                <a:spcPct val="80000"/>
              </a:lnSpc>
            </a:pPr>
            <a:r>
              <a:rPr lang="en-US" sz="900" strike="noStrike">
                <a:latin typeface="Arial"/>
              </a:rPr>
              <a:t>        android:layout_height="wrap_content"</a:t>
            </a:r>
            <a:endParaRPr/>
          </a:p>
          <a:p>
            <a:pPr>
              <a:lnSpc>
                <a:spcPct val="80000"/>
              </a:lnSpc>
            </a:pPr>
            <a:r>
              <a:rPr lang="en-US" sz="900" strike="noStrike">
                <a:latin typeface="Arial"/>
              </a:rPr>
              <a:t>        android:layout_alignParentBottom="true"</a:t>
            </a:r>
            <a:endParaRPr/>
          </a:p>
          <a:p>
            <a:pPr>
              <a:lnSpc>
                <a:spcPct val="80000"/>
              </a:lnSpc>
            </a:pPr>
            <a:r>
              <a:rPr lang="en-US" sz="900" strike="noStrike">
                <a:latin typeface="Arial"/>
              </a:rPr>
              <a:t>        android:layout_alignParentLeft="true"</a:t>
            </a:r>
            <a:endParaRPr/>
          </a:p>
          <a:p>
            <a:pPr>
              <a:lnSpc>
                <a:spcPct val="80000"/>
              </a:lnSpc>
            </a:pPr>
            <a:r>
              <a:rPr lang="en-US" sz="900" strike="noStrike">
                <a:latin typeface="Arial"/>
              </a:rPr>
              <a:t>        android:layout_alignParentRight="true"</a:t>
            </a:r>
            <a:endParaRPr/>
          </a:p>
          <a:p>
            <a:pPr>
              <a:lnSpc>
                <a:spcPct val="80000"/>
              </a:lnSpc>
            </a:pPr>
            <a:r>
              <a:rPr lang="en-US" sz="900" strike="noStrike">
                <a:latin typeface="Arial"/>
              </a:rPr>
              <a:t>        android:layout_alignParentTop="true"</a:t>
            </a:r>
            <a:endParaRPr/>
          </a:p>
          <a:p>
            <a:pPr>
              <a:lnSpc>
                <a:spcPct val="80000"/>
              </a:lnSpc>
            </a:pPr>
            <a:r>
              <a:rPr lang="en-US" sz="900" strike="noStrike">
                <a:latin typeface="Arial"/>
              </a:rPr>
              <a:t>        android:layout_marginBottom="342dp"</a:t>
            </a:r>
            <a:endParaRPr/>
          </a:p>
          <a:p>
            <a:pPr>
              <a:lnSpc>
                <a:spcPct val="80000"/>
              </a:lnSpc>
            </a:pPr>
            <a:r>
              <a:rPr lang="en-US" sz="900" strike="noStrike">
                <a:latin typeface="Arial"/>
              </a:rPr>
              <a:t>        android:layout_marginRight="201dp"</a:t>
            </a:r>
            <a:endParaRPr/>
          </a:p>
          <a:p>
            <a:pPr>
              <a:lnSpc>
                <a:spcPct val="80000"/>
              </a:lnSpc>
            </a:pPr>
            <a:r>
              <a:rPr lang="en-US" sz="900" strike="noStrike">
                <a:latin typeface="Arial"/>
              </a:rPr>
              <a:t>        android:src="@drawable/course" /&gt;</a:t>
            </a:r>
            <a:endParaRPr/>
          </a:p>
          <a:p>
            <a:pPr>
              <a:lnSpc>
                <a:spcPct val="80000"/>
              </a:lnSpc>
            </a:pPr>
            <a:endParaRPr/>
          </a:p>
          <a:p>
            <a:pPr>
              <a:lnSpc>
                <a:spcPct val="80000"/>
              </a:lnSpc>
            </a:pPr>
            <a:r>
              <a:rPr lang="en-US" sz="900" strike="noStrike">
                <a:latin typeface="Arial"/>
              </a:rPr>
              <a:t>    &lt;EditText</a:t>
            </a:r>
            <a:endParaRPr/>
          </a:p>
          <a:p>
            <a:pPr>
              <a:lnSpc>
                <a:spcPct val="80000"/>
              </a:lnSpc>
            </a:pPr>
            <a:r>
              <a:rPr lang="en-US" sz="900" strike="noStrike">
                <a:latin typeface="Arial"/>
              </a:rPr>
              <a:t>        android:id="@+id/editText1"</a:t>
            </a:r>
            <a:endParaRPr/>
          </a:p>
          <a:p>
            <a:pPr>
              <a:lnSpc>
                <a:spcPct val="80000"/>
              </a:lnSpc>
            </a:pPr>
            <a:r>
              <a:rPr lang="en-US" sz="900" strike="noStrike">
                <a:latin typeface="Arial"/>
              </a:rPr>
              <a:t>        android:layout_width="wrap_content"</a:t>
            </a:r>
            <a:endParaRPr/>
          </a:p>
          <a:p>
            <a:pPr>
              <a:lnSpc>
                <a:spcPct val="80000"/>
              </a:lnSpc>
            </a:pPr>
            <a:r>
              <a:rPr lang="en-US" sz="900" strike="noStrike">
                <a:latin typeface="Arial"/>
              </a:rPr>
              <a:t>        android:layout_height="wrap_content"</a:t>
            </a:r>
            <a:endParaRPr/>
          </a:p>
          <a:p>
            <a:pPr>
              <a:lnSpc>
                <a:spcPct val="80000"/>
              </a:lnSpc>
            </a:pPr>
            <a:r>
              <a:rPr lang="en-US" sz="900" strike="noStrike">
                <a:latin typeface="Arial"/>
              </a:rPr>
              <a:t>        android:layout_alignParentRight="true"</a:t>
            </a:r>
            <a:endParaRPr/>
          </a:p>
          <a:p>
            <a:pPr>
              <a:lnSpc>
                <a:spcPct val="80000"/>
              </a:lnSpc>
            </a:pPr>
            <a:r>
              <a:rPr lang="en-US" sz="900" strike="noStrike">
                <a:latin typeface="Arial"/>
              </a:rPr>
              <a:t>        android:layout_alignParentTop="true"</a:t>
            </a:r>
            <a:endParaRPr/>
          </a:p>
          <a:p>
            <a:pPr>
              <a:lnSpc>
                <a:spcPct val="80000"/>
              </a:lnSpc>
            </a:pPr>
            <a:r>
              <a:rPr lang="en-US" sz="900" strike="noStrike">
                <a:latin typeface="Arial"/>
              </a:rPr>
              <a:t>        android:ems="10" &gt;</a:t>
            </a:r>
            <a:endParaRPr/>
          </a:p>
          <a:p>
            <a:pPr>
              <a:lnSpc>
                <a:spcPct val="80000"/>
              </a:lnSpc>
            </a:pPr>
            <a:endParaRPr/>
          </a:p>
          <a:p>
            <a:pPr>
              <a:lnSpc>
                <a:spcPct val="80000"/>
              </a:lnSpc>
            </a:pPr>
            <a:r>
              <a:rPr lang="en-US" sz="900" strike="noStrike">
                <a:latin typeface="Arial"/>
              </a:rPr>
              <a:t>        &lt;requestFocus /&gt;</a:t>
            </a:r>
            <a:endParaRPr/>
          </a:p>
          <a:p>
            <a:pPr>
              <a:lnSpc>
                <a:spcPct val="80000"/>
              </a:lnSpc>
            </a:pPr>
            <a:r>
              <a:rPr lang="en-US" sz="900" strike="noStrike">
                <a:latin typeface="Arial"/>
              </a:rPr>
              <a:t>    &lt;/EditText&gt;</a:t>
            </a:r>
            <a:endParaRPr/>
          </a:p>
          <a:p>
            <a:pPr>
              <a:lnSpc>
                <a:spcPct val="80000"/>
              </a:lnSpc>
            </a:pPr>
            <a:endParaRPr/>
          </a:p>
          <a:p>
            <a:pPr>
              <a:lnSpc>
                <a:spcPct val="80000"/>
              </a:lnSpc>
            </a:pPr>
            <a:r>
              <a:rPr lang="en-US" sz="900" strike="noStrike">
                <a:latin typeface="Arial"/>
              </a:rPr>
              <a:t>    &lt;EditText</a:t>
            </a:r>
            <a:endParaRPr/>
          </a:p>
          <a:p>
            <a:pPr>
              <a:lnSpc>
                <a:spcPct val="80000"/>
              </a:lnSpc>
            </a:pPr>
            <a:r>
              <a:rPr lang="en-US" sz="900" strike="noStrike">
                <a:latin typeface="Arial"/>
              </a:rPr>
              <a:t>        android:id="@+id/editText2"</a:t>
            </a:r>
            <a:endParaRPr/>
          </a:p>
          <a:p>
            <a:pPr>
              <a:lnSpc>
                <a:spcPct val="80000"/>
              </a:lnSpc>
            </a:pPr>
            <a:r>
              <a:rPr lang="en-US" sz="900" strike="noStrike">
                <a:latin typeface="Arial"/>
              </a:rPr>
              <a:t>        android:layout_width="wrap_content"</a:t>
            </a:r>
            <a:endParaRPr/>
          </a:p>
          <a:p>
            <a:pPr>
              <a:lnSpc>
                <a:spcPct val="80000"/>
              </a:lnSpc>
            </a:pPr>
            <a:r>
              <a:rPr lang="en-US" sz="900" strike="noStrike">
                <a:latin typeface="Arial"/>
              </a:rPr>
              <a:t>        android:layout_height="wrap_content"</a:t>
            </a:r>
            <a:endParaRPr/>
          </a:p>
          <a:p>
            <a:pPr>
              <a:lnSpc>
                <a:spcPct val="80000"/>
              </a:lnSpc>
            </a:pPr>
            <a:r>
              <a:rPr lang="en-US" sz="900" strike="noStrike">
                <a:latin typeface="Arial"/>
              </a:rPr>
              <a:t>        android:layout_alignLeft="@+id/editText1"</a:t>
            </a:r>
            <a:endParaRPr/>
          </a:p>
          <a:p>
            <a:pPr>
              <a:lnSpc>
                <a:spcPct val="80000"/>
              </a:lnSpc>
            </a:pPr>
            <a:r>
              <a:rPr lang="en-US" sz="900" strike="noStrike">
                <a:latin typeface="Arial"/>
              </a:rPr>
              <a:t>        android:layout_below="@+id/editText1"</a:t>
            </a:r>
            <a:endParaRPr/>
          </a:p>
          <a:p>
            <a:pPr>
              <a:lnSpc>
                <a:spcPct val="80000"/>
              </a:lnSpc>
            </a:pPr>
            <a:r>
              <a:rPr lang="en-US" sz="900" strike="noStrike">
                <a:latin typeface="Arial"/>
              </a:rPr>
              <a:t>        android:layout_marginLeft="20dp"</a:t>
            </a:r>
            <a:endParaRPr/>
          </a:p>
          <a:p>
            <a:pPr>
              <a:lnSpc>
                <a:spcPct val="80000"/>
              </a:lnSpc>
            </a:pPr>
            <a:r>
              <a:rPr lang="en-US" sz="900" strike="noStrike">
                <a:latin typeface="Arial"/>
              </a:rPr>
              <a:t>        android:ems="10" /&gt;</a:t>
            </a:r>
            <a:endParaRPr/>
          </a:p>
          <a:p>
            <a:pPr>
              <a:lnSpc>
                <a:spcPct val="80000"/>
              </a:lnSpc>
            </a:pPr>
            <a:endParaRPr/>
          </a:p>
          <a:p>
            <a:pPr>
              <a:lnSpc>
                <a:spcPct val="80000"/>
              </a:lnSpc>
            </a:pPr>
            <a:r>
              <a:rPr lang="en-US" sz="900" strike="noStrike">
                <a:latin typeface="Arial"/>
              </a:rPr>
              <a:t>&lt;/RelativeLayout&gt;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Displaying an Image from a URL in a CustomAdapter</a:t>
            </a:r>
            <a:endParaRPr/>
          </a:p>
        </p:txBody>
      </p:sp>
      <p:sp>
        <p:nvSpPr>
          <p:cNvPr id="212"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Create an AsyncTask class that takes constructor parameters for the URL of the image to download, and the ImageView to display upon </a:t>
            </a:r>
            <a:endParaRPr/>
          </a:p>
          <a:p>
            <a:pPr lvl="1">
              <a:lnSpc>
                <a:spcPct val="100000"/>
              </a:lnSpc>
              <a:buSzPct val="76000"/>
              <a:buFont typeface="Wingdings 3" charset="2"/>
              <a:buChar char=""/>
            </a:pPr>
            <a:r>
              <a:rPr lang="en-US" sz="2600" strike="noStrike">
                <a:solidFill>
                  <a:srgbClr val="000000"/>
                </a:solidFill>
                <a:latin typeface="Gill Sans MT"/>
                <a:ea typeface="ＭＳ Ｐゴシック"/>
              </a:rPr>
              <a:t>You’ll get these from your array[position] and findViewById() in your custom adapter’s getView method for a given row position</a:t>
            </a:r>
            <a:endParaRPr/>
          </a:p>
          <a:p>
            <a:pPr>
              <a:lnSpc>
                <a:spcPct val="100000"/>
              </a:lnSpc>
              <a:buSzPct val="76000"/>
              <a:buFont typeface="Wingdings 3" charset="2"/>
              <a:buChar char=""/>
            </a:pPr>
            <a:r>
              <a:rPr lang="en-US" sz="2600" strike="noStrike">
                <a:solidFill>
                  <a:srgbClr val="000000"/>
                </a:solidFill>
                <a:latin typeface="Gill Sans"/>
                <a:ea typeface="Droid Sans Fallback"/>
              </a:rPr>
              <a:t>In doInBackground(), use an HttpUrlConnection to download the image at the URL</a:t>
            </a:r>
            <a:endParaRPr/>
          </a:p>
          <a:p>
            <a:pPr>
              <a:lnSpc>
                <a:spcPct val="100000"/>
              </a:lnSpc>
              <a:buSzPct val="76000"/>
              <a:buFont typeface="Wingdings 3" charset="2"/>
              <a:buChar char=""/>
            </a:pPr>
            <a:r>
              <a:rPr lang="en-US" sz="2600" strike="noStrike">
                <a:solidFill>
                  <a:srgbClr val="000000"/>
                </a:solidFill>
                <a:latin typeface="Gill Sans"/>
                <a:ea typeface="Droid Sans Fallback"/>
              </a:rPr>
              <a:t>Return BitmapFactory.decodeStream(theInputStream);</a:t>
            </a:r>
            <a:endParaRPr/>
          </a:p>
          <a:p>
            <a:pPr>
              <a:lnSpc>
                <a:spcPct val="100000"/>
              </a:lnSpc>
              <a:buSzPct val="76000"/>
              <a:buFont typeface="Wingdings 3" charset="2"/>
              <a:buChar char=""/>
            </a:pPr>
            <a:r>
              <a:rPr lang="en-US" sz="2600" strike="noStrike">
                <a:solidFill>
                  <a:srgbClr val="000000"/>
                </a:solidFill>
                <a:latin typeface="Gill Sans"/>
                <a:ea typeface="Droid Sans Fallback"/>
              </a:rPr>
              <a:t>In onPostExecute, display the Bitmap image you returned:</a:t>
            </a:r>
            <a:endParaRPr/>
          </a:p>
          <a:p>
            <a:pPr>
              <a:lnSpc>
                <a:spcPct val="100000"/>
              </a:lnSpc>
              <a:buSzPct val="76000"/>
              <a:buFont typeface="Wingdings 3" charset="2"/>
              <a:buChar char=""/>
            </a:pPr>
            <a:r>
              <a:rPr lang="en-US" sz="2600" strike="noStrike">
                <a:solidFill>
                  <a:srgbClr val="000000"/>
                </a:solidFill>
                <a:latin typeface="Gill Sans"/>
                <a:ea typeface="Droid Sans Fallback"/>
              </a:rPr>
              <a:t>imageView.setImageBitmap(returnedImage);</a:t>
            </a:r>
            <a:endParaRPr/>
          </a:p>
          <a:p>
            <a:pPr>
              <a:lnSpc>
                <a:spcPct val="100000"/>
              </a:lnSpc>
              <a:buSzPct val="76000"/>
              <a:buFont typeface="Wingdings 3" charset="2"/>
              <a:buChar char=""/>
            </a:pPr>
            <a:r>
              <a:rPr lang="en-US" sz="2600" strike="noStrike">
                <a:solidFill>
                  <a:srgbClr val="000000"/>
                </a:solidFill>
                <a:latin typeface="Gill Sans"/>
                <a:ea typeface="Droid Sans Fallback"/>
              </a:rPr>
              <a:t>Caching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14"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a:ea typeface="Droid Sans Fallback"/>
              </a:rPr>
              <a:t>We can capture Android HTTP requests from a WebView by attaching a WebViewClient listener to it</a:t>
            </a:r>
            <a:endParaRPr/>
          </a:p>
          <a:p>
            <a:pPr>
              <a:lnSpc>
                <a:spcPct val="100000"/>
              </a:lnSpc>
              <a:buSzPct val="76000"/>
              <a:buFont typeface="Wingdings 3" charset="2"/>
              <a:buChar char=""/>
            </a:pPr>
            <a:endParaRPr/>
          </a:p>
          <a:p>
            <a:pPr>
              <a:lnSpc>
                <a:spcPct val="100000"/>
              </a:lnSpc>
            </a:pPr>
            <a:r>
              <a:rPr lang="en-US" sz="2000" strike="noStrike">
                <a:solidFill>
                  <a:srgbClr val="000000"/>
                </a:solidFill>
                <a:latin typeface="Gill Sans MT"/>
                <a:ea typeface="Droid Sans Fallback"/>
              </a:rPr>
              <a:t>public class OAuthWebViewClient extends WebViewClient {</a:t>
            </a:r>
            <a:endParaRPr/>
          </a:p>
          <a:p>
            <a:pPr>
              <a:lnSpc>
                <a:spcPct val="100000"/>
              </a:lnSpc>
            </a:pPr>
            <a:r>
              <a:rPr lang="en-US" sz="2000" strike="noStrike">
                <a:solidFill>
                  <a:srgbClr val="000000"/>
                </a:solidFill>
                <a:latin typeface="Gill Sans MT"/>
                <a:ea typeface="Droid Sans Fallback"/>
              </a:rPr>
              <a:t>    @Override</a:t>
            </a:r>
            <a:endParaRPr/>
          </a:p>
          <a:p>
            <a:pPr>
              <a:lnSpc>
                <a:spcPct val="100000"/>
              </a:lnSpc>
            </a:pPr>
            <a:r>
              <a:rPr lang="en-US" sz="2000" strike="noStrike">
                <a:solidFill>
                  <a:srgbClr val="000000"/>
                </a:solidFill>
                <a:latin typeface="Gill Sans MT"/>
                <a:ea typeface="Droid Sans Fallback"/>
              </a:rPr>
              <a:t>    public boolean shouldOverrideUrlLoading 
                            (final WebView view, String url) {</a:t>
            </a:r>
            <a:endParaRPr/>
          </a:p>
          <a:p>
            <a:pPr>
              <a:lnSpc>
                <a:spcPct val="100000"/>
              </a:lnSpc>
            </a:pPr>
            <a:r>
              <a:rPr lang="en-US" sz="2000" strike="noStrike">
                <a:solidFill>
                  <a:srgbClr val="000000"/>
                </a:solidFill>
                <a:latin typeface="Gill Sans MT"/>
                <a:ea typeface="Droid Sans Fallback"/>
              </a:rPr>
              <a:t>        if(url.contains("www.google.com")) {</a:t>
            </a:r>
            <a:endParaRPr/>
          </a:p>
          <a:p>
            <a:pPr>
              <a:lnSpc>
                <a:spcPct val="100000"/>
              </a:lnSpc>
            </a:pPr>
            <a:r>
              <a:rPr lang="en-US" sz="2000" strike="noStrike">
                <a:solidFill>
                  <a:srgbClr val="000000"/>
                </a:solidFill>
                <a:latin typeface="Gill Sans MT"/>
                <a:ea typeface="Droid Sans Fallback"/>
              </a:rPr>
              <a:t>	       // the url contains google, capture it?</a:t>
            </a:r>
            <a:endParaRPr/>
          </a:p>
          <a:p>
            <a:pPr>
              <a:lnSpc>
                <a:spcPct val="100000"/>
              </a:lnSpc>
            </a:pPr>
            <a:r>
              <a:rPr lang="en-US" sz="2000" strike="noStrike">
                <a:solidFill>
                  <a:srgbClr val="000000"/>
                </a:solidFill>
                <a:latin typeface="Gill Sans MT"/>
                <a:ea typeface="Droid Sans Fallback"/>
              </a:rPr>
              <a:t>            return true; // override and handle the URL ourselves</a:t>
            </a:r>
            <a:endParaRPr/>
          </a:p>
          <a:p>
            <a:pPr>
              <a:lnSpc>
                <a:spcPct val="100000"/>
              </a:lnSpc>
            </a:pPr>
            <a:r>
              <a:rPr lang="en-US" sz="2000" strike="noStrike">
                <a:solidFill>
                  <a:srgbClr val="000000"/>
                </a:solidFill>
                <a:latin typeface="Gill Sans MT"/>
                <a:ea typeface="Droid Sans Fallback"/>
              </a:rPr>
              <a:t>        } else {</a:t>
            </a:r>
            <a:endParaRPr/>
          </a:p>
          <a:p>
            <a:pPr>
              <a:lnSpc>
                <a:spcPct val="100000"/>
              </a:lnSpc>
            </a:pPr>
            <a:r>
              <a:rPr lang="en-US" sz="2000" strike="noStrike">
                <a:solidFill>
                  <a:srgbClr val="000000"/>
                </a:solidFill>
                <a:latin typeface="Gill Sans MT"/>
                <a:ea typeface="Droid Sans Fallback"/>
              </a:rPr>
              <a:t>            return false; // let the webview handle the request</a:t>
            </a:r>
            <a:endParaRPr/>
          </a:p>
          <a:p>
            <a:pPr>
              <a:lnSpc>
                <a:spcPct val="100000"/>
              </a:lnSpc>
            </a:pPr>
            <a:r>
              <a:rPr lang="en-US" sz="2000" strike="noStrike">
                <a:solidFill>
                  <a:srgbClr val="000000"/>
                </a:solidFill>
                <a:latin typeface="Gill Sans MT"/>
                <a:ea typeface="Droid Sans Fallback"/>
              </a:rPr>
              <a:t>        }</a:t>
            </a:r>
            <a:endParaRPr/>
          </a:p>
          <a:p>
            <a:pPr>
              <a:lnSpc>
                <a:spcPct val="100000"/>
              </a:lnSpc>
            </a:pPr>
            <a:r>
              <a:rPr lang="en-US" sz="2000" strike="noStrike">
                <a:solidFill>
                  <a:srgbClr val="000000"/>
                </a:solidFill>
                <a:latin typeface="Gill Sans MT"/>
                <a:ea typeface="Droid Sans Fallback"/>
              </a:rPr>
              <a:t>    }</a:t>
            </a:r>
            <a:endParaRPr/>
          </a:p>
          <a:p>
            <a:pPr>
              <a:lnSpc>
                <a:spcPct val="100000"/>
              </a:lnSpc>
            </a:pPr>
            <a:r>
              <a:rPr lang="en-US" sz="2000" strike="noStrike">
                <a:solidFill>
                  <a:srgbClr val="000000"/>
                </a:solidFill>
                <a:latin typeface="Gill Sans MT"/>
                <a:ea typeface="Droid Sans Fallback"/>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16"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dirty="0">
                <a:solidFill>
                  <a:srgbClr val="000000"/>
                </a:solidFill>
                <a:latin typeface="Gill Sans MT"/>
                <a:ea typeface="Droid Sans Fallback"/>
              </a:rPr>
              <a:t>Let's use this to perform </a:t>
            </a:r>
            <a:r>
              <a:rPr lang="en-US" sz="2600" strike="noStrike" dirty="0" err="1">
                <a:solidFill>
                  <a:srgbClr val="000000"/>
                </a:solidFill>
                <a:latin typeface="Gill Sans MT"/>
                <a:ea typeface="Droid Sans Fallback"/>
              </a:rPr>
              <a:t>Oauth</a:t>
            </a:r>
            <a:r>
              <a:rPr lang="en-US" sz="2600" strike="noStrike" dirty="0">
                <a:solidFill>
                  <a:srgbClr val="000000"/>
                </a:solidFill>
                <a:latin typeface="Gill Sans MT"/>
                <a:ea typeface="Droid Sans Fallback"/>
              </a:rPr>
              <a:t>!</a:t>
            </a:r>
            <a:endParaRPr dirty="0"/>
          </a:p>
          <a:p>
            <a:pPr>
              <a:lnSpc>
                <a:spcPct val="100000"/>
              </a:lnSpc>
              <a:buSzPct val="76000"/>
              <a:buFont typeface="Wingdings 3" charset="2"/>
              <a:buChar char=""/>
            </a:pPr>
            <a:r>
              <a:rPr lang="en-US" sz="2600" strike="noStrike" dirty="0">
                <a:solidFill>
                  <a:srgbClr val="000000"/>
                </a:solidFill>
                <a:latin typeface="Gill Sans MT"/>
                <a:ea typeface="Droid Sans Fallback"/>
              </a:rPr>
              <a:t>In this example, we will use the Google Calendar API</a:t>
            </a:r>
            <a:endParaRPr dirty="0"/>
          </a:p>
          <a:p>
            <a:pPr lvl="1">
              <a:lnSpc>
                <a:spcPct val="100000"/>
              </a:lnSpc>
              <a:buSzPct val="45000"/>
              <a:buFont typeface="StarSymbol"/>
              <a:buChar char=""/>
            </a:pPr>
            <a:r>
              <a:rPr lang="en-US" sz="2600" strike="noStrike" dirty="0">
                <a:solidFill>
                  <a:srgbClr val="000000"/>
                </a:solidFill>
                <a:latin typeface="Gill Sans MT"/>
                <a:ea typeface="Droid Sans Fallback"/>
              </a:rPr>
              <a:t>Create an Android Studio project with a blank activity</a:t>
            </a:r>
            <a:endParaRPr dirty="0"/>
          </a:p>
          <a:p>
            <a:pPr lvl="1">
              <a:lnSpc>
                <a:spcPct val="100000"/>
              </a:lnSpc>
              <a:buSzPct val="45000"/>
              <a:buFont typeface="StarSymbol"/>
              <a:buChar char=""/>
            </a:pPr>
            <a:r>
              <a:rPr lang="en-US" sz="2600" strike="noStrike" dirty="0">
                <a:solidFill>
                  <a:srgbClr val="000000"/>
                </a:solidFill>
                <a:latin typeface="Gill Sans MT"/>
                <a:ea typeface="Droid Sans Fallback"/>
              </a:rPr>
              <a:t>Configure your app </a:t>
            </a:r>
            <a:r>
              <a:rPr lang="en-US" sz="2600" strike="noStrike" dirty="0" err="1">
                <a:solidFill>
                  <a:srgbClr val="000000"/>
                </a:solidFill>
                <a:latin typeface="Gill Sans MT"/>
                <a:ea typeface="Droid Sans Fallback"/>
              </a:rPr>
              <a:t>build.gradle</a:t>
            </a:r>
            <a:r>
              <a:rPr lang="en-US" sz="2600" strike="noStrike" dirty="0">
                <a:solidFill>
                  <a:srgbClr val="000000"/>
                </a:solidFill>
                <a:latin typeface="Gill Sans MT"/>
                <a:ea typeface="Droid Sans Fallback"/>
              </a:rPr>
              <a:t>:
</a:t>
            </a:r>
            <a:r>
              <a:rPr lang="en-US" sz="1200" strike="noStrike" dirty="0">
                <a:solidFill>
                  <a:srgbClr val="000000"/>
                </a:solidFill>
                <a:latin typeface="Gill Sans MT"/>
                <a:ea typeface="Droid Sans Fallback"/>
              </a:rPr>
              <a:t>repositories {</a:t>
            </a:r>
            <a:endParaRPr dirty="0"/>
          </a:p>
          <a:p>
            <a:pPr lvl="1">
              <a:lnSpc>
                <a:spcPct val="100000"/>
              </a:lnSpc>
              <a:buSzPct val="45000"/>
              <a:buFont typeface="StarSymbol"/>
              <a:buChar char=""/>
            </a:pPr>
            <a:r>
              <a:rPr lang="en-US" sz="1200" strike="noStrike" dirty="0">
                <a:solidFill>
                  <a:srgbClr val="000000"/>
                </a:solidFill>
                <a:latin typeface="Gill Sans MT"/>
                <a:ea typeface="Droid Sans Fallback"/>
              </a:rPr>
              <a:t>    </a:t>
            </a:r>
            <a:r>
              <a:rPr lang="en-US" sz="1200" strike="noStrike" dirty="0" err="1">
                <a:solidFill>
                  <a:srgbClr val="000000"/>
                </a:solidFill>
                <a:latin typeface="Gill Sans MT"/>
                <a:ea typeface="Droid Sans Fallback"/>
              </a:rPr>
              <a:t>mavenCentral</a:t>
            </a:r>
            <a:r>
              <a:rPr lang="en-US" sz="1200" strike="noStrike" dirty="0">
                <a:solidFill>
                  <a:srgbClr val="000000"/>
                </a:solidFill>
                <a:latin typeface="Gill Sans MT"/>
                <a:ea typeface="Droid Sans Fallback"/>
              </a:rPr>
              <a:t>()</a:t>
            </a:r>
            <a:endParaRPr dirty="0"/>
          </a:p>
          <a:p>
            <a:pPr lvl="1">
              <a:lnSpc>
                <a:spcPct val="100000"/>
              </a:lnSpc>
              <a:buSzPct val="45000"/>
              <a:buFont typeface="StarSymbol"/>
              <a:buChar char=""/>
            </a:pPr>
            <a:r>
              <a:rPr lang="en-US" sz="1200" strike="noStrike" dirty="0">
                <a:solidFill>
                  <a:srgbClr val="000000"/>
                </a:solidFill>
                <a:latin typeface="Gill Sans MT"/>
                <a:ea typeface="Droid Sans Fallback"/>
              </a:rPr>
              <a:t>}</a:t>
            </a:r>
            <a:endParaRPr dirty="0"/>
          </a:p>
          <a:p>
            <a:pPr lvl="1">
              <a:lnSpc>
                <a:spcPct val="100000"/>
              </a:lnSpc>
              <a:buSzPct val="45000"/>
              <a:buFont typeface="StarSymbol"/>
              <a:buChar char=""/>
            </a:pPr>
            <a:endParaRPr dirty="0"/>
          </a:p>
          <a:p>
            <a:pPr lvl="1">
              <a:lnSpc>
                <a:spcPct val="100000"/>
              </a:lnSpc>
              <a:buSzPct val="45000"/>
              <a:buFont typeface="StarSymbol"/>
              <a:buChar char=""/>
            </a:pPr>
            <a:r>
              <a:rPr lang="en-US" sz="1200" strike="noStrike" dirty="0">
                <a:solidFill>
                  <a:srgbClr val="000000"/>
                </a:solidFill>
                <a:latin typeface="Gill Sans MT"/>
                <a:ea typeface="Droid Sans Fallback"/>
              </a:rPr>
              <a:t>dependencies {</a:t>
            </a:r>
            <a:endParaRPr dirty="0"/>
          </a:p>
          <a:p>
            <a:pPr lvl="1">
              <a:lnSpc>
                <a:spcPct val="100000"/>
              </a:lnSpc>
              <a:buSzPct val="45000"/>
              <a:buFont typeface="StarSymbol"/>
              <a:buChar char=""/>
            </a:pPr>
            <a:r>
              <a:rPr lang="en-US" sz="1200" strike="noStrike" dirty="0">
                <a:solidFill>
                  <a:srgbClr val="000000"/>
                </a:solidFill>
                <a:latin typeface="Gill Sans MT"/>
                <a:ea typeface="Droid Sans Fallback"/>
              </a:rPr>
              <a:t>    compile </a:t>
            </a:r>
            <a:r>
              <a:rPr lang="en-US" sz="1200" strike="noStrike" dirty="0" err="1">
                <a:solidFill>
                  <a:srgbClr val="000000"/>
                </a:solidFill>
                <a:latin typeface="Gill Sans MT"/>
                <a:ea typeface="Droid Sans Fallback"/>
              </a:rPr>
              <a:t>fileTree</a:t>
            </a:r>
            <a:r>
              <a:rPr lang="en-US" sz="1200" strike="noStrike" dirty="0">
                <a:solidFill>
                  <a:srgbClr val="000000"/>
                </a:solidFill>
                <a:latin typeface="Gill Sans MT"/>
                <a:ea typeface="Droid Sans Fallback"/>
              </a:rPr>
              <a:t>(</a:t>
            </a:r>
            <a:r>
              <a:rPr lang="en-US" sz="1200" strike="noStrike" dirty="0" err="1">
                <a:solidFill>
                  <a:srgbClr val="000000"/>
                </a:solidFill>
                <a:latin typeface="Gill Sans MT"/>
                <a:ea typeface="Droid Sans Fallback"/>
              </a:rPr>
              <a:t>dir</a:t>
            </a:r>
            <a:r>
              <a:rPr lang="en-US" sz="1200" strike="noStrike" dirty="0">
                <a:solidFill>
                  <a:srgbClr val="000000"/>
                </a:solidFill>
                <a:latin typeface="Gill Sans MT"/>
                <a:ea typeface="Droid Sans Fallback"/>
              </a:rPr>
              <a:t>: 'libs', include: ['*.jar'])</a:t>
            </a:r>
            <a:endParaRPr dirty="0"/>
          </a:p>
          <a:p>
            <a:pPr lvl="1">
              <a:lnSpc>
                <a:spcPct val="100000"/>
              </a:lnSpc>
              <a:buSzPct val="45000"/>
              <a:buFont typeface="StarSymbol"/>
              <a:buChar char=""/>
            </a:pPr>
            <a:r>
              <a:rPr lang="en-US" sz="1200" strike="noStrike" dirty="0">
                <a:solidFill>
                  <a:srgbClr val="000000"/>
                </a:solidFill>
                <a:latin typeface="Gill Sans MT"/>
                <a:ea typeface="Droid Sans Fallback"/>
              </a:rPr>
              <a:t>    compile 'com.android.support:appcompat-v7:22.0.0'</a:t>
            </a:r>
            <a:endParaRPr dirty="0"/>
          </a:p>
          <a:p>
            <a:pPr lvl="1">
              <a:lnSpc>
                <a:spcPct val="100000"/>
              </a:lnSpc>
              <a:buSzPct val="45000"/>
              <a:buFont typeface="StarSymbol"/>
              <a:buChar char=""/>
            </a:pPr>
            <a:endParaRPr dirty="0"/>
          </a:p>
          <a:p>
            <a:pPr lvl="1">
              <a:lnSpc>
                <a:spcPct val="100000"/>
              </a:lnSpc>
              <a:buSzPct val="45000"/>
              <a:buFont typeface="StarSymbol"/>
              <a:buChar char=""/>
            </a:pPr>
            <a:r>
              <a:rPr lang="en-US" sz="1200" strike="noStrike" dirty="0">
                <a:solidFill>
                  <a:srgbClr val="000000"/>
                </a:solidFill>
                <a:latin typeface="Gill Sans MT"/>
                <a:ea typeface="Droid Sans Fallback"/>
              </a:rPr>
              <a:t>    compile 'com.google.api-client:google-api-client:1.18.0-rc'</a:t>
            </a:r>
            <a:endParaRPr dirty="0"/>
          </a:p>
          <a:p>
            <a:pPr lvl="1">
              <a:lnSpc>
                <a:spcPct val="100000"/>
              </a:lnSpc>
              <a:buSzPct val="45000"/>
              <a:buFont typeface="StarSymbol"/>
              <a:buChar char=""/>
            </a:pPr>
            <a:endParaRPr dirty="0"/>
          </a:p>
          <a:p>
            <a:pPr lvl="1">
              <a:lnSpc>
                <a:spcPct val="100000"/>
              </a:lnSpc>
              <a:buSzPct val="45000"/>
              <a:buFont typeface="StarSymbol"/>
              <a:buChar char=""/>
            </a:pPr>
            <a:r>
              <a:rPr lang="en-US" sz="1200" strike="noStrike" dirty="0">
                <a:solidFill>
                  <a:srgbClr val="000000"/>
                </a:solidFill>
                <a:latin typeface="Gill Sans MT"/>
                <a:ea typeface="Droid Sans Fallback"/>
              </a:rPr>
              <a:t>    compile 'com.google.code.gson:gson:2.3.1'</a:t>
            </a:r>
            <a:endParaRPr dirty="0"/>
          </a:p>
          <a:p>
            <a:pPr lvl="1">
              <a:lnSpc>
                <a:spcPct val="100000"/>
              </a:lnSpc>
              <a:buSzPct val="45000"/>
              <a:buFont typeface="StarSymbol"/>
              <a:buChar char=""/>
            </a:pPr>
            <a:r>
              <a:rPr lang="en-US" sz="1200" strike="noStrike" dirty="0">
                <a:solidFill>
                  <a:srgbClr val="000000"/>
                </a:solidFill>
                <a:latin typeface="Gill Sans MT"/>
                <a:ea typeface="Droid Sans Fallback"/>
              </a:rPr>
              <a:t>}</a:t>
            </a:r>
            <a:endParaRPr dirty="0"/>
          </a:p>
          <a:p>
            <a:pPr lvl="1">
              <a:lnSpc>
                <a:spcPct val="100000"/>
              </a:lnSpc>
              <a:buSzPct val="45000"/>
              <a:buFont typeface="StarSymbol"/>
              <a:buChar char=""/>
            </a:pPr>
            <a:r>
              <a:rPr lang="en-US" sz="2600" strike="noStrike" dirty="0">
                <a:solidFill>
                  <a:srgbClr val="000000"/>
                </a:solidFill>
                <a:latin typeface="Gill Sans MT"/>
                <a:ea typeface="Droid Sans Fallback"/>
              </a:rPr>
              <a:t>Add permissions to your </a:t>
            </a:r>
            <a:r>
              <a:rPr lang="en-US" sz="2600" strike="noStrike" dirty="0" err="1">
                <a:solidFill>
                  <a:srgbClr val="000000"/>
                </a:solidFill>
                <a:latin typeface="Gill Sans MT"/>
                <a:ea typeface="Droid Sans Fallback"/>
              </a:rPr>
              <a:t>AndroidManifest</a:t>
            </a:r>
            <a:r>
              <a:rPr lang="en-US" sz="2600" strike="noStrike" dirty="0">
                <a:solidFill>
                  <a:srgbClr val="000000"/>
                </a:solidFill>
                <a:latin typeface="Gill Sans MT"/>
                <a:ea typeface="Droid Sans Fallback"/>
              </a:rPr>
              <a:t>:
</a:t>
            </a:r>
            <a:r>
              <a:rPr lang="en-US" sz="1600" strike="noStrike" dirty="0">
                <a:solidFill>
                  <a:srgbClr val="000000"/>
                </a:solidFill>
                <a:latin typeface="Gill Sans MT"/>
                <a:ea typeface="Droid Sans Fallback"/>
              </a:rPr>
              <a:t>&lt;uses-permission </a:t>
            </a:r>
            <a:r>
              <a:rPr lang="en-US" sz="1600" strike="noStrike" dirty="0" err="1">
                <a:solidFill>
                  <a:srgbClr val="000000"/>
                </a:solidFill>
                <a:latin typeface="Gill Sans MT"/>
                <a:ea typeface="Droid Sans Fallback"/>
              </a:rPr>
              <a:t>android:name</a:t>
            </a:r>
            <a:r>
              <a:rPr lang="en-US" sz="1600" strike="noStrike" dirty="0">
                <a:solidFill>
                  <a:srgbClr val="000000"/>
                </a:solidFill>
                <a:latin typeface="Gill Sans MT"/>
                <a:ea typeface="Droid Sans Fallback"/>
              </a:rPr>
              <a:t>="</a:t>
            </a:r>
            <a:r>
              <a:rPr lang="en-US" sz="1600" strike="noStrike" dirty="0" err="1">
                <a:solidFill>
                  <a:srgbClr val="000000"/>
                </a:solidFill>
                <a:latin typeface="Gill Sans MT"/>
                <a:ea typeface="Droid Sans Fallback"/>
              </a:rPr>
              <a:t>android.permission.INTERNET</a:t>
            </a:r>
            <a:r>
              <a:rPr lang="en-US" sz="1600" strike="noStrike" dirty="0">
                <a:solidFill>
                  <a:srgbClr val="000000"/>
                </a:solidFill>
                <a:latin typeface="Gill Sans MT"/>
                <a:ea typeface="Droid Sans Fallback"/>
              </a:rPr>
              <a:t>" /&gt;</a:t>
            </a:r>
            <a:endParaRPr dirty="0"/>
          </a:p>
          <a:p>
            <a:pPr lvl="1">
              <a:lnSpc>
                <a:spcPct val="100000"/>
              </a:lnSpc>
              <a:buSzPct val="45000"/>
              <a:buFont typeface="StarSymbo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18"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Prepare yourself to do this Oauth:</a:t>
            </a:r>
            <a:endParaRPr/>
          </a:p>
          <a:p>
            <a:pPr lvl="1">
              <a:lnSpc>
                <a:spcPct val="100000"/>
              </a:lnSpc>
              <a:buSzPct val="45000"/>
              <a:buFont typeface="StarSymbol"/>
              <a:buChar char=""/>
            </a:pPr>
            <a:r>
              <a:rPr lang="en-US" sz="2600" strike="noStrike">
                <a:solidFill>
                  <a:srgbClr val="000000"/>
                </a:solidFill>
                <a:latin typeface="Gill Sans"/>
                <a:ea typeface="Droid Sans Fallback"/>
              </a:rPr>
              <a:t>Create a Google app at https://console.developers.google.com/project with google calendar permissions</a:t>
            </a:r>
            <a:endParaRPr/>
          </a:p>
          <a:p>
            <a:pPr lvl="1">
              <a:lnSpc>
                <a:spcPct val="100000"/>
              </a:lnSpc>
              <a:buSzPct val="45000"/>
              <a:buFont typeface="StarSymbol"/>
              <a:buChar char=""/>
            </a:pPr>
            <a:r>
              <a:rPr lang="en-US" sz="2600" strike="noStrike">
                <a:solidFill>
                  <a:srgbClr val="000000"/>
                </a:solidFill>
                <a:latin typeface="Gill Sans"/>
                <a:ea typeface="Droid Sans Fallback"/>
              </a:rPr>
              <a:t>Create a credential for Installed Application (you can choose “Other” instead of Android if you wish) to obtain a consumer key and consumer secret</a:t>
            </a:r>
            <a:endParaRPr/>
          </a:p>
          <a:p>
            <a:pPr lvl="2">
              <a:lnSpc>
                <a:spcPct val="100000"/>
              </a:lnSpc>
              <a:buSzPct val="45000"/>
              <a:buFont typeface="StarSymbol"/>
              <a:buChar char=""/>
            </a:pPr>
            <a:r>
              <a:rPr lang="en-US" sz="2600" strike="noStrike">
                <a:solidFill>
                  <a:srgbClr val="000000"/>
                </a:solidFill>
                <a:latin typeface="Gill Sans"/>
                <a:ea typeface="Droid Sans Fallback"/>
              </a:rPr>
              <a:t>Use http://localhost as the callback URL</a:t>
            </a:r>
            <a:endParaRPr/>
          </a:p>
          <a:p>
            <a:pPr>
              <a:lnSpc>
                <a:spcPct val="100000"/>
              </a:lnSpc>
              <a:buSzPct val="76000"/>
              <a:buFont typeface="Wingdings 3" charset="2"/>
              <a:buChar char=""/>
            </a:pPr>
            <a:r>
              <a:rPr lang="en-US" sz="2600" strike="noStrike">
                <a:solidFill>
                  <a:srgbClr val="000000"/>
                </a:solidFill>
                <a:latin typeface="Gill Sans"/>
                <a:ea typeface="Droid Sans Fallback"/>
              </a:rPr>
              <a:t>Read https://developers.google.com/google-apps/calendar/v3/reference for calendar API</a:t>
            </a:r>
            <a:endParaRPr/>
          </a:p>
          <a:p>
            <a:pPr>
              <a:lnSpc>
                <a:spcPct val="100000"/>
              </a:lnSpc>
              <a:buSzPct val="76000"/>
              <a:buFont typeface="Wingdings 3" charset="2"/>
              <a:buChar char=""/>
            </a:pPr>
            <a:r>
              <a:rPr lang="en-US" sz="2600" strike="noStrike">
                <a:solidFill>
                  <a:srgbClr val="000000"/>
                </a:solidFill>
                <a:latin typeface="Gill Sans"/>
                <a:ea typeface="Droid Sans Fallback"/>
              </a:rPr>
              <a:t>Read https://developers.google.com/google-apps/calendar/auth for Oauth details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20"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What is the first step?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22"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What is the first step?</a:t>
            </a:r>
            <a:endParaRPr/>
          </a:p>
          <a:p>
            <a:pPr lvl="1">
              <a:lnSpc>
                <a:spcPct val="100000"/>
              </a:lnSpc>
              <a:buSzPct val="45000"/>
              <a:buFont typeface="StarSymbol"/>
              <a:buChar char=""/>
            </a:pPr>
            <a:r>
              <a:rPr lang="en-US" sz="2600" strike="noStrike">
                <a:solidFill>
                  <a:srgbClr val="000000"/>
                </a:solidFill>
                <a:latin typeface="Gill Sans"/>
                <a:ea typeface="Droid Sans Fallback"/>
              </a:rPr>
              <a:t>Oauth Authorization </a:t>
            </a:r>
            <a:endParaRPr/>
          </a:p>
          <a:p>
            <a:pPr lvl="2">
              <a:lnSpc>
                <a:spcPct val="100000"/>
              </a:lnSpc>
              <a:buSzPct val="45000"/>
              <a:buFont typeface="StarSymbol"/>
              <a:buChar char=""/>
            </a:pPr>
            <a:r>
              <a:rPr lang="en-US" sz="2600" strike="noStrike">
                <a:solidFill>
                  <a:srgbClr val="000000"/>
                </a:solidFill>
                <a:latin typeface="Gill Sans"/>
                <a:ea typeface="Droid Sans Fallback"/>
              </a:rPr>
              <a:t>Send the user to Google to log in and authorize</a:t>
            </a:r>
            <a:endParaRPr/>
          </a:p>
          <a:p>
            <a:pPr lvl="1">
              <a:lnSpc>
                <a:spcPct val="100000"/>
              </a:lnSpc>
              <a:buSzPct val="45000"/>
              <a:buFont typeface="StarSymbol"/>
              <a:buChar char=""/>
            </a:pPr>
            <a:r>
              <a:rPr lang="en-US" sz="2600" strike="noStrike">
                <a:solidFill>
                  <a:srgbClr val="000000"/>
                </a:solidFill>
                <a:latin typeface="Gill Sans"/>
                <a:ea typeface="Droid Sans Fallback"/>
              </a:rPr>
              <a:t>The URL for this is provided by the Oauth documentation</a:t>
            </a:r>
            <a:endParaRPr/>
          </a:p>
          <a:p>
            <a:pPr lvl="2">
              <a:lnSpc>
                <a:spcPct val="100000"/>
              </a:lnSpc>
              <a:buSzPct val="45000"/>
              <a:buFont typeface="StarSymbol"/>
              <a:buChar char=""/>
            </a:pPr>
            <a:r>
              <a:rPr lang="en-US" sz="1600" strike="noStrike">
                <a:solidFill>
                  <a:srgbClr val="000000"/>
                </a:solidFill>
                <a:latin typeface="Gill Sans"/>
                <a:ea typeface="Droid Sans Fallback"/>
              </a:rPr>
              <a:t>String authorizationUrl = "https://accounts.google.com/o/oauth2/auth?response_type=code&amp;client_id=" +</a:t>
            </a:r>
            <a:endParaRPr/>
          </a:p>
          <a:p>
            <a:pPr lvl="2">
              <a:lnSpc>
                <a:spcPct val="100000"/>
              </a:lnSpc>
              <a:buSzPct val="45000"/>
              <a:buFont typeface="StarSymbol"/>
              <a:buChar char=""/>
            </a:pPr>
            <a:r>
              <a:rPr lang="en-US" sz="1600" strike="noStrike">
                <a:solidFill>
                  <a:srgbClr val="000000"/>
                </a:solidFill>
                <a:latin typeface="Gill Sans"/>
                <a:ea typeface="Droid Sans Fallback"/>
              </a:rPr>
              <a:t>MainActivity.CONSUMER_KEY + "&amp;redirect_uri=" + MainActivity.OAUTH_CALLBACK_URL +</a:t>
            </a:r>
            <a:endParaRPr/>
          </a:p>
          <a:p>
            <a:pPr lvl="2">
              <a:lnSpc>
                <a:spcPct val="100000"/>
              </a:lnSpc>
              <a:buSzPct val="45000"/>
              <a:buFont typeface="StarSymbol"/>
              <a:buChar char=""/>
            </a:pPr>
            <a:r>
              <a:rPr lang="en-US" sz="1600" strike="noStrike">
                <a:solidFill>
                  <a:srgbClr val="000000"/>
                </a:solidFill>
                <a:latin typeface="Gill Sans"/>
                <a:ea typeface="Droid Sans Fallback"/>
              </a:rPr>
              <a:t>"&amp;scope=" + MainActivity.SCOPE;</a:t>
            </a:r>
            <a:endParaRPr/>
          </a:p>
          <a:p>
            <a:pPr>
              <a:lnSpc>
                <a:spcPct val="100000"/>
              </a:lnSpc>
              <a:buSzPct val="76000"/>
              <a:buFont typeface="Wingdings 3" charset="2"/>
              <a:buChar char=""/>
            </a:pPr>
            <a:r>
              <a:rPr lang="en-US" sz="2600" strike="noStrike">
                <a:solidFill>
                  <a:srgbClr val="000000"/>
                </a:solidFill>
                <a:latin typeface="Gill Sans"/>
                <a:ea typeface="Droid Sans Fallback"/>
              </a:rPr>
              <a:t>In onCreate(), comment out setContentView() and create a WebView instead that we will point to this authorization URL
WebView webView = new WebView(this);
setContentView(webView);</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24"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After creating the WebView and before calling setContentView(webView), we should configure the web view to:</a:t>
            </a:r>
            <a:endParaRPr/>
          </a:p>
          <a:p>
            <a:pPr lvl="1">
              <a:lnSpc>
                <a:spcPct val="100000"/>
              </a:lnSpc>
              <a:buSzPct val="45000"/>
              <a:buFont typeface="StarSymbol"/>
              <a:buChar char=""/>
            </a:pPr>
            <a:r>
              <a:rPr lang="en-US" sz="2600" strike="noStrike">
                <a:solidFill>
                  <a:srgbClr val="000000"/>
                </a:solidFill>
                <a:latin typeface="Gill Sans"/>
                <a:ea typeface="Droid Sans Fallback"/>
              </a:rPr>
              <a:t>Point to the authorization URL</a:t>
            </a:r>
            <a:endParaRPr/>
          </a:p>
          <a:p>
            <a:pPr lvl="1">
              <a:lnSpc>
                <a:spcPct val="100000"/>
              </a:lnSpc>
              <a:buSzPct val="45000"/>
              <a:buFont typeface="StarSymbol"/>
              <a:buChar char=""/>
            </a:pPr>
            <a:r>
              <a:rPr lang="en-US" sz="2600" strike="noStrike">
                <a:solidFill>
                  <a:srgbClr val="000000"/>
                </a:solidFill>
                <a:latin typeface="Gill Sans"/>
                <a:ea typeface="Droid Sans Fallback"/>
              </a:rPr>
              <a:t>Enable JavaScript (required by Google Oauth)</a:t>
            </a:r>
            <a:endParaRPr/>
          </a:p>
          <a:p>
            <a:pPr lvl="1">
              <a:lnSpc>
                <a:spcPct val="100000"/>
              </a:lnSpc>
              <a:buSzPct val="45000"/>
              <a:buFont typeface="StarSymbol"/>
              <a:buChar char=""/>
            </a:pPr>
            <a:r>
              <a:rPr lang="en-US" sz="2600" strike="noStrike">
                <a:solidFill>
                  <a:srgbClr val="000000"/>
                </a:solidFill>
                <a:latin typeface="Gill Sans"/>
                <a:ea typeface="Droid Sans Fallback"/>
              </a:rPr>
              <a:t>Attach a listener to intercept the user's clicking of “Accept” to get the code out of the response URL</a:t>
            </a:r>
            <a:endParaRPr/>
          </a:p>
          <a:p>
            <a:pPr>
              <a:lnSpc>
                <a:spcPct val="100000"/>
              </a:lnSpc>
              <a:buSzPct val="76000"/>
              <a:buFont typeface="Wingdings 3" charset="2"/>
              <a:buChar char=""/>
            </a:pPr>
            <a:r>
              <a:rPr lang="en-US" sz="2600" strike="noStrike">
                <a:solidFill>
                  <a:srgbClr val="000000"/>
                </a:solidFill>
                <a:latin typeface="Gill Sans"/>
                <a:ea typeface="Droid Sans Fallback"/>
              </a:rPr>
              <a:t>
</a:t>
            </a:r>
            <a:r>
              <a:rPr lang="en-US" sz="1600" strike="noStrike">
                <a:solidFill>
                  <a:srgbClr val="000000"/>
                </a:solidFill>
                <a:latin typeface="Gill Sans"/>
                <a:ea typeface="Droid Sans Fallback"/>
              </a:rPr>
              <a:t>webView.getSettings().setJavaScriptEnabled(true);
webView.setWebViewClient(new OauthWebViewClient(this)); // we will make this!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26"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We know that the URL will contain localhost and code=, so let's look for that</a:t>
            </a:r>
            <a:endParaRPr/>
          </a:p>
          <a:p>
            <a:pPr>
              <a:lnSpc>
                <a:spcPct val="100000"/>
              </a:lnSpc>
              <a:buSzPct val="76000"/>
              <a:buFont typeface="Wingdings 3" charset="2"/>
              <a:buChar char=""/>
            </a:pPr>
            <a:r>
              <a:rPr lang="en-US" sz="2600" strike="noStrike">
                <a:solidFill>
                  <a:srgbClr val="000000"/>
                </a:solidFill>
                <a:latin typeface="Gill Sans MT"/>
                <a:ea typeface="Droid Sans Fallback"/>
              </a:rPr>
              <a:t>If we find it, call a function on the Main Activity to continue the Oauth process</a:t>
            </a:r>
            <a:endParaRPr/>
          </a:p>
          <a:p>
            <a:pPr>
              <a:lnSpc>
                <a:spcPct val="100000"/>
              </a:lnSpc>
              <a:buSzPct val="76000"/>
              <a:buFont typeface="Wingdings 3" charset="2"/>
              <a:buChar char=""/>
            </a:pPr>
            <a:endParaRPr/>
          </a:p>
          <a:p>
            <a:pPr>
              <a:lnSpc>
                <a:spcPct val="100000"/>
              </a:lnSpc>
            </a:pPr>
            <a:r>
              <a:rPr lang="en-US" sz="1200" strike="noStrike">
                <a:solidFill>
                  <a:srgbClr val="000000"/>
                </a:solidFill>
                <a:latin typeface="Gill Sans MT"/>
                <a:ea typeface="Droid Sans Fallback"/>
              </a:rPr>
              <a:t>public class OAuthWebViewClient extends WebViewClient {</a:t>
            </a:r>
            <a:endParaRPr/>
          </a:p>
          <a:p>
            <a:pPr>
              <a:lnSpc>
                <a:spcPct val="100000"/>
              </a:lnSpc>
            </a:pPr>
            <a:r>
              <a:rPr lang="en-US" sz="1200" strike="noStrike">
                <a:solidFill>
                  <a:srgbClr val="000000"/>
                </a:solidFill>
                <a:latin typeface="Gill Sans MT"/>
                <a:ea typeface="Droid Sans Fallback"/>
              </a:rPr>
              <a:t>    private MainActivity parent;</a:t>
            </a:r>
            <a:endParaRPr/>
          </a:p>
          <a:p>
            <a:pPr>
              <a:lnSpc>
                <a:spcPct val="100000"/>
              </a:lnSpc>
            </a:pPr>
            <a:endParaRPr/>
          </a:p>
          <a:p>
            <a:pPr>
              <a:lnSpc>
                <a:spcPct val="100000"/>
              </a:lnSpc>
            </a:pPr>
            <a:r>
              <a:rPr lang="en-US" sz="1200" strike="noStrike">
                <a:solidFill>
                  <a:srgbClr val="000000"/>
                </a:solidFill>
                <a:latin typeface="Gill Sans MT"/>
                <a:ea typeface="Droid Sans Fallback"/>
              </a:rPr>
              <a:t>    public OAuthWebViewClient(MainActivity _parent) {</a:t>
            </a:r>
            <a:endParaRPr/>
          </a:p>
          <a:p>
            <a:pPr>
              <a:lnSpc>
                <a:spcPct val="100000"/>
              </a:lnSpc>
            </a:pPr>
            <a:r>
              <a:rPr lang="en-US" sz="1200" strike="noStrike">
                <a:solidFill>
                  <a:srgbClr val="000000"/>
                </a:solidFill>
                <a:latin typeface="Gill Sans MT"/>
                <a:ea typeface="Droid Sans Fallback"/>
              </a:rPr>
              <a:t>        super();</a:t>
            </a:r>
            <a:endParaRPr/>
          </a:p>
          <a:p>
            <a:pPr>
              <a:lnSpc>
                <a:spcPct val="100000"/>
              </a:lnSpc>
            </a:pPr>
            <a:r>
              <a:rPr lang="en-US" sz="1200" strike="noStrike">
                <a:solidFill>
                  <a:srgbClr val="000000"/>
                </a:solidFill>
                <a:latin typeface="Gill Sans MT"/>
                <a:ea typeface="Droid Sans Fallback"/>
              </a:rPr>
              <a:t>        parent = _parent;</a:t>
            </a:r>
            <a:endParaRPr/>
          </a:p>
          <a:p>
            <a:pPr>
              <a:lnSpc>
                <a:spcPct val="100000"/>
              </a:lnSpc>
            </a:pPr>
            <a:r>
              <a:rPr lang="en-US" sz="1200" strike="noStrike">
                <a:solidFill>
                  <a:srgbClr val="000000"/>
                </a:solidFill>
                <a:latin typeface="Gill Sans MT"/>
                <a:ea typeface="Droid Sans Fallback"/>
              </a:rPr>
              <a:t>    }</a:t>
            </a:r>
            <a:endParaRPr/>
          </a:p>
          <a:p>
            <a:pPr>
              <a:lnSpc>
                <a:spcPct val="100000"/>
              </a:lnSpc>
            </a:pPr>
            <a:endParaRPr/>
          </a:p>
          <a:p>
            <a:pPr>
              <a:lnSpc>
                <a:spcPct val="100000"/>
              </a:lnSpc>
            </a:pPr>
            <a:r>
              <a:rPr lang="en-US" sz="1200" strike="noStrike">
                <a:solidFill>
                  <a:srgbClr val="000000"/>
                </a:solidFill>
                <a:latin typeface="Gill Sans MT"/>
                <a:ea typeface="Droid Sans Fallback"/>
              </a:rPr>
              <a:t>    @Override</a:t>
            </a:r>
            <a:endParaRPr/>
          </a:p>
          <a:p>
            <a:pPr>
              <a:lnSpc>
                <a:spcPct val="100000"/>
              </a:lnSpc>
            </a:pPr>
            <a:r>
              <a:rPr lang="en-US" sz="1200" strike="noStrike">
                <a:solidFill>
                  <a:srgbClr val="000000"/>
                </a:solidFill>
                <a:latin typeface="Gill Sans MT"/>
                <a:ea typeface="Droid Sans Fallback"/>
              </a:rPr>
              <a:t>    public boolean shouldOverrideUrlLoading (final WebView view, String url) {</a:t>
            </a:r>
            <a:endParaRPr/>
          </a:p>
          <a:p>
            <a:pPr>
              <a:lnSpc>
                <a:spcPct val="100000"/>
              </a:lnSpc>
            </a:pPr>
            <a:r>
              <a:rPr lang="en-US" sz="1200" strike="noStrike">
                <a:solidFill>
                  <a:srgbClr val="000000"/>
                </a:solidFill>
                <a:latin typeface="Gill Sans MT"/>
                <a:ea typeface="Droid Sans Fallback"/>
              </a:rPr>
              <a:t>        if(url.contains("localhost") &amp;&amp; url.contains("code")) {</a:t>
            </a:r>
            <a:endParaRPr/>
          </a:p>
          <a:p>
            <a:pPr>
              <a:lnSpc>
                <a:spcPct val="100000"/>
              </a:lnSpc>
            </a:pPr>
            <a:r>
              <a:rPr lang="en-US" sz="1200" strike="noStrike">
                <a:solidFill>
                  <a:srgbClr val="000000"/>
                </a:solidFill>
                <a:latin typeface="Gill Sans MT"/>
                <a:ea typeface="Droid Sans Fallback"/>
              </a:rPr>
              <a:t>            Uri uri = Uri.parse(url);</a:t>
            </a:r>
            <a:endParaRPr/>
          </a:p>
          <a:p>
            <a:pPr>
              <a:lnSpc>
                <a:spcPct val="100000"/>
              </a:lnSpc>
            </a:pPr>
            <a:r>
              <a:rPr lang="en-US" sz="1200" strike="noStrike">
                <a:solidFill>
                  <a:srgbClr val="000000"/>
                </a:solidFill>
                <a:latin typeface="Gill Sans MT"/>
                <a:ea typeface="Droid Sans Fallback"/>
              </a:rPr>
              <a:t>            String code = uri.getQueryParameter("code");</a:t>
            </a:r>
            <a:endParaRPr/>
          </a:p>
          <a:p>
            <a:pPr>
              <a:lnSpc>
                <a:spcPct val="100000"/>
              </a:lnSpc>
            </a:pPr>
            <a:endParaRPr/>
          </a:p>
          <a:p>
            <a:pPr>
              <a:lnSpc>
                <a:spcPct val="100000"/>
              </a:lnSpc>
            </a:pPr>
            <a:r>
              <a:rPr lang="en-US" sz="1200" strike="noStrike">
                <a:solidFill>
                  <a:srgbClr val="000000"/>
                </a:solidFill>
                <a:latin typeface="Gill Sans MT"/>
                <a:ea typeface="Droid Sans Fallback"/>
              </a:rPr>
              <a:t>            parent.onOAuthAuthorization(code); // we made our own callback by passing in the activity object!</a:t>
            </a:r>
            <a:endParaRPr/>
          </a:p>
          <a:p>
            <a:pPr>
              <a:lnSpc>
                <a:spcPct val="100000"/>
              </a:lnSpc>
            </a:pPr>
            <a:endParaRPr/>
          </a:p>
          <a:p>
            <a:pPr>
              <a:lnSpc>
                <a:spcPct val="100000"/>
              </a:lnSpc>
            </a:pPr>
            <a:r>
              <a:rPr lang="en-US" sz="1200" strike="noStrike">
                <a:solidFill>
                  <a:srgbClr val="000000"/>
                </a:solidFill>
                <a:latin typeface="Gill Sans MT"/>
                <a:ea typeface="Droid Sans Fallback"/>
              </a:rPr>
              <a:t>            return true; // override and handle the URL ourselves</a:t>
            </a:r>
            <a:endParaRPr/>
          </a:p>
          <a:p>
            <a:pPr>
              <a:lnSpc>
                <a:spcPct val="100000"/>
              </a:lnSpc>
            </a:pPr>
            <a:r>
              <a:rPr lang="en-US" sz="1200" strike="noStrike">
                <a:solidFill>
                  <a:srgbClr val="000000"/>
                </a:solidFill>
                <a:latin typeface="Gill Sans MT"/>
                <a:ea typeface="Droid Sans Fallback"/>
              </a:rPr>
              <a:t>        } else {</a:t>
            </a:r>
            <a:endParaRPr/>
          </a:p>
          <a:p>
            <a:pPr>
              <a:lnSpc>
                <a:spcPct val="100000"/>
              </a:lnSpc>
            </a:pPr>
            <a:r>
              <a:rPr lang="en-US" sz="1200" strike="noStrike">
                <a:solidFill>
                  <a:srgbClr val="000000"/>
                </a:solidFill>
                <a:latin typeface="Gill Sans MT"/>
                <a:ea typeface="Droid Sans Fallback"/>
              </a:rPr>
              <a:t>            return false; // let the webview handle the request</a:t>
            </a:r>
            <a:endParaRPr/>
          </a:p>
          <a:p>
            <a:pPr>
              <a:lnSpc>
                <a:spcPct val="100000"/>
              </a:lnSpc>
            </a:pPr>
            <a:r>
              <a:rPr lang="en-US" sz="1200" strike="noStrike">
                <a:solidFill>
                  <a:srgbClr val="000000"/>
                </a:solidFill>
                <a:latin typeface="Gill Sans MT"/>
                <a:ea typeface="Droid Sans Fallback"/>
              </a:rPr>
              <a:t>        }</a:t>
            </a:r>
            <a:endParaRPr/>
          </a:p>
          <a:p>
            <a:pPr>
              <a:lnSpc>
                <a:spcPct val="100000"/>
              </a:lnSpc>
            </a:pPr>
            <a:r>
              <a:rPr lang="en-US" sz="1200" strike="noStrike">
                <a:solidFill>
                  <a:srgbClr val="000000"/>
                </a:solidFill>
                <a:latin typeface="Gill Sans MT"/>
                <a:ea typeface="Droid Sans Fallback"/>
              </a:rPr>
              <a:t>    }</a:t>
            </a:r>
            <a:endParaRPr/>
          </a:p>
          <a:p>
            <a:pPr>
              <a:lnSpc>
                <a:spcPct val="100000"/>
              </a:lnSpc>
            </a:pPr>
            <a:r>
              <a:rPr lang="en-US" sz="1200" strike="noStrike">
                <a:solidFill>
                  <a:srgbClr val="000000"/>
                </a:solidFill>
                <a:latin typeface="Gill Sans MT"/>
                <a:ea typeface="Droid Sans Fallback"/>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ＭＳ Ｐゴシック"/>
              </a:rPr>
              <a:t>Programming Java UI is Painful!</a:t>
            </a:r>
            <a:endParaRPr/>
          </a:p>
        </p:txBody>
      </p:sp>
      <p:sp>
        <p:nvSpPr>
          <p:cNvPr id="160" name="CustomShape 2"/>
          <p:cNvSpPr/>
          <p:nvPr/>
        </p:nvSpPr>
        <p:spPr>
          <a:xfrm>
            <a:off x="503640" y="134388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ejaVu Sans"/>
              </a:rPr>
              <a:t>The /res/layout directory allows you to create the UI using an XML document (and Eclipse will let you drag and drop to create this XML)</a:t>
            </a:r>
            <a:endParaRPr/>
          </a:p>
          <a:p>
            <a:pPr>
              <a:lnSpc>
                <a:spcPct val="100000"/>
              </a:lnSpc>
              <a:buSzPct val="76000"/>
              <a:buFont typeface="Wingdings 3" charset="2"/>
              <a:buChar char=""/>
            </a:pPr>
            <a:r>
              <a:rPr lang="en-US" sz="2600" strike="noStrike">
                <a:solidFill>
                  <a:srgbClr val="000000"/>
                </a:solidFill>
                <a:latin typeface="Gill Sans MT"/>
                <a:ea typeface="DejaVu Sans"/>
              </a:rPr>
              <a:t>Edit /res/layout/main.xml:</a:t>
            </a:r>
            <a:endParaRPr/>
          </a:p>
          <a:p>
            <a:pPr>
              <a:lnSpc>
                <a:spcPct val="100000"/>
              </a:lnSpc>
              <a:buSzPct val="76000"/>
              <a:buFont typeface="Wingdings 3" charset="2"/>
              <a:buChar char=""/>
            </a:pPr>
            <a:r>
              <a:rPr lang="en-US" sz="2200" strike="noStrike">
                <a:solidFill>
                  <a:srgbClr val="000000"/>
                </a:solidFill>
                <a:latin typeface="Gill Sans MT"/>
                <a:ea typeface="DejaVu Sans"/>
              </a:rPr>
              <a:t>&lt;?xml version="1.0" encoding="utf-8"?&gt;</a:t>
            </a:r>
            <a:endParaRPr/>
          </a:p>
          <a:p>
            <a:pPr>
              <a:lnSpc>
                <a:spcPct val="100000"/>
              </a:lnSpc>
              <a:buSzPct val="76000"/>
              <a:buFont typeface="Wingdings 3" charset="2"/>
              <a:buChar char=""/>
            </a:pPr>
            <a:r>
              <a:rPr lang="en-US" sz="2200" strike="noStrike">
                <a:solidFill>
                  <a:srgbClr val="000000"/>
                </a:solidFill>
                <a:latin typeface="Gill Sans MT"/>
                <a:ea typeface="DejaVu Sans"/>
              </a:rPr>
              <a:t>&lt;TextView xmlns:android="http://schemas.android.com/apk/res/android"</a:t>
            </a:r>
            <a:endParaRPr/>
          </a:p>
          <a:p>
            <a:pPr>
              <a:lnSpc>
                <a:spcPct val="100000"/>
              </a:lnSpc>
              <a:buSzPct val="76000"/>
              <a:buFont typeface="Wingdings 3" charset="2"/>
              <a:buChar char=""/>
            </a:pPr>
            <a:r>
              <a:rPr lang="en-US" sz="2200" strike="noStrike">
                <a:solidFill>
                  <a:srgbClr val="000000"/>
                </a:solidFill>
                <a:latin typeface="Gill Sans MT"/>
                <a:ea typeface="DejaVu Sans"/>
              </a:rPr>
              <a:t>  android:id="@+id/textview"</a:t>
            </a:r>
            <a:endParaRPr/>
          </a:p>
          <a:p>
            <a:pPr>
              <a:lnSpc>
                <a:spcPct val="100000"/>
              </a:lnSpc>
              <a:buSzPct val="76000"/>
              <a:buFont typeface="Wingdings 3" charset="2"/>
              <a:buChar char=""/>
            </a:pPr>
            <a:r>
              <a:rPr lang="en-US" sz="2200" strike="noStrike">
                <a:solidFill>
                  <a:srgbClr val="000000"/>
                </a:solidFill>
                <a:latin typeface="Gill Sans MT"/>
                <a:ea typeface="DejaVu Sans"/>
              </a:rPr>
              <a:t>  android:layout_width="fill_parent"</a:t>
            </a:r>
            <a:endParaRPr/>
          </a:p>
          <a:p>
            <a:pPr>
              <a:lnSpc>
                <a:spcPct val="100000"/>
              </a:lnSpc>
              <a:buSzPct val="76000"/>
              <a:buFont typeface="Wingdings 3" charset="2"/>
              <a:buChar char=""/>
            </a:pPr>
            <a:r>
              <a:rPr lang="en-US" sz="2200" strike="noStrike">
                <a:solidFill>
                  <a:srgbClr val="000000"/>
                </a:solidFill>
                <a:latin typeface="Gill Sans MT"/>
                <a:ea typeface="DejaVu Sans"/>
              </a:rPr>
              <a:t>  android:layout_height="fill_parent"</a:t>
            </a:r>
            <a:endParaRPr/>
          </a:p>
          <a:p>
            <a:pPr>
              <a:lnSpc>
                <a:spcPct val="100000"/>
              </a:lnSpc>
            </a:pPr>
            <a:r>
              <a:rPr lang="en-US" sz="2200" strike="noStrike">
                <a:solidFill>
                  <a:srgbClr val="000000"/>
                </a:solidFill>
                <a:latin typeface="Gill Sans MT"/>
                <a:ea typeface="DejaVu Sans"/>
              </a:rPr>
              <a:t>  android:text="@string/hello"/&gt;</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28"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What is the next step?
</a:t>
            </a:r>
            <a:endParaRPr/>
          </a:p>
          <a:p>
            <a:pPr>
              <a:lnSpc>
                <a:spcPct val="100000"/>
              </a:lnSpc>
            </a:pPr>
            <a:r>
              <a:rPr lang="en-US" sz="2600" strike="noStrike">
                <a:solidFill>
                  <a:srgbClr val="000000"/>
                </a:solidFill>
                <a:latin typeface="Gill Sans MT"/>
                <a:ea typeface="Droid Sans Fallback"/>
              </a:rPr>
              <a:t>  </a:t>
            </a:r>
            <a:r>
              <a:rPr lang="en-US" sz="2200" strike="noStrike">
                <a:solidFill>
                  <a:srgbClr val="000000"/>
                </a:solidFill>
                <a:latin typeface="Gill Sans MT"/>
                <a:ea typeface="Droid Sans Fallback"/>
              </a:rPr>
              <a:t>  // This is called by the Web View Client after the user has authorized with a code</a:t>
            </a:r>
            <a:endParaRPr/>
          </a:p>
          <a:p>
            <a:pPr>
              <a:lnSpc>
                <a:spcPct val="100000"/>
              </a:lnSpc>
            </a:pPr>
            <a:r>
              <a:rPr lang="en-US" sz="2200" strike="noStrike">
                <a:solidFill>
                  <a:srgbClr val="000000"/>
                </a:solidFill>
                <a:latin typeface="Gill Sans MT"/>
                <a:ea typeface="Droid Sans Fallback"/>
              </a:rPr>
              <a:t>    public void onOAuthAuthorization(String code) {</a:t>
            </a:r>
            <a:endParaRPr/>
          </a:p>
          <a:p>
            <a:pPr>
              <a:lnSpc>
                <a:spcPct val="100000"/>
              </a:lnSpc>
            </a:pPr>
            <a:r>
              <a:rPr lang="en-US" sz="2200" strike="noStrike">
                <a:solidFill>
                  <a:srgbClr val="000000"/>
                </a:solidFill>
                <a:latin typeface="Gill Sans MT"/>
                <a:ea typeface="Droid Sans Fallback"/>
              </a:rPr>
              <a:t> </a:t>
            </a:r>
            <a:endParaRPr/>
          </a:p>
          <a:p>
            <a:pPr>
              <a:lnSpc>
                <a:spcPct val="100000"/>
              </a:lnSpc>
            </a:pPr>
            <a:r>
              <a:rPr lang="en-US" sz="2200" strike="noStrike">
                <a:solidFill>
                  <a:srgbClr val="000000"/>
                </a:solidFill>
                <a:latin typeface="Gill Sans MT"/>
                <a:ea typeface="Droid Sans Fallback"/>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30"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What is the next step?</a:t>
            </a:r>
            <a:endParaRPr/>
          </a:p>
          <a:p>
            <a:pPr>
              <a:lnSpc>
                <a:spcPct val="100000"/>
              </a:lnSpc>
              <a:buSzPct val="76000"/>
              <a:buFont typeface="Wingdings 3" charset="2"/>
              <a:buChar char=""/>
            </a:pPr>
            <a:r>
              <a:rPr lang="en-US" sz="2600" strike="noStrike">
                <a:solidFill>
                  <a:srgbClr val="000000"/>
                </a:solidFill>
                <a:latin typeface="Gill Sans MT"/>
                <a:ea typeface="Droid Sans Fallback"/>
              </a:rPr>
              <a:t>Pass the code along with our app secret to get the access token
</a:t>
            </a:r>
            <a:endParaRPr/>
          </a:p>
          <a:p>
            <a:pPr>
              <a:lnSpc>
                <a:spcPct val="100000"/>
              </a:lnSpc>
            </a:pPr>
            <a:r>
              <a:rPr lang="en-US" sz="2600" strike="noStrike">
                <a:solidFill>
                  <a:srgbClr val="000000"/>
                </a:solidFill>
                <a:latin typeface="Gill Sans MT"/>
                <a:ea typeface="Droid Sans Fallback"/>
              </a:rPr>
              <a:t>  </a:t>
            </a:r>
            <a:r>
              <a:rPr lang="en-US" sz="2200" strike="noStrike">
                <a:solidFill>
                  <a:srgbClr val="000000"/>
                </a:solidFill>
                <a:latin typeface="Gill Sans MT"/>
                <a:ea typeface="Droid Sans Fallback"/>
              </a:rPr>
              <a:t>  // This is called by the Web View Client after the user has authorized with a code</a:t>
            </a:r>
            <a:endParaRPr/>
          </a:p>
          <a:p>
            <a:pPr>
              <a:lnSpc>
                <a:spcPct val="100000"/>
              </a:lnSpc>
            </a:pPr>
            <a:r>
              <a:rPr lang="en-US" sz="2200" strike="noStrike">
                <a:solidFill>
                  <a:srgbClr val="000000"/>
                </a:solidFill>
                <a:latin typeface="Gill Sans MT"/>
                <a:ea typeface="Droid Sans Fallback"/>
              </a:rPr>
              <a:t>    public void onOAuthAuthorization(String code) {</a:t>
            </a:r>
            <a:endParaRPr/>
          </a:p>
          <a:p>
            <a:pPr>
              <a:lnSpc>
                <a:spcPct val="100000"/>
              </a:lnSpc>
            </a:pPr>
            <a:r>
              <a:rPr lang="en-US" sz="2200" strike="noStrike">
                <a:solidFill>
                  <a:srgbClr val="000000"/>
                </a:solidFill>
                <a:latin typeface="Gill Sans MT"/>
                <a:ea typeface="Droid Sans Fallback"/>
              </a:rPr>
              <a:t>        OauthGoogleAsyncTask task = new 	  
					OauthGoogleAsyncTask(this, code, 	 </a:t>
            </a:r>
            <a:endParaRPr/>
          </a:p>
          <a:p>
            <a:pPr>
              <a:lnSpc>
                <a:spcPct val="100000"/>
              </a:lnSpc>
            </a:pPr>
            <a:r>
              <a:rPr lang="en-US" sz="2200" strike="noStrike">
                <a:solidFill>
                  <a:srgbClr val="000000"/>
                </a:solidFill>
                <a:latin typeface="Gill Sans MT"/>
                <a:ea typeface="Droid Sans Fallback"/>
              </a:rPr>
              <a:t>					MainActivity.CONSUMER_KEY,</a:t>
            </a:r>
            <a:endParaRPr/>
          </a:p>
          <a:p>
            <a:pPr>
              <a:lnSpc>
                <a:spcPct val="100000"/>
              </a:lnSpc>
            </a:pPr>
            <a:r>
              <a:rPr lang="en-US" sz="2200" strike="noStrike">
                <a:solidFill>
                  <a:srgbClr val="000000"/>
                </a:solidFill>
                <a:latin typeface="Gill Sans MT"/>
                <a:ea typeface="Droid Sans Fallback"/>
              </a:rPr>
              <a:t>                		MainActivity.CONSUMER_SECRET, 		 </a:t>
            </a:r>
            <a:endParaRPr/>
          </a:p>
          <a:p>
            <a:pPr>
              <a:lnSpc>
                <a:spcPct val="100000"/>
              </a:lnSpc>
            </a:pPr>
            <a:r>
              <a:rPr lang="en-US" sz="2200" strike="noStrike">
                <a:solidFill>
                  <a:srgbClr val="000000"/>
                </a:solidFill>
                <a:latin typeface="Gill Sans MT"/>
                <a:ea typeface="Droid Sans Fallback"/>
              </a:rPr>
              <a:t>					MainActivity.OAUTH_CALLBACK_URL);</a:t>
            </a:r>
            <a:endParaRPr/>
          </a:p>
          <a:p>
            <a:pPr>
              <a:lnSpc>
                <a:spcPct val="100000"/>
              </a:lnSpc>
            </a:pPr>
            <a:r>
              <a:rPr lang="en-US" sz="2200" strike="noStrike">
                <a:solidFill>
                  <a:srgbClr val="000000"/>
                </a:solidFill>
                <a:latin typeface="Gill Sans MT"/>
                <a:ea typeface="Droid Sans Fallback"/>
              </a:rPr>
              <a:t>        task.execute();</a:t>
            </a:r>
            <a:endParaRPr/>
          </a:p>
          <a:p>
            <a:pPr>
              <a:lnSpc>
                <a:spcPct val="100000"/>
              </a:lnSpc>
            </a:pPr>
            <a:r>
              <a:rPr lang="en-US" sz="2200" strike="noStrike">
                <a:solidFill>
                  <a:srgbClr val="000000"/>
                </a:solidFill>
                <a:latin typeface="Gill Sans MT"/>
                <a:ea typeface="Droid Sans Fallback"/>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32"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200" strike="noStrike">
                <a:solidFill>
                  <a:srgbClr val="000000"/>
                </a:solidFill>
                <a:latin typeface="Gill Sans MT"/>
                <a:ea typeface="Droid Sans Fallback"/>
              </a:rPr>
              <a:t>OauthGoogleAsyncTask will connect over an HTTP socket to Google, passing the consumer key/secret and code values, and parse the resulting JSON to get the access token.
</a:t>
            </a:r>
            <a:endParaRPr/>
          </a:p>
          <a:p>
            <a:pPr>
              <a:lnSpc>
                <a:spcPct val="100000"/>
              </a:lnSpc>
            </a:pPr>
            <a:r>
              <a:rPr lang="en-US" sz="1400" strike="noStrike">
                <a:solidFill>
                  <a:srgbClr val="000000"/>
                </a:solidFill>
                <a:latin typeface="Gill Sans MT"/>
                <a:ea typeface="Droid Sans Fallback"/>
              </a:rPr>
              <a:t>    @Override</a:t>
            </a:r>
            <a:endParaRPr/>
          </a:p>
          <a:p>
            <a:pPr>
              <a:lnSpc>
                <a:spcPct val="100000"/>
              </a:lnSpc>
            </a:pPr>
            <a:r>
              <a:rPr lang="en-US" sz="1400" strike="noStrike">
                <a:solidFill>
                  <a:srgbClr val="000000"/>
                </a:solidFill>
                <a:latin typeface="Gill Sans MT"/>
                <a:ea typeface="Droid Sans Fallback"/>
              </a:rPr>
              <a:t>    protected Void doInBackground(Void... params) {</a:t>
            </a:r>
            <a:endParaRPr/>
          </a:p>
          <a:p>
            <a:pPr>
              <a:lnSpc>
                <a:spcPct val="100000"/>
              </a:lnSpc>
            </a:pPr>
            <a:r>
              <a:rPr lang="en-US" sz="1400" strike="noStrike">
                <a:solidFill>
                  <a:srgbClr val="000000"/>
                </a:solidFill>
                <a:latin typeface="Gill Sans MT"/>
                <a:ea typeface="Droid Sans Fallback"/>
              </a:rPr>
              <a:t>        String url = "https://www.googleapis.com/oauth2/v3/token";</a:t>
            </a:r>
            <a:endParaRPr/>
          </a:p>
          <a:p>
            <a:pPr>
              <a:lnSpc>
                <a:spcPct val="100000"/>
              </a:lnSpc>
            </a:pPr>
            <a:r>
              <a:rPr lang="en-US" sz="1400" strike="noStrike">
                <a:solidFill>
                  <a:srgbClr val="000000"/>
                </a:solidFill>
                <a:latin typeface="Gill Sans MT"/>
                <a:ea typeface="Droid Sans Fallback"/>
              </a:rPr>
              <a:t>        String[] post_params = { "code", "client_id", "client_secret", "redirect_uri", "grant_type" };</a:t>
            </a:r>
            <a:endParaRPr/>
          </a:p>
          <a:p>
            <a:pPr>
              <a:lnSpc>
                <a:spcPct val="100000"/>
              </a:lnSpc>
            </a:pPr>
            <a:r>
              <a:rPr lang="en-US" sz="1400" strike="noStrike">
                <a:solidFill>
                  <a:srgbClr val="000000"/>
                </a:solidFill>
                <a:latin typeface="Gill Sans MT"/>
                <a:ea typeface="Droid Sans Fallback"/>
              </a:rPr>
              <a:t>        String[] post_values = { code, key, secret, redirect, "authorization_code" };</a:t>
            </a:r>
            <a:endParaRPr/>
          </a:p>
          <a:p>
            <a:pPr>
              <a:lnSpc>
                <a:spcPct val="100000"/>
              </a:lnSpc>
            </a:pPr>
            <a:endParaRPr/>
          </a:p>
          <a:p>
            <a:pPr>
              <a:lnSpc>
                <a:spcPct val="100000"/>
              </a:lnSpc>
            </a:pPr>
            <a:r>
              <a:rPr lang="en-US" sz="1400" strike="noStrike">
                <a:solidFill>
                  <a:srgbClr val="000000"/>
                </a:solidFill>
                <a:latin typeface="Gill Sans MT"/>
                <a:ea typeface="Droid Sans Fallback"/>
              </a:rPr>
              <a:t>        String response = OauthGoogleAsyncTask.httpPost(url, post_params, post_values);</a:t>
            </a:r>
            <a:endParaRPr/>
          </a:p>
          <a:p>
            <a:pPr>
              <a:lnSpc>
                <a:spcPct val="100000"/>
              </a:lnSpc>
            </a:pPr>
            <a:endParaRPr/>
          </a:p>
          <a:p>
            <a:pPr>
              <a:lnSpc>
                <a:spcPct val="100000"/>
              </a:lnSpc>
            </a:pPr>
            <a:r>
              <a:rPr lang="en-US" sz="1400" strike="noStrike">
                <a:solidFill>
                  <a:srgbClr val="000000"/>
                </a:solidFill>
                <a:latin typeface="Gill Sans MT"/>
                <a:ea typeface="Droid Sans Fallback"/>
              </a:rPr>
              <a:t>        Map response_json = new Gson().fromJson(response, </a:t>
            </a:r>
            <a:endParaRPr/>
          </a:p>
          <a:p>
            <a:pPr>
              <a:lnSpc>
                <a:spcPct val="100000"/>
              </a:lnSpc>
            </a:pPr>
            <a:r>
              <a:rPr lang="en-US" sz="1400" strike="noStrike">
                <a:solidFill>
                  <a:srgbClr val="000000"/>
                </a:solidFill>
                <a:latin typeface="Gill Sans MT"/>
                <a:ea typeface="Droid Sans Fallback"/>
              </a:rPr>
              <a:t>				new TypeToken&lt;HashMap&lt;String, String&gt;&gt;() {}.getType());</a:t>
            </a:r>
            <a:endParaRPr/>
          </a:p>
          <a:p>
            <a:pPr>
              <a:lnSpc>
                <a:spcPct val="100000"/>
              </a:lnSpc>
            </a:pPr>
            <a:endParaRPr/>
          </a:p>
          <a:p>
            <a:pPr>
              <a:lnSpc>
                <a:spcPct val="100000"/>
              </a:lnSpc>
            </a:pPr>
            <a:r>
              <a:rPr lang="en-US" sz="1400" strike="noStrike">
                <a:solidFill>
                  <a:srgbClr val="000000"/>
                </a:solidFill>
                <a:latin typeface="Gill Sans MT"/>
                <a:ea typeface="Droid Sans Fallback"/>
              </a:rPr>
              <a:t>        access_token = (String) (response_json.get("access_token"));</a:t>
            </a:r>
            <a:endParaRPr/>
          </a:p>
          <a:p>
            <a:pPr>
              <a:lnSpc>
                <a:spcPct val="100000"/>
              </a:lnSpc>
            </a:pPr>
            <a:endParaRPr/>
          </a:p>
          <a:p>
            <a:pPr>
              <a:lnSpc>
                <a:spcPct val="100000"/>
              </a:lnSpc>
            </a:pPr>
            <a:r>
              <a:rPr lang="en-US" sz="1400" strike="noStrike">
                <a:solidFill>
                  <a:srgbClr val="000000"/>
                </a:solidFill>
                <a:latin typeface="Gill Sans MT"/>
                <a:ea typeface="Droid Sans Fallback"/>
              </a:rPr>
              <a:t>        return null;</a:t>
            </a:r>
            <a:endParaRPr/>
          </a:p>
          <a:p>
            <a:pPr>
              <a:lnSpc>
                <a:spcPct val="100000"/>
              </a:lnSpc>
            </a:pPr>
            <a:r>
              <a:rPr lang="en-US" sz="1400" strike="noStrike">
                <a:solidFill>
                  <a:srgbClr val="000000"/>
                </a:solidFill>
                <a:latin typeface="Gill Sans MT"/>
                <a:ea typeface="Droid Sans Fallback"/>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34"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In onPostExecute(), let's call another function on the Main Activity, to let it know that it is time to kick off the next step.</a:t>
            </a:r>
            <a:endParaRPr/>
          </a:p>
          <a:p>
            <a:pPr>
              <a:lnSpc>
                <a:spcPct val="100000"/>
              </a:lnSpc>
              <a:buSzPct val="76000"/>
              <a:buFont typeface="Wingdings 3" charset="2"/>
              <a:buChar char=""/>
            </a:pPr>
            <a:r>
              <a:rPr lang="en-US" sz="2600" strike="noStrike">
                <a:solidFill>
                  <a:srgbClr val="000000"/>
                </a:solidFill>
                <a:latin typeface="Gill Sans MT"/>
                <a:ea typeface="Droid Sans Fallback"/>
              </a:rPr>
              <a:t>Notice again that we passed a reference to the MainActivity object to the AsyncTask so that we could make our own callback.</a:t>
            </a:r>
            <a:endParaRPr/>
          </a:p>
          <a:p>
            <a:pPr>
              <a:lnSpc>
                <a:spcPct val="100000"/>
              </a:lnSpc>
            </a:pPr>
            <a:r>
              <a:rPr lang="en-US" sz="2200" strike="noStrike">
                <a:solidFill>
                  <a:srgbClr val="000000"/>
                </a:solidFill>
                <a:latin typeface="Gill Sans MT"/>
                <a:ea typeface="Droid Sans Fallback"/>
              </a:rPr>
              <a:t>
    @Override</a:t>
            </a:r>
            <a:endParaRPr/>
          </a:p>
          <a:p>
            <a:pPr>
              <a:lnSpc>
                <a:spcPct val="100000"/>
              </a:lnSpc>
            </a:pPr>
            <a:r>
              <a:rPr lang="en-US" sz="2200" strike="noStrike">
                <a:solidFill>
                  <a:srgbClr val="000000"/>
                </a:solidFill>
                <a:latin typeface="Gill Sans MT"/>
                <a:ea typeface="Droid Sans Fallback"/>
              </a:rPr>
              <a:t>    protected void onPostExecute(Void param) {</a:t>
            </a:r>
            <a:endParaRPr/>
          </a:p>
          <a:p>
            <a:pPr>
              <a:lnSpc>
                <a:spcPct val="100000"/>
              </a:lnSpc>
            </a:pPr>
            <a:r>
              <a:rPr lang="en-US" sz="2200" strike="noStrike">
                <a:solidFill>
                  <a:srgbClr val="000000"/>
                </a:solidFill>
                <a:latin typeface="Gill Sans MT"/>
                <a:ea typeface="Droid Sans Fallback"/>
              </a:rPr>
              <a:t>        parent.onAccessToken(access_token);</a:t>
            </a:r>
            <a:endParaRPr/>
          </a:p>
          <a:p>
            <a:pPr>
              <a:lnSpc>
                <a:spcPct val="100000"/>
              </a:lnSpc>
            </a:pPr>
            <a:r>
              <a:rPr lang="en-US" sz="2200" strike="noStrike">
                <a:solidFill>
                  <a:srgbClr val="000000"/>
                </a:solidFill>
                <a:latin typeface="Gill Sans MT"/>
                <a:ea typeface="Droid Sans Fallback"/>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36"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What should we do now?</a:t>
            </a:r>
            <a:endParaRPr/>
          </a:p>
          <a:p>
            <a:pPr>
              <a:lnSpc>
                <a:spcPct val="100000"/>
              </a:lnSpc>
            </a:pPr>
            <a:endParaRPr/>
          </a:p>
          <a:p>
            <a:pPr>
              <a:lnSpc>
                <a:spcPct val="100000"/>
              </a:lnSpc>
            </a:pPr>
            <a:r>
              <a:rPr lang="en-US" sz="2200" strike="noStrike">
                <a:solidFill>
                  <a:srgbClr val="000000"/>
                </a:solidFill>
                <a:latin typeface="Gill Sans MT"/>
                <a:ea typeface="Droid Sans Fallback"/>
              </a:rPr>
              <a:t>    public void onAccessToken(String access_token) {</a:t>
            </a:r>
            <a:endParaRPr/>
          </a:p>
          <a:p>
            <a:pPr>
              <a:lnSpc>
                <a:spcPct val="100000"/>
              </a:lnSpc>
            </a:pPr>
            <a:endParaRPr/>
          </a:p>
          <a:p>
            <a:pPr>
              <a:lnSpc>
                <a:spcPct val="100000"/>
              </a:lnSpc>
            </a:pPr>
            <a:r>
              <a:rPr lang="en-US" sz="2200" strike="noStrike">
                <a:solidFill>
                  <a:srgbClr val="000000"/>
                </a:solidFill>
                <a:latin typeface="Gill Sans MT"/>
                <a:ea typeface="Droid Sans Fallback"/>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38"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What should we do now?</a:t>
            </a:r>
            <a:endParaRPr/>
          </a:p>
          <a:p>
            <a:pPr>
              <a:lnSpc>
                <a:spcPct val="100000"/>
              </a:lnSpc>
              <a:buSzPct val="76000"/>
              <a:buFont typeface="Wingdings 3" charset="2"/>
              <a:buChar char=""/>
            </a:pPr>
            <a:r>
              <a:rPr lang="en-US" sz="2600" strike="noStrike">
                <a:solidFill>
                  <a:srgbClr val="000000"/>
                </a:solidFill>
                <a:latin typeface="Gill Sans MT"/>
                <a:ea typeface="Droid Sans Fallback"/>
              </a:rPr>
              <a:t>Move from MainActivity to a new activity to display calendar data.</a:t>
            </a:r>
            <a:endParaRPr/>
          </a:p>
          <a:p>
            <a:pPr lvl="1">
              <a:lnSpc>
                <a:spcPct val="100000"/>
              </a:lnSpc>
              <a:buSzPct val="45000"/>
              <a:buFont typeface="StarSymbol"/>
              <a:buChar char=""/>
            </a:pPr>
            <a:r>
              <a:rPr lang="en-US" sz="2600" strike="noStrike">
                <a:solidFill>
                  <a:srgbClr val="000000"/>
                </a:solidFill>
                <a:latin typeface="Gill Sans MT"/>
                <a:ea typeface="Droid Sans Fallback"/>
              </a:rPr>
              <a:t>Note that we could store the access_token in a preference file or a database, retrieve it in onCreate() and try to use that.</a:t>
            </a:r>
            <a:endParaRPr/>
          </a:p>
          <a:p>
            <a:pPr lvl="2">
              <a:lnSpc>
                <a:spcPct val="100000"/>
              </a:lnSpc>
              <a:buSzPct val="45000"/>
              <a:buFont typeface="StarSymbol"/>
              <a:buChar char=""/>
            </a:pPr>
            <a:r>
              <a:rPr lang="en-US" sz="2600" strike="noStrike">
                <a:solidFill>
                  <a:srgbClr val="000000"/>
                </a:solidFill>
                <a:latin typeface="Gill Sans MT"/>
                <a:ea typeface="Droid Sans Fallback"/>
              </a:rPr>
              <a:t>Revert to Oauth procedure if the key does not exist or if it has expired.</a:t>
            </a:r>
            <a:endParaRPr/>
          </a:p>
          <a:p>
            <a:pPr>
              <a:lnSpc>
                <a:spcPct val="100000"/>
              </a:lnSpc>
            </a:pPr>
            <a:endParaRPr/>
          </a:p>
          <a:p>
            <a:pPr>
              <a:lnSpc>
                <a:spcPct val="100000"/>
              </a:lnSpc>
            </a:pPr>
            <a:r>
              <a:rPr lang="en-US" sz="2200" strike="noStrike">
                <a:solidFill>
                  <a:srgbClr val="000000"/>
                </a:solidFill>
                <a:latin typeface="Gill Sans MT"/>
                <a:ea typeface="Droid Sans Fallback"/>
              </a:rPr>
              <a:t>    public void onAccessToken(String access_token) {</a:t>
            </a:r>
            <a:endParaRPr/>
          </a:p>
          <a:p>
            <a:pPr>
              <a:lnSpc>
                <a:spcPct val="100000"/>
              </a:lnSpc>
            </a:pPr>
            <a:r>
              <a:rPr lang="en-US" sz="2200" strike="noStrike">
                <a:solidFill>
                  <a:srgbClr val="000000"/>
                </a:solidFill>
                <a:latin typeface="Gill Sans MT"/>
                <a:ea typeface="Droid Sans Fallback"/>
              </a:rPr>
              <a:t>        Intent i = new Intent(MainActivity.this, </a:t>
            </a:r>
            <a:endParaRPr/>
          </a:p>
          <a:p>
            <a:pPr>
              <a:lnSpc>
                <a:spcPct val="100000"/>
              </a:lnSpc>
            </a:pPr>
            <a:r>
              <a:rPr lang="en-US" sz="2200" strike="noStrike">
                <a:solidFill>
                  <a:srgbClr val="000000"/>
                </a:solidFill>
                <a:latin typeface="Gill Sans MT"/>
                <a:ea typeface="Droid Sans Fallback"/>
              </a:rPr>
              <a:t>					CalendarListerActivity.class);</a:t>
            </a:r>
            <a:endParaRPr/>
          </a:p>
          <a:p>
            <a:pPr>
              <a:lnSpc>
                <a:spcPct val="100000"/>
              </a:lnSpc>
            </a:pPr>
            <a:endParaRPr/>
          </a:p>
          <a:p>
            <a:pPr>
              <a:lnSpc>
                <a:spcPct val="100000"/>
              </a:lnSpc>
            </a:pPr>
            <a:r>
              <a:rPr lang="en-US" sz="2200" strike="noStrike">
                <a:solidFill>
                  <a:srgbClr val="000000"/>
                </a:solidFill>
                <a:latin typeface="Gill Sans MT"/>
                <a:ea typeface="Droid Sans Fallback"/>
              </a:rPr>
              <a:t>        i.putExtra("access_token", access_token);</a:t>
            </a:r>
            <a:endParaRPr/>
          </a:p>
          <a:p>
            <a:pPr>
              <a:lnSpc>
                <a:spcPct val="100000"/>
              </a:lnSpc>
            </a:pPr>
            <a:endParaRPr/>
          </a:p>
          <a:p>
            <a:pPr>
              <a:lnSpc>
                <a:spcPct val="100000"/>
              </a:lnSpc>
            </a:pPr>
            <a:r>
              <a:rPr lang="en-US" sz="2200" strike="noStrike">
                <a:solidFill>
                  <a:srgbClr val="000000"/>
                </a:solidFill>
                <a:latin typeface="Gill Sans MT"/>
                <a:ea typeface="Droid Sans Fallback"/>
              </a:rPr>
              <a:t>        startActivity(i);</a:t>
            </a:r>
            <a:endParaRPr/>
          </a:p>
          <a:p>
            <a:pPr>
              <a:lnSpc>
                <a:spcPct val="100000"/>
              </a:lnSpc>
            </a:pPr>
            <a:r>
              <a:rPr lang="en-US" sz="2200" strike="noStrike">
                <a:solidFill>
                  <a:srgbClr val="000000"/>
                </a:solidFill>
                <a:latin typeface="Gill Sans MT"/>
                <a:ea typeface="Droid Sans Fallback"/>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40"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dirty="0">
                <a:solidFill>
                  <a:srgbClr val="000000"/>
                </a:solidFill>
                <a:latin typeface="Gill Sans MT"/>
                <a:ea typeface="Droid Sans Fallback"/>
              </a:rPr>
              <a:t>Make a new activity with a </a:t>
            </a:r>
            <a:r>
              <a:rPr lang="en-US" sz="2600" strike="noStrike" dirty="0" err="1">
                <a:solidFill>
                  <a:srgbClr val="000000"/>
                </a:solidFill>
                <a:latin typeface="Gill Sans MT"/>
                <a:ea typeface="Droid Sans Fallback"/>
              </a:rPr>
              <a:t>ListView</a:t>
            </a:r>
            <a:r>
              <a:rPr lang="en-US" sz="2600" strike="noStrike" dirty="0">
                <a:solidFill>
                  <a:srgbClr val="000000"/>
                </a:solidFill>
                <a:latin typeface="Gill Sans MT"/>
                <a:ea typeface="Droid Sans Fallback"/>
              </a:rPr>
              <a:t> on it</a:t>
            </a:r>
            <a:endParaRPr dirty="0"/>
          </a:p>
          <a:p>
            <a:pPr>
              <a:lnSpc>
                <a:spcPct val="100000"/>
              </a:lnSpc>
              <a:buSzPct val="76000"/>
              <a:buFont typeface="Wingdings 3" charset="2"/>
              <a:buChar char=""/>
            </a:pPr>
            <a:r>
              <a:rPr lang="en-US" sz="2600" strike="noStrike" dirty="0">
                <a:solidFill>
                  <a:srgbClr val="000000"/>
                </a:solidFill>
                <a:latin typeface="Gill Sans MT"/>
                <a:ea typeface="Droid Sans Fallback"/>
              </a:rPr>
              <a:t>Make a layout file called </a:t>
            </a:r>
            <a:r>
              <a:rPr lang="en-US" sz="2600" strike="noStrike" dirty="0" err="1">
                <a:solidFill>
                  <a:srgbClr val="000000"/>
                </a:solidFill>
                <a:latin typeface="Gill Sans MT"/>
                <a:ea typeface="Droid Sans Fallback"/>
              </a:rPr>
              <a:t>list_entry.xml</a:t>
            </a:r>
            <a:r>
              <a:rPr lang="en-US" sz="2600" strike="noStrike" dirty="0">
                <a:solidFill>
                  <a:srgbClr val="000000"/>
                </a:solidFill>
                <a:latin typeface="Gill Sans MT"/>
                <a:ea typeface="Droid Sans Fallback"/>
              </a:rPr>
              <a:t> that contains elements like a title, location, start and end times</a:t>
            </a:r>
            <a:endParaRPr dirty="0"/>
          </a:p>
          <a:p>
            <a:pPr lvl="1">
              <a:lnSpc>
                <a:spcPct val="100000"/>
              </a:lnSpc>
              <a:buSzPct val="45000"/>
              <a:buFont typeface="StarSymbol"/>
              <a:buChar char=""/>
            </a:pPr>
            <a:r>
              <a:rPr lang="en-US" sz="2600" strike="noStrike" dirty="0">
                <a:solidFill>
                  <a:srgbClr val="000000"/>
                </a:solidFill>
                <a:latin typeface="Gill Sans MT"/>
                <a:ea typeface="Droid Sans Fallback"/>
              </a:rPr>
              <a:t>This will be our list view entry for each calendar event</a:t>
            </a:r>
            <a:endParaRPr dirty="0"/>
          </a:p>
          <a:p>
            <a:pPr>
              <a:lnSpc>
                <a:spcPct val="100000"/>
              </a:lnSpc>
              <a:buSzPct val="76000"/>
              <a:buFont typeface="Wingdings 3" charset="2"/>
              <a:buChar char=""/>
            </a:pPr>
            <a:r>
              <a:rPr lang="en-US" sz="2600" strike="noStrike" dirty="0">
                <a:solidFill>
                  <a:srgbClr val="000000"/>
                </a:solidFill>
                <a:latin typeface="Gill Sans MT"/>
                <a:ea typeface="Droid Sans Fallback"/>
              </a:rPr>
              <a:t>Now we just perform an </a:t>
            </a:r>
            <a:r>
              <a:rPr lang="en-US" sz="2600" strike="noStrike" dirty="0" err="1">
                <a:solidFill>
                  <a:srgbClr val="000000"/>
                </a:solidFill>
                <a:latin typeface="Gill Sans MT"/>
                <a:ea typeface="Droid Sans Fallback"/>
              </a:rPr>
              <a:t>AsyncTask</a:t>
            </a:r>
            <a:r>
              <a:rPr lang="en-US" sz="2600" strike="noStrike" dirty="0">
                <a:solidFill>
                  <a:srgbClr val="000000"/>
                </a:solidFill>
                <a:latin typeface="Gill Sans MT"/>
                <a:ea typeface="Droid Sans Fallback"/>
              </a:rPr>
              <a:t> like before to download data to a </a:t>
            </a:r>
            <a:r>
              <a:rPr lang="en-US" sz="2600" strike="noStrike" dirty="0" err="1">
                <a:solidFill>
                  <a:srgbClr val="000000"/>
                </a:solidFill>
                <a:latin typeface="Gill Sans MT"/>
                <a:ea typeface="Droid Sans Fallback"/>
              </a:rPr>
              <a:t>SimpleAdapter</a:t>
            </a:r>
            <a:r>
              <a:rPr lang="en-US" sz="2600" strike="noStrike" dirty="0">
                <a:solidFill>
                  <a:srgbClr val="000000"/>
                </a:solidFill>
                <a:latin typeface="Gill Sans MT"/>
                <a:ea typeface="Droid Sans Fallback"/>
              </a:rPr>
              <a:t> connected to the </a:t>
            </a:r>
            <a:r>
              <a:rPr lang="en-US" sz="2600" strike="noStrike" dirty="0" err="1">
                <a:solidFill>
                  <a:srgbClr val="000000"/>
                </a:solidFill>
                <a:latin typeface="Gill Sans MT"/>
                <a:ea typeface="Droid Sans Fallback"/>
              </a:rPr>
              <a:t>ListView</a:t>
            </a:r>
            <a:r>
              <a:rPr lang="en-US" sz="2600" strike="noStrike" dirty="0">
                <a:solidFill>
                  <a:srgbClr val="000000"/>
                </a:solidFill>
                <a:latin typeface="Gill Sans MT"/>
                <a:ea typeface="Droid Sans Fallback"/>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42"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600" strike="noStrike">
                <a:solidFill>
                  <a:srgbClr val="000000"/>
                </a:solidFill>
                <a:latin typeface="Gill Sans MT"/>
                <a:ea typeface="Droid Sans Fallback"/>
              </a:rPr>
              <a:t>Make an array list to hold the calendar events:
ArrayList&lt;HashMap&lt;String, String&gt;&gt; data = </a:t>
            </a:r>
            <a:endParaRPr/>
          </a:p>
          <a:p>
            <a:pPr>
              <a:lnSpc>
                <a:spcPct val="100000"/>
              </a:lnSpc>
            </a:pPr>
            <a:r>
              <a:rPr lang="en-US" sz="2600" strike="noStrike">
                <a:solidFill>
                  <a:srgbClr val="000000"/>
                </a:solidFill>
                <a:latin typeface="Gill Sans MT"/>
                <a:ea typeface="Droid Sans Fallback"/>
              </a:rPr>
              <a:t>	new ArrayList&lt;HashMap&lt;String, String&gt;&gt;();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44"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600" strike="noStrike" dirty="0">
                <a:solidFill>
                  <a:srgbClr val="000000"/>
                </a:solidFill>
                <a:latin typeface="Gill Sans MT"/>
                <a:ea typeface="Droid Sans Fallback"/>
              </a:rPr>
              <a:t>Make a </a:t>
            </a:r>
            <a:r>
              <a:rPr lang="en-US" sz="2600" strike="noStrike" dirty="0" err="1">
                <a:solidFill>
                  <a:srgbClr val="000000"/>
                </a:solidFill>
                <a:latin typeface="Gill Sans MT"/>
                <a:ea typeface="Droid Sans Fallback"/>
              </a:rPr>
              <a:t>SimpleAdapter</a:t>
            </a:r>
            <a:r>
              <a:rPr lang="en-US" sz="2600" strike="noStrike" dirty="0">
                <a:solidFill>
                  <a:srgbClr val="000000"/>
                </a:solidFill>
                <a:latin typeface="Gill Sans MT"/>
                <a:ea typeface="Droid Sans Fallback"/>
              </a:rPr>
              <a:t> to connect that array of </a:t>
            </a:r>
            <a:r>
              <a:rPr lang="en-US" sz="2600" strike="noStrike" dirty="0" err="1">
                <a:solidFill>
                  <a:srgbClr val="000000"/>
                </a:solidFill>
                <a:latin typeface="Gill Sans MT"/>
                <a:ea typeface="Droid Sans Fallback"/>
              </a:rPr>
              <a:t>HashMap</a:t>
            </a:r>
            <a:r>
              <a:rPr lang="en-US" sz="2600" strike="noStrike" dirty="0">
                <a:solidFill>
                  <a:srgbClr val="000000"/>
                </a:solidFill>
                <a:latin typeface="Gill Sans MT"/>
                <a:ea typeface="Droid Sans Fallback"/>
              </a:rPr>
              <a:t> entries to the </a:t>
            </a:r>
            <a:r>
              <a:rPr lang="en-US" sz="2600" strike="noStrike" dirty="0" err="1">
                <a:solidFill>
                  <a:srgbClr val="000000"/>
                </a:solidFill>
                <a:latin typeface="Gill Sans MT"/>
                <a:ea typeface="Droid Sans Fallback"/>
              </a:rPr>
              <a:t>ListView</a:t>
            </a:r>
            <a:r>
              <a:rPr lang="en-US" sz="2600" strike="noStrike" dirty="0">
                <a:solidFill>
                  <a:srgbClr val="000000"/>
                </a:solidFill>
                <a:latin typeface="Gill Sans MT"/>
                <a:ea typeface="Droid Sans Fallback"/>
              </a:rPr>
              <a:t> we just made on our layout, using the </a:t>
            </a:r>
            <a:r>
              <a:rPr lang="en-US" sz="2600" strike="noStrike" dirty="0" err="1">
                <a:solidFill>
                  <a:srgbClr val="000000"/>
                </a:solidFill>
                <a:latin typeface="Gill Sans MT"/>
                <a:ea typeface="Droid Sans Fallback"/>
              </a:rPr>
              <a:t>list_entry</a:t>
            </a:r>
            <a:r>
              <a:rPr lang="en-US" sz="2600" strike="noStrike" dirty="0">
                <a:solidFill>
                  <a:srgbClr val="000000"/>
                </a:solidFill>
                <a:latin typeface="Gill Sans MT"/>
                <a:ea typeface="Droid Sans Fallback"/>
              </a:rPr>
              <a:t> layout file that contains </a:t>
            </a:r>
            <a:r>
              <a:rPr lang="en-US" sz="2600" strike="noStrike" dirty="0" err="1">
                <a:solidFill>
                  <a:srgbClr val="000000"/>
                </a:solidFill>
                <a:latin typeface="Gill Sans MT"/>
                <a:ea typeface="Droid Sans Fallback"/>
              </a:rPr>
              <a:t>R.id.title</a:t>
            </a:r>
            <a:r>
              <a:rPr lang="en-US" sz="2600" strike="noStrike" dirty="0">
                <a:solidFill>
                  <a:srgbClr val="000000"/>
                </a:solidFill>
                <a:latin typeface="Gill Sans MT"/>
                <a:ea typeface="Droid Sans Fallback"/>
              </a:rPr>
              <a:t>, </a:t>
            </a:r>
            <a:r>
              <a:rPr lang="en-US" sz="2600" strike="noStrike" dirty="0" err="1">
                <a:solidFill>
                  <a:srgbClr val="000000"/>
                </a:solidFill>
                <a:latin typeface="Gill Sans MT"/>
                <a:ea typeface="Droid Sans Fallback"/>
              </a:rPr>
              <a:t>R.id.location</a:t>
            </a:r>
            <a:r>
              <a:rPr lang="en-US" sz="2600" strike="noStrike" dirty="0">
                <a:solidFill>
                  <a:srgbClr val="000000"/>
                </a:solidFill>
                <a:latin typeface="Gill Sans MT"/>
                <a:ea typeface="Droid Sans Fallback"/>
              </a:rPr>
              <a:t>, </a:t>
            </a:r>
            <a:r>
              <a:rPr lang="en-US" sz="2600" strike="noStrike" dirty="0" err="1">
                <a:solidFill>
                  <a:srgbClr val="000000"/>
                </a:solidFill>
                <a:latin typeface="Gill Sans MT"/>
                <a:ea typeface="Droid Sans Fallback"/>
              </a:rPr>
              <a:t>R.id.start</a:t>
            </a:r>
            <a:r>
              <a:rPr lang="en-US" sz="2600" strike="noStrike" dirty="0">
                <a:solidFill>
                  <a:srgbClr val="000000"/>
                </a:solidFill>
                <a:latin typeface="Gill Sans MT"/>
                <a:ea typeface="Droid Sans Fallback"/>
              </a:rPr>
              <a:t>, and </a:t>
            </a:r>
            <a:r>
              <a:rPr lang="en-US" sz="2600" strike="noStrike" dirty="0" err="1">
                <a:solidFill>
                  <a:srgbClr val="000000"/>
                </a:solidFill>
                <a:latin typeface="Gill Sans MT"/>
                <a:ea typeface="Droid Sans Fallback"/>
              </a:rPr>
              <a:t>R.id.end</a:t>
            </a:r>
            <a:r>
              <a:rPr lang="en-US" sz="2600" strike="noStrike" dirty="0">
                <a:solidFill>
                  <a:srgbClr val="000000"/>
                </a:solidFill>
                <a:latin typeface="Gill Sans MT"/>
                <a:ea typeface="Droid Sans Fallback"/>
              </a:rPr>
              <a:t>.</a:t>
            </a:r>
            <a:endParaRPr dirty="0"/>
          </a:p>
          <a:p>
            <a:pPr>
              <a:lnSpc>
                <a:spcPct val="100000"/>
              </a:lnSpc>
            </a:pPr>
            <a:endParaRPr dirty="0"/>
          </a:p>
          <a:p>
            <a:pPr>
              <a:lnSpc>
                <a:spcPct val="100000"/>
              </a:lnSpc>
            </a:pPr>
            <a:r>
              <a:rPr lang="en-US" sz="2600" strike="noStrike" dirty="0">
                <a:solidFill>
                  <a:srgbClr val="000000"/>
                </a:solidFill>
                <a:latin typeface="Gill Sans MT"/>
                <a:ea typeface="Droid Sans Fallback"/>
              </a:rPr>
              <a:t>String[] from = {"title", "location", "start", "end"};</a:t>
            </a:r>
            <a:endParaRPr dirty="0"/>
          </a:p>
          <a:p>
            <a:pPr>
              <a:lnSpc>
                <a:spcPct val="100000"/>
              </a:lnSpc>
            </a:pPr>
            <a:r>
              <a:rPr lang="en-US" sz="2600" strike="noStrike" dirty="0" err="1">
                <a:solidFill>
                  <a:srgbClr val="000000"/>
                </a:solidFill>
                <a:latin typeface="Gill Sans MT"/>
                <a:ea typeface="Droid Sans Fallback"/>
              </a:rPr>
              <a:t>int</a:t>
            </a:r>
            <a:r>
              <a:rPr lang="en-US" sz="2600" strike="noStrike" dirty="0">
                <a:solidFill>
                  <a:srgbClr val="000000"/>
                </a:solidFill>
                <a:latin typeface="Gill Sans MT"/>
                <a:ea typeface="Droid Sans Fallback"/>
              </a:rPr>
              <a:t>[] to = {</a:t>
            </a:r>
            <a:r>
              <a:rPr lang="en-US" sz="2600" strike="noStrike" dirty="0" err="1">
                <a:solidFill>
                  <a:srgbClr val="000000"/>
                </a:solidFill>
                <a:latin typeface="Gill Sans MT"/>
                <a:ea typeface="Droid Sans Fallback"/>
              </a:rPr>
              <a:t>R.id.title</a:t>
            </a:r>
            <a:r>
              <a:rPr lang="en-US" sz="2600" strike="noStrike" dirty="0">
                <a:solidFill>
                  <a:srgbClr val="000000"/>
                </a:solidFill>
                <a:latin typeface="Gill Sans MT"/>
                <a:ea typeface="Droid Sans Fallback"/>
              </a:rPr>
              <a:t>, </a:t>
            </a:r>
            <a:r>
              <a:rPr lang="en-US" sz="2600" strike="noStrike" dirty="0" err="1">
                <a:solidFill>
                  <a:srgbClr val="000000"/>
                </a:solidFill>
                <a:latin typeface="Gill Sans MT"/>
                <a:ea typeface="Droid Sans Fallback"/>
              </a:rPr>
              <a:t>R.id.location</a:t>
            </a:r>
            <a:r>
              <a:rPr lang="en-US" sz="2600" strike="noStrike" dirty="0">
                <a:solidFill>
                  <a:srgbClr val="000000"/>
                </a:solidFill>
                <a:latin typeface="Gill Sans MT"/>
                <a:ea typeface="Droid Sans Fallback"/>
              </a:rPr>
              <a:t>, </a:t>
            </a:r>
            <a:r>
              <a:rPr lang="en-US" sz="2600" strike="noStrike" dirty="0" err="1">
                <a:solidFill>
                  <a:srgbClr val="000000"/>
                </a:solidFill>
                <a:latin typeface="Gill Sans MT"/>
                <a:ea typeface="Droid Sans Fallback"/>
              </a:rPr>
              <a:t>R.id.start</a:t>
            </a:r>
            <a:r>
              <a:rPr lang="en-US" sz="2600" strike="noStrike" dirty="0">
                <a:solidFill>
                  <a:srgbClr val="000000"/>
                </a:solidFill>
                <a:latin typeface="Gill Sans MT"/>
                <a:ea typeface="Droid Sans Fallback"/>
              </a:rPr>
              <a:t>, </a:t>
            </a:r>
            <a:endParaRPr dirty="0"/>
          </a:p>
          <a:p>
            <a:pPr>
              <a:lnSpc>
                <a:spcPct val="100000"/>
              </a:lnSpc>
            </a:pPr>
            <a:r>
              <a:rPr lang="en-US" sz="2600" strike="noStrike" dirty="0">
                <a:solidFill>
                  <a:srgbClr val="000000"/>
                </a:solidFill>
                <a:latin typeface="Gill Sans MT"/>
                <a:ea typeface="Droid Sans Fallback"/>
              </a:rPr>
              <a:t>				</a:t>
            </a:r>
            <a:r>
              <a:rPr lang="en-US" sz="2600" strike="noStrike" dirty="0" err="1">
                <a:solidFill>
                  <a:srgbClr val="000000"/>
                </a:solidFill>
                <a:latin typeface="Gill Sans MT"/>
                <a:ea typeface="Droid Sans Fallback"/>
              </a:rPr>
              <a:t>R.id.end</a:t>
            </a:r>
            <a:r>
              <a:rPr lang="en-US" sz="2600" strike="noStrike" dirty="0">
                <a:solidFill>
                  <a:srgbClr val="000000"/>
                </a:solidFill>
                <a:latin typeface="Gill Sans MT"/>
                <a:ea typeface="Droid Sans Fallback"/>
              </a:rPr>
              <a:t>};</a:t>
            </a:r>
            <a:endParaRPr dirty="0"/>
          </a:p>
          <a:p>
            <a:pPr>
              <a:lnSpc>
                <a:spcPct val="100000"/>
              </a:lnSpc>
            </a:pPr>
            <a:endParaRPr dirty="0"/>
          </a:p>
          <a:p>
            <a:pPr>
              <a:lnSpc>
                <a:spcPct val="100000"/>
              </a:lnSpc>
            </a:pPr>
            <a:r>
              <a:rPr lang="en-US" sz="2600" strike="noStrike" dirty="0" err="1">
                <a:solidFill>
                  <a:srgbClr val="000000"/>
                </a:solidFill>
                <a:latin typeface="Gill Sans MT"/>
                <a:ea typeface="Droid Sans Fallback"/>
              </a:rPr>
              <a:t>SimpleAdapter</a:t>
            </a:r>
            <a:r>
              <a:rPr lang="en-US" sz="2600" strike="noStrike" dirty="0">
                <a:solidFill>
                  <a:srgbClr val="000000"/>
                </a:solidFill>
                <a:latin typeface="Gill Sans MT"/>
                <a:ea typeface="Droid Sans Fallback"/>
              </a:rPr>
              <a:t> adapter = new </a:t>
            </a:r>
            <a:endParaRPr dirty="0"/>
          </a:p>
          <a:p>
            <a:pPr>
              <a:lnSpc>
                <a:spcPct val="100000"/>
              </a:lnSpc>
            </a:pPr>
            <a:r>
              <a:rPr lang="en-US" sz="2600" strike="noStrike" dirty="0">
                <a:solidFill>
                  <a:srgbClr val="000000"/>
                </a:solidFill>
                <a:latin typeface="Gill Sans MT"/>
                <a:ea typeface="Droid Sans Fallback"/>
              </a:rPr>
              <a:t>	</a:t>
            </a:r>
            <a:r>
              <a:rPr lang="en-US" sz="2600" strike="noStrike" dirty="0" err="1">
                <a:solidFill>
                  <a:srgbClr val="000000"/>
                </a:solidFill>
                <a:latin typeface="Gill Sans MT"/>
                <a:ea typeface="Droid Sans Fallback"/>
              </a:rPr>
              <a:t>SimpleAdapter</a:t>
            </a:r>
            <a:r>
              <a:rPr lang="en-US" sz="2600" strike="noStrike" dirty="0">
                <a:solidFill>
                  <a:srgbClr val="000000"/>
                </a:solidFill>
                <a:latin typeface="Gill Sans MT"/>
                <a:ea typeface="Droid Sans Fallback"/>
              </a:rPr>
              <a:t>(this, data, </a:t>
            </a:r>
            <a:endParaRPr dirty="0"/>
          </a:p>
          <a:p>
            <a:pPr>
              <a:lnSpc>
                <a:spcPct val="100000"/>
              </a:lnSpc>
            </a:pPr>
            <a:r>
              <a:rPr lang="en-US" sz="2600" strike="noStrike" dirty="0">
                <a:solidFill>
                  <a:srgbClr val="000000"/>
                </a:solidFill>
                <a:latin typeface="Gill Sans MT"/>
                <a:ea typeface="Droid Sans Fallback"/>
              </a:rPr>
              <a:t>			</a:t>
            </a:r>
            <a:r>
              <a:rPr lang="en-US" sz="2600" strike="noStrike" dirty="0" err="1">
                <a:solidFill>
                  <a:srgbClr val="000000"/>
                </a:solidFill>
                <a:latin typeface="Gill Sans MT"/>
                <a:ea typeface="Droid Sans Fallback"/>
              </a:rPr>
              <a:t>R.layout.calendar_list_entry</a:t>
            </a:r>
            <a:r>
              <a:rPr lang="en-US" sz="2600" strike="noStrike" dirty="0">
                <a:solidFill>
                  <a:srgbClr val="000000"/>
                </a:solidFill>
                <a:latin typeface="Gill Sans MT"/>
                <a:ea typeface="Droid Sans Fallback"/>
              </a:rPr>
              <a:t>, </a:t>
            </a:r>
            <a:endParaRPr dirty="0"/>
          </a:p>
          <a:p>
            <a:pPr>
              <a:lnSpc>
                <a:spcPct val="100000"/>
              </a:lnSpc>
            </a:pPr>
            <a:r>
              <a:rPr lang="en-US" sz="2600" strike="noStrike" dirty="0">
                <a:solidFill>
                  <a:srgbClr val="000000"/>
                </a:solidFill>
                <a:latin typeface="Gill Sans MT"/>
                <a:ea typeface="Droid Sans Fallback"/>
              </a:rPr>
              <a:t>			from, to);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46"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600" strike="noStrike">
                <a:solidFill>
                  <a:srgbClr val="000000"/>
                </a:solidFill>
                <a:latin typeface="Gill Sans MT"/>
                <a:ea typeface="Droid Sans Fallback"/>
              </a:rPr>
              <a:t>Connect the adapter to the list view</a:t>
            </a:r>
            <a:endParaRPr/>
          </a:p>
          <a:p>
            <a:pPr>
              <a:lnSpc>
                <a:spcPct val="100000"/>
              </a:lnSpc>
            </a:pPr>
            <a:endParaRPr/>
          </a:p>
          <a:p>
            <a:pPr>
              <a:lnSpc>
                <a:spcPct val="100000"/>
              </a:lnSpc>
            </a:pPr>
            <a:r>
              <a:rPr lang="en-US" sz="2600" strike="noStrike">
                <a:solidFill>
                  <a:srgbClr val="000000"/>
                </a:solidFill>
                <a:latin typeface="Gill Sans MT"/>
                <a:ea typeface="Droid Sans Fallback"/>
              </a:rPr>
              <a:t>ListView listView = (ListView) </a:t>
            </a:r>
            <a:endParaRPr/>
          </a:p>
          <a:p>
            <a:pPr>
              <a:lnSpc>
                <a:spcPct val="100000"/>
              </a:lnSpc>
            </a:pPr>
            <a:r>
              <a:rPr lang="en-US" sz="2600" strike="noStrike">
                <a:solidFill>
                  <a:srgbClr val="000000"/>
                </a:solidFill>
                <a:latin typeface="Gill Sans MT"/>
                <a:ea typeface="Droid Sans Fallback"/>
              </a:rPr>
              <a:t>			(findViewById(R.id.listView));</a:t>
            </a:r>
            <a:endParaRPr/>
          </a:p>
          <a:p>
            <a:pPr>
              <a:lnSpc>
                <a:spcPct val="100000"/>
              </a:lnSpc>
            </a:pPr>
            <a:r>
              <a:rPr lang="en-US" sz="2600" strike="noStrike">
                <a:solidFill>
                  <a:srgbClr val="000000"/>
                </a:solidFill>
                <a:latin typeface="Gill Sans MT"/>
                <a:ea typeface="Droid Sans Fallback"/>
              </a:rPr>
              <a:t>listView.setAdapter(adapter);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ＭＳ Ｐゴシック"/>
              </a:rPr>
              <a:t>Programming Java UI is Painful!</a:t>
            </a:r>
            <a:endParaRPr/>
          </a:p>
        </p:txBody>
      </p:sp>
      <p:sp>
        <p:nvSpPr>
          <p:cNvPr id="162" name="CustomShape 2"/>
          <p:cNvSpPr/>
          <p:nvPr/>
        </p:nvSpPr>
        <p:spPr>
          <a:xfrm>
            <a:off x="503640" y="134388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dirty="0">
                <a:solidFill>
                  <a:srgbClr val="000000"/>
                </a:solidFill>
                <a:latin typeface="Gill Sans MT"/>
                <a:ea typeface="DejaVu Sans"/>
              </a:rPr>
              <a:t>We referenced a value @string/hello, so let’s define this in res/values/strings:</a:t>
            </a:r>
            <a:endParaRPr dirty="0"/>
          </a:p>
          <a:p>
            <a:pPr>
              <a:lnSpc>
                <a:spcPct val="100000"/>
              </a:lnSpc>
              <a:buSzPct val="76000"/>
              <a:buFont typeface="Wingdings 3" charset="2"/>
              <a:buChar char=""/>
            </a:pPr>
            <a:r>
              <a:rPr lang="en-US" sz="2300" strike="noStrike" dirty="0">
                <a:solidFill>
                  <a:srgbClr val="000000"/>
                </a:solidFill>
                <a:latin typeface="Gill Sans MT"/>
                <a:ea typeface="DejaVu Sans"/>
              </a:rPr>
              <a:t>&lt;?xml version="1.0" encoding="utf-8"?&gt;</a:t>
            </a:r>
            <a:endParaRPr dirty="0"/>
          </a:p>
          <a:p>
            <a:pPr>
              <a:lnSpc>
                <a:spcPct val="100000"/>
              </a:lnSpc>
              <a:buSzPct val="76000"/>
              <a:buFont typeface="Wingdings 3" charset="2"/>
              <a:buChar char=""/>
            </a:pPr>
            <a:r>
              <a:rPr lang="en-US" sz="2300" strike="noStrike" dirty="0">
                <a:solidFill>
                  <a:srgbClr val="000000"/>
                </a:solidFill>
                <a:latin typeface="Gill Sans MT"/>
                <a:ea typeface="DejaVu Sans"/>
              </a:rPr>
              <a:t>&lt;resources&gt;</a:t>
            </a:r>
            <a:endParaRPr dirty="0"/>
          </a:p>
          <a:p>
            <a:pPr>
              <a:lnSpc>
                <a:spcPct val="100000"/>
              </a:lnSpc>
              <a:buSzPct val="76000"/>
              <a:buFont typeface="Wingdings 3" charset="2"/>
              <a:buChar char=""/>
            </a:pPr>
            <a:r>
              <a:rPr lang="en-US" sz="2300" strike="noStrike" dirty="0">
                <a:solidFill>
                  <a:srgbClr val="000000"/>
                </a:solidFill>
                <a:latin typeface="Gill Sans MT"/>
                <a:ea typeface="DejaVu Sans"/>
              </a:rPr>
              <a:t>    &lt;string name="hello"&gt;Hello, Android! I am a string resource!&lt;/string&gt;</a:t>
            </a:r>
            <a:endParaRPr dirty="0"/>
          </a:p>
          <a:p>
            <a:pPr>
              <a:lnSpc>
                <a:spcPct val="100000"/>
              </a:lnSpc>
              <a:buSzPct val="76000"/>
              <a:buFont typeface="Wingdings 3" charset="2"/>
              <a:buChar char=""/>
            </a:pPr>
            <a:r>
              <a:rPr lang="en-US" sz="2300" strike="noStrike" dirty="0">
                <a:solidFill>
                  <a:srgbClr val="000000"/>
                </a:solidFill>
                <a:latin typeface="Gill Sans MT"/>
                <a:ea typeface="DejaVu Sans"/>
              </a:rPr>
              <a:t>    &lt;string name="</a:t>
            </a:r>
            <a:r>
              <a:rPr lang="en-US" sz="2300" strike="noStrike" dirty="0" err="1">
                <a:solidFill>
                  <a:srgbClr val="000000"/>
                </a:solidFill>
                <a:latin typeface="Gill Sans MT"/>
                <a:ea typeface="DejaVu Sans"/>
              </a:rPr>
              <a:t>app_name</a:t>
            </a:r>
            <a:r>
              <a:rPr lang="en-US" sz="2300" strike="noStrike" dirty="0">
                <a:solidFill>
                  <a:srgbClr val="000000"/>
                </a:solidFill>
                <a:latin typeface="Gill Sans MT"/>
                <a:ea typeface="DejaVu Sans"/>
              </a:rPr>
              <a:t>"&gt;Hello, Android&lt;/string&gt;</a:t>
            </a:r>
            <a:endParaRPr dirty="0"/>
          </a:p>
          <a:p>
            <a:pPr>
              <a:lnSpc>
                <a:spcPct val="100000"/>
              </a:lnSpc>
            </a:pPr>
            <a:r>
              <a:rPr lang="en-US" sz="2300" strike="noStrike" dirty="0">
                <a:solidFill>
                  <a:srgbClr val="000000"/>
                </a:solidFill>
                <a:latin typeface="Gill Sans MT"/>
                <a:ea typeface="DejaVu Sans"/>
              </a:rPr>
              <a:t>&lt;/resources&gt;</a:t>
            </a:r>
            <a:endParaRP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48"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600" strike="noStrike">
                <a:solidFill>
                  <a:srgbClr val="000000"/>
                </a:solidFill>
                <a:latin typeface="Gill Sans MT"/>
                <a:ea typeface="Droid Sans Fallback"/>
              </a:rPr>
              <a:t>Kick off an AsyncTask to download that data (we had stored the access token as an Extra in the intent, so we pull that out here as well)</a:t>
            </a:r>
            <a:endParaRPr/>
          </a:p>
          <a:p>
            <a:pPr>
              <a:lnSpc>
                <a:spcPct val="100000"/>
              </a:lnSpc>
            </a:pPr>
            <a:endParaRPr/>
          </a:p>
          <a:p>
            <a:pPr>
              <a:lnSpc>
                <a:spcPct val="100000"/>
              </a:lnSpc>
            </a:pPr>
            <a:r>
              <a:rPr lang="en-US" sz="2600" strike="noStrike">
                <a:solidFill>
                  <a:srgbClr val="000000"/>
                </a:solidFill>
                <a:latin typeface="Gill Sans MT"/>
                <a:ea typeface="Droid Sans Fallback"/>
              </a:rPr>
              <a:t>String access_token = 	</a:t>
            </a:r>
            <a:endParaRPr/>
          </a:p>
          <a:p>
            <a:pPr>
              <a:lnSpc>
                <a:spcPct val="100000"/>
              </a:lnSpc>
            </a:pPr>
            <a:r>
              <a:rPr lang="en-US" sz="2600" strike="noStrike">
                <a:solidFill>
                  <a:srgbClr val="000000"/>
                </a:solidFill>
                <a:latin typeface="Gill Sans MT"/>
                <a:ea typeface="Droid Sans Fallback"/>
              </a:rPr>
              <a:t>	getIntent().getStringExtra("access_token");</a:t>
            </a:r>
            <a:endParaRPr/>
          </a:p>
          <a:p>
            <a:pPr>
              <a:lnSpc>
                <a:spcPct val="100000"/>
              </a:lnSpc>
            </a:pPr>
            <a:endParaRPr/>
          </a:p>
          <a:p>
            <a:pPr>
              <a:lnSpc>
                <a:spcPct val="100000"/>
              </a:lnSpc>
            </a:pPr>
            <a:r>
              <a:rPr lang="en-US" sz="2600" strike="noStrike">
                <a:solidFill>
                  <a:srgbClr val="000000"/>
                </a:solidFill>
                <a:latin typeface="Gill Sans MT"/>
                <a:ea typeface="Droid Sans Fallback"/>
              </a:rPr>
              <a:t>DownloadCalendarAsyncTask task = new </a:t>
            </a:r>
            <a:endParaRPr/>
          </a:p>
          <a:p>
            <a:pPr>
              <a:lnSpc>
                <a:spcPct val="100000"/>
              </a:lnSpc>
            </a:pPr>
            <a:r>
              <a:rPr lang="en-US" sz="2600" strike="noStrike">
                <a:solidFill>
                  <a:srgbClr val="000000"/>
                </a:solidFill>
                <a:latin typeface="Gill Sans MT"/>
                <a:ea typeface="Droid Sans Fallback"/>
              </a:rPr>
              <a:t>	DownloadCalendarAsyncTask(adapter, data, </a:t>
            </a:r>
            <a:endParaRPr/>
          </a:p>
          <a:p>
            <a:pPr>
              <a:lnSpc>
                <a:spcPct val="100000"/>
              </a:lnSpc>
            </a:pPr>
            <a:r>
              <a:rPr lang="en-US" sz="2600" strike="noStrike">
                <a:solidFill>
                  <a:srgbClr val="000000"/>
                </a:solidFill>
                <a:latin typeface="Gill Sans MT"/>
                <a:ea typeface="Droid Sans Fallback"/>
              </a:rPr>
              <a:t>								access_token);</a:t>
            </a:r>
            <a:endParaRPr/>
          </a:p>
          <a:p>
            <a:pPr>
              <a:lnSpc>
                <a:spcPct val="100000"/>
              </a:lnSpc>
            </a:pPr>
            <a:r>
              <a:rPr lang="en-US" sz="2600" strike="noStrike">
                <a:solidFill>
                  <a:srgbClr val="000000"/>
                </a:solidFill>
                <a:latin typeface="Gill Sans MT"/>
                <a:ea typeface="Droid Sans Fallback"/>
              </a:rPr>
              <a:t>task.execute();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50"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600" strike="noStrike">
                <a:solidFill>
                  <a:srgbClr val="000000"/>
                </a:solidFill>
                <a:latin typeface="Gill Sans MT"/>
                <a:ea typeface="Droid Sans Fallback"/>
              </a:rPr>
              <a:t>Populate the HashMap list that was passed to the AsyncTask; but first, get a calendar to query</a:t>
            </a:r>
            <a:endParaRPr/>
          </a:p>
          <a:p>
            <a:pPr>
              <a:lnSpc>
                <a:spcPct val="100000"/>
              </a:lnSpc>
            </a:pPr>
            <a:endParaRPr/>
          </a:p>
          <a:p>
            <a:pPr>
              <a:lnSpc>
                <a:spcPct val="100000"/>
              </a:lnSpc>
            </a:pPr>
            <a:r>
              <a:rPr lang="en-US" sz="2400" strike="noStrike">
                <a:solidFill>
                  <a:srgbClr val="000000"/>
                </a:solidFill>
                <a:latin typeface="Gill Sans MT"/>
                <a:ea typeface="Droid Sans Fallback"/>
              </a:rPr>
              <a:t>String getCalendarsUrl = "https://www.googleapis.com/calendar/v3/users/me/</a:t>
            </a:r>
            <a:endParaRPr/>
          </a:p>
          <a:p>
            <a:pPr>
              <a:lnSpc>
                <a:spcPct val="100000"/>
              </a:lnSpc>
            </a:pPr>
            <a:r>
              <a:rPr lang="en-US" sz="2400" strike="noStrike">
                <a:solidFill>
                  <a:srgbClr val="000000"/>
                </a:solidFill>
                <a:latin typeface="Gill Sans MT"/>
                <a:ea typeface="Droid Sans Fallback"/>
              </a:rPr>
              <a:t>calendarList?access_token=" + access_token;</a:t>
            </a:r>
            <a:endParaRPr/>
          </a:p>
          <a:p>
            <a:pPr>
              <a:lnSpc>
                <a:spcPct val="100000"/>
              </a:lnSpc>
            </a:pPr>
            <a:endParaRPr/>
          </a:p>
          <a:p>
            <a:pPr>
              <a:lnSpc>
                <a:spcPct val="100000"/>
              </a:lnSpc>
            </a:pPr>
            <a:r>
              <a:rPr lang="en-US" sz="2400" strike="noStrike">
                <a:solidFill>
                  <a:srgbClr val="000000"/>
                </a:solidFill>
                <a:latin typeface="Gill Sans MT"/>
                <a:ea typeface="Droid Sans Fallback"/>
              </a:rPr>
              <a:t>String response = httpGet(getCalendarsUrl);</a:t>
            </a:r>
            <a:endParaRPr/>
          </a:p>
          <a:p>
            <a:pPr>
              <a:lnSpc>
                <a:spcPct val="100000"/>
              </a:lnSpc>
            </a:pPr>
            <a:endParaRPr/>
          </a:p>
          <a:p>
            <a:pPr>
              <a:lnSpc>
                <a:spcPct val="100000"/>
              </a:lnSpc>
            </a:pPr>
            <a:r>
              <a:rPr lang="en-US" sz="2400" strike="noStrike">
                <a:solidFill>
                  <a:srgbClr val="000000"/>
                </a:solidFill>
                <a:latin typeface="Gill Sans MT"/>
                <a:ea typeface="Droid Sans Fallback"/>
              </a:rPr>
              <a:t>JsonParser jp = new JsonParser();</a:t>
            </a:r>
            <a:endParaRPr/>
          </a:p>
          <a:p>
            <a:pPr>
              <a:lnSpc>
                <a:spcPct val="100000"/>
              </a:lnSpc>
            </a:pPr>
            <a:r>
              <a:rPr lang="en-US" sz="2400" strike="noStrike">
                <a:solidFill>
                  <a:srgbClr val="000000"/>
                </a:solidFill>
                <a:latin typeface="Gill Sans MT"/>
                <a:ea typeface="Droid Sans Fallback"/>
              </a:rPr>
              <a:t>JsonElement root = jp.parse(response);</a:t>
            </a:r>
            <a:endParaRPr/>
          </a:p>
          <a:p>
            <a:pPr>
              <a:lnSpc>
                <a:spcPct val="100000"/>
              </a:lnSpc>
            </a:pPr>
            <a:r>
              <a:rPr lang="en-US" sz="2400" strike="noStrike">
                <a:solidFill>
                  <a:srgbClr val="000000"/>
                </a:solidFill>
                <a:latin typeface="Gill Sans MT"/>
                <a:ea typeface="Droid Sans Fallback"/>
              </a:rPr>
              <a:t>String first_cal_id = 
	root.getAsJsonObject().get("items").</a:t>
            </a:r>
            <a:endParaRPr/>
          </a:p>
          <a:p>
            <a:pPr>
              <a:lnSpc>
                <a:spcPct val="100000"/>
              </a:lnSpc>
            </a:pPr>
            <a:r>
              <a:rPr lang="en-US" sz="2400" strike="noStrike">
                <a:solidFill>
                  <a:srgbClr val="000000"/>
                </a:solidFill>
                <a:latin typeface="Gill Sans MT"/>
                <a:ea typeface="Droid Sans Fallback"/>
              </a:rPr>
              <a:t>	getAsJsonArray().get(0).</a:t>
            </a:r>
            <a:endParaRPr/>
          </a:p>
          <a:p>
            <a:pPr>
              <a:lnSpc>
                <a:spcPct val="100000"/>
              </a:lnSpc>
            </a:pPr>
            <a:r>
              <a:rPr lang="en-US" sz="2400" strike="noStrike">
                <a:solidFill>
                  <a:srgbClr val="000000"/>
                </a:solidFill>
                <a:latin typeface="Gill Sans MT"/>
                <a:ea typeface="Droid Sans Fallback"/>
              </a:rPr>
              <a:t>	getAsJsonObject().get("id").</a:t>
            </a:r>
            <a:endParaRPr/>
          </a:p>
          <a:p>
            <a:pPr>
              <a:lnSpc>
                <a:spcPct val="100000"/>
              </a:lnSpc>
            </a:pPr>
            <a:r>
              <a:rPr lang="en-US" sz="2400" strike="noStrike">
                <a:solidFill>
                  <a:srgbClr val="000000"/>
                </a:solidFill>
                <a:latin typeface="Gill Sans MT"/>
                <a:ea typeface="Droid Sans Fallback"/>
              </a:rPr>
              <a:t>	getAsString();</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52"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600" strike="noStrike" dirty="0">
                <a:solidFill>
                  <a:srgbClr val="000000"/>
                </a:solidFill>
                <a:latin typeface="Gill Sans MT"/>
                <a:ea typeface="Droid Sans Fallback"/>
              </a:rPr>
              <a:t>Given that calendar, query the events and add them to the </a:t>
            </a:r>
            <a:r>
              <a:rPr lang="en-US" sz="2600" strike="noStrike" dirty="0" err="1">
                <a:solidFill>
                  <a:srgbClr val="000000"/>
                </a:solidFill>
                <a:latin typeface="Gill Sans MT"/>
                <a:ea typeface="Droid Sans Fallback"/>
              </a:rPr>
              <a:t>HashMap</a:t>
            </a:r>
            <a:r>
              <a:rPr lang="en-US" sz="2600" strike="noStrike" dirty="0">
                <a:solidFill>
                  <a:srgbClr val="000000"/>
                </a:solidFill>
                <a:latin typeface="Gill Sans MT"/>
                <a:ea typeface="Droid Sans Fallback"/>
              </a:rPr>
              <a:t> array
</a:t>
            </a:r>
            <a:r>
              <a:rPr lang="en-US" sz="1500" strike="noStrike" dirty="0">
                <a:solidFill>
                  <a:srgbClr val="000000"/>
                </a:solidFill>
                <a:latin typeface="Gill Sans MT"/>
                <a:ea typeface="Droid Sans Fallback"/>
              </a:rPr>
              <a:t>String </a:t>
            </a:r>
            <a:r>
              <a:rPr lang="en-US" sz="1500" strike="noStrike" dirty="0" err="1">
                <a:solidFill>
                  <a:srgbClr val="000000"/>
                </a:solidFill>
                <a:latin typeface="Gill Sans MT"/>
                <a:ea typeface="Droid Sans Fallback"/>
              </a:rPr>
              <a:t>listEventsUrl</a:t>
            </a:r>
            <a:r>
              <a:rPr lang="en-US" sz="1500" strike="noStrike" dirty="0">
                <a:solidFill>
                  <a:srgbClr val="000000"/>
                </a:solidFill>
                <a:latin typeface="Gill Sans MT"/>
                <a:ea typeface="Droid Sans Fallback"/>
              </a:rPr>
              <a:t> = "https://</a:t>
            </a:r>
            <a:r>
              <a:rPr lang="en-US" sz="1500" strike="noStrike" dirty="0" err="1">
                <a:solidFill>
                  <a:srgbClr val="000000"/>
                </a:solidFill>
                <a:latin typeface="Gill Sans MT"/>
                <a:ea typeface="Droid Sans Fallback"/>
              </a:rPr>
              <a:t>www.googleapis.com</a:t>
            </a:r>
            <a:r>
              <a:rPr lang="en-US" sz="1500" strike="noStrike" dirty="0">
                <a:solidFill>
                  <a:srgbClr val="000000"/>
                </a:solidFill>
                <a:latin typeface="Gill Sans MT"/>
                <a:ea typeface="Droid Sans Fallback"/>
              </a:rPr>
              <a:t>/calendar/v3/calendars/" + </a:t>
            </a:r>
            <a:endParaRPr dirty="0"/>
          </a:p>
          <a:p>
            <a:pPr>
              <a:lnSpc>
                <a:spcPct val="100000"/>
              </a:lnSpc>
            </a:pPr>
            <a:r>
              <a:rPr lang="en-US" sz="1500" strike="noStrike" dirty="0">
                <a:solidFill>
                  <a:srgbClr val="000000"/>
                </a:solidFill>
                <a:latin typeface="Gill Sans MT"/>
                <a:ea typeface="Droid Sans Fallback"/>
              </a:rPr>
              <a:t>		</a:t>
            </a:r>
            <a:r>
              <a:rPr lang="en-US" sz="1500" strike="noStrike" dirty="0" err="1">
                <a:solidFill>
                  <a:srgbClr val="000000"/>
                </a:solidFill>
                <a:latin typeface="Gill Sans MT"/>
                <a:ea typeface="Droid Sans Fallback"/>
              </a:rPr>
              <a:t>first_cal_id</a:t>
            </a:r>
            <a:r>
              <a:rPr lang="en-US" sz="1500" strike="noStrike" dirty="0">
                <a:solidFill>
                  <a:srgbClr val="000000"/>
                </a:solidFill>
                <a:latin typeface="Gill Sans MT"/>
                <a:ea typeface="Droid Sans Fallback"/>
              </a:rPr>
              <a:t> + "/</a:t>
            </a:r>
            <a:r>
              <a:rPr lang="en-US" sz="1500" strike="noStrike" dirty="0" err="1">
                <a:solidFill>
                  <a:srgbClr val="000000"/>
                </a:solidFill>
                <a:latin typeface="Gill Sans MT"/>
                <a:ea typeface="Droid Sans Fallback"/>
              </a:rPr>
              <a:t>events?access_token</a:t>
            </a:r>
            <a:r>
              <a:rPr lang="en-US" sz="1500" strike="noStrike" dirty="0">
                <a:solidFill>
                  <a:srgbClr val="000000"/>
                </a:solidFill>
                <a:latin typeface="Gill Sans MT"/>
                <a:ea typeface="Droid Sans Fallback"/>
              </a:rPr>
              <a:t>=" + </a:t>
            </a:r>
            <a:r>
              <a:rPr lang="en-US" sz="1500" strike="noStrike" dirty="0" err="1">
                <a:solidFill>
                  <a:srgbClr val="000000"/>
                </a:solidFill>
                <a:latin typeface="Gill Sans MT"/>
                <a:ea typeface="Droid Sans Fallback"/>
              </a:rPr>
              <a:t>access_token</a:t>
            </a:r>
            <a:r>
              <a:rPr lang="en-US" sz="1500" strike="noStrike" dirty="0">
                <a:solidFill>
                  <a:srgbClr val="000000"/>
                </a:solidFill>
                <a:latin typeface="Gill Sans MT"/>
                <a:ea typeface="Droid Sans Fallback"/>
              </a:rPr>
              <a:t>;</a:t>
            </a:r>
            <a:endParaRPr dirty="0"/>
          </a:p>
          <a:p>
            <a:pPr>
              <a:lnSpc>
                <a:spcPct val="100000"/>
              </a:lnSpc>
            </a:pPr>
            <a:r>
              <a:rPr lang="en-US" sz="1500" strike="noStrike" dirty="0">
                <a:solidFill>
                  <a:srgbClr val="000000"/>
                </a:solidFill>
                <a:latin typeface="Gill Sans MT"/>
                <a:ea typeface="Droid Sans Fallback"/>
              </a:rPr>
              <a:t>String </a:t>
            </a:r>
            <a:r>
              <a:rPr lang="en-US" sz="1500" strike="noStrike" dirty="0" err="1">
                <a:solidFill>
                  <a:srgbClr val="000000"/>
                </a:solidFill>
                <a:latin typeface="Gill Sans MT"/>
                <a:ea typeface="Droid Sans Fallback"/>
              </a:rPr>
              <a:t>eventsResponse</a:t>
            </a:r>
            <a:r>
              <a:rPr lang="en-US" sz="1500" strike="noStrike" dirty="0">
                <a:solidFill>
                  <a:srgbClr val="000000"/>
                </a:solidFill>
                <a:latin typeface="Gill Sans MT"/>
                <a:ea typeface="Droid Sans Fallback"/>
              </a:rPr>
              <a:t> = </a:t>
            </a:r>
            <a:r>
              <a:rPr lang="en-US" sz="1500" strike="noStrike" dirty="0" err="1">
                <a:solidFill>
                  <a:srgbClr val="000000"/>
                </a:solidFill>
                <a:latin typeface="Gill Sans MT"/>
                <a:ea typeface="Droid Sans Fallback"/>
              </a:rPr>
              <a:t>httpGet</a:t>
            </a:r>
            <a:r>
              <a:rPr lang="en-US" sz="1500" strike="noStrike" dirty="0">
                <a:solidFill>
                  <a:srgbClr val="000000"/>
                </a:solidFill>
                <a:latin typeface="Gill Sans MT"/>
                <a:ea typeface="Droid Sans Fallback"/>
              </a:rPr>
              <a:t>(</a:t>
            </a:r>
            <a:r>
              <a:rPr lang="en-US" sz="1500" strike="noStrike" dirty="0" err="1">
                <a:solidFill>
                  <a:srgbClr val="000000"/>
                </a:solidFill>
                <a:latin typeface="Gill Sans MT"/>
                <a:ea typeface="Droid Sans Fallback"/>
              </a:rPr>
              <a:t>listEventsUrl</a:t>
            </a:r>
            <a:r>
              <a:rPr lang="en-US" sz="1500" strike="noStrike" dirty="0">
                <a:solidFill>
                  <a:srgbClr val="000000"/>
                </a:solidFill>
                <a:latin typeface="Gill Sans MT"/>
                <a:ea typeface="Droid Sans Fallback"/>
              </a:rPr>
              <a:t>);</a:t>
            </a:r>
            <a:endParaRPr dirty="0"/>
          </a:p>
          <a:p>
            <a:pPr>
              <a:lnSpc>
                <a:spcPct val="100000"/>
              </a:lnSpc>
            </a:pPr>
            <a:r>
              <a:rPr lang="en-US" sz="1500" strike="noStrike" dirty="0" err="1">
                <a:solidFill>
                  <a:srgbClr val="000000"/>
                </a:solidFill>
                <a:latin typeface="Gill Sans MT"/>
                <a:ea typeface="Droid Sans Fallback"/>
              </a:rPr>
              <a:t>JsonParser</a:t>
            </a:r>
            <a:r>
              <a:rPr lang="en-US" sz="1500" strike="noStrike" dirty="0">
                <a:solidFill>
                  <a:srgbClr val="000000"/>
                </a:solidFill>
                <a:latin typeface="Gill Sans MT"/>
                <a:ea typeface="Droid Sans Fallback"/>
              </a:rPr>
              <a:t> jp2 = new </a:t>
            </a:r>
            <a:r>
              <a:rPr lang="en-US" sz="1500" strike="noStrike" dirty="0" err="1">
                <a:solidFill>
                  <a:srgbClr val="000000"/>
                </a:solidFill>
                <a:latin typeface="Gill Sans MT"/>
                <a:ea typeface="Droid Sans Fallback"/>
              </a:rPr>
              <a:t>JsonParser</a:t>
            </a:r>
            <a:r>
              <a:rPr lang="en-US" sz="1500" strike="noStrike" dirty="0">
                <a:solidFill>
                  <a:srgbClr val="000000"/>
                </a:solidFill>
                <a:latin typeface="Gill Sans MT"/>
                <a:ea typeface="Droid Sans Fallback"/>
              </a:rPr>
              <a:t>();</a:t>
            </a:r>
            <a:endParaRPr dirty="0"/>
          </a:p>
          <a:p>
            <a:pPr>
              <a:lnSpc>
                <a:spcPct val="100000"/>
              </a:lnSpc>
            </a:pPr>
            <a:r>
              <a:rPr lang="en-US" sz="1500" strike="noStrike" dirty="0" err="1">
                <a:solidFill>
                  <a:srgbClr val="000000"/>
                </a:solidFill>
                <a:latin typeface="Gill Sans MT"/>
                <a:ea typeface="Droid Sans Fallback"/>
              </a:rPr>
              <a:t>JsonElement</a:t>
            </a:r>
            <a:r>
              <a:rPr lang="en-US" sz="1500" strike="noStrike" dirty="0">
                <a:solidFill>
                  <a:srgbClr val="000000"/>
                </a:solidFill>
                <a:latin typeface="Gill Sans MT"/>
                <a:ea typeface="Droid Sans Fallback"/>
              </a:rPr>
              <a:t> root2 = jp2.parse(</a:t>
            </a:r>
            <a:r>
              <a:rPr lang="en-US" sz="1500" strike="noStrike" dirty="0" err="1">
                <a:solidFill>
                  <a:srgbClr val="000000"/>
                </a:solidFill>
                <a:latin typeface="Gill Sans MT"/>
                <a:ea typeface="Droid Sans Fallback"/>
              </a:rPr>
              <a:t>eventsResponse</a:t>
            </a:r>
            <a:r>
              <a:rPr lang="en-US" sz="1500" strike="noStrike" dirty="0">
                <a:solidFill>
                  <a:srgbClr val="000000"/>
                </a:solidFill>
                <a:latin typeface="Gill Sans MT"/>
                <a:ea typeface="Droid Sans Fallback"/>
              </a:rPr>
              <a:t>);</a:t>
            </a:r>
            <a:endParaRPr dirty="0"/>
          </a:p>
          <a:p>
            <a:pPr>
              <a:lnSpc>
                <a:spcPct val="100000"/>
              </a:lnSpc>
            </a:pPr>
            <a:r>
              <a:rPr lang="en-US" sz="1500" strike="noStrike" dirty="0" err="1">
                <a:solidFill>
                  <a:srgbClr val="000000"/>
                </a:solidFill>
                <a:latin typeface="Gill Sans MT"/>
                <a:ea typeface="Droid Sans Fallback"/>
              </a:rPr>
              <a:t>JsonArray</a:t>
            </a:r>
            <a:r>
              <a:rPr lang="en-US" sz="1500" strike="noStrike" dirty="0">
                <a:solidFill>
                  <a:srgbClr val="000000"/>
                </a:solidFill>
                <a:latin typeface="Gill Sans MT"/>
                <a:ea typeface="Droid Sans Fallback"/>
              </a:rPr>
              <a:t> events = root2.getAsJsonObject().get("items").</a:t>
            </a:r>
            <a:r>
              <a:rPr lang="en-US" sz="1500" strike="noStrike" dirty="0" err="1">
                <a:solidFill>
                  <a:srgbClr val="000000"/>
                </a:solidFill>
                <a:latin typeface="Gill Sans MT"/>
                <a:ea typeface="Droid Sans Fallback"/>
              </a:rPr>
              <a:t>getAsJsonArray</a:t>
            </a:r>
            <a:r>
              <a:rPr lang="en-US" sz="1500" strike="noStrike" dirty="0">
                <a:solidFill>
                  <a:srgbClr val="000000"/>
                </a:solidFill>
                <a:latin typeface="Gill Sans MT"/>
                <a:ea typeface="Droid Sans Fallback"/>
              </a:rPr>
              <a:t>();</a:t>
            </a:r>
            <a:endParaRPr dirty="0"/>
          </a:p>
          <a:p>
            <a:pPr>
              <a:lnSpc>
                <a:spcPct val="100000"/>
              </a:lnSpc>
            </a:pPr>
            <a:r>
              <a:rPr lang="en-US" sz="1500" strike="noStrike" dirty="0">
                <a:solidFill>
                  <a:srgbClr val="000000"/>
                </a:solidFill>
                <a:latin typeface="Gill Sans MT"/>
                <a:ea typeface="Droid Sans Fallback"/>
              </a:rPr>
              <a:t>for(</a:t>
            </a:r>
            <a:r>
              <a:rPr lang="en-US" sz="1500" strike="noStrike" dirty="0" err="1">
                <a:solidFill>
                  <a:srgbClr val="000000"/>
                </a:solidFill>
                <a:latin typeface="Gill Sans MT"/>
                <a:ea typeface="Droid Sans Fallback"/>
              </a:rPr>
              <a:t>JsonElement</a:t>
            </a:r>
            <a:r>
              <a:rPr lang="en-US" sz="1500" strike="noStrike" dirty="0">
                <a:solidFill>
                  <a:srgbClr val="000000"/>
                </a:solidFill>
                <a:latin typeface="Gill Sans MT"/>
                <a:ea typeface="Droid Sans Fallback"/>
              </a:rPr>
              <a:t> event : events) {</a:t>
            </a:r>
            <a:endParaRPr dirty="0"/>
          </a:p>
          <a:p>
            <a:pPr>
              <a:lnSpc>
                <a:spcPct val="100000"/>
              </a:lnSpc>
            </a:pPr>
            <a:r>
              <a:rPr lang="en-US" sz="1500" strike="noStrike" dirty="0">
                <a:solidFill>
                  <a:srgbClr val="000000"/>
                </a:solidFill>
                <a:latin typeface="Gill Sans MT"/>
                <a:ea typeface="Droid Sans Fallback"/>
              </a:rPr>
              <a:t>     String title = </a:t>
            </a:r>
            <a:r>
              <a:rPr lang="en-US" sz="1500" strike="noStrike" dirty="0" err="1">
                <a:solidFill>
                  <a:srgbClr val="000000"/>
                </a:solidFill>
                <a:latin typeface="Gill Sans MT"/>
                <a:ea typeface="Droid Sans Fallback"/>
              </a:rPr>
              <a:t>event.getAsJsonObject</a:t>
            </a:r>
            <a:r>
              <a:rPr lang="en-US" sz="1500" strike="noStrike" dirty="0">
                <a:solidFill>
                  <a:srgbClr val="000000"/>
                </a:solidFill>
                <a:latin typeface="Gill Sans MT"/>
                <a:ea typeface="Droid Sans Fallback"/>
              </a:rPr>
              <a:t>().get("summary").</a:t>
            </a:r>
            <a:r>
              <a:rPr lang="en-US" sz="1500" strike="noStrike" dirty="0" err="1">
                <a:solidFill>
                  <a:srgbClr val="000000"/>
                </a:solidFill>
                <a:latin typeface="Gill Sans MT"/>
                <a:ea typeface="Droid Sans Fallback"/>
              </a:rPr>
              <a:t>getAsString</a:t>
            </a:r>
            <a:r>
              <a:rPr lang="en-US" sz="1500" strike="noStrike" dirty="0">
                <a:solidFill>
                  <a:srgbClr val="000000"/>
                </a:solidFill>
                <a:latin typeface="Gill Sans MT"/>
                <a:ea typeface="Droid Sans Fallback"/>
              </a:rPr>
              <a:t>();</a:t>
            </a:r>
            <a:endParaRPr dirty="0"/>
          </a:p>
          <a:p>
            <a:pPr>
              <a:lnSpc>
                <a:spcPct val="100000"/>
              </a:lnSpc>
            </a:pPr>
            <a:r>
              <a:rPr lang="en-US" sz="1500" strike="noStrike" dirty="0">
                <a:solidFill>
                  <a:srgbClr val="000000"/>
                </a:solidFill>
                <a:latin typeface="Gill Sans MT"/>
                <a:ea typeface="Droid Sans Fallback"/>
              </a:rPr>
              <a:t>     String location = </a:t>
            </a:r>
            <a:r>
              <a:rPr lang="en-US" sz="1500" strike="noStrike" dirty="0" err="1">
                <a:solidFill>
                  <a:srgbClr val="000000"/>
                </a:solidFill>
                <a:latin typeface="Gill Sans MT"/>
                <a:ea typeface="Droid Sans Fallback"/>
              </a:rPr>
              <a:t>event.getAsJsonObject</a:t>
            </a:r>
            <a:r>
              <a:rPr lang="en-US" sz="1500" strike="noStrike" dirty="0">
                <a:solidFill>
                  <a:srgbClr val="000000"/>
                </a:solidFill>
                <a:latin typeface="Gill Sans MT"/>
                <a:ea typeface="Droid Sans Fallback"/>
              </a:rPr>
              <a:t>().get("location").</a:t>
            </a:r>
            <a:r>
              <a:rPr lang="en-US" sz="1500" strike="noStrike" dirty="0" err="1">
                <a:solidFill>
                  <a:srgbClr val="000000"/>
                </a:solidFill>
                <a:latin typeface="Gill Sans MT"/>
                <a:ea typeface="Droid Sans Fallback"/>
              </a:rPr>
              <a:t>getAsString</a:t>
            </a:r>
            <a:r>
              <a:rPr lang="en-US" sz="1500" strike="noStrike" dirty="0">
                <a:solidFill>
                  <a:srgbClr val="000000"/>
                </a:solidFill>
                <a:latin typeface="Gill Sans MT"/>
                <a:ea typeface="Droid Sans Fallback"/>
              </a:rPr>
              <a:t>();</a:t>
            </a:r>
            <a:endParaRPr dirty="0"/>
          </a:p>
          <a:p>
            <a:pPr>
              <a:lnSpc>
                <a:spcPct val="100000"/>
              </a:lnSpc>
            </a:pPr>
            <a:r>
              <a:rPr lang="en-US" sz="1500" strike="noStrike" dirty="0">
                <a:solidFill>
                  <a:srgbClr val="000000"/>
                </a:solidFill>
                <a:latin typeface="Gill Sans MT"/>
                <a:ea typeface="Droid Sans Fallback"/>
              </a:rPr>
              <a:t>     String start = </a:t>
            </a:r>
            <a:r>
              <a:rPr lang="en-US" sz="1500" strike="noStrike" dirty="0" err="1">
                <a:solidFill>
                  <a:srgbClr val="000000"/>
                </a:solidFill>
                <a:latin typeface="Gill Sans MT"/>
                <a:ea typeface="Droid Sans Fallback"/>
              </a:rPr>
              <a:t>event.getAsJsonObject</a:t>
            </a:r>
            <a:r>
              <a:rPr lang="en-US" sz="1500" strike="noStrike" dirty="0">
                <a:solidFill>
                  <a:srgbClr val="000000"/>
                </a:solidFill>
                <a:latin typeface="Gill Sans MT"/>
                <a:ea typeface="Droid Sans Fallback"/>
              </a:rPr>
              <a:t>().get("start").</a:t>
            </a:r>
            <a:endParaRPr dirty="0"/>
          </a:p>
          <a:p>
            <a:pPr>
              <a:lnSpc>
                <a:spcPct val="100000"/>
              </a:lnSpc>
            </a:pPr>
            <a:r>
              <a:rPr lang="en-US" sz="1500" strike="noStrike" dirty="0">
                <a:solidFill>
                  <a:srgbClr val="000000"/>
                </a:solidFill>
                <a:latin typeface="Gill Sans MT"/>
                <a:ea typeface="Droid Sans Fallback"/>
              </a:rPr>
              <a:t>			</a:t>
            </a:r>
            <a:r>
              <a:rPr lang="en-US" sz="1500" strike="noStrike" dirty="0" err="1">
                <a:solidFill>
                  <a:srgbClr val="000000"/>
                </a:solidFill>
                <a:latin typeface="Gill Sans MT"/>
                <a:ea typeface="Droid Sans Fallback"/>
              </a:rPr>
              <a:t>getAsJsonObject</a:t>
            </a:r>
            <a:r>
              <a:rPr lang="en-US" sz="1500" strike="noStrike" dirty="0">
                <a:solidFill>
                  <a:srgbClr val="000000"/>
                </a:solidFill>
                <a:latin typeface="Gill Sans MT"/>
                <a:ea typeface="Droid Sans Fallback"/>
              </a:rPr>
              <a:t>().get("</a:t>
            </a:r>
            <a:r>
              <a:rPr lang="en-US" sz="1500" strike="noStrike" dirty="0" err="1">
                <a:solidFill>
                  <a:srgbClr val="000000"/>
                </a:solidFill>
                <a:latin typeface="Gill Sans MT"/>
                <a:ea typeface="Droid Sans Fallback"/>
              </a:rPr>
              <a:t>dateTime</a:t>
            </a:r>
            <a:r>
              <a:rPr lang="en-US" sz="1500" strike="noStrike" dirty="0">
                <a:solidFill>
                  <a:srgbClr val="000000"/>
                </a:solidFill>
                <a:latin typeface="Gill Sans MT"/>
                <a:ea typeface="Droid Sans Fallback"/>
              </a:rPr>
              <a:t>").</a:t>
            </a:r>
            <a:r>
              <a:rPr lang="en-US" sz="1500" strike="noStrike" dirty="0" err="1">
                <a:solidFill>
                  <a:srgbClr val="000000"/>
                </a:solidFill>
                <a:latin typeface="Gill Sans MT"/>
                <a:ea typeface="Droid Sans Fallback"/>
              </a:rPr>
              <a:t>getAsString</a:t>
            </a:r>
            <a:r>
              <a:rPr lang="en-US" sz="1500" strike="noStrike" dirty="0">
                <a:solidFill>
                  <a:srgbClr val="000000"/>
                </a:solidFill>
                <a:latin typeface="Gill Sans MT"/>
                <a:ea typeface="Droid Sans Fallback"/>
              </a:rPr>
              <a:t>();</a:t>
            </a:r>
            <a:endParaRPr dirty="0"/>
          </a:p>
          <a:p>
            <a:pPr>
              <a:lnSpc>
                <a:spcPct val="100000"/>
              </a:lnSpc>
            </a:pPr>
            <a:r>
              <a:rPr lang="en-US" sz="1500" strike="noStrike" dirty="0">
                <a:solidFill>
                  <a:srgbClr val="000000"/>
                </a:solidFill>
                <a:latin typeface="Gill Sans MT"/>
                <a:ea typeface="Droid Sans Fallback"/>
              </a:rPr>
              <a:t>     String end = </a:t>
            </a:r>
            <a:r>
              <a:rPr lang="en-US" sz="1500" strike="noStrike" dirty="0" err="1">
                <a:solidFill>
                  <a:srgbClr val="000000"/>
                </a:solidFill>
                <a:latin typeface="Gill Sans MT"/>
                <a:ea typeface="Droid Sans Fallback"/>
              </a:rPr>
              <a:t>event.getAsJsonObject</a:t>
            </a:r>
            <a:r>
              <a:rPr lang="en-US" sz="1500" strike="noStrike" dirty="0">
                <a:solidFill>
                  <a:srgbClr val="000000"/>
                </a:solidFill>
                <a:latin typeface="Gill Sans MT"/>
                <a:ea typeface="Droid Sans Fallback"/>
              </a:rPr>
              <a:t>().get("end").</a:t>
            </a:r>
            <a:endParaRPr dirty="0"/>
          </a:p>
          <a:p>
            <a:pPr>
              <a:lnSpc>
                <a:spcPct val="100000"/>
              </a:lnSpc>
            </a:pPr>
            <a:r>
              <a:rPr lang="en-US" sz="1500" strike="noStrike" dirty="0">
                <a:solidFill>
                  <a:srgbClr val="000000"/>
                </a:solidFill>
                <a:latin typeface="Gill Sans MT"/>
                <a:ea typeface="Droid Sans Fallback"/>
              </a:rPr>
              <a:t>			</a:t>
            </a:r>
            <a:r>
              <a:rPr lang="en-US" sz="1500" strike="noStrike" dirty="0" err="1">
                <a:solidFill>
                  <a:srgbClr val="000000"/>
                </a:solidFill>
                <a:latin typeface="Gill Sans MT"/>
                <a:ea typeface="Droid Sans Fallback"/>
              </a:rPr>
              <a:t>getAsJsonObject</a:t>
            </a:r>
            <a:r>
              <a:rPr lang="en-US" sz="1500" strike="noStrike" dirty="0">
                <a:solidFill>
                  <a:srgbClr val="000000"/>
                </a:solidFill>
                <a:latin typeface="Gill Sans MT"/>
                <a:ea typeface="Droid Sans Fallback"/>
              </a:rPr>
              <a:t>().get("</a:t>
            </a:r>
            <a:r>
              <a:rPr lang="en-US" sz="1500" strike="noStrike" dirty="0" err="1">
                <a:solidFill>
                  <a:srgbClr val="000000"/>
                </a:solidFill>
                <a:latin typeface="Gill Sans MT"/>
                <a:ea typeface="Droid Sans Fallback"/>
              </a:rPr>
              <a:t>dateTime</a:t>
            </a:r>
            <a:r>
              <a:rPr lang="en-US" sz="1500" strike="noStrike" dirty="0">
                <a:solidFill>
                  <a:srgbClr val="000000"/>
                </a:solidFill>
                <a:latin typeface="Gill Sans MT"/>
                <a:ea typeface="Droid Sans Fallback"/>
              </a:rPr>
              <a:t>").</a:t>
            </a:r>
            <a:r>
              <a:rPr lang="en-US" sz="1500" strike="noStrike" dirty="0" err="1">
                <a:solidFill>
                  <a:srgbClr val="000000"/>
                </a:solidFill>
                <a:latin typeface="Gill Sans MT"/>
                <a:ea typeface="Droid Sans Fallback"/>
              </a:rPr>
              <a:t>getAsString</a:t>
            </a:r>
            <a:r>
              <a:rPr lang="en-US" sz="1500" strike="noStrike" dirty="0">
                <a:solidFill>
                  <a:srgbClr val="000000"/>
                </a:solidFill>
                <a:latin typeface="Gill Sans MT"/>
                <a:ea typeface="Droid Sans Fallback"/>
              </a:rPr>
              <a:t>();</a:t>
            </a:r>
            <a:endParaRPr dirty="0"/>
          </a:p>
          <a:p>
            <a:pPr>
              <a:lnSpc>
                <a:spcPct val="100000"/>
              </a:lnSpc>
            </a:pPr>
            <a:r>
              <a:rPr lang="en-US" sz="1500" strike="noStrike" dirty="0">
                <a:solidFill>
                  <a:srgbClr val="000000"/>
                </a:solidFill>
                <a:latin typeface="Gill Sans MT"/>
                <a:ea typeface="Droid Sans Fallback"/>
              </a:rPr>
              <a:t>  </a:t>
            </a:r>
            <a:endParaRPr dirty="0"/>
          </a:p>
          <a:p>
            <a:pPr>
              <a:lnSpc>
                <a:spcPct val="100000"/>
              </a:lnSpc>
            </a:pPr>
            <a:r>
              <a:rPr lang="en-US" sz="1500" strike="noStrike" dirty="0">
                <a:solidFill>
                  <a:srgbClr val="000000"/>
                </a:solidFill>
                <a:latin typeface="Gill Sans MT"/>
                <a:ea typeface="Droid Sans Fallback"/>
              </a:rPr>
              <a:t>     </a:t>
            </a:r>
            <a:r>
              <a:rPr lang="en-US" sz="1500" strike="noStrike" dirty="0" err="1">
                <a:solidFill>
                  <a:srgbClr val="000000"/>
                </a:solidFill>
                <a:latin typeface="Gill Sans MT"/>
                <a:ea typeface="Droid Sans Fallback"/>
              </a:rPr>
              <a:t>HashMap</a:t>
            </a:r>
            <a:r>
              <a:rPr lang="en-US" sz="1500" strike="noStrike" dirty="0">
                <a:solidFill>
                  <a:srgbClr val="000000"/>
                </a:solidFill>
                <a:latin typeface="Gill Sans MT"/>
                <a:ea typeface="Droid Sans Fallback"/>
              </a:rPr>
              <a:t>&lt;String, String&gt; entry = new </a:t>
            </a:r>
            <a:r>
              <a:rPr lang="en-US" sz="1500" strike="noStrike" dirty="0" err="1">
                <a:solidFill>
                  <a:srgbClr val="000000"/>
                </a:solidFill>
                <a:latin typeface="Gill Sans MT"/>
                <a:ea typeface="Droid Sans Fallback"/>
              </a:rPr>
              <a:t>HashMap</a:t>
            </a:r>
            <a:r>
              <a:rPr lang="en-US" sz="1500" strike="noStrike" dirty="0">
                <a:solidFill>
                  <a:srgbClr val="000000"/>
                </a:solidFill>
                <a:latin typeface="Gill Sans MT"/>
                <a:ea typeface="Droid Sans Fallback"/>
              </a:rPr>
              <a:t>&lt;String, String&gt;();</a:t>
            </a:r>
            <a:endParaRPr dirty="0"/>
          </a:p>
          <a:p>
            <a:pPr>
              <a:lnSpc>
                <a:spcPct val="100000"/>
              </a:lnSpc>
            </a:pPr>
            <a:r>
              <a:rPr lang="en-US" sz="1500" strike="noStrike" dirty="0">
                <a:solidFill>
                  <a:srgbClr val="000000"/>
                </a:solidFill>
                <a:latin typeface="Gill Sans MT"/>
                <a:ea typeface="Droid Sans Fallback"/>
              </a:rPr>
              <a:t>     </a:t>
            </a:r>
            <a:r>
              <a:rPr lang="en-US" sz="1500" strike="noStrike" dirty="0" err="1">
                <a:solidFill>
                  <a:srgbClr val="000000"/>
                </a:solidFill>
                <a:latin typeface="Gill Sans MT"/>
                <a:ea typeface="Droid Sans Fallback"/>
              </a:rPr>
              <a:t>entry.put</a:t>
            </a:r>
            <a:r>
              <a:rPr lang="en-US" sz="1500" strike="noStrike" dirty="0">
                <a:solidFill>
                  <a:srgbClr val="000000"/>
                </a:solidFill>
                <a:latin typeface="Gill Sans MT"/>
                <a:ea typeface="Droid Sans Fallback"/>
              </a:rPr>
              <a:t>("title", title);</a:t>
            </a:r>
            <a:endParaRPr dirty="0"/>
          </a:p>
          <a:p>
            <a:pPr>
              <a:lnSpc>
                <a:spcPct val="100000"/>
              </a:lnSpc>
            </a:pPr>
            <a:r>
              <a:rPr lang="en-US" sz="1500" strike="noStrike" dirty="0">
                <a:solidFill>
                  <a:srgbClr val="000000"/>
                </a:solidFill>
                <a:latin typeface="Gill Sans MT"/>
                <a:ea typeface="Droid Sans Fallback"/>
              </a:rPr>
              <a:t>     </a:t>
            </a:r>
            <a:r>
              <a:rPr lang="en-US" sz="1500" strike="noStrike" dirty="0" err="1">
                <a:solidFill>
                  <a:srgbClr val="000000"/>
                </a:solidFill>
                <a:latin typeface="Gill Sans MT"/>
                <a:ea typeface="Droid Sans Fallback"/>
              </a:rPr>
              <a:t>entry.put</a:t>
            </a:r>
            <a:r>
              <a:rPr lang="en-US" sz="1500" strike="noStrike" dirty="0">
                <a:solidFill>
                  <a:srgbClr val="000000"/>
                </a:solidFill>
                <a:latin typeface="Gill Sans MT"/>
                <a:ea typeface="Droid Sans Fallback"/>
              </a:rPr>
              <a:t>("location", location);</a:t>
            </a:r>
            <a:endParaRPr dirty="0"/>
          </a:p>
          <a:p>
            <a:pPr>
              <a:lnSpc>
                <a:spcPct val="100000"/>
              </a:lnSpc>
            </a:pPr>
            <a:r>
              <a:rPr lang="en-US" sz="1500" strike="noStrike" dirty="0">
                <a:solidFill>
                  <a:srgbClr val="000000"/>
                </a:solidFill>
                <a:latin typeface="Gill Sans MT"/>
                <a:ea typeface="Droid Sans Fallback"/>
              </a:rPr>
              <a:t>     </a:t>
            </a:r>
            <a:r>
              <a:rPr lang="en-US" sz="1500" strike="noStrike" dirty="0" err="1">
                <a:solidFill>
                  <a:srgbClr val="000000"/>
                </a:solidFill>
                <a:latin typeface="Gill Sans MT"/>
                <a:ea typeface="Droid Sans Fallback"/>
              </a:rPr>
              <a:t>entry.put</a:t>
            </a:r>
            <a:r>
              <a:rPr lang="en-US" sz="1500" strike="noStrike" dirty="0">
                <a:solidFill>
                  <a:srgbClr val="000000"/>
                </a:solidFill>
                <a:latin typeface="Gill Sans MT"/>
                <a:ea typeface="Droid Sans Fallback"/>
              </a:rPr>
              <a:t>("start", start);</a:t>
            </a:r>
            <a:endParaRPr dirty="0"/>
          </a:p>
          <a:p>
            <a:pPr>
              <a:lnSpc>
                <a:spcPct val="100000"/>
              </a:lnSpc>
            </a:pPr>
            <a:r>
              <a:rPr lang="en-US" sz="1500" strike="noStrike" dirty="0">
                <a:solidFill>
                  <a:srgbClr val="000000"/>
                </a:solidFill>
                <a:latin typeface="Gill Sans MT"/>
                <a:ea typeface="Droid Sans Fallback"/>
              </a:rPr>
              <a:t>     </a:t>
            </a:r>
            <a:r>
              <a:rPr lang="en-US" sz="1500" strike="noStrike" dirty="0" err="1">
                <a:solidFill>
                  <a:srgbClr val="000000"/>
                </a:solidFill>
                <a:latin typeface="Gill Sans MT"/>
                <a:ea typeface="Droid Sans Fallback"/>
              </a:rPr>
              <a:t>entry.put</a:t>
            </a:r>
            <a:r>
              <a:rPr lang="en-US" sz="1500" strike="noStrike" dirty="0">
                <a:solidFill>
                  <a:srgbClr val="000000"/>
                </a:solidFill>
                <a:latin typeface="Gill Sans MT"/>
                <a:ea typeface="Droid Sans Fallback"/>
              </a:rPr>
              <a:t>("end", end);</a:t>
            </a:r>
            <a:endParaRPr dirty="0"/>
          </a:p>
          <a:p>
            <a:pPr>
              <a:lnSpc>
                <a:spcPct val="100000"/>
              </a:lnSpc>
            </a:pPr>
            <a:r>
              <a:rPr lang="en-US" sz="1500" strike="noStrike" dirty="0">
                <a:solidFill>
                  <a:srgbClr val="000000"/>
                </a:solidFill>
                <a:latin typeface="Gill Sans MT"/>
                <a:ea typeface="Droid Sans Fallback"/>
              </a:rPr>
              <a:t>     </a:t>
            </a:r>
            <a:r>
              <a:rPr lang="en-US" sz="1500" strike="noStrike" dirty="0" err="1">
                <a:solidFill>
                  <a:srgbClr val="000000"/>
                </a:solidFill>
                <a:latin typeface="Gill Sans MT"/>
                <a:ea typeface="Droid Sans Fallback"/>
              </a:rPr>
              <a:t>data.add</a:t>
            </a:r>
            <a:r>
              <a:rPr lang="en-US" sz="1500" strike="noStrike" dirty="0">
                <a:solidFill>
                  <a:srgbClr val="000000"/>
                </a:solidFill>
                <a:latin typeface="Gill Sans MT"/>
                <a:ea typeface="Droid Sans Fallback"/>
              </a:rPr>
              <a:t>(entry);</a:t>
            </a:r>
            <a:endParaRPr dirty="0"/>
          </a:p>
          <a:p>
            <a:pPr>
              <a:lnSpc>
                <a:spcPct val="100000"/>
              </a:lnSpc>
            </a:pPr>
            <a:r>
              <a:rPr lang="en-US" sz="1500" strike="noStrike" dirty="0">
                <a:solidFill>
                  <a:srgbClr val="000000"/>
                </a:solidFill>
                <a:latin typeface="Gill Sans MT"/>
                <a:ea typeface="Droid Sans Fallback"/>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Capturing Oauth Callbacks</a:t>
            </a:r>
            <a:endParaRPr/>
          </a:p>
        </p:txBody>
      </p:sp>
      <p:sp>
        <p:nvSpPr>
          <p:cNvPr id="254"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600" strike="noStrike">
                <a:solidFill>
                  <a:srgbClr val="000000"/>
                </a:solidFill>
                <a:latin typeface="Gill Sans MT"/>
              </a:rPr>
              <a:t>Finally, in onPostExecute, refresh the adapter</a:t>
            </a:r>
            <a:endParaRPr/>
          </a:p>
          <a:p>
            <a:pPr>
              <a:lnSpc>
                <a:spcPct val="100000"/>
              </a:lnSpc>
            </a:pPr>
            <a:endParaRPr/>
          </a:p>
          <a:p>
            <a:pPr>
              <a:lnSpc>
                <a:spcPct val="100000"/>
              </a:lnSpc>
            </a:pPr>
            <a:r>
              <a:rPr lang="en-US" sz="1500" strike="noStrike">
                <a:solidFill>
                  <a:srgbClr val="000000"/>
                </a:solidFill>
                <a:latin typeface="Gill Sans MT"/>
                <a:ea typeface="Droid Sans Fallback"/>
              </a:rPr>
              <a:t>    @Override</a:t>
            </a:r>
            <a:endParaRPr/>
          </a:p>
          <a:p>
            <a:pPr>
              <a:lnSpc>
                <a:spcPct val="100000"/>
              </a:lnSpc>
            </a:pPr>
            <a:r>
              <a:rPr lang="en-US" sz="1500" strike="noStrike">
                <a:solidFill>
                  <a:srgbClr val="000000"/>
                </a:solidFill>
                <a:latin typeface="Gill Sans MT"/>
                <a:ea typeface="Droid Sans Fallback"/>
              </a:rPr>
              <a:t>    protected void onPostExecute(Void param) {</a:t>
            </a:r>
            <a:endParaRPr/>
          </a:p>
          <a:p>
            <a:pPr>
              <a:lnSpc>
                <a:spcPct val="100000"/>
              </a:lnSpc>
            </a:pPr>
            <a:r>
              <a:rPr lang="en-US" sz="1500" strike="noStrike">
                <a:solidFill>
                  <a:srgbClr val="000000"/>
                </a:solidFill>
                <a:latin typeface="Gill Sans MT"/>
                <a:ea typeface="Droid Sans Fallback"/>
              </a:rPr>
              <a:t>        adapter.notifyDataSetChanged();</a:t>
            </a:r>
            <a:endParaRPr/>
          </a:p>
          <a:p>
            <a:pPr>
              <a:lnSpc>
                <a:spcPct val="100000"/>
              </a:lnSpc>
            </a:pPr>
            <a:r>
              <a:rPr lang="en-US" sz="1500" strike="noStrike">
                <a:solidFill>
                  <a:srgbClr val="000000"/>
                </a:solidFill>
                <a:latin typeface="Gill Sans MT"/>
                <a:ea typeface="Droid Sans Fallback"/>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56"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Google Maps support is included for Android, but the library has gone through revisions and compatibility changes.</a:t>
            </a:r>
            <a:endParaRPr/>
          </a:p>
          <a:p>
            <a:pPr>
              <a:lnSpc>
                <a:spcPct val="100000"/>
              </a:lnSpc>
              <a:buSzPct val="76000"/>
              <a:buFont typeface="Wingdings 3" charset="2"/>
              <a:buChar char=""/>
            </a:pPr>
            <a:r>
              <a:rPr lang="en-US" sz="2600" strike="noStrike">
                <a:solidFill>
                  <a:srgbClr val="000000"/>
                </a:solidFill>
                <a:latin typeface="Gill Sans MT"/>
                <a:ea typeface="Droid Sans Fallback"/>
              </a:rPr>
              <a:t>One way to mitigate this is to use JavaScript to interact with Google Maps, and then pass your lat/long plot data as URL parameters to a web page you create.</a:t>
            </a:r>
            <a:endParaRPr/>
          </a:p>
          <a:p>
            <a:pPr>
              <a:lnSpc>
                <a:spcPct val="100000"/>
              </a:lnSpc>
              <a:buSzPct val="76000"/>
              <a:buFont typeface="Wingdings 3" charset="2"/>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pic>
        <p:nvPicPr>
          <p:cNvPr id="258" name="Picture 2"/>
          <p:cNvPicPr/>
          <p:nvPr/>
        </p:nvPicPr>
        <p:blipFill>
          <a:blip r:embed="rId3"/>
          <a:stretch/>
        </p:blipFill>
        <p:spPr>
          <a:xfrm>
            <a:off x="1424520" y="2159640"/>
            <a:ext cx="7228800" cy="4267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60"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dirty="0">
                <a:solidFill>
                  <a:srgbClr val="000000"/>
                </a:solidFill>
                <a:latin typeface="Gill Sans MT"/>
                <a:ea typeface="DejaVu Sans"/>
              </a:rPr>
              <a:t>To parse a query variable from JavaScript (</a:t>
            </a:r>
            <a:r>
              <a:rPr lang="en-US" sz="2600" strike="noStrike" dirty="0" err="1">
                <a:solidFill>
                  <a:srgbClr val="000000"/>
                </a:solidFill>
                <a:latin typeface="Gill Sans MT"/>
                <a:ea typeface="DejaVu Sans"/>
              </a:rPr>
              <a:t>mymap.html?q</a:t>
            </a:r>
            <a:r>
              <a:rPr lang="en-US" sz="2600" strike="noStrike" dirty="0">
                <a:solidFill>
                  <a:srgbClr val="000000"/>
                </a:solidFill>
                <a:latin typeface="Gill Sans MT"/>
                <a:ea typeface="DejaVu Sans"/>
              </a:rPr>
              <a:t>=abc123)</a:t>
            </a:r>
            <a:endParaRPr dirty="0"/>
          </a:p>
          <a:p>
            <a:pPr>
              <a:lnSpc>
                <a:spcPct val="100000"/>
              </a:lnSpc>
            </a:pPr>
            <a:r>
              <a:rPr lang="en-US" sz="1400" strike="noStrike" dirty="0">
                <a:solidFill>
                  <a:srgbClr val="000000"/>
                </a:solidFill>
                <a:latin typeface="Gill Sans MT"/>
                <a:ea typeface="DejaVu Sans"/>
              </a:rPr>
              <a:t>// parse query string from URL</a:t>
            </a:r>
            <a:endParaRPr dirty="0"/>
          </a:p>
          <a:p>
            <a:pPr>
              <a:lnSpc>
                <a:spcPct val="100000"/>
              </a:lnSpc>
            </a:pPr>
            <a:r>
              <a:rPr lang="en-US" sz="1400" strike="noStrike" dirty="0">
                <a:solidFill>
                  <a:srgbClr val="000000"/>
                </a:solidFill>
                <a:latin typeface="Gill Sans MT"/>
                <a:ea typeface="DejaVu Sans"/>
              </a:rPr>
              <a:t>// http://</a:t>
            </a:r>
            <a:r>
              <a:rPr lang="en-US" sz="1400" strike="noStrike" dirty="0" err="1">
                <a:solidFill>
                  <a:srgbClr val="000000"/>
                </a:solidFill>
                <a:latin typeface="Gill Sans MT"/>
                <a:ea typeface="DejaVu Sans"/>
              </a:rPr>
              <a:t>stackoverflow.com</a:t>
            </a:r>
            <a:r>
              <a:rPr lang="en-US" sz="1400" strike="noStrike" dirty="0">
                <a:solidFill>
                  <a:srgbClr val="000000"/>
                </a:solidFill>
                <a:latin typeface="Gill Sans MT"/>
                <a:ea typeface="DejaVu Sans"/>
              </a:rPr>
              <a:t>/questions/2090551/parse-query-string-in-</a:t>
            </a:r>
            <a:r>
              <a:rPr lang="en-US" sz="1400" strike="noStrike" dirty="0" err="1">
                <a:solidFill>
                  <a:srgbClr val="000000"/>
                </a:solidFill>
                <a:latin typeface="Gill Sans MT"/>
                <a:ea typeface="DejaVu Sans"/>
              </a:rPr>
              <a:t>javascript</a:t>
            </a:r>
            <a:endParaRPr dirty="0"/>
          </a:p>
          <a:p>
            <a:pPr>
              <a:lnSpc>
                <a:spcPct val="100000"/>
              </a:lnSpc>
            </a:pPr>
            <a:r>
              <a:rPr lang="en-US" sz="1400" strike="noStrike" dirty="0">
                <a:solidFill>
                  <a:srgbClr val="000000"/>
                </a:solidFill>
                <a:latin typeface="Gill Sans MT"/>
                <a:ea typeface="DejaVu Sans"/>
              </a:rPr>
              <a:t>function </a:t>
            </a:r>
            <a:r>
              <a:rPr lang="en-US" sz="1400" strike="noStrike" dirty="0" err="1">
                <a:solidFill>
                  <a:srgbClr val="000000"/>
                </a:solidFill>
                <a:latin typeface="Gill Sans MT"/>
                <a:ea typeface="DejaVu Sans"/>
              </a:rPr>
              <a:t>getQueryVariable</a:t>
            </a:r>
            <a:r>
              <a:rPr lang="en-US" sz="1400" strike="noStrike" dirty="0">
                <a:solidFill>
                  <a:srgbClr val="000000"/>
                </a:solidFill>
                <a:latin typeface="Gill Sans MT"/>
                <a:ea typeface="DejaVu Sans"/>
              </a:rPr>
              <a:t>(variable) {</a:t>
            </a:r>
            <a:endParaRPr dirty="0"/>
          </a:p>
          <a:p>
            <a:pPr>
              <a:lnSpc>
                <a:spcPct val="100000"/>
              </a:lnSpc>
            </a:pPr>
            <a:r>
              <a:rPr lang="en-US" sz="1400" strike="noStrike" dirty="0">
                <a:solidFill>
                  <a:srgbClr val="000000"/>
                </a:solidFill>
                <a:latin typeface="Gill Sans MT"/>
                <a:ea typeface="DejaVu Sans"/>
              </a:rPr>
              <a:t>    </a:t>
            </a:r>
            <a:r>
              <a:rPr lang="en-US" sz="1400" strike="noStrike" dirty="0" err="1">
                <a:solidFill>
                  <a:srgbClr val="000000"/>
                </a:solidFill>
                <a:latin typeface="Gill Sans MT"/>
                <a:ea typeface="DejaVu Sans"/>
              </a:rPr>
              <a:t>var</a:t>
            </a:r>
            <a:r>
              <a:rPr lang="en-US" sz="1400" strike="noStrike" dirty="0">
                <a:solidFill>
                  <a:srgbClr val="000000"/>
                </a:solidFill>
                <a:latin typeface="Gill Sans MT"/>
                <a:ea typeface="DejaVu Sans"/>
              </a:rPr>
              <a:t> query = </a:t>
            </a:r>
            <a:r>
              <a:rPr lang="en-US" sz="1400" strike="noStrike" dirty="0" err="1">
                <a:solidFill>
                  <a:srgbClr val="000000"/>
                </a:solidFill>
                <a:latin typeface="Gill Sans MT"/>
                <a:ea typeface="DejaVu Sans"/>
              </a:rPr>
              <a:t>window.location.search.substring</a:t>
            </a:r>
            <a:r>
              <a:rPr lang="en-US" sz="1400" strike="noStrike" dirty="0">
                <a:solidFill>
                  <a:srgbClr val="000000"/>
                </a:solidFill>
                <a:latin typeface="Gill Sans MT"/>
                <a:ea typeface="DejaVu Sans"/>
              </a:rPr>
              <a:t>(1);</a:t>
            </a:r>
            <a:endParaRPr dirty="0"/>
          </a:p>
          <a:p>
            <a:pPr>
              <a:lnSpc>
                <a:spcPct val="100000"/>
              </a:lnSpc>
            </a:pPr>
            <a:r>
              <a:rPr lang="en-US" sz="1400" strike="noStrike" dirty="0">
                <a:solidFill>
                  <a:srgbClr val="000000"/>
                </a:solidFill>
                <a:latin typeface="Gill Sans MT"/>
                <a:ea typeface="DejaVu Sans"/>
              </a:rPr>
              <a:t>    </a:t>
            </a:r>
            <a:r>
              <a:rPr lang="en-US" sz="1400" strike="noStrike" dirty="0" err="1">
                <a:solidFill>
                  <a:srgbClr val="000000"/>
                </a:solidFill>
                <a:latin typeface="Gill Sans MT"/>
                <a:ea typeface="DejaVu Sans"/>
              </a:rPr>
              <a:t>var</a:t>
            </a:r>
            <a:r>
              <a:rPr lang="en-US" sz="1400" strike="noStrike" dirty="0">
                <a:solidFill>
                  <a:srgbClr val="000000"/>
                </a:solidFill>
                <a:latin typeface="Gill Sans MT"/>
                <a:ea typeface="DejaVu Sans"/>
              </a:rPr>
              <a:t> </a:t>
            </a:r>
            <a:r>
              <a:rPr lang="en-US" sz="1400" strike="noStrike" dirty="0" err="1">
                <a:solidFill>
                  <a:srgbClr val="000000"/>
                </a:solidFill>
                <a:latin typeface="Gill Sans MT"/>
                <a:ea typeface="DejaVu Sans"/>
              </a:rPr>
              <a:t>vars</a:t>
            </a:r>
            <a:r>
              <a:rPr lang="en-US" sz="1400" strike="noStrike" dirty="0">
                <a:solidFill>
                  <a:srgbClr val="000000"/>
                </a:solidFill>
                <a:latin typeface="Gill Sans MT"/>
                <a:ea typeface="DejaVu Sans"/>
              </a:rPr>
              <a:t> = </a:t>
            </a:r>
            <a:r>
              <a:rPr lang="en-US" sz="1400" strike="noStrike" dirty="0" err="1">
                <a:solidFill>
                  <a:srgbClr val="000000"/>
                </a:solidFill>
                <a:latin typeface="Gill Sans MT"/>
                <a:ea typeface="DejaVu Sans"/>
              </a:rPr>
              <a:t>query.split</a:t>
            </a:r>
            <a:r>
              <a:rPr lang="en-US" sz="1400" strike="noStrike" dirty="0">
                <a:solidFill>
                  <a:srgbClr val="000000"/>
                </a:solidFill>
                <a:latin typeface="Gill Sans MT"/>
                <a:ea typeface="DejaVu Sans"/>
              </a:rPr>
              <a:t>('&amp;');</a:t>
            </a:r>
            <a:endParaRPr dirty="0"/>
          </a:p>
          <a:p>
            <a:pPr>
              <a:lnSpc>
                <a:spcPct val="100000"/>
              </a:lnSpc>
            </a:pPr>
            <a:r>
              <a:rPr lang="en-US" sz="1400" strike="noStrike" dirty="0">
                <a:solidFill>
                  <a:srgbClr val="000000"/>
                </a:solidFill>
                <a:latin typeface="Gill Sans MT"/>
                <a:ea typeface="DejaVu Sans"/>
              </a:rPr>
              <a:t>    for (</a:t>
            </a:r>
            <a:r>
              <a:rPr lang="en-US" sz="1400" strike="noStrike" dirty="0" err="1">
                <a:solidFill>
                  <a:srgbClr val="000000"/>
                </a:solidFill>
                <a:latin typeface="Gill Sans MT"/>
                <a:ea typeface="DejaVu Sans"/>
              </a:rPr>
              <a:t>var</a:t>
            </a:r>
            <a:r>
              <a:rPr lang="en-US" sz="1400" strike="noStrike" dirty="0">
                <a:solidFill>
                  <a:srgbClr val="000000"/>
                </a:solidFill>
                <a:latin typeface="Gill Sans MT"/>
                <a:ea typeface="DejaVu Sans"/>
              </a:rPr>
              <a:t> </a:t>
            </a:r>
            <a:r>
              <a:rPr lang="en-US" sz="1400" strike="noStrike" dirty="0" err="1">
                <a:solidFill>
                  <a:srgbClr val="000000"/>
                </a:solidFill>
                <a:latin typeface="Gill Sans MT"/>
                <a:ea typeface="DejaVu Sans"/>
              </a:rPr>
              <a:t>i</a:t>
            </a:r>
            <a:r>
              <a:rPr lang="en-US" sz="1400" strike="noStrike" dirty="0">
                <a:solidFill>
                  <a:srgbClr val="000000"/>
                </a:solidFill>
                <a:latin typeface="Gill Sans MT"/>
                <a:ea typeface="DejaVu Sans"/>
              </a:rPr>
              <a:t> = 0; </a:t>
            </a:r>
            <a:r>
              <a:rPr lang="en-US" sz="1400" strike="noStrike" dirty="0" err="1">
                <a:solidFill>
                  <a:srgbClr val="000000"/>
                </a:solidFill>
                <a:latin typeface="Gill Sans MT"/>
                <a:ea typeface="DejaVu Sans"/>
              </a:rPr>
              <a:t>i</a:t>
            </a:r>
            <a:r>
              <a:rPr lang="en-US" sz="1400" strike="noStrike" dirty="0">
                <a:solidFill>
                  <a:srgbClr val="000000"/>
                </a:solidFill>
                <a:latin typeface="Gill Sans MT"/>
                <a:ea typeface="DejaVu Sans"/>
              </a:rPr>
              <a:t> &lt; </a:t>
            </a:r>
            <a:r>
              <a:rPr lang="en-US" sz="1400" strike="noStrike" dirty="0" err="1">
                <a:solidFill>
                  <a:srgbClr val="000000"/>
                </a:solidFill>
                <a:latin typeface="Gill Sans MT"/>
                <a:ea typeface="DejaVu Sans"/>
              </a:rPr>
              <a:t>vars.length</a:t>
            </a:r>
            <a:r>
              <a:rPr lang="en-US" sz="1400" strike="noStrike" dirty="0">
                <a:solidFill>
                  <a:srgbClr val="000000"/>
                </a:solidFill>
                <a:latin typeface="Gill Sans MT"/>
                <a:ea typeface="DejaVu Sans"/>
              </a:rPr>
              <a:t>; </a:t>
            </a:r>
            <a:r>
              <a:rPr lang="en-US" sz="1400" strike="noStrike" dirty="0" err="1">
                <a:solidFill>
                  <a:srgbClr val="000000"/>
                </a:solidFill>
                <a:latin typeface="Gill Sans MT"/>
                <a:ea typeface="DejaVu Sans"/>
              </a:rPr>
              <a:t>i</a:t>
            </a:r>
            <a:r>
              <a:rPr lang="en-US" sz="1400" strike="noStrike" dirty="0">
                <a:solidFill>
                  <a:srgbClr val="000000"/>
                </a:solidFill>
                <a:latin typeface="Gill Sans MT"/>
                <a:ea typeface="DejaVu Sans"/>
              </a:rPr>
              <a:t>++) {</a:t>
            </a:r>
            <a:endParaRPr dirty="0"/>
          </a:p>
          <a:p>
            <a:pPr>
              <a:lnSpc>
                <a:spcPct val="100000"/>
              </a:lnSpc>
            </a:pPr>
            <a:r>
              <a:rPr lang="en-US" sz="1400" strike="noStrike" dirty="0">
                <a:solidFill>
                  <a:srgbClr val="000000"/>
                </a:solidFill>
                <a:latin typeface="Gill Sans MT"/>
                <a:ea typeface="DejaVu Sans"/>
              </a:rPr>
              <a:t>        </a:t>
            </a:r>
            <a:r>
              <a:rPr lang="en-US" sz="1400" strike="noStrike" dirty="0" err="1">
                <a:solidFill>
                  <a:srgbClr val="000000"/>
                </a:solidFill>
                <a:latin typeface="Gill Sans MT"/>
                <a:ea typeface="DejaVu Sans"/>
              </a:rPr>
              <a:t>var</a:t>
            </a:r>
            <a:r>
              <a:rPr lang="en-US" sz="1400" strike="noStrike" dirty="0">
                <a:solidFill>
                  <a:srgbClr val="000000"/>
                </a:solidFill>
                <a:latin typeface="Gill Sans MT"/>
                <a:ea typeface="DejaVu Sans"/>
              </a:rPr>
              <a:t> pair = </a:t>
            </a:r>
            <a:r>
              <a:rPr lang="en-US" sz="1400" strike="noStrike" dirty="0" err="1">
                <a:solidFill>
                  <a:srgbClr val="000000"/>
                </a:solidFill>
                <a:latin typeface="Gill Sans MT"/>
                <a:ea typeface="DejaVu Sans"/>
              </a:rPr>
              <a:t>vars</a:t>
            </a:r>
            <a:r>
              <a:rPr lang="en-US" sz="1400" strike="noStrike" dirty="0">
                <a:solidFill>
                  <a:srgbClr val="000000"/>
                </a:solidFill>
                <a:latin typeface="Gill Sans MT"/>
                <a:ea typeface="DejaVu Sans"/>
              </a:rPr>
              <a:t>[</a:t>
            </a:r>
            <a:r>
              <a:rPr lang="en-US" sz="1400" strike="noStrike" dirty="0" err="1">
                <a:solidFill>
                  <a:srgbClr val="000000"/>
                </a:solidFill>
                <a:latin typeface="Gill Sans MT"/>
                <a:ea typeface="DejaVu Sans"/>
              </a:rPr>
              <a:t>i</a:t>
            </a:r>
            <a:r>
              <a:rPr lang="en-US" sz="1400" strike="noStrike" dirty="0">
                <a:solidFill>
                  <a:srgbClr val="000000"/>
                </a:solidFill>
                <a:latin typeface="Gill Sans MT"/>
                <a:ea typeface="DejaVu Sans"/>
              </a:rPr>
              <a:t>].split('=');</a:t>
            </a:r>
            <a:endParaRPr dirty="0"/>
          </a:p>
          <a:p>
            <a:pPr>
              <a:lnSpc>
                <a:spcPct val="100000"/>
              </a:lnSpc>
            </a:pPr>
            <a:r>
              <a:rPr lang="en-US" sz="1400" strike="noStrike" dirty="0">
                <a:solidFill>
                  <a:srgbClr val="000000"/>
                </a:solidFill>
                <a:latin typeface="Gill Sans MT"/>
                <a:ea typeface="DejaVu Sans"/>
              </a:rPr>
              <a:t>        if (</a:t>
            </a:r>
            <a:r>
              <a:rPr lang="en-US" sz="1400" strike="noStrike" dirty="0" err="1">
                <a:solidFill>
                  <a:srgbClr val="000000"/>
                </a:solidFill>
                <a:latin typeface="Gill Sans MT"/>
                <a:ea typeface="DejaVu Sans"/>
              </a:rPr>
              <a:t>decodeURIComponent</a:t>
            </a:r>
            <a:r>
              <a:rPr lang="en-US" sz="1400" strike="noStrike" dirty="0">
                <a:solidFill>
                  <a:srgbClr val="000000"/>
                </a:solidFill>
                <a:latin typeface="Gill Sans MT"/>
                <a:ea typeface="DejaVu Sans"/>
              </a:rPr>
              <a:t>(pair[0]) == variable) {</a:t>
            </a:r>
            <a:endParaRPr dirty="0"/>
          </a:p>
          <a:p>
            <a:pPr>
              <a:lnSpc>
                <a:spcPct val="100000"/>
              </a:lnSpc>
            </a:pPr>
            <a:r>
              <a:rPr lang="en-US" sz="1400" strike="noStrike" dirty="0">
                <a:solidFill>
                  <a:srgbClr val="000000"/>
                </a:solidFill>
                <a:latin typeface="Gill Sans MT"/>
                <a:ea typeface="DejaVu Sans"/>
              </a:rPr>
              <a:t>            return </a:t>
            </a:r>
            <a:r>
              <a:rPr lang="en-US" sz="1400" strike="noStrike" dirty="0" err="1">
                <a:solidFill>
                  <a:srgbClr val="000000"/>
                </a:solidFill>
                <a:latin typeface="Gill Sans MT"/>
                <a:ea typeface="DejaVu Sans"/>
              </a:rPr>
              <a:t>decodeURIComponent</a:t>
            </a:r>
            <a:r>
              <a:rPr lang="en-US" sz="1400" strike="noStrike" dirty="0">
                <a:solidFill>
                  <a:srgbClr val="000000"/>
                </a:solidFill>
                <a:latin typeface="Gill Sans MT"/>
                <a:ea typeface="DejaVu Sans"/>
              </a:rPr>
              <a:t>(pair[1]);</a:t>
            </a:r>
            <a:endParaRPr dirty="0"/>
          </a:p>
          <a:p>
            <a:pPr>
              <a:lnSpc>
                <a:spcPct val="100000"/>
              </a:lnSpc>
            </a:pPr>
            <a:r>
              <a:rPr lang="en-US" sz="1400" strike="noStrike" dirty="0">
                <a:solidFill>
                  <a:srgbClr val="000000"/>
                </a:solidFill>
                <a:latin typeface="Gill Sans MT"/>
                <a:ea typeface="DejaVu Sans"/>
              </a:rPr>
              <a:t>        }</a:t>
            </a:r>
            <a:endParaRPr dirty="0"/>
          </a:p>
          <a:p>
            <a:pPr>
              <a:lnSpc>
                <a:spcPct val="100000"/>
              </a:lnSpc>
            </a:pPr>
            <a:r>
              <a:rPr lang="en-US" sz="1400" strike="noStrike" dirty="0">
                <a:solidFill>
                  <a:srgbClr val="000000"/>
                </a:solidFill>
                <a:latin typeface="Gill Sans MT"/>
                <a:ea typeface="DejaVu Sans"/>
              </a:rPr>
              <a:t>    }</a:t>
            </a:r>
            <a:endParaRPr dirty="0"/>
          </a:p>
          <a:p>
            <a:pPr>
              <a:lnSpc>
                <a:spcPct val="100000"/>
              </a:lnSpc>
            </a:pPr>
            <a:r>
              <a:rPr lang="en-US" sz="1400" strike="noStrike" dirty="0">
                <a:solidFill>
                  <a:srgbClr val="000000"/>
                </a:solidFill>
                <a:latin typeface="Gill Sans MT"/>
                <a:ea typeface="DejaVu Sans"/>
              </a:rPr>
              <a:t>    </a:t>
            </a:r>
            <a:r>
              <a:rPr lang="en-US" sz="1400" strike="noStrike" dirty="0" err="1">
                <a:solidFill>
                  <a:srgbClr val="000000"/>
                </a:solidFill>
                <a:latin typeface="Gill Sans MT"/>
                <a:ea typeface="DejaVu Sans"/>
              </a:rPr>
              <a:t>console.log</a:t>
            </a:r>
            <a:r>
              <a:rPr lang="en-US" sz="1400" strike="noStrike" dirty="0">
                <a:solidFill>
                  <a:srgbClr val="000000"/>
                </a:solidFill>
                <a:latin typeface="Gill Sans MT"/>
                <a:ea typeface="DejaVu Sans"/>
              </a:rPr>
              <a:t>('Query variable %s not found', variable);</a:t>
            </a:r>
            <a:endParaRPr dirty="0"/>
          </a:p>
          <a:p>
            <a:pPr>
              <a:lnSpc>
                <a:spcPct val="100000"/>
              </a:lnSpc>
            </a:pPr>
            <a:r>
              <a:rPr lang="en-US" sz="1400" strike="noStrike" dirty="0">
                <a:solidFill>
                  <a:srgbClr val="000000"/>
                </a:solidFill>
                <a:latin typeface="Gill Sans MT"/>
                <a:ea typeface="DejaVu Sans"/>
              </a:rPr>
              <a:t>    return "";</a:t>
            </a:r>
            <a:endParaRPr dirty="0"/>
          </a:p>
          <a:p>
            <a:pPr>
              <a:lnSpc>
                <a:spcPct val="100000"/>
              </a:lnSpc>
            </a:pPr>
            <a:r>
              <a:rPr lang="en-US" sz="1400" strike="noStrike" dirty="0">
                <a:solidFill>
                  <a:srgbClr val="000000"/>
                </a:solidFill>
                <a:latin typeface="Gill Sans MT"/>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62"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ejaVu Sans"/>
              </a:rPr>
              <a:t>HTML Header for map</a:t>
            </a:r>
            <a:endParaRPr/>
          </a:p>
          <a:p>
            <a:pPr lvl="1">
              <a:lnSpc>
                <a:spcPct val="100000"/>
              </a:lnSpc>
              <a:buSzPct val="76000"/>
              <a:buFont typeface="Wingdings 3" charset="2"/>
              <a:buChar char=""/>
            </a:pPr>
            <a:r>
              <a:rPr lang="en-US" sz="2600" strike="noStrike">
                <a:solidFill>
                  <a:srgbClr val="000000"/>
                </a:solidFill>
                <a:latin typeface="Gill Sans MT"/>
                <a:ea typeface="DejaVu Sans"/>
              </a:rPr>
              <a:t>Import google map JavaScript</a:t>
            </a:r>
            <a:endParaRPr/>
          </a:p>
          <a:p>
            <a:pPr>
              <a:lnSpc>
                <a:spcPct val="100000"/>
              </a:lnSpc>
            </a:pPr>
            <a:r>
              <a:rPr lang="en-US" sz="1400" strike="noStrike">
                <a:solidFill>
                  <a:srgbClr val="000000"/>
                </a:solidFill>
                <a:latin typeface="Gill Sans MT"/>
                <a:ea typeface="DejaVu Sans"/>
              </a:rPr>
              <a:t> &lt;meta name="viewport" content="initial-scale=1.0, user-scalable=no"&gt;</a:t>
            </a:r>
            <a:endParaRPr/>
          </a:p>
          <a:p>
            <a:pPr>
              <a:lnSpc>
                <a:spcPct val="100000"/>
              </a:lnSpc>
            </a:pPr>
            <a:r>
              <a:rPr lang="en-US" sz="1400" strike="noStrike">
                <a:solidFill>
                  <a:srgbClr val="000000"/>
                </a:solidFill>
                <a:latin typeface="Gill Sans MT"/>
                <a:ea typeface="DejaVu Sans"/>
              </a:rPr>
              <a:t>    &lt;meta charset="utf-8"&gt;</a:t>
            </a:r>
            <a:endParaRPr/>
          </a:p>
          <a:p>
            <a:pPr>
              <a:lnSpc>
                <a:spcPct val="100000"/>
              </a:lnSpc>
            </a:pPr>
            <a:r>
              <a:rPr lang="en-US" sz="1400" strike="noStrike">
                <a:solidFill>
                  <a:srgbClr val="000000"/>
                </a:solidFill>
                <a:latin typeface="Gill Sans MT"/>
                <a:ea typeface="DejaVu Sans"/>
              </a:rPr>
              <a:t>    &lt;style&gt;</a:t>
            </a:r>
            <a:endParaRPr/>
          </a:p>
          <a:p>
            <a:pPr>
              <a:lnSpc>
                <a:spcPct val="100000"/>
              </a:lnSpc>
            </a:pPr>
            <a:r>
              <a:rPr lang="en-US" sz="1400" strike="noStrike">
                <a:solidFill>
                  <a:srgbClr val="000000"/>
                </a:solidFill>
                <a:latin typeface="Gill Sans MT"/>
                <a:ea typeface="DejaVu Sans"/>
              </a:rPr>
              <a:t>      html, body, #map-canvas {</a:t>
            </a:r>
            <a:endParaRPr/>
          </a:p>
          <a:p>
            <a:pPr>
              <a:lnSpc>
                <a:spcPct val="100000"/>
              </a:lnSpc>
            </a:pPr>
            <a:r>
              <a:rPr lang="en-US" sz="1400" strike="noStrike">
                <a:solidFill>
                  <a:srgbClr val="000000"/>
                </a:solidFill>
                <a:latin typeface="Gill Sans MT"/>
                <a:ea typeface="DejaVu Sans"/>
              </a:rPr>
              <a:t>        height: 100%;</a:t>
            </a:r>
            <a:endParaRPr/>
          </a:p>
          <a:p>
            <a:pPr>
              <a:lnSpc>
                <a:spcPct val="100000"/>
              </a:lnSpc>
            </a:pPr>
            <a:r>
              <a:rPr lang="en-US" sz="1400" strike="noStrike">
                <a:solidFill>
                  <a:srgbClr val="000000"/>
                </a:solidFill>
                <a:latin typeface="Gill Sans MT"/>
                <a:ea typeface="DejaVu Sans"/>
              </a:rPr>
              <a:t>        margin: 0px;</a:t>
            </a:r>
            <a:endParaRPr/>
          </a:p>
          <a:p>
            <a:pPr>
              <a:lnSpc>
                <a:spcPct val="100000"/>
              </a:lnSpc>
            </a:pPr>
            <a:r>
              <a:rPr lang="en-US" sz="1400" strike="noStrike">
                <a:solidFill>
                  <a:srgbClr val="000000"/>
                </a:solidFill>
                <a:latin typeface="Gill Sans MT"/>
                <a:ea typeface="DejaVu Sans"/>
              </a:rPr>
              <a:t>        padding: 0px</a:t>
            </a:r>
            <a:endParaRPr/>
          </a:p>
          <a:p>
            <a:pPr>
              <a:lnSpc>
                <a:spcPct val="100000"/>
              </a:lnSpc>
            </a:pPr>
            <a:r>
              <a:rPr lang="en-US" sz="1400" strike="noStrike">
                <a:solidFill>
                  <a:srgbClr val="000000"/>
                </a:solidFill>
                <a:latin typeface="Gill Sans MT"/>
                <a:ea typeface="DejaVu Sans"/>
              </a:rPr>
              <a:t>      }</a:t>
            </a:r>
            <a:endParaRPr/>
          </a:p>
          <a:p>
            <a:pPr>
              <a:lnSpc>
                <a:spcPct val="100000"/>
              </a:lnSpc>
            </a:pPr>
            <a:r>
              <a:rPr lang="en-US" sz="1400" strike="noStrike">
                <a:solidFill>
                  <a:srgbClr val="000000"/>
                </a:solidFill>
                <a:latin typeface="Gill Sans MT"/>
                <a:ea typeface="DejaVu Sans"/>
              </a:rPr>
              <a:t>    &lt;/style&gt;</a:t>
            </a:r>
            <a:endParaRPr/>
          </a:p>
          <a:p>
            <a:pPr>
              <a:lnSpc>
                <a:spcPct val="100000"/>
              </a:lnSpc>
            </a:pPr>
            <a:r>
              <a:rPr lang="en-US" sz="1400" strike="noStrike">
                <a:solidFill>
                  <a:srgbClr val="000000"/>
                </a:solidFill>
                <a:latin typeface="Gill Sans MT"/>
                <a:ea typeface="DejaVu Sans"/>
              </a:rPr>
              <a:t>    &lt;script src="https://maps.googleapis.com/maps/api/js?v=3.exp&amp;sensor=false"&gt;&lt;/script&gt;</a:t>
            </a:r>
            <a:endParaRPr/>
          </a:p>
          <a:p>
            <a:pPr>
              <a:lnSpc>
                <a:spcPct val="100000"/>
              </a:lnSpc>
            </a:pPr>
            <a:r>
              <a:rPr lang="en-US" sz="1400" strike="noStrike">
                <a:solidFill>
                  <a:srgbClr val="000000"/>
                </a:solidFill>
                <a:latin typeface="Gill Sans MT"/>
                <a:ea typeface="DejaVu Sans"/>
              </a:rPr>
              <a:t>    &lt;script&gt;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64"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ejaVu Sans"/>
              </a:rPr>
              <a:t>Make room for the map to display, and give it a name we can refer to from our JavaScript</a:t>
            </a:r>
            <a:endParaRPr/>
          </a:p>
          <a:p>
            <a:pPr>
              <a:lnSpc>
                <a:spcPct val="100000"/>
              </a:lnSpc>
            </a:pPr>
            <a:r>
              <a:rPr lang="en-US" sz="1400" strike="noStrike">
                <a:solidFill>
                  <a:srgbClr val="000000"/>
                </a:solidFill>
                <a:latin typeface="Gill Sans MT"/>
                <a:ea typeface="DejaVu Sans"/>
              </a:rPr>
              <a:t> &lt;body&gt;</a:t>
            </a:r>
            <a:endParaRPr/>
          </a:p>
          <a:p>
            <a:pPr>
              <a:lnSpc>
                <a:spcPct val="100000"/>
              </a:lnSpc>
            </a:pPr>
            <a:r>
              <a:rPr lang="en-US" sz="1400" strike="noStrike">
                <a:solidFill>
                  <a:srgbClr val="000000"/>
                </a:solidFill>
                <a:latin typeface="Gill Sans MT"/>
                <a:ea typeface="DejaVu Sans"/>
              </a:rPr>
              <a:t>    &lt;div id="map-canvas"&gt;&lt;/div&gt;</a:t>
            </a:r>
            <a:endParaRPr/>
          </a:p>
          <a:p>
            <a:pPr>
              <a:lnSpc>
                <a:spcPct val="100000"/>
              </a:lnSpc>
            </a:pPr>
            <a:r>
              <a:rPr lang="en-US" sz="1400" strike="noStrike">
                <a:solidFill>
                  <a:srgbClr val="000000"/>
                </a:solidFill>
                <a:latin typeface="Gill Sans MT"/>
                <a:ea typeface="DejaVu Sans"/>
              </a:rPr>
              <a:t>  &lt;/body&gt;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66"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ejaVu Sans"/>
              </a:rPr>
              <a:t>Draw the map with a point at the lat and long given by the URL query parameters lat and lng, respectively.</a:t>
            </a:r>
            <a:endParaRPr/>
          </a:p>
          <a:p>
            <a:pPr>
              <a:lnSpc>
                <a:spcPct val="100000"/>
              </a:lnSpc>
            </a:pPr>
            <a:r>
              <a:rPr lang="en-US" sz="1400" strike="noStrike">
                <a:solidFill>
                  <a:srgbClr val="000000"/>
                </a:solidFill>
                <a:latin typeface="Gill Sans MT"/>
                <a:ea typeface="DejaVu Sans"/>
              </a:rPr>
              <a:t>&lt;script&gt;</a:t>
            </a:r>
            <a:endParaRPr/>
          </a:p>
          <a:p>
            <a:pPr>
              <a:lnSpc>
                <a:spcPct val="100000"/>
              </a:lnSpc>
            </a:pPr>
            <a:r>
              <a:rPr lang="en-US" sz="1400" strike="noStrike">
                <a:solidFill>
                  <a:srgbClr val="000000"/>
                </a:solidFill>
                <a:latin typeface="Gill Sans MT"/>
                <a:ea typeface="DejaVu Sans"/>
              </a:rPr>
              <a:t>var map;</a:t>
            </a:r>
            <a:endParaRPr/>
          </a:p>
          <a:p>
            <a:pPr>
              <a:lnSpc>
                <a:spcPct val="100000"/>
              </a:lnSpc>
            </a:pPr>
            <a:r>
              <a:rPr lang="en-US" sz="1400" strike="noStrike">
                <a:solidFill>
                  <a:srgbClr val="000000"/>
                </a:solidFill>
                <a:latin typeface="Gill Sans MT"/>
                <a:ea typeface="DejaVu Sans"/>
              </a:rPr>
              <a:t>// https://developers.google.com/maps/documentation/javascript/examples/map-simple</a:t>
            </a:r>
            <a:endParaRPr/>
          </a:p>
          <a:p>
            <a:pPr>
              <a:lnSpc>
                <a:spcPct val="100000"/>
              </a:lnSpc>
            </a:pPr>
            <a:r>
              <a:rPr lang="en-US" sz="1400" strike="noStrike">
                <a:solidFill>
                  <a:srgbClr val="000000"/>
                </a:solidFill>
                <a:latin typeface="Gill Sans MT"/>
                <a:ea typeface="DejaVu Sans"/>
              </a:rPr>
              <a:t>function initialize() {</a:t>
            </a:r>
            <a:endParaRPr/>
          </a:p>
          <a:p>
            <a:pPr>
              <a:lnSpc>
                <a:spcPct val="100000"/>
              </a:lnSpc>
            </a:pPr>
            <a:r>
              <a:rPr lang="en-US" sz="1400" strike="noStrike">
                <a:solidFill>
                  <a:srgbClr val="000000"/>
                </a:solidFill>
                <a:latin typeface="Gill Sans MT"/>
                <a:ea typeface="DejaVu Sans"/>
              </a:rPr>
              <a:t>  // get a point centered at query params ?lat=xxx&amp;lng=yyy</a:t>
            </a:r>
            <a:endParaRPr/>
          </a:p>
          <a:p>
            <a:pPr>
              <a:lnSpc>
                <a:spcPct val="100000"/>
              </a:lnSpc>
            </a:pPr>
            <a:r>
              <a:rPr lang="en-US" sz="1400" strike="noStrike">
                <a:solidFill>
                  <a:srgbClr val="000000"/>
                </a:solidFill>
                <a:latin typeface="Gill Sans MT"/>
                <a:ea typeface="DejaVu Sans"/>
              </a:rPr>
              <a:t>  lat = getQueryVariable("lat");</a:t>
            </a:r>
            <a:endParaRPr/>
          </a:p>
          <a:p>
            <a:pPr>
              <a:lnSpc>
                <a:spcPct val="100000"/>
              </a:lnSpc>
            </a:pPr>
            <a:r>
              <a:rPr lang="en-US" sz="1400" strike="noStrike">
                <a:solidFill>
                  <a:srgbClr val="000000"/>
                </a:solidFill>
                <a:latin typeface="Gill Sans MT"/>
                <a:ea typeface="DejaVu Sans"/>
              </a:rPr>
              <a:t>  lng = getQueryVariable("lng");</a:t>
            </a:r>
            <a:endParaRPr/>
          </a:p>
          <a:p>
            <a:pPr>
              <a:lnSpc>
                <a:spcPct val="100000"/>
              </a:lnSpc>
            </a:pPr>
            <a:r>
              <a:rPr lang="en-US" sz="1400" strike="noStrike">
                <a:solidFill>
                  <a:srgbClr val="000000"/>
                </a:solidFill>
                <a:latin typeface="Gill Sans MT"/>
                <a:ea typeface="DejaVu Sans"/>
              </a:rPr>
              <a:t>  </a:t>
            </a:r>
            <a:endParaRPr/>
          </a:p>
          <a:p>
            <a:pPr>
              <a:lnSpc>
                <a:spcPct val="100000"/>
              </a:lnSpc>
            </a:pPr>
            <a:r>
              <a:rPr lang="en-US" sz="1400" strike="noStrike">
                <a:solidFill>
                  <a:srgbClr val="000000"/>
                </a:solidFill>
                <a:latin typeface="Gill Sans MT"/>
                <a:ea typeface="DejaVu Sans"/>
              </a:rPr>
              <a:t>  if(lat == "" || lng == "") {</a:t>
            </a:r>
            <a:endParaRPr/>
          </a:p>
          <a:p>
            <a:pPr>
              <a:lnSpc>
                <a:spcPct val="100000"/>
              </a:lnSpc>
            </a:pPr>
            <a:r>
              <a:rPr lang="en-US" sz="1400" strike="noStrike">
                <a:solidFill>
                  <a:srgbClr val="000000"/>
                </a:solidFill>
                <a:latin typeface="Gill Sans MT"/>
                <a:ea typeface="DejaVu Sans"/>
              </a:rPr>
              <a:t>      lat = -34.397;</a:t>
            </a:r>
            <a:endParaRPr/>
          </a:p>
          <a:p>
            <a:pPr>
              <a:lnSpc>
                <a:spcPct val="100000"/>
              </a:lnSpc>
            </a:pPr>
            <a:r>
              <a:rPr lang="en-US" sz="1400" strike="noStrike">
                <a:solidFill>
                  <a:srgbClr val="000000"/>
                </a:solidFill>
                <a:latin typeface="Gill Sans MT"/>
                <a:ea typeface="DejaVu Sans"/>
              </a:rPr>
              <a:t>      lng = 150.644;</a:t>
            </a:r>
            <a:endParaRPr/>
          </a:p>
          <a:p>
            <a:pPr>
              <a:lnSpc>
                <a:spcPct val="100000"/>
              </a:lnSpc>
            </a:pPr>
            <a:r>
              <a:rPr lang="en-US" sz="1400" strike="noStrike">
                <a:solidFill>
                  <a:srgbClr val="000000"/>
                </a:solidFill>
                <a:latin typeface="Gill Sans MT"/>
                <a:ea typeface="DejaVu Sans"/>
              </a:rPr>
              <a:t>  }</a:t>
            </a:r>
            <a:endParaRPr/>
          </a:p>
          <a:p>
            <a:pPr>
              <a:lnSpc>
                <a:spcPct val="100000"/>
              </a:lnSpc>
            </a:pPr>
            <a:endParaRPr/>
          </a:p>
          <a:p>
            <a:pPr>
              <a:lnSpc>
                <a:spcPct val="100000"/>
              </a:lnSpc>
            </a:pPr>
            <a:r>
              <a:rPr lang="en-US" sz="1400" strike="noStrike">
                <a:solidFill>
                  <a:srgbClr val="000000"/>
                </a:solidFill>
                <a:latin typeface="Gill Sans MT"/>
                <a:ea typeface="DejaVu Sans"/>
              </a:rPr>
              <a:t>   var myLatlng = new google.maps.LatLng(lat, lng);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ＭＳ Ｐゴシック"/>
              </a:rPr>
              <a:t>Programming Java UI is Painful!</a:t>
            </a:r>
            <a:endParaRPr/>
          </a:p>
        </p:txBody>
      </p:sp>
      <p:sp>
        <p:nvSpPr>
          <p:cNvPr id="164" name="CustomShape 2"/>
          <p:cNvSpPr/>
          <p:nvPr/>
        </p:nvSpPr>
        <p:spPr>
          <a:xfrm>
            <a:off x="503640" y="134388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dirty="0">
                <a:solidFill>
                  <a:srgbClr val="000000"/>
                </a:solidFill>
                <a:latin typeface="Gill Sans MT"/>
                <a:ea typeface="DejaVu Sans"/>
              </a:rPr>
              <a:t>Finally, go back and modify </a:t>
            </a:r>
            <a:r>
              <a:rPr lang="en-US" sz="2600" strike="noStrike" dirty="0" err="1">
                <a:solidFill>
                  <a:srgbClr val="000000"/>
                </a:solidFill>
                <a:latin typeface="Gill Sans MT"/>
                <a:ea typeface="DejaVu Sans"/>
              </a:rPr>
              <a:t>HelloAndroid</a:t>
            </a:r>
            <a:r>
              <a:rPr lang="en-US" sz="2600" strike="noStrike" dirty="0">
                <a:solidFill>
                  <a:srgbClr val="000000"/>
                </a:solidFill>
                <a:latin typeface="Gill Sans MT"/>
                <a:ea typeface="DejaVu Sans"/>
              </a:rPr>
              <a:t> to use this new UI:</a:t>
            </a:r>
            <a:endParaRPr dirty="0"/>
          </a:p>
          <a:p>
            <a:pPr>
              <a:lnSpc>
                <a:spcPct val="100000"/>
              </a:lnSpc>
              <a:buSzPct val="76000"/>
            </a:pPr>
            <a:r>
              <a:rPr lang="en-US" sz="2000" strike="noStrike" dirty="0">
                <a:solidFill>
                  <a:srgbClr val="000000"/>
                </a:solidFill>
                <a:latin typeface="Gill Sans MT"/>
                <a:ea typeface="DejaVu Sans"/>
              </a:rPr>
              <a:t>package </a:t>
            </a:r>
            <a:r>
              <a:rPr lang="en-US" sz="2000" strike="noStrike" dirty="0" err="1">
                <a:solidFill>
                  <a:srgbClr val="000000"/>
                </a:solidFill>
                <a:latin typeface="Gill Sans MT"/>
                <a:ea typeface="DejaVu Sans"/>
              </a:rPr>
              <a:t>com.example.helloandroid</a:t>
            </a:r>
            <a:r>
              <a:rPr lang="en-US" sz="2000" strike="noStrike" dirty="0">
                <a:solidFill>
                  <a:srgbClr val="000000"/>
                </a:solidFill>
                <a:latin typeface="Gill Sans MT"/>
                <a:ea typeface="DejaVu Sans"/>
              </a:rPr>
              <a:t>;</a:t>
            </a:r>
            <a:endParaRPr dirty="0"/>
          </a:p>
          <a:p>
            <a:pPr>
              <a:lnSpc>
                <a:spcPct val="100000"/>
              </a:lnSpc>
              <a:buSzPct val="76000"/>
              <a:buFont typeface="Wingdings 3" charset="2"/>
              <a:buChar char=""/>
            </a:pPr>
            <a:endParaRPr dirty="0"/>
          </a:p>
          <a:p>
            <a:pPr>
              <a:lnSpc>
                <a:spcPct val="100000"/>
              </a:lnSpc>
              <a:buSzPct val="76000"/>
            </a:pPr>
            <a:r>
              <a:rPr lang="en-US" sz="2000" strike="noStrike" dirty="0">
                <a:solidFill>
                  <a:srgbClr val="000000"/>
                </a:solidFill>
                <a:latin typeface="Gill Sans MT"/>
                <a:ea typeface="DejaVu Sans"/>
              </a:rPr>
              <a:t>import </a:t>
            </a:r>
            <a:r>
              <a:rPr lang="en-US" sz="2000" strike="noStrike" dirty="0" err="1">
                <a:solidFill>
                  <a:srgbClr val="000000"/>
                </a:solidFill>
                <a:latin typeface="Gill Sans MT"/>
                <a:ea typeface="DejaVu Sans"/>
              </a:rPr>
              <a:t>android.app.Activity</a:t>
            </a:r>
            <a:r>
              <a:rPr lang="en-US" sz="2000" strike="noStrike" dirty="0">
                <a:solidFill>
                  <a:srgbClr val="000000"/>
                </a:solidFill>
                <a:latin typeface="Gill Sans MT"/>
                <a:ea typeface="DejaVu Sans"/>
              </a:rPr>
              <a:t>;</a:t>
            </a:r>
            <a:endParaRPr dirty="0"/>
          </a:p>
          <a:p>
            <a:pPr>
              <a:lnSpc>
                <a:spcPct val="100000"/>
              </a:lnSpc>
              <a:buSzPct val="76000"/>
            </a:pPr>
            <a:r>
              <a:rPr lang="en-US" sz="2000" strike="noStrike" dirty="0">
                <a:solidFill>
                  <a:srgbClr val="000000"/>
                </a:solidFill>
                <a:latin typeface="Gill Sans MT"/>
                <a:ea typeface="DejaVu Sans"/>
              </a:rPr>
              <a:t>import </a:t>
            </a:r>
            <a:r>
              <a:rPr lang="en-US" sz="2000" strike="noStrike" dirty="0" err="1">
                <a:solidFill>
                  <a:srgbClr val="000000"/>
                </a:solidFill>
                <a:latin typeface="Gill Sans MT"/>
                <a:ea typeface="DejaVu Sans"/>
              </a:rPr>
              <a:t>android.os.Bundle</a:t>
            </a:r>
            <a:r>
              <a:rPr lang="en-US" sz="2000" strike="noStrike" dirty="0">
                <a:solidFill>
                  <a:srgbClr val="000000"/>
                </a:solidFill>
                <a:latin typeface="Gill Sans MT"/>
                <a:ea typeface="DejaVu Sans"/>
              </a:rPr>
              <a:t>;</a:t>
            </a:r>
            <a:endParaRPr dirty="0"/>
          </a:p>
          <a:p>
            <a:pPr>
              <a:lnSpc>
                <a:spcPct val="100000"/>
              </a:lnSpc>
              <a:buSzPct val="76000"/>
              <a:buFont typeface="Wingdings 3" charset="2"/>
              <a:buChar char=""/>
            </a:pPr>
            <a:endParaRPr dirty="0"/>
          </a:p>
          <a:p>
            <a:pPr>
              <a:lnSpc>
                <a:spcPct val="100000"/>
              </a:lnSpc>
              <a:buSzPct val="76000"/>
            </a:pPr>
            <a:r>
              <a:rPr lang="en-US" sz="2000" strike="noStrike" dirty="0">
                <a:solidFill>
                  <a:srgbClr val="000000"/>
                </a:solidFill>
                <a:latin typeface="Gill Sans MT"/>
                <a:ea typeface="DejaVu Sans"/>
              </a:rPr>
              <a:t>public class </a:t>
            </a:r>
            <a:r>
              <a:rPr lang="en-US" sz="2000" strike="noStrike" dirty="0" err="1">
                <a:solidFill>
                  <a:srgbClr val="000000"/>
                </a:solidFill>
                <a:latin typeface="Gill Sans MT"/>
                <a:ea typeface="DejaVu Sans"/>
              </a:rPr>
              <a:t>HelloAndroid</a:t>
            </a:r>
            <a:r>
              <a:rPr lang="en-US" sz="2000" strike="noStrike" dirty="0">
                <a:solidFill>
                  <a:srgbClr val="000000"/>
                </a:solidFill>
                <a:latin typeface="Gill Sans MT"/>
                <a:ea typeface="DejaVu Sans"/>
              </a:rPr>
              <a:t> extends Activity {</a:t>
            </a:r>
            <a:endParaRPr dirty="0"/>
          </a:p>
          <a:p>
            <a:pPr>
              <a:lnSpc>
                <a:spcPct val="100000"/>
              </a:lnSpc>
              <a:buSzPct val="76000"/>
            </a:pPr>
            <a:r>
              <a:rPr lang="en-US" sz="2000" strike="noStrike" dirty="0">
                <a:solidFill>
                  <a:srgbClr val="000000"/>
                </a:solidFill>
                <a:latin typeface="Gill Sans MT"/>
                <a:ea typeface="DejaVu Sans"/>
              </a:rPr>
              <a:t>    /** Called when the activity is first created. */</a:t>
            </a:r>
            <a:endParaRPr dirty="0"/>
          </a:p>
          <a:p>
            <a:pPr>
              <a:lnSpc>
                <a:spcPct val="100000"/>
              </a:lnSpc>
              <a:buSzPct val="76000"/>
            </a:pPr>
            <a:r>
              <a:rPr lang="en-US" sz="2000" strike="noStrike" dirty="0">
                <a:solidFill>
                  <a:srgbClr val="000000"/>
                </a:solidFill>
                <a:latin typeface="Gill Sans MT"/>
                <a:ea typeface="DejaVu Sans"/>
              </a:rPr>
              <a:t>    @Override</a:t>
            </a:r>
            <a:endParaRPr dirty="0"/>
          </a:p>
          <a:p>
            <a:pPr>
              <a:lnSpc>
                <a:spcPct val="100000"/>
              </a:lnSpc>
              <a:buSzPct val="76000"/>
            </a:pPr>
            <a:r>
              <a:rPr lang="en-US" sz="2000" strike="noStrike" dirty="0">
                <a:solidFill>
                  <a:srgbClr val="000000"/>
                </a:solidFill>
                <a:latin typeface="Gill Sans MT"/>
                <a:ea typeface="DejaVu Sans"/>
              </a:rPr>
              <a:t>    public void </a:t>
            </a:r>
            <a:r>
              <a:rPr lang="en-US" sz="2000" strike="noStrike" dirty="0" err="1">
                <a:solidFill>
                  <a:srgbClr val="000000"/>
                </a:solidFill>
                <a:latin typeface="Gill Sans MT"/>
                <a:ea typeface="DejaVu Sans"/>
              </a:rPr>
              <a:t>onCreate</a:t>
            </a:r>
            <a:r>
              <a:rPr lang="en-US" sz="2000" strike="noStrike" dirty="0">
                <a:solidFill>
                  <a:srgbClr val="000000"/>
                </a:solidFill>
                <a:latin typeface="Gill Sans MT"/>
                <a:ea typeface="DejaVu Sans"/>
              </a:rPr>
              <a:t>(Bundle </a:t>
            </a:r>
            <a:r>
              <a:rPr lang="en-US" sz="2000" strike="noStrike" dirty="0" err="1">
                <a:solidFill>
                  <a:srgbClr val="000000"/>
                </a:solidFill>
                <a:latin typeface="Gill Sans MT"/>
                <a:ea typeface="DejaVu Sans"/>
              </a:rPr>
              <a:t>savedInstanceState</a:t>
            </a:r>
            <a:r>
              <a:rPr lang="en-US" sz="2000" strike="noStrike" dirty="0">
                <a:solidFill>
                  <a:srgbClr val="000000"/>
                </a:solidFill>
                <a:latin typeface="Gill Sans MT"/>
                <a:ea typeface="DejaVu Sans"/>
              </a:rPr>
              <a:t>) {</a:t>
            </a:r>
            <a:endParaRPr dirty="0"/>
          </a:p>
          <a:p>
            <a:pPr>
              <a:lnSpc>
                <a:spcPct val="100000"/>
              </a:lnSpc>
              <a:buSzPct val="76000"/>
            </a:pPr>
            <a:r>
              <a:rPr lang="en-US" sz="2000" strike="noStrike" dirty="0">
                <a:solidFill>
                  <a:srgbClr val="000000"/>
                </a:solidFill>
                <a:latin typeface="Gill Sans MT"/>
                <a:ea typeface="DejaVu Sans"/>
              </a:rPr>
              <a:t>        </a:t>
            </a:r>
            <a:r>
              <a:rPr lang="en-US" sz="2000" strike="noStrike" dirty="0" err="1">
                <a:solidFill>
                  <a:srgbClr val="000000"/>
                </a:solidFill>
                <a:latin typeface="Gill Sans MT"/>
                <a:ea typeface="DejaVu Sans"/>
              </a:rPr>
              <a:t>super.onCreate</a:t>
            </a:r>
            <a:r>
              <a:rPr lang="en-US" sz="2000" strike="noStrike" dirty="0">
                <a:solidFill>
                  <a:srgbClr val="000000"/>
                </a:solidFill>
                <a:latin typeface="Gill Sans MT"/>
                <a:ea typeface="DejaVu Sans"/>
              </a:rPr>
              <a:t>(</a:t>
            </a:r>
            <a:r>
              <a:rPr lang="en-US" sz="2000" strike="noStrike" dirty="0" err="1">
                <a:solidFill>
                  <a:srgbClr val="000000"/>
                </a:solidFill>
                <a:latin typeface="Gill Sans MT"/>
                <a:ea typeface="DejaVu Sans"/>
              </a:rPr>
              <a:t>savedInstanceState</a:t>
            </a:r>
            <a:r>
              <a:rPr lang="en-US" sz="2000" strike="noStrike" dirty="0">
                <a:solidFill>
                  <a:srgbClr val="000000"/>
                </a:solidFill>
                <a:latin typeface="Gill Sans MT"/>
                <a:ea typeface="DejaVu Sans"/>
              </a:rPr>
              <a:t>);</a:t>
            </a:r>
            <a:endParaRPr dirty="0"/>
          </a:p>
          <a:p>
            <a:pPr>
              <a:lnSpc>
                <a:spcPct val="100000"/>
              </a:lnSpc>
              <a:buSzPct val="76000"/>
            </a:pPr>
            <a:r>
              <a:rPr lang="en-US" sz="2000" strike="noStrike" dirty="0">
                <a:solidFill>
                  <a:srgbClr val="000000"/>
                </a:solidFill>
                <a:latin typeface="Gill Sans MT"/>
                <a:ea typeface="DejaVu Sans"/>
              </a:rPr>
              <a:t>        </a:t>
            </a:r>
            <a:r>
              <a:rPr lang="en-US" sz="2000" strike="noStrike" dirty="0" err="1">
                <a:solidFill>
                  <a:srgbClr val="000000"/>
                </a:solidFill>
                <a:latin typeface="Gill Sans MT"/>
                <a:ea typeface="DejaVu Sans"/>
              </a:rPr>
              <a:t>setContentView</a:t>
            </a:r>
            <a:r>
              <a:rPr lang="en-US" sz="2000" strike="noStrike" dirty="0">
                <a:solidFill>
                  <a:srgbClr val="000000"/>
                </a:solidFill>
                <a:latin typeface="Gill Sans MT"/>
                <a:ea typeface="DejaVu Sans"/>
              </a:rPr>
              <a:t>(</a:t>
            </a:r>
            <a:r>
              <a:rPr lang="en-US" sz="2000" strike="noStrike" dirty="0" err="1">
                <a:solidFill>
                  <a:srgbClr val="000000"/>
                </a:solidFill>
                <a:latin typeface="Gill Sans MT"/>
                <a:ea typeface="DejaVu Sans"/>
              </a:rPr>
              <a:t>R.layout.main</a:t>
            </a:r>
            <a:r>
              <a:rPr lang="en-US" sz="2000" strike="noStrike" dirty="0">
                <a:solidFill>
                  <a:srgbClr val="000000"/>
                </a:solidFill>
                <a:latin typeface="Gill Sans MT"/>
                <a:ea typeface="DejaVu Sans"/>
              </a:rPr>
              <a:t>);</a:t>
            </a:r>
            <a:endParaRPr dirty="0"/>
          </a:p>
          <a:p>
            <a:pPr>
              <a:lnSpc>
                <a:spcPct val="100000"/>
              </a:lnSpc>
              <a:buSzPct val="76000"/>
            </a:pPr>
            <a:r>
              <a:rPr lang="en-US" sz="2000" strike="noStrike" dirty="0">
                <a:solidFill>
                  <a:srgbClr val="000000"/>
                </a:solidFill>
                <a:latin typeface="Gill Sans MT"/>
                <a:ea typeface="DejaVu Sans"/>
              </a:rPr>
              <a:t>    </a:t>
            </a:r>
            <a:r>
              <a:rPr lang="en-US" sz="2000" strike="noStrike" dirty="0" smtClean="0">
                <a:solidFill>
                  <a:srgbClr val="000000"/>
                </a:solidFill>
                <a:latin typeface="Gill Sans MT"/>
                <a:ea typeface="DejaVu Sans"/>
              </a:rPr>
              <a:t>}</a:t>
            </a:r>
            <a:endParaRPr dirty="0" smtClean="0"/>
          </a:p>
          <a:p>
            <a:pPr>
              <a:lnSpc>
                <a:spcPct val="100000"/>
              </a:lnSpc>
            </a:pPr>
            <a:r>
              <a:rPr lang="en-US" sz="2000" strike="noStrike" dirty="0" smtClean="0">
                <a:solidFill>
                  <a:srgbClr val="000000"/>
                </a:solidFill>
                <a:latin typeface="Gill Sans MT"/>
                <a:ea typeface="DejaVu Sans"/>
              </a:rPr>
              <a:t>}</a:t>
            </a:r>
            <a:endParaRP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68"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ejaVu Sans"/>
              </a:rPr>
              <a:t>Draw the map with a point at the lat and long given by the URL query parameters lat and lng, respectively.</a:t>
            </a:r>
            <a:endParaRPr/>
          </a:p>
          <a:p>
            <a:pPr>
              <a:lnSpc>
                <a:spcPct val="100000"/>
              </a:lnSpc>
            </a:pPr>
            <a:r>
              <a:rPr lang="en-US" sz="1400" strike="noStrike">
                <a:solidFill>
                  <a:srgbClr val="000000"/>
                </a:solidFill>
                <a:latin typeface="Gill Sans MT"/>
                <a:ea typeface="DejaVu Sans"/>
              </a:rPr>
              <a:t>// center around the one point we pass in (more multiple points, do convex hull or something else)</a:t>
            </a:r>
            <a:endParaRPr/>
          </a:p>
          <a:p>
            <a:pPr>
              <a:lnSpc>
                <a:spcPct val="100000"/>
              </a:lnSpc>
            </a:pPr>
            <a:r>
              <a:rPr lang="en-US" sz="1400" strike="noStrike">
                <a:solidFill>
                  <a:srgbClr val="000000"/>
                </a:solidFill>
                <a:latin typeface="Gill Sans MT"/>
                <a:ea typeface="DejaVu Sans"/>
              </a:rPr>
              <a:t>  var mapOptions = {</a:t>
            </a:r>
            <a:endParaRPr/>
          </a:p>
          <a:p>
            <a:pPr>
              <a:lnSpc>
                <a:spcPct val="100000"/>
              </a:lnSpc>
            </a:pPr>
            <a:r>
              <a:rPr lang="en-US" sz="1400" strike="noStrike">
                <a:solidFill>
                  <a:srgbClr val="000000"/>
                </a:solidFill>
                <a:latin typeface="Gill Sans MT"/>
                <a:ea typeface="DejaVu Sans"/>
              </a:rPr>
              <a:t>    zoom: 8,</a:t>
            </a:r>
            <a:endParaRPr/>
          </a:p>
          <a:p>
            <a:pPr>
              <a:lnSpc>
                <a:spcPct val="100000"/>
              </a:lnSpc>
            </a:pPr>
            <a:r>
              <a:rPr lang="en-US" sz="1400" strike="noStrike">
                <a:solidFill>
                  <a:srgbClr val="000000"/>
                </a:solidFill>
                <a:latin typeface="Gill Sans MT"/>
                <a:ea typeface="DejaVu Sans"/>
              </a:rPr>
              <a:t>    center: new google.maps.LatLng(lat, lng) </a:t>
            </a:r>
            <a:endParaRPr/>
          </a:p>
          <a:p>
            <a:pPr>
              <a:lnSpc>
                <a:spcPct val="100000"/>
              </a:lnSpc>
            </a:pPr>
            <a:r>
              <a:rPr lang="en-US" sz="1400" strike="noStrike">
                <a:solidFill>
                  <a:srgbClr val="000000"/>
                </a:solidFill>
                <a:latin typeface="Gill Sans MT"/>
                <a:ea typeface="DejaVu Sans"/>
              </a:rPr>
              <a:t>  };</a:t>
            </a:r>
            <a:endParaRPr/>
          </a:p>
          <a:p>
            <a:pPr>
              <a:lnSpc>
                <a:spcPct val="100000"/>
              </a:lnSpc>
            </a:pPr>
            <a:r>
              <a:rPr lang="en-US" sz="1400" strike="noStrike">
                <a:solidFill>
                  <a:srgbClr val="000000"/>
                </a:solidFill>
                <a:latin typeface="Gill Sans MT"/>
                <a:ea typeface="DejaVu Sans"/>
              </a:rPr>
              <a:t>  map = new google.maps.Map(document.getElementById('map-canvas'),</a:t>
            </a:r>
            <a:endParaRPr/>
          </a:p>
          <a:p>
            <a:pPr>
              <a:lnSpc>
                <a:spcPct val="100000"/>
              </a:lnSpc>
            </a:pPr>
            <a:r>
              <a:rPr lang="en-US" sz="1400" strike="noStrike">
                <a:solidFill>
                  <a:srgbClr val="000000"/>
                </a:solidFill>
                <a:latin typeface="Gill Sans MT"/>
                <a:ea typeface="DejaVu Sans"/>
              </a:rPr>
              <a:t>      mapOptions);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70"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dirty="0">
                <a:solidFill>
                  <a:srgbClr val="000000"/>
                </a:solidFill>
                <a:latin typeface="Gill Sans MT"/>
                <a:ea typeface="DejaVu Sans"/>
              </a:rPr>
              <a:t>Add a tooltip (we’ll hard code this, but you might make this a parameter, too)</a:t>
            </a:r>
            <a:endParaRPr dirty="0"/>
          </a:p>
          <a:p>
            <a:pPr>
              <a:lnSpc>
                <a:spcPct val="100000"/>
              </a:lnSpc>
            </a:pPr>
            <a:r>
              <a:rPr lang="en-US" sz="1400" strike="noStrike" dirty="0">
                <a:solidFill>
                  <a:srgbClr val="000000"/>
                </a:solidFill>
                <a:latin typeface="Gill Sans MT"/>
                <a:ea typeface="DejaVu Sans"/>
              </a:rPr>
              <a:t> // put a marker at </a:t>
            </a:r>
            <a:r>
              <a:rPr lang="en-US" sz="1400" strike="noStrike" dirty="0" err="1">
                <a:solidFill>
                  <a:srgbClr val="000000"/>
                </a:solidFill>
                <a:latin typeface="Gill Sans MT"/>
                <a:ea typeface="DejaVu Sans"/>
              </a:rPr>
              <a:t>lat</a:t>
            </a:r>
            <a:r>
              <a:rPr lang="en-US" sz="1400" strike="noStrike" dirty="0">
                <a:solidFill>
                  <a:srgbClr val="000000"/>
                </a:solidFill>
                <a:latin typeface="Gill Sans MT"/>
                <a:ea typeface="DejaVu Sans"/>
              </a:rPr>
              <a:t>/</a:t>
            </a:r>
            <a:r>
              <a:rPr lang="en-US" sz="1400" strike="noStrike" dirty="0" err="1">
                <a:solidFill>
                  <a:srgbClr val="000000"/>
                </a:solidFill>
                <a:latin typeface="Gill Sans MT"/>
                <a:ea typeface="DejaVu Sans"/>
              </a:rPr>
              <a:t>lng</a:t>
            </a:r>
            <a:r>
              <a:rPr lang="en-US" sz="1400" strike="noStrike" dirty="0">
                <a:solidFill>
                  <a:srgbClr val="000000"/>
                </a:solidFill>
                <a:latin typeface="Gill Sans MT"/>
                <a:ea typeface="DejaVu Sans"/>
              </a:rPr>
              <a:t> location with tooltip</a:t>
            </a:r>
            <a:endParaRPr dirty="0"/>
          </a:p>
          <a:p>
            <a:pPr>
              <a:lnSpc>
                <a:spcPct val="100000"/>
              </a:lnSpc>
            </a:pPr>
            <a:r>
              <a:rPr lang="en-US" sz="1400" strike="noStrike" dirty="0">
                <a:solidFill>
                  <a:srgbClr val="000000"/>
                </a:solidFill>
                <a:latin typeface="Gill Sans MT"/>
                <a:ea typeface="DejaVu Sans"/>
              </a:rPr>
              <a:t>  // https://</a:t>
            </a:r>
            <a:r>
              <a:rPr lang="en-US" sz="1400" strike="noStrike" dirty="0" err="1">
                <a:solidFill>
                  <a:srgbClr val="000000"/>
                </a:solidFill>
                <a:latin typeface="Gill Sans MT"/>
                <a:ea typeface="DejaVu Sans"/>
              </a:rPr>
              <a:t>developers.google.com</a:t>
            </a:r>
            <a:r>
              <a:rPr lang="en-US" sz="1400" strike="noStrike" dirty="0">
                <a:solidFill>
                  <a:srgbClr val="000000"/>
                </a:solidFill>
                <a:latin typeface="Gill Sans MT"/>
                <a:ea typeface="DejaVu Sans"/>
              </a:rPr>
              <a:t>/maps/documentation/</a:t>
            </a:r>
            <a:r>
              <a:rPr lang="en-US" sz="1400" strike="noStrike" dirty="0" err="1">
                <a:solidFill>
                  <a:srgbClr val="000000"/>
                </a:solidFill>
                <a:latin typeface="Gill Sans MT"/>
                <a:ea typeface="DejaVu Sans"/>
              </a:rPr>
              <a:t>javascript</a:t>
            </a:r>
            <a:r>
              <a:rPr lang="en-US" sz="1400" strike="noStrike" dirty="0">
                <a:solidFill>
                  <a:srgbClr val="000000"/>
                </a:solidFill>
                <a:latin typeface="Gill Sans MT"/>
                <a:ea typeface="DejaVu Sans"/>
              </a:rPr>
              <a:t>/examples/marker-simple</a:t>
            </a:r>
            <a:endParaRPr dirty="0"/>
          </a:p>
          <a:p>
            <a:pPr>
              <a:lnSpc>
                <a:spcPct val="100000"/>
              </a:lnSpc>
            </a:pPr>
            <a:r>
              <a:rPr lang="en-US" sz="1400" strike="noStrike" dirty="0">
                <a:solidFill>
                  <a:srgbClr val="000000"/>
                </a:solidFill>
                <a:latin typeface="Gill Sans MT"/>
                <a:ea typeface="DejaVu Sans"/>
              </a:rPr>
              <a:t>  </a:t>
            </a:r>
            <a:r>
              <a:rPr lang="en-US" sz="1400" strike="noStrike" dirty="0" err="1">
                <a:solidFill>
                  <a:srgbClr val="000000"/>
                </a:solidFill>
                <a:latin typeface="Gill Sans MT"/>
                <a:ea typeface="DejaVu Sans"/>
              </a:rPr>
              <a:t>var</a:t>
            </a:r>
            <a:r>
              <a:rPr lang="en-US" sz="1400" strike="noStrike" dirty="0">
                <a:solidFill>
                  <a:srgbClr val="000000"/>
                </a:solidFill>
                <a:latin typeface="Gill Sans MT"/>
                <a:ea typeface="DejaVu Sans"/>
              </a:rPr>
              <a:t> marker = new </a:t>
            </a:r>
            <a:r>
              <a:rPr lang="en-US" sz="1400" strike="noStrike" dirty="0" err="1">
                <a:solidFill>
                  <a:srgbClr val="000000"/>
                </a:solidFill>
                <a:latin typeface="Gill Sans MT"/>
                <a:ea typeface="DejaVu Sans"/>
              </a:rPr>
              <a:t>google.maps.Marker</a:t>
            </a:r>
            <a:r>
              <a:rPr lang="en-US" sz="1400" strike="noStrike" dirty="0">
                <a:solidFill>
                  <a:srgbClr val="000000"/>
                </a:solidFill>
                <a:latin typeface="Gill Sans MT"/>
                <a:ea typeface="DejaVu Sans"/>
              </a:rPr>
              <a:t>({</a:t>
            </a:r>
            <a:endParaRPr dirty="0"/>
          </a:p>
          <a:p>
            <a:pPr>
              <a:lnSpc>
                <a:spcPct val="100000"/>
              </a:lnSpc>
            </a:pPr>
            <a:r>
              <a:rPr lang="en-US" sz="1400" strike="noStrike" dirty="0">
                <a:solidFill>
                  <a:srgbClr val="000000"/>
                </a:solidFill>
                <a:latin typeface="Gill Sans MT"/>
                <a:ea typeface="DejaVu Sans"/>
              </a:rPr>
              <a:t>      position: </a:t>
            </a:r>
            <a:r>
              <a:rPr lang="en-US" sz="1400" strike="noStrike" dirty="0" err="1">
                <a:solidFill>
                  <a:srgbClr val="000000"/>
                </a:solidFill>
                <a:latin typeface="Gill Sans MT"/>
                <a:ea typeface="DejaVu Sans"/>
              </a:rPr>
              <a:t>myLatlng</a:t>
            </a:r>
            <a:r>
              <a:rPr lang="en-US" sz="1400" strike="noStrike" dirty="0">
                <a:solidFill>
                  <a:srgbClr val="000000"/>
                </a:solidFill>
                <a:latin typeface="Gill Sans MT"/>
                <a:ea typeface="DejaVu Sans"/>
              </a:rPr>
              <a:t>,</a:t>
            </a:r>
            <a:endParaRPr dirty="0"/>
          </a:p>
          <a:p>
            <a:pPr>
              <a:lnSpc>
                <a:spcPct val="100000"/>
              </a:lnSpc>
            </a:pPr>
            <a:r>
              <a:rPr lang="en-US" sz="1400" strike="noStrike" dirty="0">
                <a:solidFill>
                  <a:srgbClr val="000000"/>
                </a:solidFill>
                <a:latin typeface="Gill Sans MT"/>
                <a:ea typeface="DejaVu Sans"/>
              </a:rPr>
              <a:t>      map: map,</a:t>
            </a:r>
            <a:endParaRPr dirty="0"/>
          </a:p>
          <a:p>
            <a:pPr>
              <a:lnSpc>
                <a:spcPct val="100000"/>
              </a:lnSpc>
            </a:pPr>
            <a:r>
              <a:rPr lang="en-US" sz="1400" strike="noStrike" dirty="0">
                <a:solidFill>
                  <a:srgbClr val="000000"/>
                </a:solidFill>
                <a:latin typeface="Gill Sans MT"/>
                <a:ea typeface="DejaVu Sans"/>
              </a:rPr>
              <a:t>      title: 'Hello World!'</a:t>
            </a:r>
            <a:endParaRPr dirty="0"/>
          </a:p>
          <a:p>
            <a:pPr>
              <a:lnSpc>
                <a:spcPct val="100000"/>
              </a:lnSpc>
            </a:pPr>
            <a:r>
              <a:rPr lang="en-US" sz="1400" strike="noStrike" dirty="0">
                <a:solidFill>
                  <a:srgbClr val="000000"/>
                </a:solidFill>
                <a:latin typeface="Gill Sans MT"/>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72"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ejaVu Sans"/>
              </a:rPr>
              <a:t>Add a pop-up when you click on the marker (again, the data could be passed as a parameter)</a:t>
            </a:r>
            <a:endParaRPr/>
          </a:p>
          <a:p>
            <a:pPr>
              <a:lnSpc>
                <a:spcPct val="100000"/>
              </a:lnSpc>
            </a:pPr>
            <a:r>
              <a:rPr lang="en-US" sz="1400" strike="noStrike">
                <a:solidFill>
                  <a:srgbClr val="000000"/>
                </a:solidFill>
                <a:latin typeface="Gill Sans MT"/>
                <a:ea typeface="DejaVu Sans"/>
              </a:rPr>
              <a:t>// https://developers.google.com/maps/documentation/javascript/examples/infowindow-simple</a:t>
            </a:r>
            <a:endParaRPr/>
          </a:p>
          <a:p>
            <a:pPr>
              <a:lnSpc>
                <a:spcPct val="100000"/>
              </a:lnSpc>
            </a:pPr>
            <a:r>
              <a:rPr lang="en-US" sz="1400" strike="noStrike">
                <a:solidFill>
                  <a:srgbClr val="000000"/>
                </a:solidFill>
                <a:latin typeface="Gill Sans MT"/>
                <a:ea typeface="DejaVu Sans"/>
              </a:rPr>
              <a:t>  var contentString = '&lt;div id="content"&gt;'+</a:t>
            </a:r>
            <a:endParaRPr/>
          </a:p>
          <a:p>
            <a:pPr>
              <a:lnSpc>
                <a:spcPct val="100000"/>
              </a:lnSpc>
            </a:pPr>
            <a:r>
              <a:rPr lang="en-US" sz="1400" strike="noStrike">
                <a:solidFill>
                  <a:srgbClr val="000000"/>
                </a:solidFill>
                <a:latin typeface="Gill Sans MT"/>
                <a:ea typeface="DejaVu Sans"/>
              </a:rPr>
              <a:t>      '&lt;div id="siteNotice"&gt;'+</a:t>
            </a:r>
            <a:endParaRPr/>
          </a:p>
          <a:p>
            <a:pPr>
              <a:lnSpc>
                <a:spcPct val="100000"/>
              </a:lnSpc>
            </a:pPr>
            <a:r>
              <a:rPr lang="en-US" sz="1400" strike="noStrike">
                <a:solidFill>
                  <a:srgbClr val="000000"/>
                </a:solidFill>
                <a:latin typeface="Gill Sans MT"/>
                <a:ea typeface="DejaVu Sans"/>
              </a:rPr>
              <a:t>      '&lt;/div&gt;'+</a:t>
            </a:r>
            <a:endParaRPr/>
          </a:p>
          <a:p>
            <a:pPr>
              <a:lnSpc>
                <a:spcPct val="100000"/>
              </a:lnSpc>
            </a:pPr>
            <a:r>
              <a:rPr lang="en-US" sz="1400" strike="noStrike">
                <a:solidFill>
                  <a:srgbClr val="000000"/>
                </a:solidFill>
                <a:latin typeface="Gill Sans MT"/>
                <a:ea typeface="DejaVu Sans"/>
              </a:rPr>
              <a:t>      '&lt;h1 id="firstHeading" class="firstHeading"&gt;Thanks for clicking!&lt;/h1&gt;'+</a:t>
            </a:r>
            <a:endParaRPr/>
          </a:p>
          <a:p>
            <a:pPr>
              <a:lnSpc>
                <a:spcPct val="100000"/>
              </a:lnSpc>
            </a:pPr>
            <a:r>
              <a:rPr lang="en-US" sz="1400" strike="noStrike">
                <a:solidFill>
                  <a:srgbClr val="000000"/>
                </a:solidFill>
                <a:latin typeface="Gill Sans MT"/>
                <a:ea typeface="DejaVu Sans"/>
              </a:rPr>
              <a:t>      '&lt;div id="bodyContent"&gt;'+</a:t>
            </a:r>
            <a:endParaRPr/>
          </a:p>
          <a:p>
            <a:pPr>
              <a:lnSpc>
                <a:spcPct val="100000"/>
              </a:lnSpc>
            </a:pPr>
            <a:r>
              <a:rPr lang="en-US" sz="1400" strike="noStrike">
                <a:solidFill>
                  <a:srgbClr val="000000"/>
                </a:solidFill>
                <a:latin typeface="Gill Sans MT"/>
                <a:ea typeface="DejaVu Sans"/>
              </a:rPr>
              <a:t>      '&lt;p&gt;Data here!&lt;/p&gt;'+</a:t>
            </a:r>
            <a:endParaRPr/>
          </a:p>
          <a:p>
            <a:pPr>
              <a:lnSpc>
                <a:spcPct val="100000"/>
              </a:lnSpc>
            </a:pPr>
            <a:r>
              <a:rPr lang="en-US" sz="1400" strike="noStrike">
                <a:solidFill>
                  <a:srgbClr val="000000"/>
                </a:solidFill>
                <a:latin typeface="Gill Sans MT"/>
                <a:ea typeface="DejaVu Sans"/>
              </a:rPr>
              <a:t>      '&lt;/div&gt;'+</a:t>
            </a:r>
            <a:endParaRPr/>
          </a:p>
          <a:p>
            <a:pPr>
              <a:lnSpc>
                <a:spcPct val="100000"/>
              </a:lnSpc>
            </a:pPr>
            <a:r>
              <a:rPr lang="en-US" sz="1400" strike="noStrike">
                <a:solidFill>
                  <a:srgbClr val="000000"/>
                </a:solidFill>
                <a:latin typeface="Gill Sans MT"/>
                <a:ea typeface="DejaVu Sans"/>
              </a:rPr>
              <a:t>      '&lt;/div&gt;';</a:t>
            </a:r>
            <a:endParaRPr/>
          </a:p>
          <a:p>
            <a:pPr>
              <a:lnSpc>
                <a:spcPct val="100000"/>
              </a:lnSpc>
            </a:pPr>
            <a:r>
              <a:rPr lang="en-US" sz="1400" strike="noStrike">
                <a:solidFill>
                  <a:srgbClr val="000000"/>
                </a:solidFill>
                <a:latin typeface="Gill Sans MT"/>
                <a:ea typeface="DejaVu Sans"/>
              </a:rPr>
              <a:t>  var infowindow = new google.maps.InfoWindow({</a:t>
            </a:r>
            <a:endParaRPr/>
          </a:p>
          <a:p>
            <a:pPr>
              <a:lnSpc>
                <a:spcPct val="100000"/>
              </a:lnSpc>
            </a:pPr>
            <a:r>
              <a:rPr lang="en-US" sz="1400" strike="noStrike">
                <a:solidFill>
                  <a:srgbClr val="000000"/>
                </a:solidFill>
                <a:latin typeface="Gill Sans MT"/>
                <a:ea typeface="DejaVu Sans"/>
              </a:rPr>
              <a:t>      content: contentString</a:t>
            </a:r>
            <a:endParaRPr/>
          </a:p>
          <a:p>
            <a:pPr>
              <a:lnSpc>
                <a:spcPct val="100000"/>
              </a:lnSpc>
            </a:pPr>
            <a:r>
              <a:rPr lang="en-US" sz="1400" strike="noStrike">
                <a:solidFill>
                  <a:srgbClr val="000000"/>
                </a:solidFill>
                <a:latin typeface="Gill Sans MT"/>
                <a:ea typeface="DejaVu Sans"/>
              </a:rPr>
              <a:t>  });</a:t>
            </a:r>
            <a:endParaRPr/>
          </a:p>
          <a:p>
            <a:pPr>
              <a:lnSpc>
                <a:spcPct val="100000"/>
              </a:lnSpc>
            </a:pPr>
            <a:r>
              <a:rPr lang="en-US" sz="1400" strike="noStrike">
                <a:solidFill>
                  <a:srgbClr val="000000"/>
                </a:solidFill>
                <a:latin typeface="Gill Sans MT"/>
                <a:ea typeface="DejaVu Sans"/>
              </a:rPr>
              <a:t>  google.maps.event.addListener(marker, 'click', function() {</a:t>
            </a:r>
            <a:endParaRPr/>
          </a:p>
          <a:p>
            <a:pPr>
              <a:lnSpc>
                <a:spcPct val="100000"/>
              </a:lnSpc>
            </a:pPr>
            <a:r>
              <a:rPr lang="en-US" sz="1400" strike="noStrike">
                <a:solidFill>
                  <a:srgbClr val="000000"/>
                </a:solidFill>
                <a:latin typeface="Gill Sans MT"/>
                <a:ea typeface="DejaVu Sans"/>
              </a:rPr>
              <a:t>    infowindow.open(map,marker);</a:t>
            </a:r>
            <a:endParaRPr/>
          </a:p>
          <a:p>
            <a:pPr>
              <a:lnSpc>
                <a:spcPct val="100000"/>
              </a:lnSpc>
            </a:pPr>
            <a:r>
              <a:rPr lang="en-US" sz="1400" strike="noStrike">
                <a:solidFill>
                  <a:srgbClr val="000000"/>
                </a:solidFill>
                <a:latin typeface="Gill Sans MT"/>
                <a:ea typeface="DejaVu Sans"/>
              </a:rPr>
              <a:t>  });</a:t>
            </a:r>
            <a:endParaRPr/>
          </a:p>
          <a:p>
            <a:pPr>
              <a:lnSpc>
                <a:spcPct val="100000"/>
              </a:lnSpc>
            </a:pPr>
            <a:r>
              <a:rPr lang="en-US" sz="1400" strike="noStrike">
                <a:solidFill>
                  <a:srgbClr val="000000"/>
                </a:solidFill>
                <a:latin typeface="Gill Sans MT"/>
                <a:ea typeface="DejaVu Sans"/>
              </a:rPr>
              <a:t>} </a:t>
            </a:r>
            <a:r>
              <a:rPr lang="en-US" sz="1400" b="1" strike="noStrike">
                <a:solidFill>
                  <a:srgbClr val="000000"/>
                </a:solidFill>
                <a:latin typeface="Gill Sans MT"/>
                <a:ea typeface="DejaVu Sans"/>
              </a:rPr>
              <a:t>// end the initialize() function from earlier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74"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ejaVu Sans"/>
              </a:rPr>
              <a:t>Launch the Map via JavaScript as soon as the page loads</a:t>
            </a:r>
            <a:endParaRPr/>
          </a:p>
          <a:p>
            <a:pPr>
              <a:lnSpc>
                <a:spcPct val="100000"/>
              </a:lnSpc>
            </a:pPr>
            <a:r>
              <a:rPr lang="en-US" sz="1400" strike="noStrike">
                <a:solidFill>
                  <a:srgbClr val="000000"/>
                </a:solidFill>
                <a:latin typeface="Gill Sans MT"/>
                <a:ea typeface="DejaVu Sans"/>
              </a:rPr>
              <a:t>// launch the map</a:t>
            </a:r>
            <a:endParaRPr/>
          </a:p>
          <a:p>
            <a:pPr>
              <a:lnSpc>
                <a:spcPct val="100000"/>
              </a:lnSpc>
            </a:pPr>
            <a:r>
              <a:rPr lang="en-US" sz="1400" strike="noStrike">
                <a:solidFill>
                  <a:srgbClr val="000000"/>
                </a:solidFill>
                <a:latin typeface="Gill Sans MT"/>
                <a:ea typeface="DejaVu Sans"/>
              </a:rPr>
              <a:t>google.maps.event.addDomListener(window, 'load', initialize);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Using Google Maps</a:t>
            </a:r>
            <a:endParaRPr/>
          </a:p>
        </p:txBody>
      </p:sp>
      <p:sp>
        <p:nvSpPr>
          <p:cNvPr id="276"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roid Sans Fallback"/>
              </a:rPr>
              <a:t>It is somewhat ugly to parse the URL for query parameters like this, but it works.</a:t>
            </a:r>
            <a:endParaRPr/>
          </a:p>
          <a:p>
            <a:pPr>
              <a:lnSpc>
                <a:spcPct val="100000"/>
              </a:lnSpc>
              <a:buSzPct val="76000"/>
              <a:buFont typeface="Wingdings 3" charset="2"/>
              <a:buChar char=""/>
            </a:pPr>
            <a:r>
              <a:rPr lang="en-US" sz="2600" strike="noStrike">
                <a:solidFill>
                  <a:srgbClr val="000000"/>
                </a:solidFill>
                <a:latin typeface="Gill Sans MT"/>
                <a:ea typeface="Droid Sans Fallback"/>
              </a:rPr>
              <a:t>URL lengths are limited so this is not ideal for passing large amounts of data to plot on the map.</a:t>
            </a:r>
            <a:endParaRPr/>
          </a:p>
          <a:p>
            <a:pPr>
              <a:lnSpc>
                <a:spcPct val="100000"/>
              </a:lnSpc>
              <a:buSzPct val="76000"/>
              <a:buFont typeface="Wingdings 3" charset="2"/>
              <a:buChar char=""/>
            </a:pPr>
            <a:r>
              <a:rPr lang="en-US" sz="2600" strike="noStrike">
                <a:solidFill>
                  <a:srgbClr val="000000"/>
                </a:solidFill>
                <a:latin typeface="Gill Sans MT"/>
                <a:ea typeface="Droid Sans Fallback"/>
              </a:rPr>
              <a:t>But for a few lat/long points, it simplifies the Google Maps API.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Putting it Together: Google Maps and AsyncTask</a:t>
            </a:r>
            <a:endParaRPr/>
          </a:p>
        </p:txBody>
      </p:sp>
      <p:sp>
        <p:nvSpPr>
          <p:cNvPr id="278"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MT"/>
                <a:ea typeface="DejaVu Sans"/>
              </a:rPr>
              <a:t>Challenge: retrieve this URL in an AsyncTask</a:t>
            </a:r>
            <a:endParaRPr/>
          </a:p>
          <a:p>
            <a:pPr>
              <a:lnSpc>
                <a:spcPct val="100000"/>
              </a:lnSpc>
            </a:pPr>
            <a:r>
              <a:rPr lang="en-US" strike="noStrike">
                <a:solidFill>
                  <a:srgbClr val="000000"/>
                </a:solidFill>
                <a:latin typeface="Arial"/>
                <a:ea typeface="Droid Sans Fallback"/>
              </a:rPr>
              <a:t>String mapUrl = "http://maps.googleapis.com/maps/api/staticmap?center=" + </a:t>
            </a:r>
            <a:endParaRPr/>
          </a:p>
          <a:p>
            <a:pPr>
              <a:lnSpc>
                <a:spcPct val="100000"/>
              </a:lnSpc>
            </a:pPr>
            <a:r>
              <a:rPr lang="en-US" strike="noStrike">
                <a:solidFill>
                  <a:srgbClr val="000000"/>
                </a:solidFill>
                <a:latin typeface="Arial"/>
                <a:ea typeface="Droid Sans Fallback"/>
              </a:rPr>
              <a:t>	URLEncoder.encode(query, "utf-8") + "&amp;markers=" +</a:t>
            </a:r>
            <a:endParaRPr/>
          </a:p>
          <a:p>
            <a:pPr>
              <a:lnSpc>
                <a:spcPct val="100000"/>
              </a:lnSpc>
            </a:pPr>
            <a:r>
              <a:rPr lang="en-US" strike="noStrike">
                <a:solidFill>
                  <a:srgbClr val="000000"/>
                </a:solidFill>
                <a:latin typeface="Arial"/>
                <a:ea typeface="Droid Sans Fallback"/>
              </a:rPr>
              <a:t>	URLEncoder.encode(query, "utf-8") + "&amp;zoom=13&amp;size=" + mapWidth + </a:t>
            </a:r>
            <a:endParaRPr/>
          </a:p>
          <a:p>
            <a:pPr>
              <a:lnSpc>
                <a:spcPct val="100000"/>
              </a:lnSpc>
            </a:pPr>
            <a:r>
              <a:rPr lang="en-US" strike="noStrike">
                <a:solidFill>
                  <a:srgbClr val="000000"/>
                </a:solidFill>
                <a:latin typeface="Arial"/>
                <a:ea typeface="Droid Sans Fallback"/>
              </a:rPr>
              <a:t>	"x" + mapHeight + "&amp;type=roadmap&amp;sensor=false”;</a:t>
            </a:r>
            <a:endParaRPr/>
          </a:p>
          <a:p>
            <a:pPr>
              <a:lnSpc>
                <a:spcPct val="100000"/>
              </a:lnSpc>
            </a:pPr>
            <a:endParaRPr/>
          </a:p>
          <a:p>
            <a:pPr>
              <a:lnSpc>
                <a:spcPct val="100000"/>
              </a:lnSpc>
              <a:buSzPct val="76000"/>
              <a:buFont typeface="Wingdings 3" charset="2"/>
              <a:buChar char=""/>
            </a:pPr>
            <a:r>
              <a:rPr lang="en-US" sz="2600" strike="noStrike">
                <a:solidFill>
                  <a:srgbClr val="000000"/>
                </a:solidFill>
                <a:latin typeface="Gill Sans MT"/>
                <a:ea typeface="Droid Sans Fallback"/>
              </a:rPr>
              <a:t>Display it as a bitmap (when the task completes!)</a:t>
            </a:r>
            <a:endParaRPr/>
          </a:p>
          <a:p>
            <a:pPr>
              <a:lnSpc>
                <a:spcPct val="100000"/>
              </a:lnSpc>
              <a:buSzPct val="76000"/>
              <a:buFont typeface="Wingdings 3" charset="2"/>
              <a:buChar char=""/>
            </a:pPr>
            <a:r>
              <a:rPr lang="en-US" strike="noStrike">
                <a:solidFill>
                  <a:srgbClr val="000000"/>
                </a:solidFill>
                <a:latin typeface="Arial"/>
                <a:ea typeface="Arial"/>
              </a:rPr>
              <a:t>mapImage.setImageBitmap(result);</a:t>
            </a:r>
            <a:endParaRPr/>
          </a:p>
          <a:p>
            <a:pPr>
              <a:lnSpc>
                <a:spcPct val="100000"/>
              </a:lnSpc>
            </a:pPr>
            <a:endParaRPr/>
          </a:p>
          <a:p>
            <a:pPr>
              <a:lnSpc>
                <a:spcPct val="100000"/>
              </a:lnSpc>
              <a:buSzPct val="76000"/>
              <a:buFont typeface="Wingdings 3" charset="2"/>
              <a:buChar char=""/>
            </a:pPr>
            <a:r>
              <a:rPr lang="en-US" sz="2600" strike="noStrike">
                <a:solidFill>
                  <a:srgbClr val="000000"/>
                </a:solidFill>
                <a:latin typeface="Gill Sans MT"/>
                <a:ea typeface="Arial"/>
              </a:rPr>
              <a:t>Setting HttpUrlConnection to retrieve binary data:</a:t>
            </a:r>
            <a:endParaRPr/>
          </a:p>
          <a:p>
            <a:pPr>
              <a:lnSpc>
                <a:spcPct val="100000"/>
              </a:lnSpc>
            </a:pPr>
            <a:r>
              <a:rPr lang="en-US" strike="noStrike">
                <a:solidFill>
                  <a:srgbClr val="000000"/>
                </a:solidFill>
                <a:latin typeface="Arial"/>
                <a:ea typeface="Arial"/>
              </a:rPr>
              <a:t>request.setRequestProperty("Content-Type", "application/octet-stream");</a:t>
            </a:r>
            <a:endParaRPr/>
          </a:p>
          <a:p>
            <a:pPr>
              <a:lnSpc>
                <a:spcPct val="100000"/>
              </a:lnSpc>
            </a:pPr>
            <a:r>
              <a:rPr lang="en-US" strike="noStrike">
                <a:solidFill>
                  <a:srgbClr val="000000"/>
                </a:solidFill>
                <a:latin typeface="Gill Sans MT"/>
                <a:ea typeface="Arial"/>
              </a:rPr>
              <a:t>…</a:t>
            </a:r>
            <a:endParaRPr/>
          </a:p>
          <a:p>
            <a:pPr>
              <a:lnSpc>
                <a:spcPct val="100000"/>
              </a:lnSpc>
            </a:pPr>
            <a:r>
              <a:rPr lang="en-US" strike="noStrike">
                <a:solidFill>
                  <a:srgbClr val="000000"/>
                </a:solidFill>
                <a:latin typeface="Arial"/>
                <a:ea typeface="Arial"/>
              </a:rPr>
              <a:t>bmp = BitmapFactory.decodeStream(((InputStream) request.getContent()));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0364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dirty="0">
                <a:solidFill>
                  <a:srgbClr val="464653"/>
                </a:solidFill>
                <a:latin typeface="Bookman Old Style"/>
                <a:ea typeface="Droid Sans Fallback"/>
              </a:rPr>
              <a:t>Getting your GPS Location</a:t>
            </a:r>
            <a:endParaRPr dirty="0"/>
          </a:p>
        </p:txBody>
      </p:sp>
      <p:sp>
        <p:nvSpPr>
          <p:cNvPr id="280"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dirty="0">
                <a:solidFill>
                  <a:srgbClr val="000000"/>
                </a:solidFill>
                <a:latin typeface="Gill Sans MT"/>
                <a:ea typeface="Droid Sans Fallback"/>
              </a:rPr>
              <a:t>Geo IP Services like </a:t>
            </a:r>
            <a:r>
              <a:rPr lang="en-US" sz="2600" strike="noStrike" dirty="0" err="1">
                <a:solidFill>
                  <a:srgbClr val="000000"/>
                </a:solidFill>
                <a:latin typeface="Gill Sans MT"/>
                <a:ea typeface="Droid Sans Fallback"/>
              </a:rPr>
              <a:t>freegeoip.net</a:t>
            </a:r>
            <a:r>
              <a:rPr lang="en-US" sz="2600" strike="noStrike" dirty="0">
                <a:solidFill>
                  <a:srgbClr val="000000"/>
                </a:solidFill>
                <a:latin typeface="Gill Sans MT"/>
                <a:ea typeface="Droid Sans Fallback"/>
              </a:rPr>
              <a:t>/</a:t>
            </a:r>
            <a:r>
              <a:rPr lang="en-US" sz="2600" strike="noStrike" dirty="0" err="1">
                <a:solidFill>
                  <a:srgbClr val="000000"/>
                </a:solidFill>
                <a:latin typeface="Gill Sans MT"/>
                <a:ea typeface="Droid Sans Fallback"/>
              </a:rPr>
              <a:t>json</a:t>
            </a:r>
            <a:endParaRPr dirty="0"/>
          </a:p>
          <a:p>
            <a:pPr>
              <a:lnSpc>
                <a:spcPct val="100000"/>
              </a:lnSpc>
              <a:buSzPct val="76000"/>
              <a:buFont typeface="Wingdings 3" charset="2"/>
              <a:buChar char=""/>
            </a:pPr>
            <a:r>
              <a:rPr lang="en-US" sz="2600" strike="noStrike" dirty="0">
                <a:solidFill>
                  <a:srgbClr val="000000"/>
                </a:solidFill>
                <a:latin typeface="Gill Sans MT"/>
                <a:ea typeface="Droid Sans Fallback"/>
              </a:rPr>
              <a:t>You can get this from your Android natively as well.</a:t>
            </a:r>
            <a:endParaRPr dirty="0"/>
          </a:p>
          <a:p>
            <a:pPr>
              <a:lnSpc>
                <a:spcPct val="100000"/>
              </a:lnSpc>
              <a:buSzPct val="76000"/>
              <a:buFont typeface="Wingdings 3" charset="2"/>
              <a:buChar char=""/>
            </a:pPr>
            <a:r>
              <a:rPr lang="en-US" sz="2600" strike="noStrike" dirty="0">
                <a:solidFill>
                  <a:srgbClr val="000000"/>
                </a:solidFill>
                <a:latin typeface="Gill Sans MT"/>
                <a:ea typeface="Droid Sans Fallback"/>
              </a:rPr>
              <a:t>Permission</a:t>
            </a:r>
            <a:endParaRPr dirty="0"/>
          </a:p>
          <a:p>
            <a:pPr>
              <a:lnSpc>
                <a:spcPct val="100000"/>
              </a:lnSpc>
              <a:buSzPct val="76000"/>
              <a:buFont typeface="Wingdings 3" charset="2"/>
              <a:buChar char=""/>
            </a:pPr>
            <a:r>
              <a:rPr lang="en-US" strike="noStrike" dirty="0">
                <a:solidFill>
                  <a:srgbClr val="000000"/>
                </a:solidFill>
                <a:latin typeface="Consolas"/>
                <a:ea typeface="ＭＳ Ｐゴシック"/>
              </a:rPr>
              <a:t>&lt;uses-permission </a:t>
            </a:r>
            <a:r>
              <a:rPr lang="en-US" strike="noStrike" dirty="0" err="1">
                <a:solidFill>
                  <a:srgbClr val="000000"/>
                </a:solidFill>
                <a:latin typeface="Consolas"/>
                <a:ea typeface="ＭＳ Ｐゴシック"/>
              </a:rPr>
              <a:t>android:name</a:t>
            </a:r>
            <a:r>
              <a:rPr lang="en-US" strike="noStrike" dirty="0">
                <a:solidFill>
                  <a:srgbClr val="000000"/>
                </a:solidFill>
                <a:latin typeface="Consolas"/>
                <a:ea typeface="ＭＳ Ｐゴシック"/>
              </a:rPr>
              <a:t>="</a:t>
            </a:r>
            <a:r>
              <a:rPr lang="en-US" strike="noStrike" dirty="0" err="1">
                <a:solidFill>
                  <a:srgbClr val="000000"/>
                </a:solidFill>
                <a:latin typeface="Consolas"/>
                <a:ea typeface="ＭＳ Ｐゴシック"/>
              </a:rPr>
              <a:t>android.permission.ACCESS_FINE_LOCATION</a:t>
            </a:r>
            <a:r>
              <a:rPr lang="en-US" strike="noStrike" dirty="0">
                <a:solidFill>
                  <a:srgbClr val="000000"/>
                </a:solidFill>
                <a:latin typeface="Consolas"/>
                <a:ea typeface="ＭＳ Ｐゴシック"/>
              </a:rPr>
              <a:t>" /&gt;</a:t>
            </a:r>
            <a:endParaRPr dirty="0"/>
          </a:p>
          <a:p>
            <a:pPr>
              <a:lnSpc>
                <a:spcPct val="100000"/>
              </a:lnSpc>
              <a:buSzPct val="76000"/>
              <a:buFont typeface="Wingdings 3" charset="2"/>
              <a:buChar char=""/>
            </a:pPr>
            <a:r>
              <a:rPr lang="en-US" sz="2600" strike="noStrike" dirty="0">
                <a:solidFill>
                  <a:srgbClr val="000000"/>
                </a:solidFill>
                <a:latin typeface="Gill Sans MT"/>
                <a:ea typeface="Droid Sans Fallback"/>
              </a:rPr>
              <a:t>Register a Location Listener</a:t>
            </a:r>
            <a:endParaRPr dirty="0"/>
          </a:p>
          <a:p>
            <a:pPr>
              <a:lnSpc>
                <a:spcPct val="100000"/>
              </a:lnSpc>
              <a:buSzPct val="76000"/>
              <a:buFont typeface="Wingdings 3" charset="2"/>
              <a:buChar char=""/>
            </a:pPr>
            <a:r>
              <a:rPr lang="en-US" strike="noStrike" dirty="0" err="1">
                <a:solidFill>
                  <a:srgbClr val="000000"/>
                </a:solidFill>
                <a:latin typeface="Consolas"/>
                <a:ea typeface="ＭＳ Ｐゴシック"/>
              </a:rPr>
              <a:t>LocationManager</a:t>
            </a:r>
            <a:r>
              <a:rPr lang="en-US" strike="noStrike" dirty="0">
                <a:solidFill>
                  <a:srgbClr val="000000"/>
                </a:solidFill>
                <a:latin typeface="Consolas"/>
                <a:ea typeface="ＭＳ Ｐゴシック"/>
              </a:rPr>
              <a:t> </a:t>
            </a:r>
            <a:r>
              <a:rPr lang="en-US" strike="noStrike" dirty="0" err="1">
                <a:solidFill>
                  <a:srgbClr val="000000"/>
                </a:solidFill>
                <a:latin typeface="Consolas"/>
                <a:ea typeface="ＭＳ Ｐゴシック"/>
              </a:rPr>
              <a:t>locationManager</a:t>
            </a:r>
            <a:r>
              <a:rPr lang="en-US" strike="noStrike" dirty="0">
                <a:solidFill>
                  <a:srgbClr val="000000"/>
                </a:solidFill>
                <a:latin typeface="Consolas"/>
                <a:ea typeface="ＭＳ Ｐゴシック"/>
              </a:rPr>
              <a:t> = (</a:t>
            </a:r>
            <a:r>
              <a:rPr lang="en-US" strike="noStrike" dirty="0" err="1">
                <a:solidFill>
                  <a:srgbClr val="000000"/>
                </a:solidFill>
                <a:latin typeface="Consolas"/>
                <a:ea typeface="ＭＳ Ｐゴシック"/>
              </a:rPr>
              <a:t>LocationManager</a:t>
            </a:r>
            <a:r>
              <a:rPr lang="en-US" strike="noStrike" dirty="0">
                <a:solidFill>
                  <a:srgbClr val="000000"/>
                </a:solidFill>
                <a:latin typeface="Consolas"/>
                <a:ea typeface="ＭＳ Ｐゴシック"/>
              </a:rPr>
              <a:t>) </a:t>
            </a:r>
            <a:r>
              <a:rPr lang="en-US" strike="noStrike" dirty="0" err="1">
                <a:solidFill>
                  <a:srgbClr val="000000"/>
                </a:solidFill>
                <a:latin typeface="Consolas"/>
                <a:ea typeface="ＭＳ Ｐゴシック"/>
              </a:rPr>
              <a:t>getSystemService</a:t>
            </a:r>
            <a:r>
              <a:rPr lang="en-US" strike="noStrike" dirty="0">
                <a:solidFill>
                  <a:srgbClr val="000000"/>
                </a:solidFill>
                <a:latin typeface="Consolas"/>
                <a:ea typeface="ＭＳ Ｐゴシック"/>
              </a:rPr>
              <a:t>(</a:t>
            </a:r>
            <a:r>
              <a:rPr lang="en-US" strike="noStrike" dirty="0" err="1">
                <a:solidFill>
                  <a:srgbClr val="000000"/>
                </a:solidFill>
                <a:latin typeface="Consolas"/>
                <a:ea typeface="ＭＳ Ｐゴシック"/>
              </a:rPr>
              <a:t>Context.LOCATION_SERVICE</a:t>
            </a:r>
            <a:r>
              <a:rPr lang="en-US" strike="noStrike" dirty="0">
                <a:solidFill>
                  <a:srgbClr val="000000"/>
                </a:solidFill>
                <a:latin typeface="Consolas"/>
                <a:ea typeface="ＭＳ Ｐゴシック"/>
              </a:rPr>
              <a:t>);</a:t>
            </a:r>
            <a:endParaRPr dirty="0"/>
          </a:p>
          <a:p>
            <a:pPr>
              <a:lnSpc>
                <a:spcPct val="100000"/>
              </a:lnSpc>
              <a:buSzPct val="76000"/>
              <a:buFont typeface="Wingdings 3" charset="2"/>
              <a:buChar char=""/>
            </a:pPr>
            <a:r>
              <a:rPr lang="en-US" strike="noStrike" dirty="0" err="1">
                <a:solidFill>
                  <a:srgbClr val="000000"/>
                </a:solidFill>
                <a:latin typeface="Arial"/>
                <a:ea typeface="ＭＳ Ｐゴシック"/>
              </a:rPr>
              <a:t>LocationListener</a:t>
            </a:r>
            <a:r>
              <a:rPr lang="en-US" strike="noStrike" dirty="0">
                <a:solidFill>
                  <a:srgbClr val="000000"/>
                </a:solidFill>
                <a:latin typeface="Arial"/>
                <a:ea typeface="ＭＳ Ｐゴシック"/>
              </a:rPr>
              <a:t> </a:t>
            </a:r>
            <a:r>
              <a:rPr lang="en-US" strike="noStrike" dirty="0" err="1">
                <a:solidFill>
                  <a:srgbClr val="000000"/>
                </a:solidFill>
                <a:latin typeface="Arial"/>
                <a:ea typeface="ＭＳ Ｐゴシック"/>
              </a:rPr>
              <a:t>locationListener</a:t>
            </a:r>
            <a:r>
              <a:rPr lang="en-US" strike="noStrike" dirty="0">
                <a:solidFill>
                  <a:srgbClr val="000000"/>
                </a:solidFill>
                <a:latin typeface="Arial"/>
                <a:ea typeface="ＭＳ Ｐゴシック"/>
              </a:rPr>
              <a:t> = new </a:t>
            </a:r>
            <a:r>
              <a:rPr lang="en-US" strike="noStrike" dirty="0" err="1">
                <a:solidFill>
                  <a:srgbClr val="000000"/>
                </a:solidFill>
                <a:latin typeface="Arial"/>
                <a:ea typeface="ＭＳ Ｐゴシック"/>
              </a:rPr>
              <a:t>MyLocationListener</a:t>
            </a:r>
            <a:r>
              <a:rPr lang="en-US" strike="noStrike" dirty="0">
                <a:solidFill>
                  <a:srgbClr val="000000"/>
                </a:solidFill>
                <a:latin typeface="Arial"/>
                <a:ea typeface="ＭＳ Ｐゴシック"/>
              </a:rPr>
              <a:t>(); </a:t>
            </a:r>
            <a:r>
              <a:rPr lang="en-US" strike="noStrike" dirty="0" err="1">
                <a:solidFill>
                  <a:srgbClr val="000000"/>
                </a:solidFill>
                <a:latin typeface="Arial"/>
                <a:ea typeface="ＭＳ Ｐゴシック"/>
              </a:rPr>
              <a:t>locationManager.requestLocationUpdates</a:t>
            </a:r>
            <a:r>
              <a:rPr lang="en-US" strike="noStrike" dirty="0">
                <a:solidFill>
                  <a:srgbClr val="000000"/>
                </a:solidFill>
                <a:latin typeface="Arial"/>
                <a:ea typeface="ＭＳ Ｐゴシック"/>
              </a:rPr>
              <a:t>( </a:t>
            </a:r>
            <a:r>
              <a:rPr lang="en-US" strike="noStrike" dirty="0" err="1">
                <a:solidFill>
                  <a:srgbClr val="000000"/>
                </a:solidFill>
                <a:latin typeface="Arial"/>
                <a:ea typeface="ＭＳ Ｐゴシック"/>
              </a:rPr>
              <a:t>LocationManager.GPS_PROVIDER</a:t>
            </a:r>
            <a:r>
              <a:rPr lang="en-US" strike="noStrike" dirty="0">
                <a:solidFill>
                  <a:srgbClr val="000000"/>
                </a:solidFill>
                <a:latin typeface="Arial"/>
                <a:ea typeface="ＭＳ Ｐゴシック"/>
              </a:rPr>
              <a:t>, TIME_RESOLUTION_MILLISECONDS, 10, </a:t>
            </a:r>
            <a:r>
              <a:rPr lang="en-US" strike="noStrike" dirty="0" err="1">
                <a:solidFill>
                  <a:srgbClr val="000000"/>
                </a:solidFill>
                <a:latin typeface="Arial"/>
                <a:ea typeface="ＭＳ Ｐゴシック"/>
              </a:rPr>
              <a:t>locationListener</a:t>
            </a:r>
            <a:r>
              <a:rPr lang="en-US" strike="noStrike" dirty="0">
                <a:solidFill>
                  <a:srgbClr val="000000"/>
                </a:solidFill>
                <a:latin typeface="Arial"/>
                <a:ea typeface="ＭＳ Ｐゴシック"/>
              </a:rPr>
              <a:t>);</a:t>
            </a:r>
            <a:endParaRPr dirty="0"/>
          </a:p>
          <a:p>
            <a:pPr>
              <a:lnSpc>
                <a:spcPct val="100000"/>
              </a:lnSpc>
              <a:buSzPct val="76000"/>
              <a:buFont typeface="Wingdings 3" charset="2"/>
              <a:buChar char=""/>
            </a:pPr>
            <a:r>
              <a:rPr lang="en-US" sz="2600" strike="noStrike" dirty="0">
                <a:solidFill>
                  <a:srgbClr val="000000"/>
                </a:solidFill>
                <a:latin typeface="Gill Sans MT"/>
                <a:ea typeface="Droid Sans Fallback"/>
              </a:rPr>
              <a:t>Implement the Interface to get automatic </a:t>
            </a:r>
            <a:r>
              <a:rPr lang="en-US" sz="2600" strike="noStrike" dirty="0" smtClean="0">
                <a:solidFill>
                  <a:srgbClr val="000000"/>
                </a:solidFill>
                <a:latin typeface="Gill Sans MT"/>
                <a:ea typeface="Droid Sans Fallback"/>
              </a:rPr>
              <a:t>updates</a:t>
            </a:r>
          </a:p>
          <a:p>
            <a:pPr>
              <a:lnSpc>
                <a:spcPct val="100000"/>
              </a:lnSpc>
              <a:buSzPct val="76000"/>
              <a:buFont typeface="Wingdings 3" charset="2"/>
              <a:buChar char=""/>
            </a:pPr>
            <a:r>
              <a:rPr lang="en-US" strike="noStrike" dirty="0" smtClean="0">
                <a:solidFill>
                  <a:srgbClr val="000000"/>
                </a:solidFill>
                <a:latin typeface="Consolas"/>
                <a:ea typeface="ＭＳ Ｐゴシック"/>
              </a:rPr>
              <a:t>private </a:t>
            </a:r>
            <a:r>
              <a:rPr lang="en-US" strike="noStrike" dirty="0">
                <a:solidFill>
                  <a:srgbClr val="000000"/>
                </a:solidFill>
                <a:latin typeface="Consolas"/>
                <a:ea typeface="ＭＳ Ｐゴシック"/>
              </a:rPr>
              <a:t>class </a:t>
            </a:r>
            <a:r>
              <a:rPr lang="en-US" strike="noStrike" dirty="0" err="1">
                <a:solidFill>
                  <a:srgbClr val="000000"/>
                </a:solidFill>
                <a:latin typeface="Consolas"/>
                <a:ea typeface="ＭＳ Ｐゴシック"/>
              </a:rPr>
              <a:t>MyLocationListener</a:t>
            </a:r>
            <a:r>
              <a:rPr lang="en-US" strike="noStrike" dirty="0">
                <a:solidFill>
                  <a:srgbClr val="000000"/>
                </a:solidFill>
                <a:latin typeface="Consolas"/>
                <a:ea typeface="ＭＳ Ｐゴシック"/>
              </a:rPr>
              <a:t> implements </a:t>
            </a:r>
            <a:r>
              <a:rPr lang="en-US" strike="noStrike" dirty="0" err="1">
                <a:solidFill>
                  <a:srgbClr val="000000"/>
                </a:solidFill>
                <a:latin typeface="Consolas"/>
                <a:ea typeface="ＭＳ Ｐゴシック"/>
              </a:rPr>
              <a:t>LocationListener</a:t>
            </a:r>
            <a:r>
              <a:rPr lang="en-US" strike="noStrike" dirty="0">
                <a:solidFill>
                  <a:srgbClr val="000000"/>
                </a:solidFill>
                <a:latin typeface="Consolas"/>
                <a:ea typeface="ＭＳ Ｐゴシック"/>
              </a:rPr>
              <a:t> { @Override public void </a:t>
            </a:r>
            <a:r>
              <a:rPr lang="en-US" strike="noStrike" dirty="0" err="1">
                <a:solidFill>
                  <a:srgbClr val="000000"/>
                </a:solidFill>
                <a:latin typeface="Consolas"/>
                <a:ea typeface="ＭＳ Ｐゴシック"/>
              </a:rPr>
              <a:t>onLocationChanged</a:t>
            </a:r>
            <a:r>
              <a:rPr lang="en-US" strike="noStrike" dirty="0">
                <a:solidFill>
                  <a:srgbClr val="000000"/>
                </a:solidFill>
                <a:latin typeface="Consolas"/>
                <a:ea typeface="ＭＳ Ｐゴシック"/>
              </a:rPr>
              <a:t>(Location </a:t>
            </a:r>
            <a:r>
              <a:rPr lang="en-US" strike="noStrike" dirty="0" err="1">
                <a:solidFill>
                  <a:srgbClr val="000000"/>
                </a:solidFill>
                <a:latin typeface="Consolas"/>
                <a:ea typeface="ＭＳ Ｐゴシック"/>
              </a:rPr>
              <a:t>loc</a:t>
            </a:r>
            <a:r>
              <a:rPr lang="en-US" strike="noStrike" dirty="0">
                <a:solidFill>
                  <a:srgbClr val="000000"/>
                </a:solidFill>
                <a:latin typeface="Consolas"/>
                <a:ea typeface="ＭＳ Ｐゴシック"/>
              </a:rPr>
              <a:t>) { } </a:t>
            </a:r>
            <a:r>
              <a:rPr lang="en-US" strike="noStrike" dirty="0" smtClean="0">
                <a:solidFill>
                  <a:srgbClr val="000000"/>
                </a:solidFill>
                <a:latin typeface="Consolas"/>
                <a:ea typeface="ＭＳ Ｐゴシック"/>
              </a:rPr>
              <a:t>}</a:t>
            </a:r>
          </a:p>
          <a:p>
            <a:pPr>
              <a:buSzPct val="76000"/>
              <a:buFont typeface="Wingdings 3" charset="2"/>
              <a:buChar char=""/>
            </a:pPr>
            <a:r>
              <a:rPr lang="en-US" sz="2600" dirty="0">
                <a:solidFill>
                  <a:srgbClr val="000000"/>
                </a:solidFill>
                <a:latin typeface="Gill Sans MT"/>
                <a:ea typeface="Droid Sans Fallback"/>
              </a:rPr>
              <a:t>If using the emulator, click the “Android Monitor” button in the toolbar to send GPS fixes</a:t>
            </a:r>
            <a:r>
              <a:rPr lang="en-US" sz="2600" dirty="0" smtClean="0">
                <a:solidFill>
                  <a:srgbClr val="000000"/>
                </a:solidFill>
                <a:latin typeface="Gill Sans MT"/>
                <a:ea typeface="Droid Sans Fallback"/>
              </a:rPr>
              <a:t>.</a:t>
            </a:r>
            <a:endParaRPr lang="en-US" sz="2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50364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Native Google Maps</a:t>
            </a:r>
            <a:endParaRPr/>
          </a:p>
        </p:txBody>
      </p:sp>
      <p:sp>
        <p:nvSpPr>
          <p:cNvPr id="282"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endParaRPr/>
          </a:p>
          <a:p>
            <a:pPr>
              <a:lnSpc>
                <a:spcPct val="100000"/>
              </a:lnSpc>
              <a:buSzPct val="76000"/>
              <a:buFont typeface="Wingdings 3" charset="2"/>
              <a:buChar char=""/>
            </a:pPr>
            <a:r>
              <a:rPr lang="en-US" sz="2600" strike="noStrike">
                <a:solidFill>
                  <a:srgbClr val="000000"/>
                </a:solidFill>
                <a:latin typeface="Gill Sans MT"/>
                <a:ea typeface="Droid Sans Fallback"/>
              </a:rPr>
              <a:t>Create a Google Map activity project from Android Studio</a:t>
            </a:r>
            <a:endParaRPr/>
          </a:p>
          <a:p>
            <a:pPr>
              <a:lnSpc>
                <a:spcPct val="100000"/>
              </a:lnSpc>
              <a:buSzPct val="76000"/>
              <a:buFont typeface="Wingdings 3" charset="2"/>
              <a:buChar char=""/>
            </a:pPr>
            <a:r>
              <a:rPr lang="en-US" sz="2600" strike="noStrike">
                <a:solidFill>
                  <a:srgbClr val="000000"/>
                </a:solidFill>
                <a:latin typeface="Gill Sans MT"/>
                <a:ea typeface="Droid Sans Fallback"/>
              </a:rPr>
              <a:t>Permissions should be added to your Android Manifest automatically to access the internet, your location, and the map
</a:t>
            </a:r>
            <a:endParaRPr/>
          </a:p>
          <a:p>
            <a:pPr>
              <a:lnSpc>
                <a:spcPct val="100000"/>
              </a:lnSpc>
            </a:pPr>
            <a:r>
              <a:rPr lang="en-US" sz="2600" strike="noStrike">
                <a:solidFill>
                  <a:srgbClr val="000000"/>
                </a:solidFill>
                <a:latin typeface="Gill Sans MT"/>
                <a:ea typeface="Droid Sans Fallback"/>
              </a:rPr>
              <a:t>Add the following to your AndroidManifest.xml:
&lt;meta-data android:name="com.google.android.gms.version" android:value="@integer/google_play_services_version" /&gt;</a:t>
            </a:r>
            <a:endParaRPr/>
          </a:p>
          <a:p>
            <a:pPr>
              <a:lnSpc>
                <a:spcPct val="100000"/>
              </a:lnSpc>
            </a:pPr>
            <a:r>
              <a:rPr lang="en-US" sz="2600" strike="noStrike">
                <a:solidFill>
                  <a:srgbClr val="000000"/>
                </a:solidFill>
                <a:latin typeface="Gill Sans MT"/>
                <a:ea typeface="Droid Sans Fallback"/>
              </a:rPr>
              <a:t>Ensure the Google Play services dependency is included in your app build.gradle:
compile 'com.google.android.gms:play-services:7.0.0'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50364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Native Google Maps</a:t>
            </a:r>
            <a:endParaRPr/>
          </a:p>
        </p:txBody>
      </p:sp>
      <p:sp>
        <p:nvSpPr>
          <p:cNvPr id="284"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200" strike="noStrike" dirty="0">
                <a:solidFill>
                  <a:srgbClr val="000000"/>
                </a:solidFill>
                <a:latin typeface="+mj-lt"/>
              </a:rPr>
              <a:t>Go to the link specified by values/google_maps_api.xml (begins with </a:t>
            </a:r>
            <a:r>
              <a:rPr lang="en-US" sz="2200" strike="noStrike" dirty="0" smtClean="0">
                <a:solidFill>
                  <a:srgbClr val="000000"/>
                </a:solidFill>
                <a:latin typeface="+mj-lt"/>
              </a:rPr>
              <a:t>https</a:t>
            </a:r>
            <a:r>
              <a:rPr lang="en-US" sz="2200" strike="noStrike" dirty="0">
                <a:solidFill>
                  <a:srgbClr val="000000"/>
                </a:solidFill>
                <a:latin typeface="+mj-lt"/>
              </a:rPr>
              <a:t>://console.developers.google.com/flows/enableapi</a:t>
            </a:r>
            <a:r>
              <a:rPr lang="en-US" sz="2200" strike="noStrike" dirty="0" smtClean="0">
                <a:solidFill>
                  <a:srgbClr val="000000"/>
                </a:solidFill>
                <a:latin typeface="+mj-lt"/>
              </a:rPr>
              <a:t>?</a:t>
            </a:r>
            <a:br>
              <a:rPr lang="en-US" sz="2200" strike="noStrike" dirty="0" smtClean="0">
                <a:solidFill>
                  <a:srgbClr val="000000"/>
                </a:solidFill>
                <a:latin typeface="+mj-lt"/>
              </a:rPr>
            </a:br>
            <a:r>
              <a:rPr lang="en-US" sz="2200" strike="noStrike" dirty="0" smtClean="0">
                <a:solidFill>
                  <a:srgbClr val="000000"/>
                </a:solidFill>
                <a:latin typeface="+mj-lt"/>
              </a:rPr>
              <a:t>    </a:t>
            </a:r>
            <a:r>
              <a:rPr lang="en-US" sz="2200" strike="noStrike" dirty="0" err="1" smtClean="0">
                <a:solidFill>
                  <a:srgbClr val="000000"/>
                </a:solidFill>
                <a:latin typeface="+mj-lt"/>
              </a:rPr>
              <a:t>apiid</a:t>
            </a:r>
            <a:r>
              <a:rPr lang="en-US" sz="2200" strike="noStrike" dirty="0" smtClean="0">
                <a:solidFill>
                  <a:srgbClr val="000000"/>
                </a:solidFill>
                <a:latin typeface="+mj-lt"/>
              </a:rPr>
              <a:t>=</a:t>
            </a:r>
            <a:r>
              <a:rPr lang="en-US" sz="2200" strike="noStrike" dirty="0" err="1" smtClean="0">
                <a:solidFill>
                  <a:srgbClr val="000000"/>
                </a:solidFill>
                <a:latin typeface="+mj-lt"/>
              </a:rPr>
              <a:t>maps_android_backend&amp;keyType</a:t>
            </a:r>
            <a:r>
              <a:rPr lang="en-US" sz="2200" strike="noStrike" dirty="0" smtClean="0">
                <a:solidFill>
                  <a:srgbClr val="000000"/>
                </a:solidFill>
                <a:latin typeface="+mj-lt"/>
              </a:rPr>
              <a:t>=CLIENT_SIDE_ANDROID</a:t>
            </a:r>
            <a:r>
              <a:rPr lang="en-US" sz="2200" strike="noStrike" dirty="0">
                <a:solidFill>
                  <a:srgbClr val="000000"/>
                </a:solidFill>
                <a:latin typeface="+mj-lt"/>
              </a:rPr>
              <a:t>) </a:t>
            </a:r>
            <a:endParaRPr lang="en-US" sz="2200" strike="noStrike" dirty="0" smtClean="0">
              <a:solidFill>
                <a:srgbClr val="000000"/>
              </a:solidFill>
              <a:latin typeface="+mj-lt"/>
            </a:endParaRPr>
          </a:p>
          <a:p>
            <a:pPr>
              <a:lnSpc>
                <a:spcPct val="100000"/>
              </a:lnSpc>
            </a:pPr>
            <a:r>
              <a:rPr lang="en-US" sz="2200" strike="noStrike" dirty="0" smtClean="0">
                <a:solidFill>
                  <a:srgbClr val="000000"/>
                </a:solidFill>
                <a:latin typeface="+mj-lt"/>
              </a:rPr>
              <a:t>to </a:t>
            </a:r>
            <a:r>
              <a:rPr lang="en-US" sz="2200" strike="noStrike" dirty="0">
                <a:solidFill>
                  <a:srgbClr val="000000"/>
                </a:solidFill>
                <a:latin typeface="+mj-lt"/>
              </a:rPr>
              <a:t>obtain a key and add that to your google_maps_api.xml file</a:t>
            </a:r>
            <a:r>
              <a:rPr lang="en-US" strike="noStrike" dirty="0">
                <a:solidFill>
                  <a:srgbClr val="000000"/>
                </a:solidFill>
                <a:latin typeface="Consolas"/>
              </a:rPr>
              <a:t>
</a:t>
            </a:r>
            <a:endParaRPr dirty="0"/>
          </a:p>
          <a:p>
            <a:pPr>
              <a:lnSpc>
                <a:spcPct val="100000"/>
              </a:lnSpc>
            </a:pPr>
            <a:r>
              <a:rPr lang="en-US" sz="2600" strike="noStrike" dirty="0">
                <a:solidFill>
                  <a:srgbClr val="000000"/>
                </a:solidFill>
                <a:latin typeface="Gill Sans MT"/>
                <a:ea typeface="Droid Sans Fallback"/>
              </a:rPr>
              <a:t>Build!</a:t>
            </a:r>
            <a:endParaRPr dirty="0"/>
          </a:p>
          <a:p>
            <a:pPr>
              <a:lnSpc>
                <a:spcPct val="100000"/>
              </a:lnSpc>
            </a:pPr>
            <a:endParaRPr dirty="0"/>
          </a:p>
          <a:p>
            <a:pPr>
              <a:lnSpc>
                <a:spcPct val="100000"/>
              </a:lnSpc>
            </a:pPr>
            <a:r>
              <a:rPr lang="en-US" strike="noStrike" dirty="0" err="1">
                <a:solidFill>
                  <a:srgbClr val="000000"/>
                </a:solidFill>
                <a:latin typeface="Gill Sans MT"/>
                <a:ea typeface="Droid Sans Fallback"/>
              </a:rPr>
              <a:t>mMap.addMarker</a:t>
            </a:r>
            <a:r>
              <a:rPr lang="en-US" strike="noStrike" dirty="0">
                <a:solidFill>
                  <a:srgbClr val="000000"/>
                </a:solidFill>
                <a:latin typeface="Gill Sans MT"/>
                <a:ea typeface="Droid Sans Fallback"/>
              </a:rPr>
              <a:t>(new </a:t>
            </a:r>
            <a:r>
              <a:rPr lang="en-US" strike="noStrike" dirty="0" err="1">
                <a:solidFill>
                  <a:srgbClr val="000000"/>
                </a:solidFill>
                <a:latin typeface="Gill Sans MT"/>
                <a:ea typeface="Droid Sans Fallback"/>
              </a:rPr>
              <a:t>MarkerOptions</a:t>
            </a:r>
            <a:r>
              <a:rPr lang="en-US" strike="noStrike" dirty="0">
                <a:solidFill>
                  <a:srgbClr val="000000"/>
                </a:solidFill>
                <a:latin typeface="Gill Sans MT"/>
                <a:ea typeface="Droid Sans Fallback"/>
              </a:rPr>
              <a:t>().position(new </a:t>
            </a:r>
            <a:r>
              <a:rPr lang="en-US" strike="noStrike" dirty="0" err="1">
                <a:solidFill>
                  <a:srgbClr val="000000"/>
                </a:solidFill>
                <a:latin typeface="Gill Sans MT"/>
                <a:ea typeface="Droid Sans Fallback"/>
              </a:rPr>
              <a:t>LatLng</a:t>
            </a:r>
            <a:r>
              <a:rPr lang="en-US" strike="noStrike" dirty="0">
                <a:solidFill>
                  <a:srgbClr val="000000"/>
                </a:solidFill>
                <a:latin typeface="Gill Sans MT"/>
                <a:ea typeface="Droid Sans Fallback"/>
              </a:rPr>
              <a:t>(0, 0)).title("Marker"));</a:t>
            </a:r>
            <a:endParaRPr dirty="0"/>
          </a:p>
          <a:p>
            <a:pPr>
              <a:lnSpc>
                <a:spcPct val="100000"/>
              </a:lnSpc>
            </a:pPr>
            <a:endParaRPr dirty="0"/>
          </a:p>
          <a:p>
            <a:pPr>
              <a:lnSpc>
                <a:spcPct val="100000"/>
              </a:lnSpc>
            </a:pPr>
            <a:r>
              <a:rPr lang="en-US" strike="noStrike" dirty="0" err="1">
                <a:solidFill>
                  <a:srgbClr val="000000"/>
                </a:solidFill>
                <a:latin typeface="Gill Sans MT"/>
                <a:ea typeface="Droid Sans Fallback"/>
              </a:rPr>
              <a:t>mMap.setMyLocationEnabled</a:t>
            </a:r>
            <a:r>
              <a:rPr lang="en-US" strike="noStrike" dirty="0">
                <a:solidFill>
                  <a:srgbClr val="000000"/>
                </a:solidFill>
                <a:latin typeface="Gill Sans MT"/>
                <a:ea typeface="Droid Sans Fallback"/>
              </a:rPr>
              <a:t>(true);</a:t>
            </a:r>
            <a:endParaRPr dirty="0"/>
          </a:p>
          <a:p>
            <a:pPr>
              <a:lnSpc>
                <a:spcPct val="100000"/>
              </a:lnSpc>
            </a:pPr>
            <a:r>
              <a:rPr lang="en-US" strike="noStrike" dirty="0" err="1">
                <a:solidFill>
                  <a:srgbClr val="000000"/>
                </a:solidFill>
                <a:latin typeface="Gill Sans MT"/>
                <a:ea typeface="Droid Sans Fallback"/>
              </a:rPr>
              <a:t>mMap.setMapType</a:t>
            </a:r>
            <a:r>
              <a:rPr lang="en-US" strike="noStrike" dirty="0">
                <a:solidFill>
                  <a:srgbClr val="000000"/>
                </a:solidFill>
                <a:latin typeface="Gill Sans MT"/>
                <a:ea typeface="Droid Sans Fallback"/>
              </a:rPr>
              <a:t>(</a:t>
            </a:r>
            <a:r>
              <a:rPr lang="en-US" strike="noStrike" dirty="0" err="1">
                <a:solidFill>
                  <a:srgbClr val="000000"/>
                </a:solidFill>
                <a:latin typeface="Gill Sans MT"/>
                <a:ea typeface="Droid Sans Fallback"/>
              </a:rPr>
              <a:t>GoogleMap.MAP_TYPE_HYBRID</a:t>
            </a:r>
            <a:r>
              <a:rPr lang="en-US" strike="noStrike" dirty="0">
                <a:solidFill>
                  <a:srgbClr val="000000"/>
                </a:solidFill>
                <a:latin typeface="Gill Sans MT"/>
                <a:ea typeface="Droid Sans Fallback"/>
              </a:rPr>
              <a:t>);</a:t>
            </a:r>
            <a:endParaRPr dirty="0"/>
          </a:p>
          <a:p>
            <a:pPr>
              <a:lnSpc>
                <a:spcPct val="100000"/>
              </a:lnSpc>
            </a:pPr>
            <a:endParaRPr dirty="0"/>
          </a:p>
          <a:p>
            <a:pPr>
              <a:lnSpc>
                <a:spcPct val="100000"/>
              </a:lnSpc>
            </a:pPr>
            <a:r>
              <a:rPr lang="en-US" strike="noStrike" dirty="0" err="1">
                <a:solidFill>
                  <a:srgbClr val="000000"/>
                </a:solidFill>
                <a:latin typeface="Gill Sans MT"/>
                <a:ea typeface="Droid Sans Fallback"/>
              </a:rPr>
              <a:t>UiSettings</a:t>
            </a:r>
            <a:r>
              <a:rPr lang="en-US" strike="noStrike" dirty="0">
                <a:solidFill>
                  <a:srgbClr val="000000"/>
                </a:solidFill>
                <a:latin typeface="Gill Sans MT"/>
                <a:ea typeface="Droid Sans Fallback"/>
              </a:rPr>
              <a:t> </a:t>
            </a:r>
            <a:r>
              <a:rPr lang="en-US" strike="noStrike" dirty="0" err="1">
                <a:solidFill>
                  <a:srgbClr val="000000"/>
                </a:solidFill>
                <a:latin typeface="Gill Sans MT"/>
                <a:ea typeface="Droid Sans Fallback"/>
              </a:rPr>
              <a:t>mapSettings</a:t>
            </a:r>
            <a:r>
              <a:rPr lang="en-US" strike="noStrike" dirty="0">
                <a:solidFill>
                  <a:srgbClr val="000000"/>
                </a:solidFill>
                <a:latin typeface="Gill Sans MT"/>
                <a:ea typeface="Droid Sans Fallback"/>
              </a:rPr>
              <a:t> = </a:t>
            </a:r>
            <a:r>
              <a:rPr lang="en-US" strike="noStrike" dirty="0" err="1">
                <a:solidFill>
                  <a:srgbClr val="000000"/>
                </a:solidFill>
                <a:latin typeface="Gill Sans MT"/>
                <a:ea typeface="Droid Sans Fallback"/>
              </a:rPr>
              <a:t>mMap.getUiSettings</a:t>
            </a:r>
            <a:r>
              <a:rPr lang="en-US" strike="noStrike" dirty="0">
                <a:solidFill>
                  <a:srgbClr val="000000"/>
                </a:solidFill>
                <a:latin typeface="Gill Sans MT"/>
                <a:ea typeface="Droid Sans Fallback"/>
              </a:rPr>
              <a:t>();</a:t>
            </a:r>
            <a:endParaRPr dirty="0"/>
          </a:p>
          <a:p>
            <a:pPr>
              <a:lnSpc>
                <a:spcPct val="100000"/>
              </a:lnSpc>
            </a:pPr>
            <a:r>
              <a:rPr lang="en-US" strike="noStrike" dirty="0" err="1">
                <a:solidFill>
                  <a:srgbClr val="000000"/>
                </a:solidFill>
                <a:latin typeface="Gill Sans MT"/>
                <a:ea typeface="Droid Sans Fallback"/>
              </a:rPr>
              <a:t>mapSettings.setZoomControlsEnabled</a:t>
            </a:r>
            <a:r>
              <a:rPr lang="en-US" strike="noStrike" dirty="0">
                <a:solidFill>
                  <a:srgbClr val="000000"/>
                </a:solidFill>
                <a:latin typeface="Gill Sans MT"/>
                <a:ea typeface="Droid Sans Fallback"/>
              </a:rPr>
              <a:t>(true);</a:t>
            </a:r>
            <a:endParaRPr dirty="0"/>
          </a:p>
          <a:p>
            <a:pPr>
              <a:lnSpc>
                <a:spcPct val="100000"/>
              </a:lnSpc>
            </a:pPr>
            <a:r>
              <a:rPr lang="en-US" strike="noStrike" dirty="0" err="1">
                <a:solidFill>
                  <a:srgbClr val="000000"/>
                </a:solidFill>
                <a:latin typeface="Gill Sans MT"/>
                <a:ea typeface="Droid Sans Fallback"/>
              </a:rPr>
              <a:t>mapSettings.setScrollGesturesEnabled</a:t>
            </a:r>
            <a:r>
              <a:rPr lang="en-US" strike="noStrike" dirty="0">
                <a:solidFill>
                  <a:srgbClr val="000000"/>
                </a:solidFill>
                <a:latin typeface="Gill Sans MT"/>
                <a:ea typeface="Droid Sans Fallback"/>
              </a:rPr>
              <a:t>(true);</a:t>
            </a:r>
            <a:endParaRPr dirty="0"/>
          </a:p>
          <a:p>
            <a:pPr>
              <a:lnSpc>
                <a:spcPct val="100000"/>
              </a:lnSpc>
            </a:pPr>
            <a:r>
              <a:rPr lang="en-US" strike="noStrike" dirty="0" err="1">
                <a:solidFill>
                  <a:srgbClr val="000000"/>
                </a:solidFill>
                <a:latin typeface="Gill Sans MT"/>
                <a:ea typeface="Droid Sans Fallback"/>
              </a:rPr>
              <a:t>mapSettings.setTiltGesturesEnabled</a:t>
            </a:r>
            <a:r>
              <a:rPr lang="en-US" strike="noStrike" dirty="0">
                <a:solidFill>
                  <a:srgbClr val="000000"/>
                </a:solidFill>
                <a:latin typeface="Gill Sans MT"/>
                <a:ea typeface="Droid Sans Fallback"/>
              </a:rPr>
              <a:t>(true);</a:t>
            </a:r>
            <a:endParaRPr dirty="0"/>
          </a:p>
          <a:p>
            <a:pPr>
              <a:lnSpc>
                <a:spcPct val="100000"/>
              </a:lnSpc>
            </a:pPr>
            <a:r>
              <a:rPr lang="en-US" strike="noStrike" dirty="0" err="1">
                <a:solidFill>
                  <a:srgbClr val="000000"/>
                </a:solidFill>
                <a:latin typeface="Gill Sans MT"/>
                <a:ea typeface="Droid Sans Fallback"/>
              </a:rPr>
              <a:t>mapSettings.setRotateGesturesEnabled</a:t>
            </a:r>
            <a:r>
              <a:rPr lang="en-US" strike="noStrike" dirty="0">
                <a:solidFill>
                  <a:srgbClr val="000000"/>
                </a:solidFill>
                <a:latin typeface="Gill Sans MT"/>
                <a:ea typeface="Droid Sans Fallback"/>
              </a:rPr>
              <a:t>(true);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504000" y="167760"/>
            <a:ext cx="9071640" cy="1091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Droid Sans Fallback"/>
              </a:rPr>
              <a:t>Push Notifications</a:t>
            </a:r>
            <a:endParaRPr/>
          </a:p>
        </p:txBody>
      </p:sp>
      <p:sp>
        <p:nvSpPr>
          <p:cNvPr id="286" name="CustomShape 2"/>
          <p:cNvSpPr/>
          <p:nvPr/>
        </p:nvSpPr>
        <p:spPr>
          <a:xfrm>
            <a:off x="503640" y="1259640"/>
            <a:ext cx="9071640" cy="5442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Gill Sans"/>
                <a:ea typeface="Droid Sans Fallback"/>
              </a:rPr>
              <a:t>You can implement push notifications using the Google Cloud Messaging platform (both receiving and server-side)</a:t>
            </a:r>
            <a:endParaRPr/>
          </a:p>
          <a:p>
            <a:pPr lvl="1">
              <a:lnSpc>
                <a:spcPct val="100000"/>
              </a:lnSpc>
              <a:buSzPct val="45000"/>
              <a:buFont typeface="StarSymbol"/>
              <a:buChar char=""/>
            </a:pPr>
            <a:r>
              <a:rPr lang="en-US" sz="2600" strike="noStrike">
                <a:solidFill>
                  <a:srgbClr val="000000"/>
                </a:solidFill>
                <a:latin typeface="Gill Sans MT"/>
                <a:ea typeface="Droid Sans Fallback"/>
              </a:rPr>
              <a:t>https://developer.android.com/google/gcm/index.html</a:t>
            </a:r>
            <a:endParaRPr/>
          </a:p>
          <a:p>
            <a:pPr>
              <a:lnSpc>
                <a:spcPct val="100000"/>
              </a:lnSpc>
              <a:buSzPct val="76000"/>
              <a:buFont typeface="Wingdings 3" charset="2"/>
              <a:buChar char=""/>
            </a:pPr>
            <a:r>
              <a:rPr lang="en-US" sz="2600" strike="noStrike">
                <a:solidFill>
                  <a:srgbClr val="000000"/>
                </a:solidFill>
                <a:latin typeface="Gill Sans MT"/>
                <a:ea typeface="Droid Sans Fallback"/>
              </a:rPr>
              <a:t>Messages are received as Intents which can be handled via an onHandleIntent listener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ＭＳ Ｐゴシック"/>
              </a:rPr>
              <a:t>Threading your Android App</a:t>
            </a:r>
            <a:endParaRPr/>
          </a:p>
        </p:txBody>
      </p:sp>
      <p:sp>
        <p:nvSpPr>
          <p:cNvPr id="166" name="CustomShape 2"/>
          <p:cNvSpPr/>
          <p:nvPr/>
        </p:nvSpPr>
        <p:spPr>
          <a:xfrm>
            <a:off x="503640" y="1343880"/>
            <a:ext cx="9071640" cy="6457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600" strike="noStrike">
                <a:solidFill>
                  <a:srgbClr val="000000"/>
                </a:solidFill>
                <a:latin typeface="Arial"/>
                <a:ea typeface="DejaVu Sans"/>
              </a:rPr>
              <a:t>Take anything that isn’t UI related, and that might delay your UI response, and make it a thread.</a:t>
            </a:r>
            <a:endParaRPr/>
          </a:p>
          <a:p>
            <a:pPr>
              <a:lnSpc>
                <a:spcPct val="100000"/>
              </a:lnSpc>
              <a:buSzPct val="76000"/>
              <a:buFont typeface="Wingdings 3" charset="2"/>
              <a:buChar char=""/>
            </a:pPr>
            <a:r>
              <a:rPr lang="en-US" sz="2600" strike="noStrike">
                <a:solidFill>
                  <a:srgbClr val="000000"/>
                </a:solidFill>
                <a:latin typeface="Arial"/>
                <a:ea typeface="DejaVu Sans"/>
              </a:rPr>
              <a:t>You can do this with standard Java threads, but luckily you don’t need a course in Concurrent Programming to do this!</a:t>
            </a:r>
            <a:endParaRPr/>
          </a:p>
          <a:p>
            <a:pPr>
              <a:lnSpc>
                <a:spcPct val="100000"/>
              </a:lnSpc>
              <a:buSzPct val="76000"/>
              <a:buFont typeface="Wingdings 3" charset="2"/>
              <a:buChar char=""/>
            </a:pPr>
            <a:r>
              <a:rPr lang="en-US" sz="2600" strike="noStrike">
                <a:solidFill>
                  <a:srgbClr val="000000"/>
                </a:solidFill>
                <a:latin typeface="Arial"/>
                <a:ea typeface="DejaVu Sans"/>
              </a:rPr>
              <a:t>Android provides a library called AsyncTask</a:t>
            </a:r>
            <a:endParaRPr/>
          </a:p>
          <a:p>
            <a:pPr lvl="1">
              <a:lnSpc>
                <a:spcPct val="100000"/>
              </a:lnSpc>
              <a:buSzPct val="76000"/>
              <a:buFont typeface="Wingdings 3" charset="2"/>
              <a:buChar char=""/>
            </a:pPr>
            <a:r>
              <a:rPr lang="en-US" sz="2300" strike="noStrike">
                <a:solidFill>
                  <a:srgbClr val="464653"/>
                </a:solidFill>
                <a:latin typeface="Gill Sans MT"/>
                <a:ea typeface="ＭＳ Ｐゴシック"/>
              </a:rPr>
              <a:t>Implement void doInBackground()</a:t>
            </a:r>
            <a:endParaRPr/>
          </a:p>
          <a:p>
            <a:pPr lvl="1">
              <a:lnSpc>
                <a:spcPct val="100000"/>
              </a:lnSpc>
              <a:buSzPct val="76000"/>
              <a:buFont typeface="Wingdings 3" charset="2"/>
              <a:buChar char=""/>
            </a:pPr>
            <a:r>
              <a:rPr lang="en-US" sz="2300" strike="noStrike">
                <a:solidFill>
                  <a:srgbClr val="464653"/>
                </a:solidFill>
                <a:latin typeface="Gill Sans MT"/>
                <a:ea typeface="ＭＳ Ｐゴシック"/>
              </a:rPr>
              <a:t>Can also implement void onProgressUpdate() and onPostExecute()</a:t>
            </a:r>
            <a:endParaRPr/>
          </a:p>
          <a:p>
            <a:pPr lvl="2">
              <a:lnSpc>
                <a:spcPct val="100000"/>
              </a:lnSpc>
              <a:buSzPct val="76000"/>
              <a:buFont typeface="Wingdings 3" charset="2"/>
              <a:buChar char=""/>
            </a:pPr>
            <a:r>
              <a:rPr lang="en-US" sz="2000" strike="noStrike">
                <a:solidFill>
                  <a:srgbClr val="000000"/>
                </a:solidFill>
                <a:latin typeface="Gill Sans MT"/>
                <a:ea typeface="ＭＳ Ｐゴシック"/>
              </a:rPr>
              <a:t>onProgressUpdate() is called by publishProgress() (which you can call from doInBackground() to update the UI along the way or inform the user about how you’re doing)</a:t>
            </a:r>
            <a:endParaRPr/>
          </a:p>
          <a:p>
            <a:pPr>
              <a:lnSpc>
                <a:spcPct val="100000"/>
              </a:lnSpc>
            </a:pP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ＭＳ Ｐゴシック"/>
              </a:rPr>
              <a:t>References</a:t>
            </a:r>
            <a:endParaRPr/>
          </a:p>
        </p:txBody>
      </p:sp>
      <p:sp>
        <p:nvSpPr>
          <p:cNvPr id="288" name="CustomShape 2"/>
          <p:cNvSpPr/>
          <p:nvPr/>
        </p:nvSpPr>
        <p:spPr>
          <a:xfrm>
            <a:off x="504000" y="1343880"/>
            <a:ext cx="9071640" cy="6457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000" strike="noStrike" dirty="0">
                <a:solidFill>
                  <a:srgbClr val="000000"/>
                </a:solidFill>
                <a:latin typeface="Gill Sans MT"/>
                <a:ea typeface="DejaVu Sans"/>
              </a:rPr>
              <a:t>http://</a:t>
            </a:r>
            <a:r>
              <a:rPr lang="en-US" sz="2000" strike="noStrike" dirty="0" err="1">
                <a:solidFill>
                  <a:srgbClr val="000000"/>
                </a:solidFill>
                <a:latin typeface="Gill Sans MT"/>
                <a:ea typeface="DejaVu Sans"/>
              </a:rPr>
              <a:t>developer.android.com</a:t>
            </a:r>
            <a:r>
              <a:rPr lang="en-US" sz="2000" strike="noStrike" dirty="0">
                <a:solidFill>
                  <a:srgbClr val="000000"/>
                </a:solidFill>
                <a:latin typeface="Gill Sans MT"/>
                <a:ea typeface="DejaVu Sans"/>
              </a:rPr>
              <a:t>/reference/android/</a:t>
            </a:r>
            <a:r>
              <a:rPr lang="en-US" sz="2000" strike="noStrike" dirty="0" err="1">
                <a:solidFill>
                  <a:srgbClr val="000000"/>
                </a:solidFill>
                <a:latin typeface="Gill Sans MT"/>
                <a:ea typeface="DejaVu Sans"/>
              </a:rPr>
              <a:t>os</a:t>
            </a:r>
            <a:r>
              <a:rPr lang="en-US" sz="2000" strike="noStrike" dirty="0">
                <a:solidFill>
                  <a:srgbClr val="000000"/>
                </a:solidFill>
                <a:latin typeface="Gill Sans MT"/>
                <a:ea typeface="DejaVu Sans"/>
              </a:rPr>
              <a:t>/</a:t>
            </a:r>
            <a:r>
              <a:rPr lang="en-US" sz="2000" strike="noStrike" dirty="0" err="1">
                <a:solidFill>
                  <a:srgbClr val="000000"/>
                </a:solidFill>
                <a:latin typeface="Gill Sans MT"/>
                <a:ea typeface="DejaVu Sans"/>
              </a:rPr>
              <a:t>AsyncTask.html</a:t>
            </a:r>
            <a:endParaRPr dirty="0"/>
          </a:p>
          <a:p>
            <a:pPr>
              <a:lnSpc>
                <a:spcPct val="100000"/>
              </a:lnSpc>
              <a:buSzPct val="76000"/>
              <a:buFont typeface="Wingdings 3" charset="2"/>
              <a:buChar char=""/>
            </a:pPr>
            <a:r>
              <a:rPr lang="en-US" sz="2000" strike="noStrike" smtClean="0">
                <a:solidFill>
                  <a:srgbClr val="000000"/>
                </a:solidFill>
                <a:latin typeface="Arial"/>
                <a:ea typeface="Arial"/>
              </a:rPr>
              <a:t>http</a:t>
            </a:r>
            <a:r>
              <a:rPr lang="en-US" sz="2000" strike="noStrike" dirty="0">
                <a:solidFill>
                  <a:srgbClr val="000000"/>
                </a:solidFill>
                <a:latin typeface="Arial"/>
                <a:ea typeface="Arial"/>
              </a:rPr>
              <a:t>://</a:t>
            </a:r>
            <a:r>
              <a:rPr lang="en-US" sz="2000" strike="noStrike" dirty="0" err="1">
                <a:solidFill>
                  <a:srgbClr val="000000"/>
                </a:solidFill>
                <a:latin typeface="Arial"/>
                <a:ea typeface="Arial"/>
              </a:rPr>
              <a:t>stackoverflow.com</a:t>
            </a:r>
            <a:r>
              <a:rPr lang="en-US" sz="2000" strike="noStrike" dirty="0">
                <a:solidFill>
                  <a:srgbClr val="000000"/>
                </a:solidFill>
                <a:latin typeface="Arial"/>
                <a:ea typeface="Arial"/>
              </a:rPr>
              <a:t>/questions/1513485/how-do-i-get-the-current-gps-location-programmatically-in-android </a:t>
            </a:r>
            <a:endParaRPr dirty="0"/>
          </a:p>
          <a:p>
            <a:pPr>
              <a:lnSpc>
                <a:spcPct val="100000"/>
              </a:lnSpc>
              <a:buSzPct val="76000"/>
              <a:buFont typeface="Wingdings 3" charset="2"/>
              <a:buChar char=""/>
            </a:pPr>
            <a:r>
              <a:rPr lang="en-US" sz="2000" strike="noStrike" dirty="0">
                <a:solidFill>
                  <a:srgbClr val="000000"/>
                </a:solidFill>
                <a:latin typeface="Arial"/>
                <a:ea typeface="Arial"/>
              </a:rPr>
              <a:t>https://</a:t>
            </a:r>
            <a:r>
              <a:rPr lang="en-US" sz="2000" strike="noStrike" dirty="0" err="1">
                <a:solidFill>
                  <a:srgbClr val="000000"/>
                </a:solidFill>
                <a:latin typeface="Arial"/>
                <a:ea typeface="Arial"/>
              </a:rPr>
              <a:t>developers.google.com</a:t>
            </a:r>
            <a:r>
              <a:rPr lang="en-US" sz="2000" strike="noStrike" dirty="0">
                <a:solidFill>
                  <a:srgbClr val="000000"/>
                </a:solidFill>
                <a:latin typeface="Arial"/>
                <a:ea typeface="Arial"/>
              </a:rPr>
              <a:t>/maps/documentation/android/utility/setup</a:t>
            </a:r>
            <a:endParaRPr dirty="0"/>
          </a:p>
          <a:p>
            <a:pPr>
              <a:lnSpc>
                <a:spcPct val="100000"/>
              </a:lnSpc>
              <a:buSzPct val="76000"/>
              <a:buFont typeface="Wingdings 3" charset="2"/>
              <a:buChar char=""/>
            </a:pPr>
            <a:r>
              <a:rPr lang="en-US" sz="2000" strike="noStrike" dirty="0">
                <a:solidFill>
                  <a:srgbClr val="000000"/>
                </a:solidFill>
                <a:latin typeface="Arial"/>
                <a:ea typeface="Arial"/>
              </a:rPr>
              <a:t>http://</a:t>
            </a:r>
            <a:r>
              <a:rPr lang="en-US" sz="2000" strike="noStrike" dirty="0" err="1">
                <a:solidFill>
                  <a:srgbClr val="000000"/>
                </a:solidFill>
                <a:latin typeface="Arial"/>
                <a:ea typeface="Arial"/>
              </a:rPr>
              <a:t>www.techotopia.com</a:t>
            </a:r>
            <a:r>
              <a:rPr lang="en-US" sz="2000" strike="noStrike" dirty="0">
                <a:solidFill>
                  <a:srgbClr val="000000"/>
                </a:solidFill>
                <a:latin typeface="Arial"/>
                <a:ea typeface="Arial"/>
              </a:rPr>
              <a:t>/</a:t>
            </a:r>
            <a:r>
              <a:rPr lang="en-US" sz="2000" strike="noStrike" dirty="0" err="1">
                <a:solidFill>
                  <a:srgbClr val="000000"/>
                </a:solidFill>
                <a:latin typeface="Arial"/>
                <a:ea typeface="Arial"/>
              </a:rPr>
              <a:t>index.php</a:t>
            </a:r>
            <a:r>
              <a:rPr lang="en-US" sz="2000" strike="noStrike" dirty="0">
                <a:solidFill>
                  <a:srgbClr val="000000"/>
                </a:solidFill>
                <a:latin typeface="Arial"/>
                <a:ea typeface="Arial"/>
              </a:rPr>
              <a:t>/</a:t>
            </a:r>
            <a:r>
              <a:rPr lang="en-US" sz="2000" strike="noStrike" dirty="0" err="1">
                <a:solidFill>
                  <a:srgbClr val="000000"/>
                </a:solidFill>
                <a:latin typeface="Arial"/>
                <a:ea typeface="Arial"/>
              </a:rPr>
              <a:t>Working_with_the_Google_Maps_Android_API_in_Android_Studio</a:t>
            </a:r>
            <a:endParaRPr dirty="0"/>
          </a:p>
          <a:p>
            <a:pPr>
              <a:lnSpc>
                <a:spcPct val="100000"/>
              </a:lnSpc>
              <a:buSzPct val="76000"/>
              <a:buFont typeface="Wingdings 3" charset="2"/>
              <a:buChar char=""/>
            </a:pPr>
            <a:r>
              <a:rPr lang="en-US" sz="2000" strike="noStrike" dirty="0">
                <a:solidFill>
                  <a:srgbClr val="000000"/>
                </a:solidFill>
                <a:latin typeface="Arial"/>
                <a:ea typeface="Arial"/>
              </a:rPr>
              <a:t>http://</a:t>
            </a:r>
            <a:r>
              <a:rPr lang="en-US" sz="2000" strike="noStrike" dirty="0" err="1">
                <a:solidFill>
                  <a:srgbClr val="000000"/>
                </a:solidFill>
                <a:latin typeface="Arial"/>
                <a:ea typeface="Arial"/>
              </a:rPr>
              <a:t>developer.android.com</a:t>
            </a:r>
            <a:r>
              <a:rPr lang="en-US" sz="2000" strike="noStrike" dirty="0">
                <a:solidFill>
                  <a:srgbClr val="000000"/>
                </a:solidFill>
                <a:latin typeface="Arial"/>
                <a:ea typeface="Arial"/>
              </a:rPr>
              <a:t>/google/play-services/</a:t>
            </a:r>
            <a:r>
              <a:rPr lang="en-US" sz="2000" strike="noStrike" dirty="0" err="1">
                <a:solidFill>
                  <a:srgbClr val="000000"/>
                </a:solidFill>
                <a:latin typeface="Arial"/>
                <a:ea typeface="Arial"/>
              </a:rPr>
              <a:t>setup.html</a:t>
            </a:r>
            <a:endParaRPr dirty="0"/>
          </a:p>
          <a:p>
            <a:pPr>
              <a:lnSpc>
                <a:spcPct val="100000"/>
              </a:lnSpc>
              <a:buSzPct val="76000"/>
              <a:buFont typeface="Wingdings 3" charset="2"/>
              <a:buChar char=""/>
            </a:pPr>
            <a:r>
              <a:rPr lang="en-US" sz="2000" strike="noStrike" dirty="0">
                <a:solidFill>
                  <a:srgbClr val="000000"/>
                </a:solidFill>
                <a:latin typeface="Arial"/>
                <a:ea typeface="Arial"/>
              </a:rPr>
              <a:t>http://</a:t>
            </a:r>
            <a:r>
              <a:rPr lang="en-US" sz="2000" strike="noStrike" dirty="0" err="1">
                <a:solidFill>
                  <a:srgbClr val="000000"/>
                </a:solidFill>
                <a:latin typeface="Arial"/>
                <a:ea typeface="Arial"/>
              </a:rPr>
              <a:t>blog.doityourselfandroid.com</a:t>
            </a:r>
            <a:r>
              <a:rPr lang="en-US" sz="2000" strike="noStrike" dirty="0">
                <a:solidFill>
                  <a:srgbClr val="000000"/>
                </a:solidFill>
                <a:latin typeface="Arial"/>
                <a:ea typeface="Arial"/>
              </a:rPr>
              <a:t>/2011/04/12/</a:t>
            </a:r>
            <a:r>
              <a:rPr lang="en-US" sz="2000" strike="noStrike" dirty="0" err="1">
                <a:solidFill>
                  <a:srgbClr val="000000"/>
                </a:solidFill>
                <a:latin typeface="Arial"/>
                <a:ea typeface="Arial"/>
              </a:rPr>
              <a:t>oauth</a:t>
            </a:r>
            <a:r>
              <a:rPr lang="en-US" sz="2000" strike="noStrike" dirty="0">
                <a:solidFill>
                  <a:srgbClr val="000000"/>
                </a:solidFill>
                <a:latin typeface="Arial"/>
                <a:ea typeface="Arial"/>
              </a:rPr>
              <a:t>-android-google-</a:t>
            </a:r>
            <a:r>
              <a:rPr lang="en-US" sz="2000" strike="noStrike" dirty="0" err="1">
                <a:solidFill>
                  <a:srgbClr val="000000"/>
                </a:solidFill>
                <a:latin typeface="Arial"/>
                <a:ea typeface="Arial"/>
              </a:rPr>
              <a:t>apis</a:t>
            </a:r>
            <a:r>
              <a:rPr lang="en-US" sz="2000" strike="noStrike" dirty="0">
                <a:solidFill>
                  <a:srgbClr val="000000"/>
                </a:solidFill>
                <a:latin typeface="Arial"/>
                <a:ea typeface="Arial"/>
              </a:rPr>
              <a:t>-client-library-java/</a:t>
            </a:r>
            <a:endParaRPr dirty="0"/>
          </a:p>
          <a:p>
            <a:pPr>
              <a:lnSpc>
                <a:spcPct val="100000"/>
              </a:lnSpc>
              <a:buSzPct val="76000"/>
              <a:buFont typeface="Wingdings 3" charset="2"/>
              <a:buChar char=""/>
            </a:pPr>
            <a:r>
              <a:rPr lang="en-US" sz="2000" strike="noStrike" dirty="0">
                <a:solidFill>
                  <a:srgbClr val="000000"/>
                </a:solidFill>
                <a:latin typeface="Arial"/>
                <a:ea typeface="Droid Sans Fallback"/>
              </a:rPr>
              <a:t>https://</a:t>
            </a:r>
            <a:r>
              <a:rPr lang="en-US" sz="2000" strike="noStrike" dirty="0" err="1">
                <a:solidFill>
                  <a:srgbClr val="000000"/>
                </a:solidFill>
                <a:latin typeface="Arial"/>
                <a:ea typeface="Droid Sans Fallback"/>
              </a:rPr>
              <a:t>developers.google.com</a:t>
            </a:r>
            <a:r>
              <a:rPr lang="en-US" sz="2000" strike="noStrike" dirty="0">
                <a:solidFill>
                  <a:srgbClr val="000000"/>
                </a:solidFill>
                <a:latin typeface="Arial"/>
                <a:ea typeface="Droid Sans Fallback"/>
              </a:rPr>
              <a:t>/maps/documentation/</a:t>
            </a:r>
            <a:r>
              <a:rPr lang="en-US" sz="2000" strike="noStrike" dirty="0" err="1">
                <a:solidFill>
                  <a:srgbClr val="000000"/>
                </a:solidFill>
                <a:latin typeface="Arial"/>
                <a:ea typeface="Droid Sans Fallback"/>
              </a:rPr>
              <a:t>javascript</a:t>
            </a:r>
            <a:r>
              <a:rPr lang="en-US" sz="2000" strike="noStrike" dirty="0">
                <a:solidFill>
                  <a:srgbClr val="000000"/>
                </a:solidFill>
                <a:latin typeface="Arial"/>
                <a:ea typeface="Droid Sans Fallback"/>
              </a:rPr>
              <a:t>/examples/map-simple</a:t>
            </a:r>
            <a:endParaRPr dirty="0"/>
          </a:p>
          <a:p>
            <a:pPr>
              <a:lnSpc>
                <a:spcPct val="100000"/>
              </a:lnSpc>
              <a:buSzPct val="76000"/>
              <a:buFont typeface="Wingdings 3" charset="2"/>
              <a:buChar char=""/>
            </a:pPr>
            <a:r>
              <a:rPr lang="en-US" sz="2000" strike="noStrike" dirty="0">
                <a:solidFill>
                  <a:srgbClr val="000000"/>
                </a:solidFill>
                <a:latin typeface="Arial"/>
                <a:ea typeface="Droid Sans Fallback"/>
              </a:rPr>
              <a:t>https://</a:t>
            </a:r>
            <a:r>
              <a:rPr lang="en-US" sz="2000" strike="noStrike" dirty="0" err="1">
                <a:solidFill>
                  <a:srgbClr val="000000"/>
                </a:solidFill>
                <a:latin typeface="Arial"/>
                <a:ea typeface="Droid Sans Fallback"/>
              </a:rPr>
              <a:t>developers.google.com</a:t>
            </a:r>
            <a:r>
              <a:rPr lang="en-US" sz="2000" strike="noStrike" dirty="0">
                <a:solidFill>
                  <a:srgbClr val="000000"/>
                </a:solidFill>
                <a:latin typeface="Arial"/>
                <a:ea typeface="Droid Sans Fallback"/>
              </a:rPr>
              <a:t>/maps/documentation/</a:t>
            </a:r>
            <a:r>
              <a:rPr lang="en-US" sz="2000" strike="noStrike" dirty="0" err="1">
                <a:solidFill>
                  <a:srgbClr val="000000"/>
                </a:solidFill>
                <a:latin typeface="Arial"/>
                <a:ea typeface="Droid Sans Fallback"/>
              </a:rPr>
              <a:t>javascript</a:t>
            </a:r>
            <a:r>
              <a:rPr lang="en-US" sz="2000" strike="noStrike" dirty="0">
                <a:solidFill>
                  <a:srgbClr val="000000"/>
                </a:solidFill>
                <a:latin typeface="Arial"/>
                <a:ea typeface="Droid Sans Fallback"/>
              </a:rPr>
              <a:t>/examples/marker-simple</a:t>
            </a:r>
            <a:endParaRPr dirty="0"/>
          </a:p>
          <a:p>
            <a:pPr>
              <a:lnSpc>
                <a:spcPct val="100000"/>
              </a:lnSpc>
              <a:buSzPct val="76000"/>
              <a:buFont typeface="Wingdings 3" charset="2"/>
              <a:buChar char=""/>
            </a:pPr>
            <a:r>
              <a:rPr lang="en-US" sz="2000" strike="noStrike" dirty="0">
                <a:solidFill>
                  <a:srgbClr val="000000"/>
                </a:solidFill>
                <a:latin typeface="Arial"/>
                <a:ea typeface="Droid Sans Fallback"/>
              </a:rPr>
              <a:t>https://</a:t>
            </a:r>
            <a:r>
              <a:rPr lang="en-US" sz="2000" strike="noStrike" dirty="0" err="1">
                <a:solidFill>
                  <a:srgbClr val="000000"/>
                </a:solidFill>
                <a:latin typeface="Arial"/>
                <a:ea typeface="Droid Sans Fallback"/>
              </a:rPr>
              <a:t>developers.google.com</a:t>
            </a:r>
            <a:r>
              <a:rPr lang="en-US" sz="2000" strike="noStrike" dirty="0">
                <a:solidFill>
                  <a:srgbClr val="000000"/>
                </a:solidFill>
                <a:latin typeface="Arial"/>
                <a:ea typeface="Droid Sans Fallback"/>
              </a:rPr>
              <a:t>/maps/documentation/</a:t>
            </a:r>
            <a:r>
              <a:rPr lang="en-US" sz="2000" strike="noStrike" dirty="0" err="1">
                <a:solidFill>
                  <a:srgbClr val="000000"/>
                </a:solidFill>
                <a:latin typeface="Arial"/>
                <a:ea typeface="Droid Sans Fallback"/>
              </a:rPr>
              <a:t>javascript</a:t>
            </a:r>
            <a:r>
              <a:rPr lang="en-US" sz="2000" strike="noStrike" dirty="0">
                <a:solidFill>
                  <a:srgbClr val="000000"/>
                </a:solidFill>
                <a:latin typeface="Arial"/>
                <a:ea typeface="Droid Sans Fallback"/>
              </a:rPr>
              <a:t>/examples/</a:t>
            </a:r>
            <a:r>
              <a:rPr lang="en-US" sz="2000" strike="noStrike" dirty="0" err="1">
                <a:solidFill>
                  <a:srgbClr val="000000"/>
                </a:solidFill>
                <a:latin typeface="Arial"/>
                <a:ea typeface="Droid Sans Fallback"/>
              </a:rPr>
              <a:t>infowindow</a:t>
            </a:r>
            <a:r>
              <a:rPr lang="en-US" sz="2000" strike="noStrike" dirty="0">
                <a:solidFill>
                  <a:srgbClr val="000000"/>
                </a:solidFill>
                <a:latin typeface="Arial"/>
                <a:ea typeface="Droid Sans Fallback"/>
              </a:rPr>
              <a:t>-simple</a:t>
            </a:r>
            <a:endParaRPr dirty="0"/>
          </a:p>
          <a:p>
            <a:pPr>
              <a:lnSpc>
                <a:spcPct val="100000"/>
              </a:lnSpc>
              <a:buSzPct val="76000"/>
              <a:buFont typeface="Wingdings 3" charset="2"/>
              <a:buChar char=""/>
            </a:pPr>
            <a:r>
              <a:rPr lang="en-US" sz="2000" strike="noStrike" dirty="0">
                <a:solidFill>
                  <a:srgbClr val="000000"/>
                </a:solidFill>
                <a:latin typeface="Arial"/>
                <a:ea typeface="Droid Sans Fallback"/>
              </a:rPr>
              <a:t>http://</a:t>
            </a:r>
            <a:r>
              <a:rPr lang="en-US" sz="2000" strike="noStrike" dirty="0" err="1">
                <a:solidFill>
                  <a:srgbClr val="000000"/>
                </a:solidFill>
                <a:latin typeface="Arial"/>
                <a:ea typeface="Droid Sans Fallback"/>
              </a:rPr>
              <a:t>stackoverflow.com</a:t>
            </a:r>
            <a:r>
              <a:rPr lang="en-US" sz="2000" strike="noStrike" dirty="0">
                <a:solidFill>
                  <a:srgbClr val="000000"/>
                </a:solidFill>
                <a:latin typeface="Arial"/>
                <a:ea typeface="Droid Sans Fallback"/>
              </a:rPr>
              <a:t>/questions/2090551/parse-query-string-in-</a:t>
            </a:r>
            <a:r>
              <a:rPr lang="en-US" sz="2000" strike="noStrike" dirty="0" err="1">
                <a:solidFill>
                  <a:srgbClr val="000000"/>
                </a:solidFill>
                <a:latin typeface="Arial"/>
                <a:ea typeface="Droid Sans Fallback"/>
              </a:rPr>
              <a:t>javascript</a:t>
            </a:r>
            <a:r>
              <a:rPr lang="en-US" sz="2000" strike="noStrike" dirty="0">
                <a:solidFill>
                  <a:srgbClr val="000000"/>
                </a:solidFill>
                <a:latin typeface="Arial"/>
                <a:ea typeface="Droid Sans Fallback"/>
              </a:rPr>
              <a:t> </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200" dirty="0" smtClean="0"/>
              <a:t>Additional Example: Android and Twitter</a:t>
            </a:r>
            <a:endParaRPr lang="en-US" sz="4200" dirty="0"/>
          </a:p>
        </p:txBody>
      </p:sp>
      <p:sp>
        <p:nvSpPr>
          <p:cNvPr id="3" name="Subtitle 2"/>
          <p:cNvSpPr>
            <a:spLocks noGrp="1"/>
          </p:cNvSpPr>
          <p:nvPr>
            <p:ph type="subTitle"/>
          </p:nvPr>
        </p:nvSpPr>
        <p:spPr/>
        <p:txBody>
          <a:bodyPr/>
          <a:lstStyle/>
          <a:p>
            <a:endParaRPr lang="en-US"/>
          </a:p>
        </p:txBody>
      </p:sp>
    </p:spTree>
    <p:extLst>
      <p:ext uri="{BB962C8B-B14F-4D97-AF65-F5344CB8AC3E}">
        <p14:creationId xmlns:p14="http://schemas.microsoft.com/office/powerpoint/2010/main" val="37729649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28675"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536575" indent="-3429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Set up a typical Activity with a ListView on it, to which we will attach an ArrayList (of tweets).</a:t>
            </a:r>
          </a:p>
          <a:p>
            <a:pPr lvl="1" eaLnBrk="1" hangingPunct="1">
              <a:spcBef>
                <a:spcPts val="661"/>
              </a:spcBef>
              <a:buClr>
                <a:srgbClr val="727CA3"/>
              </a:buClr>
              <a:buSzPct val="76000"/>
              <a:buFont typeface="Arial" charset="0"/>
              <a:buChar char="•"/>
            </a:pPr>
            <a:r>
              <a:rPr lang="en-US" sz="2200">
                <a:solidFill>
                  <a:srgbClr val="000000"/>
                </a:solidFill>
                <a:latin typeface="Gill Sans MT" charset="0"/>
                <a:ea typeface="ＭＳ Ｐゴシック" charset="0"/>
                <a:cs typeface="DejaVu Sans" charset="0"/>
              </a:rPr>
              <a:t>We</a:t>
            </a:r>
            <a:r>
              <a:rPr lang="ja-JP" altLang="en-US" sz="2200">
                <a:solidFill>
                  <a:srgbClr val="000000"/>
                </a:solidFill>
                <a:latin typeface="Gill Sans MT" charset="0"/>
                <a:ea typeface="ＭＳ Ｐゴシック" charset="0"/>
                <a:cs typeface="DejaVu Sans" charset="0"/>
              </a:rPr>
              <a:t>’</a:t>
            </a:r>
            <a:r>
              <a:rPr lang="en-US" sz="2200">
                <a:solidFill>
                  <a:srgbClr val="000000"/>
                </a:solidFill>
                <a:latin typeface="Gill Sans MT" charset="0"/>
                <a:ea typeface="ＭＳ Ｐゴシック" charset="0"/>
                <a:cs typeface="DejaVu Sans" charset="0"/>
              </a:rPr>
              <a:t>ll populate that list of tweets for display later</a:t>
            </a:r>
            <a:br>
              <a:rPr lang="en-US" sz="2200">
                <a:solidFill>
                  <a:srgbClr val="000000"/>
                </a:solidFill>
                <a:latin typeface="Gill Sans MT" charset="0"/>
                <a:ea typeface="ＭＳ Ｐゴシック" charset="0"/>
                <a:cs typeface="DejaVu Sans" charset="0"/>
              </a:rPr>
            </a:br>
            <a:endParaRPr lang="en-US" sz="2200">
              <a:solidFill>
                <a:srgbClr val="000000"/>
              </a:solidFill>
              <a:latin typeface="Gill Sans MT" charset="0"/>
              <a:ea typeface="ＭＳ Ｐゴシック" charset="0"/>
              <a:cs typeface="DejaVu Sans" charset="0"/>
            </a:endParaRPr>
          </a:p>
          <a:p>
            <a:pPr eaLnBrk="1" hangingPunct="1">
              <a:spcBef>
                <a:spcPts val="661"/>
              </a:spcBef>
              <a:buClr>
                <a:srgbClr val="727CA3"/>
              </a:buClr>
              <a:buSzPct val="76000"/>
            </a:pPr>
            <a:r>
              <a:rPr lang="en-US" b="1"/>
              <a:t>protected void onCreate(Bundle savedInstanceState) {</a:t>
            </a:r>
          </a:p>
          <a:p>
            <a:pPr eaLnBrk="1" hangingPunct="1"/>
            <a:r>
              <a:rPr lang="en-US" b="1"/>
              <a:t>super.onCreate(savedInstanceState);</a:t>
            </a:r>
          </a:p>
          <a:p>
            <a:pPr eaLnBrk="1" hangingPunct="1"/>
            <a:endParaRPr lang="en-US"/>
          </a:p>
          <a:p>
            <a:pPr eaLnBrk="1" hangingPunct="1"/>
            <a:r>
              <a:rPr lang="en-US"/>
              <a:t>// Note that the </a:t>
            </a:r>
            <a:r>
              <a:rPr lang="en-US" u="sng"/>
              <a:t>webview for oauth (if called) will undo this</a:t>
            </a:r>
          </a:p>
          <a:p>
            <a:pPr eaLnBrk="1" hangingPunct="1"/>
            <a:r>
              <a:rPr lang="en-US"/>
              <a:t>// So we will recreate it in the </a:t>
            </a:r>
            <a:r>
              <a:rPr lang="en-US" u="sng"/>
              <a:t>webview callback method</a:t>
            </a:r>
          </a:p>
          <a:p>
            <a:pPr eaLnBrk="1" hangingPunct="1"/>
            <a:r>
              <a:rPr lang="en-US"/>
              <a:t>setContentView(R.layout.</a:t>
            </a:r>
            <a:r>
              <a:rPr lang="en-US" i="1"/>
              <a:t>activity_main);</a:t>
            </a:r>
          </a:p>
          <a:p>
            <a:pPr eaLnBrk="1" hangingPunct="1"/>
            <a:r>
              <a:rPr lang="en-US"/>
              <a:t>listView = (ListView) findViewById(R.id.</a:t>
            </a:r>
            <a:r>
              <a:rPr lang="en-US" i="1"/>
              <a:t>listView1);</a:t>
            </a:r>
          </a:p>
          <a:p>
            <a:pPr eaLnBrk="1" hangingPunct="1"/>
            <a:endParaRPr lang="en-US"/>
          </a:p>
          <a:p>
            <a:pPr eaLnBrk="1" hangingPunct="1"/>
            <a:r>
              <a:rPr lang="en-US"/>
              <a:t>// First </a:t>
            </a:r>
            <a:r>
              <a:rPr lang="en-US" u="sng"/>
              <a:t>paramenter - Context</a:t>
            </a:r>
          </a:p>
          <a:p>
            <a:pPr eaLnBrk="1" hangingPunct="1"/>
            <a:r>
              <a:rPr lang="en-US"/>
              <a:t>// Second parameter - Layout for the row</a:t>
            </a:r>
          </a:p>
          <a:p>
            <a:pPr eaLnBrk="1" hangingPunct="1"/>
            <a:r>
              <a:rPr lang="en-US"/>
              <a:t>// Third parameter - Optional ID of the View to which the data is written</a:t>
            </a:r>
          </a:p>
          <a:p>
            <a:pPr eaLnBrk="1" hangingPunct="1"/>
            <a:r>
              <a:rPr lang="en-US"/>
              <a:t>// Forth - the Array of data</a:t>
            </a:r>
          </a:p>
          <a:p>
            <a:pPr eaLnBrk="1" hangingPunct="1"/>
            <a:r>
              <a:rPr lang="en-US"/>
              <a:t>ArrayList&lt;String&gt; tweetsList = </a:t>
            </a:r>
            <a:r>
              <a:rPr lang="en-US" b="1"/>
              <a:t>new ArrayList&lt;String&gt;();</a:t>
            </a:r>
          </a:p>
          <a:p>
            <a:pPr eaLnBrk="1" hangingPunct="1"/>
            <a:r>
              <a:rPr lang="en-US"/>
              <a:t>adapter = </a:t>
            </a:r>
            <a:r>
              <a:rPr lang="en-US" b="1"/>
              <a:t>new ArrayAdapter&lt;String&gt;(this, android.R.layout.</a:t>
            </a:r>
            <a:r>
              <a:rPr lang="en-US" b="1" i="1"/>
              <a:t>simple_list_item_1, tweetsList);</a:t>
            </a:r>
          </a:p>
          <a:p>
            <a:pPr eaLnBrk="1" hangingPunct="1"/>
            <a:r>
              <a:rPr lang="en-US"/>
              <a:t>listView.setAdapter(adapter);   </a:t>
            </a:r>
          </a:p>
          <a:p>
            <a:pPr eaLnBrk="1" hangingPunct="1"/>
            <a:r>
              <a:rPr lang="en-US"/>
              <a:t>adapter.setNotifyOnChange(</a:t>
            </a:r>
            <a:r>
              <a:rPr lang="en-US" b="1"/>
              <a:t>true);</a:t>
            </a:r>
            <a:endParaRPr lang="en-US">
              <a:solidFill>
                <a:srgbClr val="000000"/>
              </a:solidFill>
              <a:latin typeface="Gill Sans MT" charset="0"/>
              <a:cs typeface="DejaVu Sans" charset="0"/>
            </a:endParaRPr>
          </a:p>
        </p:txBody>
      </p:sp>
    </p:spTree>
    <p:extLst>
      <p:ext uri="{BB962C8B-B14F-4D97-AF65-F5344CB8AC3E}">
        <p14:creationId xmlns:p14="http://schemas.microsoft.com/office/powerpoint/2010/main" val="53098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47107"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742950" indent="-28575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Check the preferences file to see if the user has already authenticated to Twitter and gotten an access key (why get it again?)</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Use MODE_PRIVATE so that the file is only accessible by your application.</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Better yet, encrypt it as well, or even store it on a remote server database.</a:t>
            </a:r>
            <a:br>
              <a:rPr lang="en-US" sz="2200">
                <a:solidFill>
                  <a:srgbClr val="000000"/>
                </a:solidFill>
                <a:latin typeface="Gill Sans MT" charset="0"/>
                <a:cs typeface="DejaVu Sans" charset="0"/>
              </a:rPr>
            </a:br>
            <a:endParaRPr lang="en-US" sz="2200">
              <a:solidFill>
                <a:srgbClr val="000000"/>
              </a:solidFill>
              <a:latin typeface="Gill Sans MT" charset="0"/>
              <a:cs typeface="DejaVu Sans" charset="0"/>
            </a:endParaRPr>
          </a:p>
          <a:p>
            <a:pPr eaLnBrk="1" hangingPunct="1"/>
            <a:r>
              <a:rPr lang="en-US"/>
              <a:t>// Restore key values from file, if available</a:t>
            </a:r>
          </a:p>
          <a:p>
            <a:pPr eaLnBrk="1" hangingPunct="1"/>
            <a:r>
              <a:rPr lang="en-US"/>
              <a:t>SharedPreferences sharedPref = </a:t>
            </a:r>
            <a:r>
              <a:rPr lang="en-US" b="1"/>
              <a:t>this.getSharedPreferences(</a:t>
            </a:r>
          </a:p>
          <a:p>
            <a:pPr eaLnBrk="1" hangingPunct="1"/>
            <a:r>
              <a:rPr lang="en-US"/>
              <a:t>        getString(R.string.</a:t>
            </a:r>
            <a:r>
              <a:rPr lang="en-US" i="1"/>
              <a:t>preference_file_key), Context.MODE_PRIVATE);</a:t>
            </a:r>
          </a:p>
          <a:p>
            <a:pPr eaLnBrk="1" hangingPunct="1"/>
            <a:endParaRPr lang="en-US"/>
          </a:p>
          <a:p>
            <a:pPr eaLnBrk="1" hangingPunct="1"/>
            <a:r>
              <a:rPr lang="en-US"/>
              <a:t>twitterAccessToken = sharedPref.getString("twitterAccessToken", "");</a:t>
            </a:r>
          </a:p>
          <a:p>
            <a:pPr eaLnBrk="1" hangingPunct="1"/>
            <a:r>
              <a:rPr lang="en-US"/>
              <a:t>twitterAccessSecret = sharedPref.getString("twitterAccessSecret", "");</a:t>
            </a:r>
          </a:p>
          <a:p>
            <a:pPr eaLnBrk="1" hangingPunct="1"/>
            <a:endParaRPr lang="en-US"/>
          </a:p>
          <a:p>
            <a:pPr eaLnBrk="1" hangingPunct="1"/>
            <a:r>
              <a:rPr lang="en-US" b="1"/>
              <a:t>try {</a:t>
            </a:r>
          </a:p>
          <a:p>
            <a:pPr eaLnBrk="1" hangingPunct="1"/>
            <a:r>
              <a:rPr lang="en-US"/>
              <a:t>	ts = </a:t>
            </a:r>
            <a:r>
              <a:rPr lang="en-US" b="1"/>
              <a:t>new TembooSession(tembooAcct, tembooAppKey, tembooAppValue);</a:t>
            </a:r>
          </a:p>
          <a:p>
            <a:pPr eaLnBrk="1" hangingPunct="1"/>
            <a:r>
              <a:rPr lang="en-US"/>
              <a:t>} </a:t>
            </a:r>
            <a:r>
              <a:rPr lang="en-US" b="1"/>
              <a:t>catch (TembooException e1) {</a:t>
            </a:r>
          </a:p>
          <a:p>
            <a:pPr eaLnBrk="1" hangingPunct="1"/>
            <a:r>
              <a:rPr lang="en-US"/>
              <a:t>	// </a:t>
            </a:r>
            <a:r>
              <a:rPr lang="en-US" b="1"/>
              <a:t>TODO Auto-generated catch block</a:t>
            </a:r>
          </a:p>
          <a:p>
            <a:pPr eaLnBrk="1" hangingPunct="1"/>
            <a:r>
              <a:rPr lang="en-US"/>
              <a:t>	Log.</a:t>
            </a:r>
            <a:r>
              <a:rPr lang="en-US" i="1"/>
              <a:t>e("exception", e1.getMessage());</a:t>
            </a:r>
          </a:p>
          <a:p>
            <a:pPr eaLnBrk="1" hangingPunct="1"/>
            <a:r>
              <a:rPr lang="en-US"/>
              <a:t>}</a:t>
            </a:r>
            <a:endParaRPr lang="en-US">
              <a:solidFill>
                <a:srgbClr val="000000"/>
              </a:solidFill>
              <a:latin typeface="Gill Sans MT" charset="0"/>
              <a:cs typeface="DejaVu Sans" charset="0"/>
            </a:endParaRPr>
          </a:p>
        </p:txBody>
      </p:sp>
    </p:spTree>
    <p:extLst>
      <p:ext uri="{BB962C8B-B14F-4D97-AF65-F5344CB8AC3E}">
        <p14:creationId xmlns:p14="http://schemas.microsoft.com/office/powerpoint/2010/main" val="1052810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48131"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742950" indent="-28575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If so, start a task that we</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ll create to download the tweets (we need to do this separately from our Activity so that the phone is not doing network I/O on the main thread – why is this important?).</a:t>
            </a:r>
            <a:br>
              <a:rPr lang="en-US" sz="2200">
                <a:solidFill>
                  <a:srgbClr val="000000"/>
                </a:solidFill>
                <a:latin typeface="Gill Sans MT" charset="0"/>
                <a:cs typeface="DejaVu Sans" charset="0"/>
              </a:rPr>
            </a:br>
            <a:r>
              <a:rPr lang="en-US" sz="2200">
                <a:solidFill>
                  <a:srgbClr val="000000"/>
                </a:solidFill>
                <a:latin typeface="Gill Sans MT" charset="0"/>
                <a:cs typeface="DejaVu Sans" charset="0"/>
              </a:rPr>
              <a:t/>
            </a:r>
            <a:br>
              <a:rPr lang="en-US" sz="2200">
                <a:solidFill>
                  <a:srgbClr val="000000"/>
                </a:solidFill>
                <a:latin typeface="Gill Sans MT" charset="0"/>
                <a:cs typeface="DejaVu Sans" charset="0"/>
              </a:rPr>
            </a:br>
            <a:endParaRPr lang="en-US" sz="2200">
              <a:solidFill>
                <a:srgbClr val="000000"/>
              </a:solidFill>
              <a:latin typeface="Gill Sans MT" charset="0"/>
              <a:cs typeface="DejaVu Sans" charset="0"/>
            </a:endParaRPr>
          </a:p>
          <a:p>
            <a:pPr eaLnBrk="1" hangingPunct="1"/>
            <a:r>
              <a:rPr lang="en-US"/>
              <a:t>TwitterAsyncTask myTask = </a:t>
            </a:r>
            <a:r>
              <a:rPr lang="en-US" b="1"/>
              <a:t>new TwitterAsyncTask();</a:t>
            </a:r>
          </a:p>
          <a:p>
            <a:pPr eaLnBrk="1" hangingPunct="1"/>
            <a:r>
              <a:rPr lang="en-US"/>
              <a:t>myTask.execute();</a:t>
            </a:r>
            <a:endParaRPr lang="en-US">
              <a:solidFill>
                <a:srgbClr val="000000"/>
              </a:solidFill>
              <a:latin typeface="Gill Sans MT" charset="0"/>
              <a:cs typeface="DejaVu Sans" charset="0"/>
            </a:endParaRPr>
          </a:p>
        </p:txBody>
      </p:sp>
    </p:spTree>
    <p:extLst>
      <p:ext uri="{BB962C8B-B14F-4D97-AF65-F5344CB8AC3E}">
        <p14:creationId xmlns:p14="http://schemas.microsoft.com/office/powerpoint/2010/main" val="30814163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49155"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742950" indent="-28575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If not, start an Intent (this moves from Activity to Activity, and also prompts the Android to use external services, devices, and applications) to launch a new Activity that will consist of a web browser to authenticate on Twitter.</a:t>
            </a:r>
            <a:br>
              <a:rPr lang="en-US" sz="2200">
                <a:solidFill>
                  <a:srgbClr val="000000"/>
                </a:solidFill>
                <a:latin typeface="Gill Sans MT" charset="0"/>
                <a:cs typeface="DejaVu Sans" charset="0"/>
              </a:rPr>
            </a:br>
            <a:r>
              <a:rPr lang="en-US" sz="2200">
                <a:solidFill>
                  <a:srgbClr val="000000"/>
                </a:solidFill>
                <a:latin typeface="Gill Sans MT" charset="0"/>
                <a:cs typeface="DejaVu Sans" charset="0"/>
              </a:rPr>
              <a:t/>
            </a:r>
            <a:br>
              <a:rPr lang="en-US" sz="2200">
                <a:solidFill>
                  <a:srgbClr val="000000"/>
                </a:solidFill>
                <a:latin typeface="Gill Sans MT" charset="0"/>
                <a:cs typeface="DejaVu Sans" charset="0"/>
              </a:rPr>
            </a:br>
            <a:endParaRPr lang="en-US" sz="2200">
              <a:solidFill>
                <a:srgbClr val="000000"/>
              </a:solidFill>
              <a:latin typeface="Gill Sans MT" charset="0"/>
              <a:cs typeface="DejaVu Sans" charset="0"/>
            </a:endParaRPr>
          </a:p>
          <a:p>
            <a:pPr eaLnBrk="1" hangingPunct="1"/>
            <a:r>
              <a:rPr lang="en-US"/>
              <a:t>// Start an intent to the </a:t>
            </a:r>
            <a:r>
              <a:rPr lang="en-US" u="sng"/>
              <a:t>webview and have its callback bring you back</a:t>
            </a:r>
          </a:p>
          <a:p>
            <a:pPr eaLnBrk="1" hangingPunct="1"/>
            <a:r>
              <a:rPr lang="en-US"/>
              <a:t>Intent webviewIntent = </a:t>
            </a:r>
            <a:r>
              <a:rPr lang="en-US" b="1"/>
              <a:t>new Intent(MainActivity.this, WebViewActivity.class);</a:t>
            </a:r>
          </a:p>
          <a:p>
            <a:pPr eaLnBrk="1" hangingPunct="1"/>
            <a:endParaRPr lang="en-US"/>
          </a:p>
          <a:p>
            <a:pPr eaLnBrk="1" hangingPunct="1"/>
            <a:r>
              <a:rPr lang="en-US"/>
              <a:t>webviewIntent.putExtra("tembooAcct", tembooAcct);</a:t>
            </a:r>
          </a:p>
          <a:p>
            <a:pPr eaLnBrk="1" hangingPunct="1"/>
            <a:r>
              <a:rPr lang="en-US"/>
              <a:t>webviewIntent.putExtra("tembooAppKey", tembooAppKey);</a:t>
            </a:r>
          </a:p>
          <a:p>
            <a:pPr eaLnBrk="1" hangingPunct="1"/>
            <a:r>
              <a:rPr lang="en-US"/>
              <a:t>webviewIntent.putExtra("tembooAppValue", tembooAppValue);</a:t>
            </a:r>
          </a:p>
          <a:p>
            <a:pPr eaLnBrk="1" hangingPunct="1"/>
            <a:r>
              <a:rPr lang="en-US"/>
              <a:t>webviewIntent.putExtra("twitterConsumerKey", twitterConsumerKey);</a:t>
            </a:r>
          </a:p>
          <a:p>
            <a:pPr eaLnBrk="1" hangingPunct="1"/>
            <a:r>
              <a:rPr lang="en-US"/>
              <a:t>webviewIntent.putExtra("twitterConsumerSecret", twitterConsumerSecret);</a:t>
            </a:r>
          </a:p>
          <a:p>
            <a:pPr eaLnBrk="1" hangingPunct="1"/>
            <a:endParaRPr lang="en-US"/>
          </a:p>
          <a:p>
            <a:pPr eaLnBrk="1" hangingPunct="1"/>
            <a:r>
              <a:rPr lang="en-US"/>
              <a:t>startActivityForResult(webviewIntent, 0);</a:t>
            </a:r>
          </a:p>
          <a:p>
            <a:pPr eaLnBrk="1" hangingPunct="1"/>
            <a:endParaRPr lang="en-US"/>
          </a:p>
          <a:p>
            <a:pPr eaLnBrk="1" hangingPunct="1"/>
            <a:r>
              <a:rPr lang="en-US"/>
              <a:t>// Re-read the preferences file when we get back</a:t>
            </a:r>
          </a:p>
          <a:p>
            <a:pPr eaLnBrk="1" hangingPunct="1"/>
            <a:r>
              <a:rPr lang="en-US"/>
              <a:t>// Should be populated by the </a:t>
            </a:r>
            <a:r>
              <a:rPr lang="en-US" u="sng"/>
              <a:t>webview activity</a:t>
            </a:r>
          </a:p>
          <a:p>
            <a:pPr eaLnBrk="1" hangingPunct="1"/>
            <a:r>
              <a:rPr lang="en-US"/>
              <a:t>twitterAccessToken = sharedPref.getString("twitterAccessToken", "");</a:t>
            </a:r>
          </a:p>
          <a:p>
            <a:pPr eaLnBrk="1" hangingPunct="1"/>
            <a:r>
              <a:rPr lang="en-US"/>
              <a:t>twitterAccessSecret = sharedPref.getString("twitterAccessSecret", "");</a:t>
            </a:r>
            <a:endParaRPr lang="en-US">
              <a:solidFill>
                <a:srgbClr val="000000"/>
              </a:solidFill>
              <a:latin typeface="Gill Sans MT" charset="0"/>
              <a:cs typeface="DejaVu Sans" charset="0"/>
            </a:endParaRPr>
          </a:p>
        </p:txBody>
      </p:sp>
      <p:sp>
        <p:nvSpPr>
          <p:cNvPr id="2" name="Rectangle 1"/>
          <p:cNvSpPr/>
          <p:nvPr/>
        </p:nvSpPr>
        <p:spPr>
          <a:xfrm>
            <a:off x="5544344" y="5459765"/>
            <a:ext cx="3780234" cy="1091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defRPr/>
            </a:pPr>
            <a:r>
              <a:rPr lang="en-US" dirty="0" err="1"/>
              <a:t>startActivityForResults</a:t>
            </a:r>
            <a:r>
              <a:rPr lang="en-US" dirty="0"/>
              <a:t> allows us to get a callback for the activity to finish, so we can wait to download data.</a:t>
            </a:r>
          </a:p>
        </p:txBody>
      </p:sp>
    </p:spTree>
    <p:extLst>
      <p:ext uri="{BB962C8B-B14F-4D97-AF65-F5344CB8AC3E}">
        <p14:creationId xmlns:p14="http://schemas.microsoft.com/office/powerpoint/2010/main" val="15070624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0179"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742950" indent="-28575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To tell Android what to do when the activity finishes (in this case, download from Twitter), write a function called onActivityResult.</a:t>
            </a:r>
            <a:br>
              <a:rPr lang="en-US" sz="2200">
                <a:solidFill>
                  <a:srgbClr val="000000"/>
                </a:solidFill>
                <a:latin typeface="Gill Sans MT" charset="0"/>
                <a:cs typeface="DejaVu Sans" charset="0"/>
              </a:rPr>
            </a:br>
            <a:r>
              <a:rPr lang="en-US" sz="2200">
                <a:solidFill>
                  <a:srgbClr val="000000"/>
                </a:solidFill>
                <a:latin typeface="Gill Sans MT" charset="0"/>
                <a:cs typeface="DejaVu Sans" charset="0"/>
              </a:rPr>
              <a:t/>
            </a:r>
            <a:br>
              <a:rPr lang="en-US" sz="2200">
                <a:solidFill>
                  <a:srgbClr val="000000"/>
                </a:solidFill>
                <a:latin typeface="Gill Sans MT" charset="0"/>
                <a:cs typeface="DejaVu Sans" charset="0"/>
              </a:rPr>
            </a:br>
            <a:endParaRPr lang="en-US" sz="2200">
              <a:solidFill>
                <a:srgbClr val="000000"/>
              </a:solidFill>
              <a:latin typeface="Gill Sans MT" charset="0"/>
              <a:cs typeface="DejaVu Sans" charset="0"/>
            </a:endParaRPr>
          </a:p>
          <a:p>
            <a:pPr eaLnBrk="1" hangingPunct="1"/>
            <a:r>
              <a:rPr lang="en-US" b="1"/>
              <a:t>protected void onActivityResult(int requestCode, int resultCode, Intent data) {</a:t>
            </a:r>
          </a:p>
          <a:p>
            <a:pPr eaLnBrk="1" hangingPunct="1"/>
            <a:r>
              <a:rPr lang="en-US"/>
              <a:t>	// Do the twitter thing because the </a:t>
            </a:r>
            <a:r>
              <a:rPr lang="en-US" u="sng"/>
              <a:t>Oauth keys have been set</a:t>
            </a:r>
          </a:p>
          <a:p>
            <a:pPr eaLnBrk="1" hangingPunct="1"/>
            <a:r>
              <a:rPr lang="en-US"/>
              <a:t>	// by the web view activity</a:t>
            </a:r>
          </a:p>
          <a:p>
            <a:pPr eaLnBrk="1" hangingPunct="1"/>
            <a:r>
              <a:rPr lang="en-US"/>
              <a:t>	TwitterAsyncTask myTask = </a:t>
            </a:r>
            <a:r>
              <a:rPr lang="en-US" b="1"/>
              <a:t>new TwitterAsyncTask();</a:t>
            </a:r>
          </a:p>
          <a:p>
            <a:pPr eaLnBrk="1" hangingPunct="1"/>
            <a:r>
              <a:rPr lang="en-US"/>
              <a:t>	myTask.execute();</a:t>
            </a:r>
          </a:p>
          <a:p>
            <a:pPr eaLnBrk="1" hangingPunct="1"/>
            <a:r>
              <a:rPr lang="en-US"/>
              <a:t>}</a:t>
            </a:r>
            <a:endParaRPr lang="en-US">
              <a:solidFill>
                <a:srgbClr val="000000"/>
              </a:solidFill>
              <a:latin typeface="Gill Sans MT" charset="0"/>
              <a:cs typeface="DejaVu Sans" charset="0"/>
            </a:endParaRPr>
          </a:p>
        </p:txBody>
      </p:sp>
    </p:spTree>
    <p:extLst>
      <p:ext uri="{BB962C8B-B14F-4D97-AF65-F5344CB8AC3E}">
        <p14:creationId xmlns:p14="http://schemas.microsoft.com/office/powerpoint/2010/main" val="12787168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1203"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742950" indent="-28575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The Twitter download code looks very similar to the </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standalone</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 Twitter example, except that we will return an ArrayList of Strings with the tweets inside.</a:t>
            </a:r>
            <a:br>
              <a:rPr lang="en-US" sz="2200">
                <a:solidFill>
                  <a:srgbClr val="000000"/>
                </a:solidFill>
                <a:latin typeface="Gill Sans MT" charset="0"/>
                <a:cs typeface="DejaVu Sans" charset="0"/>
              </a:rPr>
            </a:br>
            <a:r>
              <a:rPr lang="en-US" sz="2200">
                <a:solidFill>
                  <a:srgbClr val="000000"/>
                </a:solidFill>
                <a:latin typeface="Gill Sans MT" charset="0"/>
                <a:cs typeface="DejaVu Sans" charset="0"/>
              </a:rPr>
              <a:t/>
            </a:r>
            <a:br>
              <a:rPr lang="en-US" sz="2200">
                <a:solidFill>
                  <a:srgbClr val="000000"/>
                </a:solidFill>
                <a:latin typeface="Gill Sans MT" charset="0"/>
                <a:cs typeface="DejaVu Sans" charset="0"/>
              </a:rPr>
            </a:br>
            <a:r>
              <a:rPr lang="en-US" sz="2200"/>
              <a:t>ArrayList&lt;String&gt; result = </a:t>
            </a:r>
            <a:r>
              <a:rPr lang="en-US" sz="2200" b="1"/>
              <a:t>new ArrayList&lt;String&gt;();</a:t>
            </a:r>
            <a:endParaRPr lang="en-US" sz="2200">
              <a:solidFill>
                <a:srgbClr val="000000"/>
              </a:solidFill>
              <a:latin typeface="Gill Sans MT" charset="0"/>
              <a:cs typeface="DejaVu Sans" charset="0"/>
            </a:endParaRPr>
          </a:p>
          <a:p>
            <a:pPr eaLnBrk="1" hangingPunct="1"/>
            <a:r>
              <a:rPr lang="en-US"/>
              <a:t>	JsonArray statuses = rootobj.get("statuses").getAsJsonArray();</a:t>
            </a:r>
          </a:p>
          <a:p>
            <a:pPr eaLnBrk="1" hangingPunct="1"/>
            <a:r>
              <a:rPr lang="nn-NO"/>
              <a:t>      </a:t>
            </a:r>
            <a:r>
              <a:rPr lang="nn-NO" b="1"/>
              <a:t>for(int i = 0; i &lt; statuses.size(); i++) {</a:t>
            </a:r>
          </a:p>
          <a:p>
            <a:pPr eaLnBrk="1" hangingPunct="1"/>
            <a:r>
              <a:rPr lang="en-US"/>
              <a:t>	    JsonObject status = statuses.get(i).getAsJsonObject();</a:t>
            </a:r>
          </a:p>
          <a:p>
            <a:pPr eaLnBrk="1" hangingPunct="1"/>
            <a:r>
              <a:rPr lang="en-US"/>
              <a:t>    </a:t>
            </a:r>
          </a:p>
          <a:p>
            <a:pPr eaLnBrk="1" hangingPunct="1"/>
            <a:r>
              <a:rPr lang="en-US"/>
              <a:t>	    String text = status.get("text").getAsString();</a:t>
            </a:r>
          </a:p>
          <a:p>
            <a:pPr eaLnBrk="1" hangingPunct="1"/>
            <a:r>
              <a:rPr lang="en-US"/>
              <a:t>	    String screen_name = 	status.get("user").getAsJsonObject().get("screen_name").getAsString();</a:t>
            </a:r>
          </a:p>
          <a:p>
            <a:pPr eaLnBrk="1" hangingPunct="1"/>
            <a:r>
              <a:rPr lang="en-US"/>
              <a:t>    </a:t>
            </a:r>
          </a:p>
          <a:p>
            <a:pPr eaLnBrk="1" hangingPunct="1"/>
            <a:r>
              <a:rPr lang="en-US"/>
              <a:t>	    result.add(screen_name + ": " + text);</a:t>
            </a:r>
          </a:p>
          <a:p>
            <a:pPr eaLnBrk="1" hangingPunct="1"/>
            <a:r>
              <a:rPr lang="en-US"/>
              <a:t>	 }</a:t>
            </a:r>
          </a:p>
          <a:p>
            <a:pPr eaLnBrk="1" hangingPunct="1"/>
            <a:r>
              <a:rPr lang="en-US"/>
              <a:t>    </a:t>
            </a:r>
          </a:p>
          <a:p>
            <a:pPr eaLnBrk="1" hangingPunct="1"/>
            <a:r>
              <a:rPr lang="en-US"/>
              <a:t>	    </a:t>
            </a:r>
            <a:r>
              <a:rPr lang="en-US" b="1"/>
              <a:t>return result;</a:t>
            </a:r>
            <a:endParaRPr lang="en-US">
              <a:solidFill>
                <a:srgbClr val="000000"/>
              </a:solidFill>
              <a:latin typeface="Gill Sans MT" charset="0"/>
              <a:cs typeface="DejaVu Sans" charset="0"/>
            </a:endParaRPr>
          </a:p>
        </p:txBody>
      </p:sp>
    </p:spTree>
    <p:extLst>
      <p:ext uri="{BB962C8B-B14F-4D97-AF65-F5344CB8AC3E}">
        <p14:creationId xmlns:p14="http://schemas.microsoft.com/office/powerpoint/2010/main" val="32250820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2227"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To start a </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task</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 (or thread) on Android (for doing network I/O, for instance), we create something called an AsyncTask, and write a function called doInBackground().</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You can write a function called onPostExecute() to indicate what should be done after the background code finishes.</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You cannot (easily) modify the UI from doInBackground, but you can from onPostExecute, so it is common to update class variables from doInBackground, and then have onPostExecute update the UI.  That</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s what we</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ll do here.</a:t>
            </a:r>
          </a:p>
          <a:p>
            <a:pPr lvl="1" eaLnBrk="1" hangingPunct="1">
              <a:spcBef>
                <a:spcPts val="661"/>
              </a:spcBef>
              <a:buClr>
                <a:srgbClr val="727CA3"/>
              </a:buClr>
              <a:buSzPct val="76000"/>
              <a:buFont typeface="Wingdings 3" charset="0"/>
              <a:buChar char=""/>
            </a:pPr>
            <a:r>
              <a:rPr lang="en-US" sz="2200">
                <a:solidFill>
                  <a:srgbClr val="000000"/>
                </a:solidFill>
                <a:latin typeface="Gill Sans MT" charset="0"/>
                <a:ea typeface="ＭＳ Ｐゴシック" charset="0"/>
                <a:cs typeface="DejaVu Sans" charset="0"/>
              </a:rPr>
              <a:t>It is also possible to update the UI as-you-go.</a:t>
            </a:r>
            <a:endParaRPr lang="en-US">
              <a:solidFill>
                <a:srgbClr val="000000"/>
              </a:solidFill>
              <a:latin typeface="Gill Sans MT" charset="0"/>
              <a:ea typeface="ＭＳ Ｐゴシック" charset="0"/>
              <a:cs typeface="DejaVu Sans" charset="0"/>
            </a:endParaRPr>
          </a:p>
        </p:txBody>
      </p:sp>
    </p:spTree>
    <p:extLst>
      <p:ext uri="{BB962C8B-B14F-4D97-AF65-F5344CB8AC3E}">
        <p14:creationId xmlns:p14="http://schemas.microsoft.com/office/powerpoint/2010/main" val="24403175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3251"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r>
              <a:rPr lang="en-US" b="1"/>
              <a:t>public class TwitterAsyncTask extends AsyncTask&lt;Void, Void, Void&gt; {</a:t>
            </a:r>
          </a:p>
          <a:p>
            <a:pPr eaLnBrk="1" hangingPunct="1"/>
            <a:r>
              <a:rPr lang="en-US"/>
              <a:t>	ArrayList&lt;String&gt; tweets;</a:t>
            </a:r>
          </a:p>
          <a:p>
            <a:pPr eaLnBrk="1" hangingPunct="1"/>
            <a:endParaRPr lang="en-US">
              <a:solidFill>
                <a:srgbClr val="000000"/>
              </a:solidFill>
              <a:latin typeface="Gill Sans MT" charset="0"/>
              <a:cs typeface="DejaVu Sans" charset="0"/>
            </a:endParaRPr>
          </a:p>
          <a:p>
            <a:pPr lvl="1" eaLnBrk="1" hangingPunct="1"/>
            <a:r>
              <a:rPr lang="en-US">
                <a:ea typeface="ＭＳ Ｐゴシック" charset="0"/>
              </a:rPr>
              <a:t>@Override</a:t>
            </a:r>
          </a:p>
          <a:p>
            <a:pPr lvl="1" eaLnBrk="1" hangingPunct="1"/>
            <a:r>
              <a:rPr lang="en-US" b="1">
                <a:ea typeface="ＭＳ Ｐゴシック" charset="0"/>
              </a:rPr>
              <a:t>protected Void doInBackground(Void... arg0) {</a:t>
            </a:r>
          </a:p>
          <a:p>
            <a:pPr lvl="1" eaLnBrk="1" hangingPunct="1"/>
            <a:r>
              <a:rPr lang="en-US">
                <a:ea typeface="ＭＳ Ｐゴシック" charset="0"/>
              </a:rPr>
              <a:t>	tweets = twitterApp();</a:t>
            </a:r>
          </a:p>
          <a:p>
            <a:pPr lvl="1" eaLnBrk="1" hangingPunct="1"/>
            <a:r>
              <a:rPr lang="en-US" b="1">
                <a:ea typeface="ＭＳ Ｐゴシック" charset="0"/>
              </a:rPr>
              <a:t>	return null;</a:t>
            </a:r>
          </a:p>
          <a:p>
            <a:pPr lvl="1" eaLnBrk="1" hangingPunct="1"/>
            <a:r>
              <a:rPr lang="en-US">
                <a:ea typeface="ＭＳ Ｐゴシック" charset="0"/>
              </a:rPr>
              <a:t>}</a:t>
            </a:r>
          </a:p>
          <a:p>
            <a:pPr lvl="1" eaLnBrk="1" hangingPunct="1"/>
            <a:endParaRPr lang="en-US">
              <a:solidFill>
                <a:srgbClr val="000000"/>
              </a:solidFill>
              <a:latin typeface="Gill Sans MT" charset="0"/>
              <a:ea typeface="ＭＳ Ｐゴシック" charset="0"/>
              <a:cs typeface="DejaVu Sans" charset="0"/>
            </a:endParaRPr>
          </a:p>
          <a:p>
            <a:pPr lvl="1" eaLnBrk="1" hangingPunct="1"/>
            <a:r>
              <a:rPr lang="en-US">
                <a:ea typeface="ＭＳ Ｐゴシック" charset="0"/>
              </a:rPr>
              <a:t>@Override</a:t>
            </a:r>
          </a:p>
          <a:p>
            <a:pPr lvl="1" eaLnBrk="1" hangingPunct="1"/>
            <a:r>
              <a:rPr lang="en-US" b="1">
                <a:ea typeface="ＭＳ Ｐゴシック" charset="0"/>
              </a:rPr>
              <a:t>protected void onPostExecute(Void arg0) {</a:t>
            </a:r>
          </a:p>
          <a:p>
            <a:pPr lvl="1" eaLnBrk="1" hangingPunct="1"/>
            <a:r>
              <a:rPr lang="en-US">
                <a:ea typeface="ＭＳ Ｐゴシック" charset="0"/>
              </a:rPr>
              <a:t>	adapter.clear();</a:t>
            </a:r>
          </a:p>
          <a:p>
            <a:pPr lvl="1" eaLnBrk="1" hangingPunct="1"/>
            <a:r>
              <a:rPr lang="en-US">
                <a:ea typeface="ＭＳ Ｐゴシック" charset="0"/>
              </a:rPr>
              <a:t>	adapter.addAll(tweets);</a:t>
            </a:r>
          </a:p>
          <a:p>
            <a:pPr lvl="1" eaLnBrk="1" hangingPunct="1"/>
            <a:r>
              <a:rPr lang="en-US">
                <a:ea typeface="ＭＳ Ｐゴシック" charset="0"/>
              </a:rPr>
              <a:t>	adapter.notifyDataSetChanged();</a:t>
            </a:r>
          </a:p>
          <a:p>
            <a:pPr lvl="1" eaLnBrk="1" hangingPunct="1"/>
            <a:r>
              <a:rPr lang="en-US">
                <a:ea typeface="ＭＳ Ｐゴシック" charset="0"/>
              </a:rPr>
              <a:t>}</a:t>
            </a:r>
          </a:p>
          <a:p>
            <a:pPr eaLnBrk="1" hangingPunct="1"/>
            <a:r>
              <a:rPr lang="en-US" sz="2200">
                <a:solidFill>
                  <a:srgbClr val="000000"/>
                </a:solidFill>
                <a:latin typeface="Gill Sans MT" charset="0"/>
                <a:cs typeface="DejaVu Sans" charset="0"/>
              </a:rPr>
              <a:t>}</a:t>
            </a:r>
          </a:p>
        </p:txBody>
      </p:sp>
    </p:spTree>
    <p:extLst>
      <p:ext uri="{BB962C8B-B14F-4D97-AF65-F5344CB8AC3E}">
        <p14:creationId xmlns:p14="http://schemas.microsoft.com/office/powerpoint/2010/main" val="27519057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3624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ＭＳ Ｐゴシック"/>
              </a:rPr>
              <a:t>Threading Your Android App</a:t>
            </a:r>
            <a:endParaRPr/>
          </a:p>
        </p:txBody>
      </p:sp>
      <p:sp>
        <p:nvSpPr>
          <p:cNvPr id="168" name="CustomShape 2"/>
          <p:cNvSpPr/>
          <p:nvPr/>
        </p:nvSpPr>
        <p:spPr>
          <a:xfrm>
            <a:off x="504000" y="1344240"/>
            <a:ext cx="9071640" cy="5441760"/>
          </a:xfrm>
          <a:prstGeom prst="rect">
            <a:avLst/>
          </a:prstGeom>
          <a:noFill/>
          <a:ln>
            <a:noFill/>
          </a:ln>
        </p:spPr>
        <p:style>
          <a:lnRef idx="0">
            <a:scrgbClr r="0" g="0" b="0"/>
          </a:lnRef>
          <a:fillRef idx="0">
            <a:scrgbClr r="0" g="0" b="0"/>
          </a:fillRef>
          <a:effectRef idx="0">
            <a:scrgbClr r="0" g="0" b="0"/>
          </a:effectRef>
          <a:fontRef idx="minor"/>
        </p:style>
      </p:sp>
      <p:sp>
        <p:nvSpPr>
          <p:cNvPr id="169" name="CustomShape 3"/>
          <p:cNvSpPr/>
          <p:nvPr/>
        </p:nvSpPr>
        <p:spPr>
          <a:xfrm>
            <a:off x="504000" y="840240"/>
            <a:ext cx="9071640" cy="64569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strike="noStrike">
                <a:solidFill>
                  <a:srgbClr val="000000"/>
                </a:solidFill>
                <a:latin typeface="Gill Sans MT"/>
                <a:ea typeface="ＭＳ Ｐゴシック"/>
              </a:rPr>
              <a:t> private class DownloadFilesTask extends AsyncTask&lt;URL, Integer, Long&gt; {</a:t>
            </a:r>
            <a:endParaRPr/>
          </a:p>
          <a:p>
            <a:pPr>
              <a:lnSpc>
                <a:spcPct val="100000"/>
              </a:lnSpc>
            </a:pPr>
            <a:r>
              <a:rPr lang="en-US" sz="1400" strike="noStrike">
                <a:solidFill>
                  <a:srgbClr val="000000"/>
                </a:solidFill>
                <a:latin typeface="Gill Sans MT"/>
                <a:ea typeface="ＭＳ Ｐゴシック"/>
              </a:rPr>
              <a:t>     protected Long doInBackground(URL... urls) {</a:t>
            </a:r>
            <a:endParaRPr/>
          </a:p>
          <a:p>
            <a:pPr>
              <a:lnSpc>
                <a:spcPct val="100000"/>
              </a:lnSpc>
            </a:pPr>
            <a:r>
              <a:rPr lang="en-US" sz="1400" strike="noStrike">
                <a:solidFill>
                  <a:srgbClr val="000000"/>
                </a:solidFill>
                <a:latin typeface="Gill Sans MT"/>
                <a:ea typeface="ＭＳ Ｐゴシック"/>
              </a:rPr>
              <a:t>         int count = urls.length;</a:t>
            </a:r>
            <a:endParaRPr/>
          </a:p>
          <a:p>
            <a:pPr>
              <a:lnSpc>
                <a:spcPct val="100000"/>
              </a:lnSpc>
            </a:pPr>
            <a:r>
              <a:rPr lang="en-US" sz="1400" strike="noStrike">
                <a:solidFill>
                  <a:srgbClr val="000000"/>
                </a:solidFill>
                <a:latin typeface="Gill Sans MT"/>
                <a:ea typeface="ＭＳ Ｐゴシック"/>
              </a:rPr>
              <a:t>         long totalSize = 0;</a:t>
            </a:r>
            <a:endParaRPr/>
          </a:p>
          <a:p>
            <a:pPr>
              <a:lnSpc>
                <a:spcPct val="100000"/>
              </a:lnSpc>
            </a:pPr>
            <a:r>
              <a:rPr lang="en-US" sz="1400" strike="noStrike">
                <a:solidFill>
                  <a:srgbClr val="000000"/>
                </a:solidFill>
                <a:latin typeface="Gill Sans MT"/>
                <a:ea typeface="ＭＳ Ｐゴシック"/>
              </a:rPr>
              <a:t>         for (int i = 0; i &lt; count; i++) {</a:t>
            </a:r>
            <a:endParaRPr/>
          </a:p>
          <a:p>
            <a:pPr>
              <a:lnSpc>
                <a:spcPct val="100000"/>
              </a:lnSpc>
            </a:pPr>
            <a:r>
              <a:rPr lang="en-US" sz="1400" strike="noStrike">
                <a:solidFill>
                  <a:srgbClr val="000000"/>
                </a:solidFill>
                <a:latin typeface="Gill Sans MT"/>
                <a:ea typeface="ＭＳ Ｐゴシック"/>
              </a:rPr>
              <a:t>             totalSize += Downloader.downloadFile(urls[i]);</a:t>
            </a:r>
            <a:endParaRPr/>
          </a:p>
          <a:p>
            <a:pPr>
              <a:lnSpc>
                <a:spcPct val="100000"/>
              </a:lnSpc>
            </a:pPr>
            <a:r>
              <a:rPr lang="en-US" sz="1400" strike="noStrike">
                <a:solidFill>
                  <a:srgbClr val="000000"/>
                </a:solidFill>
                <a:latin typeface="Gill Sans MT"/>
                <a:ea typeface="ＭＳ Ｐゴシック"/>
              </a:rPr>
              <a:t>             publishProgress((int) ((i / (float) count) * 100));</a:t>
            </a:r>
            <a:endParaRPr/>
          </a:p>
          <a:p>
            <a:pPr>
              <a:lnSpc>
                <a:spcPct val="100000"/>
              </a:lnSpc>
            </a:pPr>
            <a:r>
              <a:rPr lang="en-US" sz="1400" strike="noStrike">
                <a:solidFill>
                  <a:srgbClr val="000000"/>
                </a:solidFill>
                <a:latin typeface="Gill Sans MT"/>
                <a:ea typeface="ＭＳ Ｐゴシック"/>
              </a:rPr>
              <a:t>             // Escape early if cancel() is called</a:t>
            </a:r>
            <a:endParaRPr/>
          </a:p>
          <a:p>
            <a:pPr>
              <a:lnSpc>
                <a:spcPct val="100000"/>
              </a:lnSpc>
            </a:pPr>
            <a:r>
              <a:rPr lang="en-US" sz="1400" strike="noStrike">
                <a:solidFill>
                  <a:srgbClr val="000000"/>
                </a:solidFill>
                <a:latin typeface="Gill Sans MT"/>
                <a:ea typeface="ＭＳ Ｐゴシック"/>
              </a:rPr>
              <a:t>             if (isCancelled()) break;</a:t>
            </a:r>
            <a:endParaRPr/>
          </a:p>
          <a:p>
            <a:pPr>
              <a:lnSpc>
                <a:spcPct val="100000"/>
              </a:lnSpc>
            </a:pPr>
            <a:r>
              <a:rPr lang="en-US" sz="1400" strike="noStrike">
                <a:solidFill>
                  <a:srgbClr val="000000"/>
                </a:solidFill>
                <a:latin typeface="Gill Sans MT"/>
                <a:ea typeface="ＭＳ Ｐゴシック"/>
              </a:rPr>
              <a:t>         }</a:t>
            </a:r>
            <a:endParaRPr/>
          </a:p>
          <a:p>
            <a:pPr>
              <a:lnSpc>
                <a:spcPct val="100000"/>
              </a:lnSpc>
            </a:pPr>
            <a:r>
              <a:rPr lang="en-US" sz="1400" strike="noStrike">
                <a:solidFill>
                  <a:srgbClr val="000000"/>
                </a:solidFill>
                <a:latin typeface="Gill Sans MT"/>
                <a:ea typeface="ＭＳ Ｐゴシック"/>
              </a:rPr>
              <a:t>         return totalSize;</a:t>
            </a:r>
            <a:endParaRPr/>
          </a:p>
          <a:p>
            <a:pPr>
              <a:lnSpc>
                <a:spcPct val="100000"/>
              </a:lnSpc>
            </a:pPr>
            <a:r>
              <a:rPr lang="en-US" sz="1400" strike="noStrike">
                <a:solidFill>
                  <a:srgbClr val="000000"/>
                </a:solidFill>
                <a:latin typeface="Gill Sans MT"/>
                <a:ea typeface="ＭＳ Ｐゴシック"/>
              </a:rPr>
              <a:t>     }</a:t>
            </a:r>
            <a:endParaRPr/>
          </a:p>
          <a:p>
            <a:pPr>
              <a:lnSpc>
                <a:spcPct val="100000"/>
              </a:lnSpc>
            </a:pPr>
            <a:endParaRPr/>
          </a:p>
          <a:p>
            <a:pPr>
              <a:lnSpc>
                <a:spcPct val="100000"/>
              </a:lnSpc>
            </a:pPr>
            <a:r>
              <a:rPr lang="en-US" sz="1400" strike="noStrike">
                <a:solidFill>
                  <a:srgbClr val="000000"/>
                </a:solidFill>
                <a:latin typeface="Gill Sans MT"/>
                <a:ea typeface="ＭＳ Ｐゴシック"/>
              </a:rPr>
              <a:t>     protected void onProgressUpdate(Integer... progress) {</a:t>
            </a:r>
            <a:endParaRPr/>
          </a:p>
          <a:p>
            <a:pPr>
              <a:lnSpc>
                <a:spcPct val="100000"/>
              </a:lnSpc>
            </a:pPr>
            <a:r>
              <a:rPr lang="en-US" sz="1400" strike="noStrike">
                <a:solidFill>
                  <a:srgbClr val="000000"/>
                </a:solidFill>
                <a:latin typeface="Gill Sans MT"/>
                <a:ea typeface="ＭＳ Ｐゴシック"/>
              </a:rPr>
              <a:t>         setProgressPercent(progress[0]);</a:t>
            </a:r>
            <a:endParaRPr/>
          </a:p>
          <a:p>
            <a:pPr>
              <a:lnSpc>
                <a:spcPct val="100000"/>
              </a:lnSpc>
            </a:pPr>
            <a:r>
              <a:rPr lang="en-US" sz="1400" strike="noStrike">
                <a:solidFill>
                  <a:srgbClr val="000000"/>
                </a:solidFill>
                <a:latin typeface="Gill Sans MT"/>
                <a:ea typeface="ＭＳ Ｐゴシック"/>
              </a:rPr>
              <a:t>     }</a:t>
            </a:r>
            <a:endParaRPr/>
          </a:p>
          <a:p>
            <a:pPr>
              <a:lnSpc>
                <a:spcPct val="100000"/>
              </a:lnSpc>
            </a:pPr>
            <a:endParaRPr/>
          </a:p>
          <a:p>
            <a:pPr>
              <a:lnSpc>
                <a:spcPct val="100000"/>
              </a:lnSpc>
            </a:pPr>
            <a:r>
              <a:rPr lang="en-US" sz="1400" strike="noStrike">
                <a:solidFill>
                  <a:srgbClr val="000000"/>
                </a:solidFill>
                <a:latin typeface="Gill Sans MT"/>
                <a:ea typeface="ＭＳ Ｐゴシック"/>
              </a:rPr>
              <a:t>     protected void onPostExecute(Long result) {</a:t>
            </a:r>
            <a:endParaRPr/>
          </a:p>
          <a:p>
            <a:pPr>
              <a:lnSpc>
                <a:spcPct val="100000"/>
              </a:lnSpc>
            </a:pPr>
            <a:r>
              <a:rPr lang="en-US" sz="1400" strike="noStrike">
                <a:solidFill>
                  <a:srgbClr val="000000"/>
                </a:solidFill>
                <a:latin typeface="Gill Sans MT"/>
                <a:ea typeface="ＭＳ Ｐゴシック"/>
              </a:rPr>
              <a:t>         showDialog("Downloaded " + result + " bytes");</a:t>
            </a:r>
            <a:endParaRPr/>
          </a:p>
          <a:p>
            <a:pPr>
              <a:lnSpc>
                <a:spcPct val="100000"/>
              </a:lnSpc>
            </a:pPr>
            <a:r>
              <a:rPr lang="en-US" sz="1400" strike="noStrike">
                <a:solidFill>
                  <a:srgbClr val="000000"/>
                </a:solidFill>
                <a:latin typeface="Gill Sans MT"/>
                <a:ea typeface="ＭＳ Ｐゴシック"/>
              </a:rPr>
              <a:t>     }</a:t>
            </a:r>
            <a:endParaRPr/>
          </a:p>
          <a:p>
            <a:pPr>
              <a:lnSpc>
                <a:spcPct val="100000"/>
              </a:lnSpc>
            </a:pPr>
            <a:r>
              <a:rPr lang="en-US" sz="1400" strike="noStrike">
                <a:solidFill>
                  <a:srgbClr val="000000"/>
                </a:solidFill>
                <a:latin typeface="Gill Sans MT"/>
                <a:ea typeface="ＭＳ Ｐゴシック"/>
              </a:rPr>
              <a:t> }</a:t>
            </a:r>
            <a:endParaRPr/>
          </a:p>
          <a:p>
            <a:pPr>
              <a:lnSpc>
                <a:spcPct val="100000"/>
              </a:lnSpc>
            </a:pPr>
            <a:r>
              <a:rPr lang="en-US" sz="1400" strike="noStrike">
                <a:solidFill>
                  <a:srgbClr val="000000"/>
                </a:solidFill>
                <a:latin typeface="Gill Sans MT"/>
                <a:ea typeface="ＭＳ Ｐゴシック"/>
              </a:rPr>
              <a:t> </a:t>
            </a:r>
            <a:endParaRPr/>
          </a:p>
        </p:txBody>
      </p:sp>
      <p:sp>
        <p:nvSpPr>
          <p:cNvPr id="170" name="CustomShape 4"/>
          <p:cNvSpPr/>
          <p:nvPr/>
        </p:nvSpPr>
        <p:spPr>
          <a:xfrm>
            <a:off x="5376240" y="2016000"/>
            <a:ext cx="4367160" cy="1595520"/>
          </a:xfrm>
          <a:prstGeom prst="rect">
            <a:avLst/>
          </a:prstGeom>
          <a:solidFill>
            <a:srgbClr val="4F81BD"/>
          </a:solidFill>
          <a:ln w="25560">
            <a:solidFill>
              <a:srgbClr val="385D8A"/>
            </a:solidFill>
            <a:miter/>
          </a:ln>
        </p:spPr>
        <p:style>
          <a:lnRef idx="0">
            <a:scrgbClr r="0" g="0" b="0"/>
          </a:lnRef>
          <a:fillRef idx="0">
            <a:scrgbClr r="0" g="0" b="0"/>
          </a:fillRef>
          <a:effectRef idx="0">
            <a:scrgbClr r="0" g="0" b="0"/>
          </a:effectRef>
          <a:fontRef idx="minor"/>
        </p:style>
        <p:txBody>
          <a:bodyPr lIns="90000" tIns="46800" rIns="90000" bIns="46800" anchor="ctr"/>
          <a:lstStyle/>
          <a:p>
            <a:r>
              <a:rPr lang="en-US" strike="noStrike">
                <a:solidFill>
                  <a:srgbClr val="FFFFFF"/>
                </a:solidFill>
                <a:latin typeface="Calibri"/>
                <a:ea typeface="DejaVu Sans"/>
              </a:rPr>
              <a:t>Execute with</a:t>
            </a:r>
            <a:endParaRPr/>
          </a:p>
          <a:p>
            <a:endParaRPr/>
          </a:p>
          <a:p>
            <a:r>
              <a:rPr lang="en-US" strike="noStrike">
                <a:solidFill>
                  <a:srgbClr val="FFFFFF"/>
                </a:solidFill>
                <a:latin typeface="Calibri"/>
                <a:ea typeface="DejaVu Sans"/>
              </a:rPr>
              <a:t> new DownloadFilesTask().execute</a:t>
            </a:r>
            <a:endParaRPr/>
          </a:p>
          <a:p>
            <a:pPr algn="ctr">
              <a:lnSpc>
                <a:spcPct val="100000"/>
              </a:lnSpc>
            </a:pPr>
            <a:r>
              <a:rPr lang="en-US" strike="noStrike">
                <a:solidFill>
                  <a:srgbClr val="FFFFFF"/>
                </a:solidFill>
                <a:latin typeface="Calibri"/>
                <a:ea typeface="DejaVu Sans"/>
              </a:rPr>
              <a:t>(url1, url2, url3);</a:t>
            </a:r>
            <a:endParaRPr/>
          </a:p>
          <a:p>
            <a:pPr algn="ctr">
              <a:lnSpc>
                <a:spcPct val="100000"/>
              </a:lnSpc>
            </a:pP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4275"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742950" indent="-28575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What about that WebView Activity?</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We will have similar work to do here, except that instead of downloading tweets, we</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ll do the Oauth procedure to authenticate against a Twitter user account.</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We</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ll start by pulling the values passed in through the Intent, and starting an AsyncTask to begin Oauth.</a:t>
            </a:r>
            <a:endParaRPr lang="en-US">
              <a:solidFill>
                <a:srgbClr val="000000"/>
              </a:solidFill>
              <a:latin typeface="Gill Sans MT" charset="0"/>
              <a:cs typeface="DejaVu Sans" charset="0"/>
            </a:endParaRPr>
          </a:p>
        </p:txBody>
      </p:sp>
    </p:spTree>
    <p:extLst>
      <p:ext uri="{BB962C8B-B14F-4D97-AF65-F5344CB8AC3E}">
        <p14:creationId xmlns:p14="http://schemas.microsoft.com/office/powerpoint/2010/main" val="30423204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5299"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r>
              <a:rPr lang="en-US" b="1"/>
              <a:t>protected void onCreate(Bundle savedInstanceState) {</a:t>
            </a:r>
          </a:p>
          <a:p>
            <a:pPr lvl="1" eaLnBrk="1" hangingPunct="1"/>
            <a:r>
              <a:rPr lang="en-US" b="1">
                <a:ea typeface="ＭＳ Ｐゴシック" charset="0"/>
              </a:rPr>
              <a:t>super.onCreate(savedInstanceState);</a:t>
            </a:r>
          </a:p>
          <a:p>
            <a:pPr lvl="1" eaLnBrk="1" hangingPunct="1"/>
            <a:endParaRPr lang="en-US">
              <a:ea typeface="ＭＳ Ｐゴシック" charset="0"/>
            </a:endParaRPr>
          </a:p>
          <a:p>
            <a:pPr lvl="1" eaLnBrk="1" hangingPunct="1"/>
            <a:r>
              <a:rPr lang="en-US">
                <a:ea typeface="ＭＳ Ｐゴシック" charset="0"/>
              </a:rPr>
              <a:t>setContentView(R.layout.</a:t>
            </a:r>
            <a:r>
              <a:rPr lang="en-US" i="1">
                <a:ea typeface="ＭＳ Ｐゴシック" charset="0"/>
              </a:rPr>
              <a:t>activity_webview);</a:t>
            </a:r>
          </a:p>
          <a:p>
            <a:pPr lvl="1" eaLnBrk="1" hangingPunct="1"/>
            <a:endParaRPr lang="en-US">
              <a:ea typeface="ＭＳ Ｐゴシック" charset="0"/>
            </a:endParaRPr>
          </a:p>
          <a:p>
            <a:pPr lvl="1" eaLnBrk="1" hangingPunct="1"/>
            <a:r>
              <a:rPr lang="en-US">
                <a:ea typeface="ＭＳ Ｐゴシック" charset="0"/>
              </a:rPr>
              <a:t>// Pull intent values</a:t>
            </a:r>
          </a:p>
          <a:p>
            <a:pPr lvl="1" eaLnBrk="1" hangingPunct="1"/>
            <a:r>
              <a:rPr lang="en-US">
                <a:ea typeface="ＭＳ Ｐゴシック" charset="0"/>
              </a:rPr>
              <a:t>tembooAcct = </a:t>
            </a:r>
            <a:r>
              <a:rPr lang="en-US" b="1">
                <a:ea typeface="ＭＳ Ｐゴシック" charset="0"/>
              </a:rPr>
              <a:t>this.getIntent().getExtras().getString("tembooAcct");</a:t>
            </a:r>
          </a:p>
          <a:p>
            <a:pPr lvl="1" eaLnBrk="1" hangingPunct="1"/>
            <a:r>
              <a:rPr lang="en-US">
                <a:ea typeface="ＭＳ Ｐゴシック" charset="0"/>
              </a:rPr>
              <a:t>tembooAppKey = </a:t>
            </a:r>
            <a:r>
              <a:rPr lang="en-US" b="1">
                <a:ea typeface="ＭＳ Ｐゴシック" charset="0"/>
              </a:rPr>
              <a:t>this.getIntent().getExtras().getString("tembooAppKey");</a:t>
            </a:r>
          </a:p>
          <a:p>
            <a:pPr lvl="1" eaLnBrk="1" hangingPunct="1"/>
            <a:r>
              <a:rPr lang="en-US">
                <a:ea typeface="ＭＳ Ｐゴシック" charset="0"/>
              </a:rPr>
              <a:t>tembooAppValue = </a:t>
            </a:r>
            <a:r>
              <a:rPr lang="en-US" b="1">
                <a:ea typeface="ＭＳ Ｐゴシック" charset="0"/>
              </a:rPr>
              <a:t>this.getIntent().getExtras().getString("tembooAppValue");</a:t>
            </a:r>
          </a:p>
          <a:p>
            <a:pPr lvl="1" eaLnBrk="1" hangingPunct="1"/>
            <a:r>
              <a:rPr lang="en-US">
                <a:ea typeface="ＭＳ Ｐゴシック" charset="0"/>
              </a:rPr>
              <a:t>twitterConsumerKey = </a:t>
            </a:r>
            <a:r>
              <a:rPr lang="en-US" b="1">
                <a:ea typeface="ＭＳ Ｐゴシック" charset="0"/>
              </a:rPr>
              <a:t>this.getIntent().getExtras().getString("twitterConsumerKey");</a:t>
            </a:r>
          </a:p>
          <a:p>
            <a:pPr lvl="1" eaLnBrk="1" hangingPunct="1"/>
            <a:r>
              <a:rPr lang="en-US">
                <a:ea typeface="ＭＳ Ｐゴシック" charset="0"/>
              </a:rPr>
              <a:t>twitterConsumerSecret = </a:t>
            </a:r>
            <a:r>
              <a:rPr lang="en-US" b="1">
                <a:ea typeface="ＭＳ Ｐゴシック" charset="0"/>
              </a:rPr>
              <a:t>this.getIntent().getExtras().getString("twitterConsumerSecret");</a:t>
            </a:r>
          </a:p>
          <a:p>
            <a:pPr lvl="1" eaLnBrk="1" hangingPunct="1"/>
            <a:endParaRPr lang="en-US">
              <a:ea typeface="ＭＳ Ｐゴシック" charset="0"/>
            </a:endParaRPr>
          </a:p>
          <a:p>
            <a:pPr lvl="1" eaLnBrk="1" hangingPunct="1"/>
            <a:r>
              <a:rPr lang="en-US">
                <a:ea typeface="ＭＳ Ｐゴシック" charset="0"/>
              </a:rPr>
              <a:t>CALLBACK_URL = tembooAcct + ".temboolive.com";</a:t>
            </a:r>
          </a:p>
          <a:p>
            <a:pPr lvl="1" eaLnBrk="1" hangingPunct="1"/>
            <a:endParaRPr lang="en-US">
              <a:ea typeface="ＭＳ Ｐゴシック" charset="0"/>
            </a:endParaRPr>
          </a:p>
          <a:p>
            <a:pPr lvl="1" eaLnBrk="1" hangingPunct="1"/>
            <a:r>
              <a:rPr lang="en-US">
                <a:ea typeface="ＭＳ Ｐゴシック" charset="0"/>
              </a:rPr>
              <a:t>ts = </a:t>
            </a:r>
            <a:r>
              <a:rPr lang="en-US" b="1">
                <a:ea typeface="ＭＳ Ｐゴシック" charset="0"/>
              </a:rPr>
              <a:t>new TembooSession(tembooAcct, tembooAppKey, tembooAppValue);</a:t>
            </a:r>
          </a:p>
          <a:p>
            <a:pPr lvl="1" eaLnBrk="1" hangingPunct="1"/>
            <a:endParaRPr lang="en-US">
              <a:ea typeface="ＭＳ Ｐゴシック" charset="0"/>
            </a:endParaRPr>
          </a:p>
          <a:p>
            <a:pPr lvl="1" eaLnBrk="1" hangingPunct="1"/>
            <a:r>
              <a:rPr lang="en-US">
                <a:ea typeface="ＭＳ Ｐゴシック" charset="0"/>
              </a:rPr>
              <a:t>OauthAsyncTask myTask = </a:t>
            </a:r>
            <a:r>
              <a:rPr lang="en-US" b="1">
                <a:ea typeface="ＭＳ Ｐゴシック" charset="0"/>
              </a:rPr>
              <a:t>new OauthAsyncTask();</a:t>
            </a:r>
          </a:p>
          <a:p>
            <a:pPr lvl="1" eaLnBrk="1" hangingPunct="1"/>
            <a:r>
              <a:rPr lang="en-US">
                <a:ea typeface="ＭＳ Ｐゴシック" charset="0"/>
              </a:rPr>
              <a:t>myTask.execute();</a:t>
            </a:r>
          </a:p>
          <a:p>
            <a:pPr eaLnBrk="1" hangingPunct="1"/>
            <a:r>
              <a:rPr lang="en-US"/>
              <a:t>}</a:t>
            </a:r>
            <a:endParaRPr lang="en-US">
              <a:solidFill>
                <a:srgbClr val="000000"/>
              </a:solidFill>
              <a:latin typeface="Gill Sans MT" charset="0"/>
              <a:cs typeface="DejaVu Sans" charset="0"/>
            </a:endParaRPr>
          </a:p>
        </p:txBody>
      </p:sp>
    </p:spTree>
    <p:extLst>
      <p:ext uri="{BB962C8B-B14F-4D97-AF65-F5344CB8AC3E}">
        <p14:creationId xmlns:p14="http://schemas.microsoft.com/office/powerpoint/2010/main" val="154609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6323"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742950" indent="-28575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We</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ll need two AsyncTasks: the first to do the first leg of Oauth (in which the user hits </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Allow</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 and the second to do the second leg of Oauth (in which we obtain the user</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s access token and secret from Twitter).</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OnCreate spawns the first leg</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s task, which calls beginOAuth() – our function -- in the background, and uses the URL returned from that call to pull up a web page for the user to click Allow (this is done in onPostExecute since it involves UI – displaying the web page).</a:t>
            </a:r>
          </a:p>
          <a:p>
            <a:pPr eaLnBrk="1" hangingPunct="1"/>
            <a:r>
              <a:rPr lang="en-US" sz="2200" b="1"/>
              <a:t>protected Void doInBackground(Void... arg0) {</a:t>
            </a:r>
          </a:p>
          <a:p>
            <a:pPr eaLnBrk="1" hangingPunct="1"/>
            <a:r>
              <a:rPr lang="en-US" sz="2200"/>
              <a:t>	beginOAuth();</a:t>
            </a:r>
          </a:p>
          <a:p>
            <a:pPr eaLnBrk="1" hangingPunct="1"/>
            <a:r>
              <a:rPr lang="en-US" sz="2200">
                <a:solidFill>
                  <a:srgbClr val="000000"/>
                </a:solidFill>
                <a:latin typeface="Gill Sans MT" charset="0"/>
                <a:cs typeface="DejaVu Sans" charset="0"/>
              </a:rPr>
              <a:t>}</a:t>
            </a:r>
          </a:p>
          <a:p>
            <a:pPr eaLnBrk="1" hangingPunct="1"/>
            <a:endParaRPr lang="en-US" sz="2200">
              <a:solidFill>
                <a:srgbClr val="000000"/>
              </a:solidFill>
              <a:latin typeface="Gill Sans MT" charset="0"/>
              <a:cs typeface="DejaVu Sans" charset="0"/>
            </a:endParaRPr>
          </a:p>
          <a:p>
            <a:pPr eaLnBrk="1" hangingPunct="1"/>
            <a:r>
              <a:rPr lang="en-US" sz="2200" b="1"/>
              <a:t>protected void onPostExecute(Void arg0) {</a:t>
            </a:r>
          </a:p>
          <a:p>
            <a:pPr eaLnBrk="1" hangingPunct="1"/>
            <a:r>
              <a:rPr lang="en-US" sz="2200"/>
              <a:t>	// Have the user hit "allow" which will call continueOAuth to finish</a:t>
            </a:r>
          </a:p>
          <a:p>
            <a:pPr eaLnBrk="1" hangingPunct="1"/>
            <a:r>
              <a:rPr lang="en-US" sz="2200"/>
              <a:t>	promptUserToAuthorizeApp(initializeOAuthResults.get_AuthorizationURL());</a:t>
            </a:r>
          </a:p>
          <a:p>
            <a:pPr eaLnBrk="1" hangingPunct="1"/>
            <a:r>
              <a:rPr lang="en-US" sz="2200"/>
              <a:t>	OauthFinalizeAsyncTask myTask2 = </a:t>
            </a:r>
            <a:r>
              <a:rPr lang="en-US" sz="2200" b="1"/>
              <a:t>new OauthFinalizeAsyncTask();</a:t>
            </a:r>
          </a:p>
          <a:p>
            <a:pPr eaLnBrk="1" hangingPunct="1"/>
            <a:r>
              <a:rPr lang="en-US" sz="2200"/>
              <a:t>	myTask2.execute();</a:t>
            </a:r>
          </a:p>
          <a:p>
            <a:pPr eaLnBrk="1" hangingPunct="1"/>
            <a:r>
              <a:rPr lang="en-US" sz="2200"/>
              <a:t>}</a:t>
            </a:r>
            <a:endParaRPr lang="en-US" sz="2200">
              <a:solidFill>
                <a:srgbClr val="000000"/>
              </a:solidFill>
              <a:latin typeface="Gill Sans MT" charset="0"/>
              <a:cs typeface="DejaVu Sans" charset="0"/>
            </a:endParaRPr>
          </a:p>
          <a:p>
            <a:pPr eaLnBrk="1" hangingPunct="1">
              <a:spcBef>
                <a:spcPts val="661"/>
              </a:spcBef>
              <a:buClr>
                <a:srgbClr val="727CA3"/>
              </a:buClr>
              <a:buSzPct val="76000"/>
              <a:buFont typeface="Wingdings 3" charset="0"/>
              <a:buChar char=""/>
            </a:pPr>
            <a:endParaRPr lang="en-US">
              <a:solidFill>
                <a:srgbClr val="000000"/>
              </a:solidFill>
              <a:latin typeface="Gill Sans MT" charset="0"/>
              <a:cs typeface="DejaVu Sans" charset="0"/>
            </a:endParaRPr>
          </a:p>
        </p:txBody>
      </p:sp>
    </p:spTree>
    <p:extLst>
      <p:ext uri="{BB962C8B-B14F-4D97-AF65-F5344CB8AC3E}">
        <p14:creationId xmlns:p14="http://schemas.microsoft.com/office/powerpoint/2010/main" val="6401497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7347"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promptUserToAuthorizeApp() will display a webpage with an Allow button (the URL is provided by the first leg of Oauth), while the second AsyncTask will start the second leg of Oauth to get the key.  This can</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t happen until the user actually clicks </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Allow,</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 but the web page is displayed until the user does so or else the action is cancelled (and the second leg will fail with an authentication error).</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We keep the web page visible until the user clicks </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Allow</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 by registering a callback function whenever the page is refreshed or redirected, and we check the URL for the URL of the Twitter callback, indicating that the user must have clicked </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Allow</a:t>
            </a:r>
            <a:r>
              <a:rPr lang="ja-JP" altLang="en-US" sz="2200">
                <a:solidFill>
                  <a:srgbClr val="000000"/>
                </a:solidFill>
                <a:latin typeface="Gill Sans MT" charset="0"/>
                <a:cs typeface="DejaVu Sans" charset="0"/>
              </a:rPr>
              <a:t>”</a:t>
            </a:r>
            <a:r>
              <a:rPr lang="en-US" sz="2200">
                <a:solidFill>
                  <a:srgbClr val="000000"/>
                </a:solidFill>
                <a:latin typeface="Gill Sans MT" charset="0"/>
                <a:cs typeface="DejaVu Sans" charset="0"/>
              </a:rPr>
              <a:t> (otherwise, why would we be going there?).</a:t>
            </a:r>
          </a:p>
          <a:p>
            <a:pPr lvl="1" eaLnBrk="1" hangingPunct="1">
              <a:spcBef>
                <a:spcPts val="661"/>
              </a:spcBef>
              <a:buClr>
                <a:srgbClr val="727CA3"/>
              </a:buClr>
              <a:buSzPct val="76000"/>
              <a:buFont typeface="Wingdings 3" charset="0"/>
              <a:buChar char=""/>
            </a:pPr>
            <a:r>
              <a:rPr lang="en-US" sz="2200">
                <a:solidFill>
                  <a:srgbClr val="000000"/>
                </a:solidFill>
                <a:latin typeface="Gill Sans MT" charset="0"/>
                <a:ea typeface="ＭＳ Ｐゴシック" charset="0"/>
                <a:cs typeface="DejaVu Sans" charset="0"/>
              </a:rPr>
              <a:t>And we mark the web page as invisible.</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We instruct the onResume and onNewIntent actions of this activity to call the callback as well to check to see what web page is showing.</a:t>
            </a:r>
          </a:p>
          <a:p>
            <a:pPr eaLnBrk="1" hangingPunct="1">
              <a:spcBef>
                <a:spcPts val="661"/>
              </a:spcBef>
              <a:buClr>
                <a:srgbClr val="727CA3"/>
              </a:buClr>
              <a:buSzPct val="76000"/>
              <a:buFont typeface="Wingdings 3" charset="0"/>
              <a:buChar char=""/>
            </a:pPr>
            <a:r>
              <a:rPr lang="en-US" sz="2200">
                <a:solidFill>
                  <a:srgbClr val="000000"/>
                </a:solidFill>
                <a:latin typeface="Gill Sans MT" charset="0"/>
                <a:cs typeface="DejaVu Sans" charset="0"/>
              </a:rPr>
              <a:t>The second thread calls continueOAuth() – our function – to finish the Oauth procedure.</a:t>
            </a:r>
          </a:p>
          <a:p>
            <a:pPr lvl="1" eaLnBrk="1" hangingPunct="1">
              <a:spcBef>
                <a:spcPts val="661"/>
              </a:spcBef>
              <a:buClr>
                <a:srgbClr val="727CA3"/>
              </a:buClr>
              <a:buSzPct val="76000"/>
              <a:buFont typeface="Wingdings 3" charset="0"/>
              <a:buChar char=""/>
            </a:pPr>
            <a:r>
              <a:rPr lang="en-US">
                <a:solidFill>
                  <a:srgbClr val="000000"/>
                </a:solidFill>
                <a:latin typeface="Gill Sans MT" charset="0"/>
                <a:ea typeface="ＭＳ Ｐゴシック" charset="0"/>
                <a:cs typeface="DejaVu Sans" charset="0"/>
              </a:rPr>
              <a:t>The call to finish() sends us back to the calling Activity and calls the onActivityResult() function in our main activity.</a:t>
            </a:r>
          </a:p>
        </p:txBody>
      </p:sp>
    </p:spTree>
    <p:extLst>
      <p:ext uri="{BB962C8B-B14F-4D97-AF65-F5344CB8AC3E}">
        <p14:creationId xmlns:p14="http://schemas.microsoft.com/office/powerpoint/2010/main" val="21763418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504031" y="167993"/>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8371" name="Text Box 2"/>
          <p:cNvSpPr txBox="1">
            <a:spLocks noChangeArrowheads="1"/>
          </p:cNvSpPr>
          <p:nvPr/>
        </p:nvSpPr>
        <p:spPr bwMode="auto">
          <a:xfrm>
            <a:off x="504031" y="1343943"/>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742950" indent="-28575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r>
              <a:rPr lang="en-US" b="1"/>
              <a:t>private void beginOAuth() throws TembooException {</a:t>
            </a:r>
          </a:p>
          <a:p>
            <a:pPr eaLnBrk="1" hangingPunct="1"/>
            <a:r>
              <a:rPr lang="en-US"/>
              <a:t>// First OAuth Leg</a:t>
            </a:r>
          </a:p>
          <a:p>
            <a:pPr eaLnBrk="1" hangingPunct="1"/>
            <a:r>
              <a:rPr lang="en-US"/>
              <a:t>InitializeOAuth initializeOAuthChoreo = </a:t>
            </a:r>
            <a:r>
              <a:rPr lang="en-US" b="1"/>
              <a:t>new InitializeOAuth(ts);</a:t>
            </a:r>
          </a:p>
          <a:p>
            <a:pPr eaLnBrk="1" hangingPunct="1"/>
            <a:r>
              <a:rPr lang="en-US"/>
              <a:t>InitializeOAuthInputSet initializeOAuthInputs = initializeOAuthChoreo.newInputSet();</a:t>
            </a:r>
          </a:p>
          <a:p>
            <a:pPr eaLnBrk="1" hangingPunct="1"/>
            <a:r>
              <a:rPr lang="en-US"/>
              <a:t>initializeOAuthInputs.set_AppKeyName(tembooAppKey);</a:t>
            </a:r>
          </a:p>
          <a:p>
            <a:pPr eaLnBrk="1" hangingPunct="1"/>
            <a:r>
              <a:rPr lang="en-US"/>
              <a:t>initializeOAuthInputs.set_ConsumerSecret(twitterConsumerSecret);</a:t>
            </a:r>
          </a:p>
          <a:p>
            <a:pPr eaLnBrk="1" hangingPunct="1"/>
            <a:r>
              <a:rPr lang="en-US"/>
              <a:t>initializeOAuthInputs.set_AccountName(tembooAcct);</a:t>
            </a:r>
          </a:p>
          <a:p>
            <a:pPr eaLnBrk="1" hangingPunct="1"/>
            <a:r>
              <a:rPr lang="en-US"/>
              <a:t>initializeOAuthInputs.set_ConsumerKey(twitterConsumerKey);</a:t>
            </a:r>
          </a:p>
          <a:p>
            <a:pPr eaLnBrk="1" hangingPunct="1"/>
            <a:r>
              <a:rPr lang="en-US"/>
              <a:t>initializeOAuthInputs.set_AppKeyValue(tembooAppValue);</a:t>
            </a:r>
          </a:p>
          <a:p>
            <a:pPr eaLnBrk="1" hangingPunct="1"/>
            <a:r>
              <a:rPr lang="en-US"/>
              <a:t>initializeOAuthResults = initializeOAuthChoreo.execute(initializeOAuthInputs);</a:t>
            </a:r>
          </a:p>
          <a:p>
            <a:pPr eaLnBrk="1" hangingPunct="1"/>
            <a:r>
              <a:rPr lang="en-US"/>
              <a:t>}</a:t>
            </a:r>
            <a:endParaRPr lang="en-US">
              <a:solidFill>
                <a:srgbClr val="000000"/>
              </a:solidFill>
              <a:latin typeface="Gill Sans MT" charset="0"/>
              <a:cs typeface="DejaVu Sans" charset="0"/>
            </a:endParaRPr>
          </a:p>
        </p:txBody>
      </p:sp>
    </p:spTree>
    <p:extLst>
      <p:ext uri="{BB962C8B-B14F-4D97-AF65-F5344CB8AC3E}">
        <p14:creationId xmlns:p14="http://schemas.microsoft.com/office/powerpoint/2010/main" val="9835527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504031" y="-335986"/>
            <a:ext cx="9072563" cy="1091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ＭＳ Ｐゴシック"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charset="0"/>
                <a:ea typeface="Arial" charset="0"/>
                <a:cs typeface="Arial" charset="0"/>
              </a:defRPr>
            </a:lvl9pPr>
          </a:lstStyle>
          <a:p>
            <a:pPr eaLnBrk="1" hangingPunct="1"/>
            <a:r>
              <a:rPr lang="en-US" sz="3500">
                <a:solidFill>
                  <a:srgbClr val="464653"/>
                </a:solidFill>
                <a:latin typeface="Bookman Old Style" charset="0"/>
                <a:cs typeface="DejaVu Sans" charset="0"/>
              </a:rPr>
              <a:t>Android Twitter Viewer</a:t>
            </a:r>
          </a:p>
        </p:txBody>
      </p:sp>
      <p:sp>
        <p:nvSpPr>
          <p:cNvPr id="59395" name="Text Box 2"/>
          <p:cNvSpPr txBox="1">
            <a:spLocks noChangeArrowheads="1"/>
          </p:cNvSpPr>
          <p:nvPr/>
        </p:nvSpPr>
        <p:spPr bwMode="auto">
          <a:xfrm>
            <a:off x="504031" y="839965"/>
            <a:ext cx="9072563" cy="64572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794" tIns="50397" rIns="100794" bIns="50397"/>
          <a:lstStyle>
            <a:lvl1pPr marL="261938" indent="-261938"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ＭＳ Ｐゴシック" charset="0"/>
                <a:cs typeface="Arial" charset="0"/>
              </a:defRPr>
            </a:lvl1pPr>
            <a:lvl2pPr marL="742950" indent="-28575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2pPr>
            <a:lvl3pPr marL="11430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3pPr>
            <a:lvl4pPr marL="16002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4pPr>
            <a:lvl5pPr marL="2057400" indent="-228600" eaLnBrk="0" hangingPunct="0">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261938"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defRPr>
                <a:solidFill>
                  <a:schemeClr val="tx1"/>
                </a:solidFill>
                <a:latin typeface="Calibri" charset="0"/>
                <a:ea typeface="Arial" charset="0"/>
                <a:cs typeface="Arial" charset="0"/>
              </a:defRPr>
            </a:lvl9pPr>
          </a:lstStyle>
          <a:p>
            <a:pPr eaLnBrk="1" hangingPunct="1"/>
            <a:r>
              <a:rPr lang="en-US" sz="1500" b="1"/>
              <a:t>private void continueOAuth() throws TembooException {</a:t>
            </a:r>
          </a:p>
          <a:p>
            <a:pPr eaLnBrk="1" hangingPunct="1"/>
            <a:r>
              <a:rPr lang="en-US" sz="1500"/>
              <a:t>// Final OAuth Leg</a:t>
            </a:r>
          </a:p>
          <a:p>
            <a:pPr eaLnBrk="1" hangingPunct="1"/>
            <a:r>
              <a:rPr lang="en-US" sz="1500"/>
              <a:t>finalizeOAuthChoreo = </a:t>
            </a:r>
            <a:r>
              <a:rPr lang="en-US" sz="1500" b="1"/>
              <a:t>new FinalizeOAuth(ts);</a:t>
            </a:r>
          </a:p>
          <a:p>
            <a:pPr eaLnBrk="1" hangingPunct="1"/>
            <a:r>
              <a:rPr lang="en-US" sz="1500"/>
              <a:t>FinalizeOAuthInputSet finalizeOAuthInputs = finalizeOAuthChoreo.newInputSet();</a:t>
            </a:r>
          </a:p>
          <a:p>
            <a:pPr eaLnBrk="1" hangingPunct="1"/>
            <a:r>
              <a:rPr lang="en-US" sz="1500"/>
              <a:t>finalizeOAuthInputs.set_AppKeyName(tembooAppKey);</a:t>
            </a:r>
          </a:p>
          <a:p>
            <a:pPr eaLnBrk="1" hangingPunct="1"/>
            <a:r>
              <a:rPr lang="en-US" sz="1500"/>
              <a:t>finalizeOAuthInputs.set_CallbackID(initializeOAuthResults.get_CallbackID());</a:t>
            </a:r>
          </a:p>
          <a:p>
            <a:pPr eaLnBrk="1" hangingPunct="1"/>
            <a:r>
              <a:rPr lang="en-US" sz="1500"/>
              <a:t>finalizeOAuthInputs.set_OAuthTokenSecret(initializeOAuthResults.get_OAuthTokenSecret());</a:t>
            </a:r>
          </a:p>
          <a:p>
            <a:pPr eaLnBrk="1" hangingPunct="1"/>
            <a:r>
              <a:rPr lang="en-US" sz="1500"/>
              <a:t>finalizeOAuthInputs.set_ConsumerSecret(twitterConsumerSecret);</a:t>
            </a:r>
          </a:p>
          <a:p>
            <a:pPr eaLnBrk="1" hangingPunct="1"/>
            <a:r>
              <a:rPr lang="en-US" sz="1500"/>
              <a:t>finalizeOAuthInputs.set_AccountName(tembooAcct);</a:t>
            </a:r>
          </a:p>
          <a:p>
            <a:pPr eaLnBrk="1" hangingPunct="1"/>
            <a:r>
              <a:rPr lang="en-US" sz="1500"/>
              <a:t>finalizeOAuthInputs.set_ConsumerKey(twitterConsumerKey);</a:t>
            </a:r>
          </a:p>
          <a:p>
            <a:pPr eaLnBrk="1" hangingPunct="1"/>
            <a:r>
              <a:rPr lang="en-US" sz="1500"/>
              <a:t>finalizeOAuthInputs.set_AppKeyValue(tembooAppValue);</a:t>
            </a:r>
          </a:p>
          <a:p>
            <a:pPr eaLnBrk="1" hangingPunct="1"/>
            <a:endParaRPr lang="en-US" sz="1500"/>
          </a:p>
          <a:p>
            <a:pPr eaLnBrk="1" hangingPunct="1"/>
            <a:r>
              <a:rPr lang="en-US" sz="1500"/>
              <a:t>finalizeOAuthResults = finalizeOAuthChoreo.execute(finalizeOAuthInputs);</a:t>
            </a:r>
          </a:p>
          <a:p>
            <a:pPr eaLnBrk="1" hangingPunct="1"/>
            <a:endParaRPr lang="en-US" sz="1500"/>
          </a:p>
          <a:p>
            <a:pPr eaLnBrk="1" hangingPunct="1"/>
            <a:r>
              <a:rPr lang="en-US" sz="1500"/>
              <a:t>twitterAccessToken = finalizeOAuthResults.get_AccessToken();</a:t>
            </a:r>
          </a:p>
          <a:p>
            <a:pPr eaLnBrk="1" hangingPunct="1"/>
            <a:r>
              <a:rPr lang="en-US" sz="1500"/>
              <a:t>twitterAccessSecret = finalizeOAuthResults.get_AccessTokenSecret();</a:t>
            </a:r>
          </a:p>
          <a:p>
            <a:pPr eaLnBrk="1" hangingPunct="1"/>
            <a:endParaRPr lang="en-US" sz="1500"/>
          </a:p>
          <a:p>
            <a:pPr eaLnBrk="1" hangingPunct="1"/>
            <a:r>
              <a:rPr lang="en-US" sz="1500"/>
              <a:t>SharedPreferences sharedPref = </a:t>
            </a:r>
            <a:r>
              <a:rPr lang="en-US" sz="1500" b="1"/>
              <a:t>this.getSharedPreferences(</a:t>
            </a:r>
          </a:p>
          <a:p>
            <a:pPr eaLnBrk="1" hangingPunct="1"/>
            <a:r>
              <a:rPr lang="en-US" sz="1500"/>
              <a:t>        getString(R.string.</a:t>
            </a:r>
            <a:r>
              <a:rPr lang="en-US" sz="1500" i="1"/>
              <a:t>preference_file_key), Context.MODE_PRIVATE);</a:t>
            </a:r>
          </a:p>
          <a:p>
            <a:pPr eaLnBrk="1" hangingPunct="1"/>
            <a:r>
              <a:rPr lang="en-US" sz="1500"/>
              <a:t>SharedPreferences.Editor editor = sharedPref.edit();</a:t>
            </a:r>
          </a:p>
          <a:p>
            <a:pPr eaLnBrk="1" hangingPunct="1"/>
            <a:r>
              <a:rPr lang="en-US" sz="1500"/>
              <a:t>editor.putString("twitterAccessToken", twitterAccessToken);</a:t>
            </a:r>
          </a:p>
          <a:p>
            <a:pPr eaLnBrk="1" hangingPunct="1"/>
            <a:r>
              <a:rPr lang="en-US" sz="1500"/>
              <a:t>editor.putString("twitterAccessSecret", twitterAccessSecret);</a:t>
            </a:r>
          </a:p>
          <a:p>
            <a:pPr eaLnBrk="1" hangingPunct="1"/>
            <a:r>
              <a:rPr lang="en-US" sz="1500"/>
              <a:t>editor.commit();</a:t>
            </a:r>
          </a:p>
          <a:p>
            <a:pPr eaLnBrk="1" hangingPunct="1"/>
            <a:endParaRPr lang="en-US" sz="1500"/>
          </a:p>
          <a:p>
            <a:pPr eaLnBrk="1" hangingPunct="1"/>
            <a:r>
              <a:rPr lang="en-US" sz="1500"/>
              <a:t>// Now redirect back to the main activity</a:t>
            </a:r>
          </a:p>
          <a:p>
            <a:pPr eaLnBrk="1" hangingPunct="1"/>
            <a:r>
              <a:rPr lang="en-US" sz="1500"/>
              <a:t>setResult(0);</a:t>
            </a:r>
          </a:p>
          <a:p>
            <a:pPr eaLnBrk="1" hangingPunct="1"/>
            <a:r>
              <a:rPr lang="en-US" sz="1500"/>
              <a:t>finish();</a:t>
            </a:r>
          </a:p>
          <a:p>
            <a:pPr eaLnBrk="1" hangingPunct="1"/>
            <a:r>
              <a:rPr lang="en-US" sz="1500"/>
              <a:t>}</a:t>
            </a:r>
            <a:endParaRPr lang="en-US" sz="1500">
              <a:solidFill>
                <a:srgbClr val="000000"/>
              </a:solidFill>
              <a:latin typeface="Gill Sans MT" charset="0"/>
              <a:cs typeface="DejaVu Sans" charset="0"/>
            </a:endParaRPr>
          </a:p>
        </p:txBody>
      </p:sp>
    </p:spTree>
    <p:extLst>
      <p:ext uri="{BB962C8B-B14F-4D97-AF65-F5344CB8AC3E}">
        <p14:creationId xmlns:p14="http://schemas.microsoft.com/office/powerpoint/2010/main" val="16853470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dirty="0" smtClean="0">
                <a:solidFill>
                  <a:srgbClr val="464653"/>
                </a:solidFill>
                <a:latin typeface="Bookman Old Style"/>
                <a:ea typeface="ＭＳ Ｐゴシック"/>
              </a:rPr>
              <a:t>References</a:t>
            </a:r>
            <a:endParaRPr dirty="0"/>
          </a:p>
        </p:txBody>
      </p:sp>
      <p:sp>
        <p:nvSpPr>
          <p:cNvPr id="155" name="CustomShape 2"/>
          <p:cNvSpPr/>
          <p:nvPr/>
        </p:nvSpPr>
        <p:spPr>
          <a:xfrm>
            <a:off x="839880" y="1730520"/>
            <a:ext cx="9071640" cy="49888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80000"/>
              </a:lnSpc>
              <a:buSzPct val="76000"/>
              <a:buFont typeface="Wingdings 3" charset="2"/>
              <a:buChar char=""/>
            </a:pPr>
            <a:r>
              <a:rPr lang="en-US" sz="2650" dirty="0">
                <a:solidFill>
                  <a:srgbClr val="000000"/>
                </a:solidFill>
                <a:latin typeface="Gill Sans MT"/>
                <a:ea typeface="ＭＳ Ｐゴシック"/>
                <a:hlinkClick r:id="rId3"/>
              </a:rPr>
              <a:t>http://developer.android.com/reference/android/widget/</a:t>
            </a:r>
            <a:r>
              <a:rPr lang="en-US" sz="2650" dirty="0" smtClean="0">
                <a:solidFill>
                  <a:srgbClr val="000000"/>
                </a:solidFill>
                <a:latin typeface="Gill Sans MT"/>
                <a:ea typeface="ＭＳ Ｐゴシック"/>
                <a:hlinkClick r:id="rId3"/>
              </a:rPr>
              <a:t>SimpleAdapter.ViewBinder.html</a:t>
            </a:r>
            <a:endParaRPr lang="en-US" sz="2650" dirty="0" smtClean="0">
              <a:solidFill>
                <a:srgbClr val="000000"/>
              </a:solidFill>
              <a:latin typeface="Gill Sans MT"/>
              <a:ea typeface="ＭＳ Ｐゴシック"/>
            </a:endParaRPr>
          </a:p>
          <a:p>
            <a:pPr>
              <a:lnSpc>
                <a:spcPct val="80000"/>
              </a:lnSpc>
              <a:buSzPct val="76000"/>
              <a:buFont typeface="Wingdings 3" charset="2"/>
              <a:buChar char=""/>
            </a:pPr>
            <a:r>
              <a:rPr lang="en-US" sz="2650" dirty="0">
                <a:hlinkClick r:id="rId4"/>
              </a:rPr>
              <a:t>http://stackoverflow.com/questions/23021986/load-fetched-images-into-listview-using-</a:t>
            </a:r>
            <a:r>
              <a:rPr lang="en-US" sz="2650" dirty="0" smtClean="0">
                <a:hlinkClick r:id="rId4"/>
              </a:rPr>
              <a:t>simpleadapter</a:t>
            </a:r>
            <a:r>
              <a:rPr lang="en-US" sz="2650" dirty="0" smtClean="0"/>
              <a:t> </a:t>
            </a:r>
            <a:endParaRPr sz="2650" dirty="0"/>
          </a:p>
        </p:txBody>
      </p:sp>
    </p:spTree>
    <p:extLst>
      <p:ext uri="{BB962C8B-B14F-4D97-AF65-F5344CB8AC3E}">
        <p14:creationId xmlns:p14="http://schemas.microsoft.com/office/powerpoint/2010/main" val="18649614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4000" y="167760"/>
            <a:ext cx="9071640" cy="109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3200" strike="noStrike">
                <a:solidFill>
                  <a:srgbClr val="464653"/>
                </a:solidFill>
                <a:latin typeface="Bookman Old Style"/>
                <a:ea typeface="ＭＳ Ｐゴシック"/>
              </a:rPr>
              <a:t>Libraries and Manifests</a:t>
            </a:r>
            <a:endParaRPr/>
          </a:p>
        </p:txBody>
      </p:sp>
      <p:sp>
        <p:nvSpPr>
          <p:cNvPr id="172" name="CustomShape 2"/>
          <p:cNvSpPr/>
          <p:nvPr/>
        </p:nvSpPr>
        <p:spPr>
          <a:xfrm>
            <a:off x="504000" y="1343880"/>
            <a:ext cx="9071640" cy="6457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SzPct val="76000"/>
              <a:buFont typeface="Wingdings 3" charset="2"/>
              <a:buChar char=""/>
            </a:pPr>
            <a:r>
              <a:rPr lang="en-US" sz="2000" strike="noStrike">
                <a:solidFill>
                  <a:srgbClr val="000000"/>
                </a:solidFill>
                <a:latin typeface="Gill Sans MT"/>
                <a:ea typeface="ＭＳ Ｐゴシック"/>
              </a:rPr>
              <a:t>If you are using external jars in your Android eclipse project, ensure that the jars are in your project's libs directory, so that they are copied to and used by the Android on deployment.</a:t>
            </a:r>
            <a:endParaRPr/>
          </a:p>
          <a:p>
            <a:pPr lvl="1">
              <a:lnSpc>
                <a:spcPct val="100000"/>
              </a:lnSpc>
              <a:buFont typeface="Calibri"/>
              <a:buChar char="•"/>
            </a:pPr>
            <a:r>
              <a:rPr lang="en-US" sz="2000" strike="noStrike">
                <a:solidFill>
                  <a:srgbClr val="000000"/>
                </a:solidFill>
                <a:latin typeface="Gill Sans MT"/>
                <a:ea typeface="ＭＳ Ｐゴシック"/>
              </a:rPr>
              <a:t>We will configure gradle to load them automatically</a:t>
            </a:r>
            <a:endParaRPr/>
          </a:p>
          <a:p>
            <a:pPr lvl="1">
              <a:lnSpc>
                <a:spcPct val="100000"/>
              </a:lnSpc>
              <a:buFont typeface="Calibri"/>
              <a:buChar char="•"/>
            </a:pPr>
            <a:r>
              <a:rPr lang="en-US" sz="2000" strike="noStrike">
                <a:solidFill>
                  <a:srgbClr val="000000"/>
                </a:solidFill>
                <a:latin typeface="Gill Sans MT"/>
                <a:ea typeface="ＭＳ Ｐゴシック"/>
              </a:rPr>
              <a:t>Better yet, paste the dependency into the build.gradle file (which we will also do shortly)</a:t>
            </a:r>
            <a:endParaRPr/>
          </a:p>
          <a:p>
            <a:pPr lvl="1">
              <a:lnSpc>
                <a:spcPct val="100000"/>
              </a:lnSpc>
              <a:buFont typeface="Calibri"/>
              <a:buChar char="•"/>
            </a:pPr>
            <a:r>
              <a:rPr lang="en-US" sz="2000" strike="noStrike">
                <a:solidFill>
                  <a:srgbClr val="000000"/>
                </a:solidFill>
                <a:latin typeface="Gill Sans MT"/>
                <a:ea typeface="ＭＳ Ｐゴシック"/>
              </a:rPr>
              <a:t>Also, be sure to add the following permission to your manifest file:</a:t>
            </a:r>
            <a:endParaRPr/>
          </a:p>
          <a:p>
            <a:pPr>
              <a:lnSpc>
                <a:spcPct val="100000"/>
              </a:lnSpc>
              <a:buSzPct val="76000"/>
              <a:buFont typeface="Wingdings 3" charset="2"/>
              <a:buChar char=""/>
            </a:pPr>
            <a:r>
              <a:rPr lang="en-US" sz="2000" strike="noStrike">
                <a:solidFill>
                  <a:srgbClr val="000000"/>
                </a:solidFill>
                <a:latin typeface="Gill Sans MT"/>
                <a:ea typeface="ＭＳ Ｐゴシック"/>
              </a:rPr>
              <a:t>&lt;uses-permission android:name="android.permission.INTERNET"/&gt;</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4706</Words>
  <Application>Microsoft Macintosh PowerPoint</Application>
  <PresentationFormat>Custom</PresentationFormat>
  <Paragraphs>960</Paragraphs>
  <Slides>86</Slides>
  <Notes>63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86</vt:i4>
      </vt:variant>
    </vt:vector>
  </HeadingPairs>
  <TitlesOfParts>
    <vt:vector size="102" baseType="lpstr">
      <vt:lpstr>Consolas</vt:lpstr>
      <vt:lpstr>Droid Sans Fallback</vt:lpstr>
      <vt:lpstr>Gill Sans</vt:lpstr>
      <vt:lpstr>ＭＳ Ｐゴシック</vt:lpstr>
      <vt:lpstr>StarSymbol</vt:lpstr>
      <vt:lpstr>Arial</vt:lpstr>
      <vt:lpstr>Bookman Old Style</vt:lpstr>
      <vt:lpstr>Calibri</vt:lpstr>
      <vt:lpstr>DejaVu Sans</vt:lpstr>
      <vt:lpstr>Gill Sans MT</vt:lpstr>
      <vt:lpstr>Times New Roman</vt:lpstr>
      <vt:lpstr>Wingdings 3</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Example: Android and Twitter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Mongan</cp:lastModifiedBy>
  <cp:revision>12</cp:revision>
  <dcterms:modified xsi:type="dcterms:W3CDTF">2016-01-12T00:57:50Z</dcterms:modified>
</cp:coreProperties>
</file>