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70" r:id="rId5"/>
    <p:sldId id="271" r:id="rId6"/>
    <p:sldId id="273" r:id="rId7"/>
    <p:sldId id="274" r:id="rId8"/>
    <p:sldId id="272" r:id="rId9"/>
    <p:sldId id="275" r:id="rId10"/>
    <p:sldId id="276" r:id="rId11"/>
    <p:sldId id="281" r:id="rId12"/>
    <p:sldId id="286" r:id="rId13"/>
    <p:sldId id="287" r:id="rId14"/>
    <p:sldId id="288" r:id="rId15"/>
    <p:sldId id="289" r:id="rId16"/>
    <p:sldId id="290" r:id="rId17"/>
    <p:sldId id="277" r:id="rId18"/>
    <p:sldId id="282" r:id="rId19"/>
    <p:sldId id="291" r:id="rId20"/>
    <p:sldId id="292" r:id="rId21"/>
    <p:sldId id="298" r:id="rId22"/>
    <p:sldId id="293" r:id="rId23"/>
    <p:sldId id="278" r:id="rId24"/>
    <p:sldId id="283" r:id="rId25"/>
    <p:sldId id="294" r:id="rId26"/>
    <p:sldId id="295" r:id="rId27"/>
    <p:sldId id="296" r:id="rId28"/>
    <p:sldId id="297" r:id="rId29"/>
    <p:sldId id="299" r:id="rId30"/>
    <p:sldId id="279" r:id="rId31"/>
    <p:sldId id="284" r:id="rId32"/>
    <p:sldId id="300" r:id="rId33"/>
    <p:sldId id="305" r:id="rId34"/>
    <p:sldId id="306" r:id="rId35"/>
    <p:sldId id="307" r:id="rId36"/>
    <p:sldId id="308" r:id="rId37"/>
    <p:sldId id="309" r:id="rId38"/>
    <p:sldId id="310" r:id="rId39"/>
    <p:sldId id="280" r:id="rId40"/>
    <p:sldId id="285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6F2"/>
    <a:srgbClr val="00FF00"/>
    <a:srgbClr val="C6C600"/>
    <a:srgbClr val="0000EA"/>
    <a:srgbClr val="00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37" autoAdjust="0"/>
  </p:normalViewPr>
  <p:slideViewPr>
    <p:cSldViewPr>
      <p:cViewPr varScale="1">
        <p:scale>
          <a:sx n="77" d="100"/>
          <a:sy n="77" d="100"/>
        </p:scale>
        <p:origin x="-8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79CB-D928-A14B-A06B-9D6DEE91A589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9D2B-3ABE-6D49-938B-856943B3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rgbClr val="00006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ww.ischool.drexel.edu</a:t>
            </a:r>
          </a:p>
          <a:p>
            <a:pPr>
              <a:defRPr/>
            </a:pPr>
            <a:fld id="{491871A8-5A62-461A-B63D-51B841D0F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3BA61-5EA6-4AEC-AA81-84598EB90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AA976-4719-41AE-A7B9-897525BCB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5225"/>
            <a:ext cx="1447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93F53-77C3-4BED-B64B-30580092A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00ED4-A086-44CB-B51B-F046D80ED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D590-0AFD-4871-96BA-240ADF050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EA5D-5216-4E6D-9388-9F323780DA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92F8B-904B-46DC-A9F2-1D5BB7D0E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6744-C4B9-439D-A9A8-239ED4788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42F5-64D1-4639-B42A-95354CBF3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A577-B955-40A7-84B5-26E437806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56720"/>
            <a:ext cx="1607820" cy="440559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878C833-E066-41D2-AB23-4E6EB88C8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010400" y="6477000"/>
            <a:ext cx="3276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rgbClr val="000066"/>
                </a:solidFill>
                <a:latin typeface="Avenir 35" pitchFamily="34" charset="0"/>
              </a:rPr>
              <a:t>      ischool.drexel.edu</a:t>
            </a:r>
            <a:endParaRPr lang="en-US" sz="1100" b="1" dirty="0">
              <a:solidFill>
                <a:srgbClr val="000066"/>
              </a:solidFill>
              <a:latin typeface="Avenir 35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io/FileInputStrea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intro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>
            <a:gsLst>
              <a:gs pos="0">
                <a:srgbClr val="0000FF"/>
              </a:gs>
              <a:gs pos="45000">
                <a:srgbClr val="0000EA"/>
              </a:gs>
              <a:gs pos="100000">
                <a:srgbClr val="0000B8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Storage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2000" detail="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1800" y="1838325"/>
            <a:ext cx="5715000" cy="402907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239000" y="5715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Jeff Segall</a:t>
            </a:r>
          </a:p>
          <a:p>
            <a:r>
              <a:rPr lang="en-US" smtClean="0"/>
              <a:t>July 11,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To edit the values in a preferences object, create an associated </a:t>
            </a:r>
            <a:r>
              <a:rPr lang="en-US" b="1" dirty="0" smtClean="0"/>
              <a:t>Editor </a:t>
            </a:r>
            <a:r>
              <a:rPr lang="en-US" dirty="0" smtClean="0"/>
              <a:t>with the </a:t>
            </a:r>
            <a:r>
              <a:rPr lang="en-US" b="1" dirty="0" smtClean="0"/>
              <a:t>edit()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Editor is an inner class of </a:t>
            </a:r>
            <a:r>
              <a:rPr lang="en-US" dirty="0" err="1" smtClean="0"/>
              <a:t>SharedPreferences</a:t>
            </a:r>
            <a:endParaRPr lang="en-US" dirty="0"/>
          </a:p>
          <a:p>
            <a:pPr lvl="1"/>
            <a:r>
              <a:rPr lang="en-US" dirty="0" smtClean="0"/>
              <a:t>Each editor is specific to its preferences object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SharedPreferences</a:t>
            </a:r>
            <a:r>
              <a:rPr lang="en-US" sz="2200" dirty="0" smtClean="0"/>
              <a:t> settings = </a:t>
            </a:r>
            <a:r>
              <a:rPr lang="en-US" sz="2200" dirty="0" err="1" smtClean="0"/>
              <a:t>getPreferences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MODE_PRIVATE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err="1" smtClean="0"/>
              <a:t>SharedPreferences.Editor</a:t>
            </a:r>
            <a:r>
              <a:rPr lang="en-US" sz="2200" dirty="0" smtClean="0"/>
              <a:t> editor = </a:t>
            </a:r>
            <a:r>
              <a:rPr lang="en-US" sz="2200" dirty="0" err="1" smtClean="0"/>
              <a:t>settings.edit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544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Use the Editor to put values into the preferences object</a:t>
            </a:r>
          </a:p>
          <a:p>
            <a:r>
              <a:rPr lang="en-US" dirty="0"/>
              <a:t>When done editing, use the </a:t>
            </a:r>
            <a:r>
              <a:rPr lang="en-US" b="1" dirty="0"/>
              <a:t>commit()</a:t>
            </a:r>
            <a:r>
              <a:rPr lang="en-US" dirty="0"/>
              <a:t> method to save changes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SharedPreferences</a:t>
            </a:r>
            <a:r>
              <a:rPr lang="en-US" sz="2200" dirty="0" smtClean="0"/>
              <a:t> settings = </a:t>
            </a:r>
            <a:r>
              <a:rPr lang="en-US" sz="2200" dirty="0" err="1" smtClean="0"/>
              <a:t>getPreferences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MODE_PRIVATE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err="1" smtClean="0"/>
              <a:t>SharedPreferences.Editor</a:t>
            </a:r>
            <a:r>
              <a:rPr lang="en-US" sz="2200" dirty="0" smtClean="0"/>
              <a:t> editor = </a:t>
            </a:r>
            <a:r>
              <a:rPr lang="en-US" sz="2200" dirty="0" err="1" smtClean="0"/>
              <a:t>settings.edit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 err="1" smtClean="0"/>
              <a:t>editor.putString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“username”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00EA"/>
                </a:solidFill>
              </a:rPr>
              <a:t>“js572”</a:t>
            </a:r>
            <a:r>
              <a:rPr lang="en-US" sz="2200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 smtClean="0"/>
              <a:t>editor.commit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65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getPreferences</a:t>
            </a:r>
            <a:r>
              <a:rPr lang="en-US" b="1" dirty="0" smtClean="0"/>
              <a:t>()</a:t>
            </a:r>
            <a:r>
              <a:rPr lang="en-US" dirty="0" smtClean="0"/>
              <a:t> will obtain the preferences object for a given Activity</a:t>
            </a:r>
          </a:p>
          <a:p>
            <a:r>
              <a:rPr lang="en-US" dirty="0" smtClean="0"/>
              <a:t>To get a global preferences object for our application, we can ask the </a:t>
            </a:r>
            <a:r>
              <a:rPr lang="en-US" dirty="0" err="1" smtClean="0"/>
              <a:t>PreferenceManager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SharedPreferences</a:t>
            </a:r>
            <a:r>
              <a:rPr lang="en-US" sz="2400" dirty="0" smtClean="0"/>
              <a:t> settings =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PreferenceManager.getDefaultSharedPreferences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CA76F2"/>
                </a:solidFill>
              </a:rPr>
              <a:t>this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90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Convenient</a:t>
            </a:r>
          </a:p>
          <a:p>
            <a:r>
              <a:rPr lang="en-US" dirty="0" smtClean="0"/>
              <a:t>Can only store primitive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</a:rPr>
              <a:t>Shared Preferences</a:t>
            </a:r>
          </a:p>
          <a:p>
            <a:r>
              <a:rPr lang="en-US" dirty="0" smtClean="0"/>
              <a:t>Internal Storage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External Storage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Databases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Network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Each Android application is given a certain amount of internal storage space</a:t>
            </a:r>
          </a:p>
          <a:p>
            <a:r>
              <a:rPr lang="en-US" dirty="0" smtClean="0"/>
              <a:t>Applications can store files in their internal space privately</a:t>
            </a:r>
          </a:p>
          <a:p>
            <a:pPr lvl="1"/>
            <a:r>
              <a:rPr lang="en-US" dirty="0" smtClean="0"/>
              <a:t>Files cannot be accessed by other applications</a:t>
            </a:r>
          </a:p>
          <a:p>
            <a:r>
              <a:rPr lang="en-US" dirty="0" smtClean="0"/>
              <a:t>Files are removed when the saving application is uninstalled</a:t>
            </a:r>
          </a:p>
        </p:txBody>
      </p:sp>
    </p:spTree>
    <p:extLst>
      <p:ext uri="{BB962C8B-B14F-4D97-AF65-F5344CB8AC3E}">
        <p14:creationId xmlns:p14="http://schemas.microsoft.com/office/powerpoint/2010/main" val="123516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any Context, use </a:t>
            </a:r>
            <a:r>
              <a:rPr lang="en-US" b="1" dirty="0" err="1" smtClean="0"/>
              <a:t>openFileOutput</a:t>
            </a:r>
            <a:r>
              <a:rPr lang="en-US" b="1" dirty="0" smtClean="0"/>
              <a:t>()</a:t>
            </a:r>
            <a:r>
              <a:rPr lang="en-US" dirty="0" smtClean="0"/>
              <a:t> to open a file output stream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smtClean="0"/>
              <a:t>String filename = </a:t>
            </a:r>
            <a:r>
              <a:rPr lang="en-US" sz="2200" dirty="0" smtClean="0">
                <a:solidFill>
                  <a:srgbClr val="0000EA"/>
                </a:solidFill>
              </a:rPr>
              <a:t>“</a:t>
            </a:r>
            <a:r>
              <a:rPr lang="en-US" sz="2200" dirty="0" err="1" smtClean="0">
                <a:solidFill>
                  <a:srgbClr val="0000EA"/>
                </a:solidFill>
              </a:rPr>
              <a:t>test_file</a:t>
            </a:r>
            <a:r>
              <a:rPr lang="en-US" sz="2200" dirty="0" smtClean="0">
                <a:solidFill>
                  <a:srgbClr val="0000EA"/>
                </a:solidFill>
              </a:rPr>
              <a:t>”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String </a:t>
            </a:r>
            <a:r>
              <a:rPr lang="en-US" sz="2200" dirty="0" err="1" smtClean="0"/>
              <a:t>outputString</a:t>
            </a:r>
            <a:r>
              <a:rPr lang="en-US" sz="2200" dirty="0" smtClean="0"/>
              <a:t> = </a:t>
            </a:r>
            <a:r>
              <a:rPr lang="en-US" sz="2200" dirty="0" smtClean="0">
                <a:solidFill>
                  <a:srgbClr val="0000EA"/>
                </a:solidFill>
              </a:rPr>
              <a:t>“hello, world!”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 smtClean="0"/>
              <a:t>FileOutputStream</a:t>
            </a:r>
            <a:r>
              <a:rPr lang="en-US" sz="2200" dirty="0" smtClean="0"/>
              <a:t> </a:t>
            </a:r>
            <a:r>
              <a:rPr lang="en-US" sz="2200" dirty="0" err="1" smtClean="0"/>
              <a:t>fos</a:t>
            </a:r>
            <a:r>
              <a:rPr lang="en-US" sz="2200" dirty="0" smtClean="0"/>
              <a:t> = </a:t>
            </a:r>
            <a:r>
              <a:rPr lang="en-US" sz="2200" dirty="0" err="1" smtClean="0"/>
              <a:t>openFileOutput</a:t>
            </a:r>
            <a:r>
              <a:rPr lang="en-US" sz="2200" dirty="0" smtClean="0"/>
              <a:t>(filename,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           </a:t>
            </a:r>
            <a:r>
              <a:rPr lang="en-US" sz="2200" dirty="0" err="1" smtClean="0"/>
              <a:t>Context.</a:t>
            </a:r>
            <a:r>
              <a:rPr lang="en-US" sz="2200" dirty="0" err="1" smtClean="0">
                <a:solidFill>
                  <a:srgbClr val="0000EA"/>
                </a:solidFill>
              </a:rPr>
              <a:t>MODE_PRIVATE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err="1" smtClean="0"/>
              <a:t>fos.write</a:t>
            </a:r>
            <a:r>
              <a:rPr lang="en-US" sz="2200" dirty="0" smtClean="0"/>
              <a:t>(</a:t>
            </a:r>
            <a:r>
              <a:rPr lang="en-US" sz="2200" dirty="0" err="1" smtClean="0"/>
              <a:t>outputString.getBytes</a:t>
            </a:r>
            <a:r>
              <a:rPr lang="en-US" sz="2200" dirty="0" smtClean="0"/>
              <a:t>());</a:t>
            </a:r>
          </a:p>
          <a:p>
            <a:pPr marL="0" indent="0">
              <a:buNone/>
            </a:pPr>
            <a:r>
              <a:rPr lang="en-US" sz="2200" dirty="0" err="1" smtClean="0"/>
              <a:t>fos.close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886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 smtClean="0"/>
              <a:t>FileOutputStream</a:t>
            </a:r>
            <a:r>
              <a:rPr lang="en-US" sz="2200" dirty="0" smtClean="0"/>
              <a:t> </a:t>
            </a:r>
            <a:r>
              <a:rPr lang="en-US" sz="2200" dirty="0" err="1" smtClean="0"/>
              <a:t>fos</a:t>
            </a:r>
            <a:r>
              <a:rPr lang="en-US" sz="2200" dirty="0" smtClean="0"/>
              <a:t> = </a:t>
            </a:r>
            <a:r>
              <a:rPr lang="en-US" sz="2200" dirty="0" err="1" smtClean="0"/>
              <a:t>openFileOutput</a:t>
            </a:r>
            <a:r>
              <a:rPr lang="en-US" sz="2200" dirty="0" smtClean="0"/>
              <a:t>(filename,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           </a:t>
            </a:r>
            <a:r>
              <a:rPr lang="en-US" sz="2200" dirty="0" err="1" smtClean="0"/>
              <a:t>Context.</a:t>
            </a:r>
            <a:r>
              <a:rPr lang="en-US" sz="2200" dirty="0" err="1" smtClean="0">
                <a:solidFill>
                  <a:srgbClr val="0000EA"/>
                </a:solidFill>
              </a:rPr>
              <a:t>MODE_PRIVATE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b="1" dirty="0" smtClean="0"/>
              <a:t>MODE_PRIVATE</a:t>
            </a:r>
            <a:r>
              <a:rPr lang="en-US" dirty="0" smtClean="0"/>
              <a:t> tells </a:t>
            </a:r>
            <a:r>
              <a:rPr lang="en-US" dirty="0" err="1" smtClean="0"/>
              <a:t>openFileOutput</a:t>
            </a:r>
            <a:r>
              <a:rPr lang="en-US" dirty="0" smtClean="0"/>
              <a:t> to either create or overwrite a file with the given filename and restrict access</a:t>
            </a:r>
          </a:p>
          <a:p>
            <a:r>
              <a:rPr lang="en-US" b="1" dirty="0" smtClean="0"/>
              <a:t>MODE_APPEND</a:t>
            </a:r>
            <a:r>
              <a:rPr lang="en-US" dirty="0" smtClean="0"/>
              <a:t> will add to the end of an already existing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4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Files can be read back in from internal storage using </a:t>
            </a:r>
            <a:r>
              <a:rPr lang="en-US" b="1" dirty="0" err="1" smtClean="0"/>
              <a:t>openFileInput</a:t>
            </a:r>
            <a:r>
              <a:rPr lang="en-US" b="1" dirty="0" smtClean="0"/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 err="1" smtClean="0"/>
              <a:t>FileInputStream</a:t>
            </a:r>
            <a:r>
              <a:rPr lang="en-US" sz="2200" dirty="0" smtClean="0"/>
              <a:t> </a:t>
            </a:r>
            <a:r>
              <a:rPr lang="en-US" sz="2200" dirty="0" err="1" smtClean="0"/>
              <a:t>fis</a:t>
            </a:r>
            <a:r>
              <a:rPr lang="en-US" sz="2200" dirty="0" smtClean="0"/>
              <a:t> = </a:t>
            </a:r>
            <a:r>
              <a:rPr lang="en-US" sz="2200" dirty="0" err="1" smtClean="0"/>
              <a:t>openFileInput</a:t>
            </a:r>
            <a:r>
              <a:rPr lang="en-US" sz="2200" dirty="0" smtClean="0"/>
              <a:t>(filename);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smtClean="0"/>
              <a:t>The process of reading in from a </a:t>
            </a:r>
            <a:r>
              <a:rPr lang="en-US" dirty="0" err="1" smtClean="0"/>
              <a:t>FileInputStream</a:t>
            </a:r>
            <a:r>
              <a:rPr lang="en-US" dirty="0" smtClean="0"/>
              <a:t> varies depending on the type of file saved.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http://developer.android.com/reference/java/io/</a:t>
            </a:r>
            <a:r>
              <a:rPr lang="en-US" sz="2000" dirty="0" smtClean="0">
                <a:hlinkClick r:id="rId2"/>
              </a:rPr>
              <a:t>FileInputStream.html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0075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functions</a:t>
            </a:r>
          </a:p>
          <a:p>
            <a:pPr lvl="1"/>
            <a:r>
              <a:rPr lang="en-US" dirty="0" err="1" smtClean="0"/>
              <a:t>getFilesDir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Returns the absolute path to your internal file storage directory</a:t>
            </a:r>
          </a:p>
          <a:p>
            <a:pPr lvl="1"/>
            <a:r>
              <a:rPr lang="en-US" dirty="0" err="1" smtClean="0"/>
              <a:t>getDir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Creates (or opens an exiting) directory</a:t>
            </a:r>
          </a:p>
          <a:p>
            <a:pPr lvl="1"/>
            <a:r>
              <a:rPr lang="en-US" dirty="0" err="1" smtClean="0"/>
              <a:t>deleteFile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Deletes a file saved on internal storage</a:t>
            </a:r>
          </a:p>
          <a:p>
            <a:pPr lvl="1"/>
            <a:r>
              <a:rPr lang="en-US" dirty="0" err="1" smtClean="0"/>
              <a:t>fileList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Returns a list of files saved by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1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Dat</a:t>
            </a:r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course of interacting our application, users will generate a lot of data</a:t>
            </a:r>
          </a:p>
          <a:p>
            <a:pPr lvl="1"/>
            <a:r>
              <a:rPr lang="en-US" dirty="0" smtClean="0"/>
              <a:t>Preferences / Settings</a:t>
            </a:r>
          </a:p>
          <a:p>
            <a:pPr lvl="1"/>
            <a:r>
              <a:rPr lang="en-US" dirty="0" smtClean="0"/>
              <a:t>Downloaded files</a:t>
            </a:r>
          </a:p>
          <a:p>
            <a:pPr lvl="1"/>
            <a:r>
              <a:rPr lang="en-US" dirty="0" smtClean="0"/>
              <a:t>Explicit data entry</a:t>
            </a:r>
          </a:p>
          <a:p>
            <a:r>
              <a:rPr lang="en-US" dirty="0" smtClean="0"/>
              <a:t>While our application is open, our variables hold all of this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3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</a:rPr>
              <a:t>Shared Preferences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Internal Storage</a:t>
            </a:r>
          </a:p>
          <a:p>
            <a:r>
              <a:rPr lang="en-US" dirty="0" smtClean="0"/>
              <a:t>External Storage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Databases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Network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Save to an SD card or other external storage device</a:t>
            </a:r>
          </a:p>
          <a:p>
            <a:r>
              <a:rPr lang="en-US" dirty="0" smtClean="0"/>
              <a:t>Applications have private space on external storage</a:t>
            </a:r>
          </a:p>
          <a:p>
            <a:pPr lvl="1"/>
            <a:r>
              <a:rPr lang="en-US" dirty="0" smtClean="0"/>
              <a:t>Private from other applications, but the user can remove the external storage and view files</a:t>
            </a:r>
          </a:p>
          <a:p>
            <a:r>
              <a:rPr lang="en-US" dirty="0" smtClean="0"/>
              <a:t>Files are deleted on application uninstall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Some devices may not have external storage, so check if it exists and is writeable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getExternalStorageState</a:t>
            </a:r>
            <a:r>
              <a:rPr lang="en-US" b="1" dirty="0" smtClean="0"/>
              <a:t>()</a:t>
            </a:r>
            <a:r>
              <a:rPr lang="en-US" dirty="0" smtClean="0"/>
              <a:t> and compare it to the </a:t>
            </a:r>
            <a:r>
              <a:rPr lang="en-US" b="1" dirty="0" smtClean="0"/>
              <a:t>MEDIA_MOUNTED</a:t>
            </a:r>
            <a:r>
              <a:rPr lang="en-US" dirty="0" smtClean="0"/>
              <a:t> state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String state = </a:t>
            </a:r>
            <a:r>
              <a:rPr lang="en-US" sz="2400" dirty="0" err="1" smtClean="0"/>
              <a:t>Environment.getExternalStorageState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f (</a:t>
            </a:r>
            <a:r>
              <a:rPr lang="en-US" sz="2400" dirty="0" err="1" smtClean="0"/>
              <a:t>Environment.</a:t>
            </a:r>
            <a:r>
              <a:rPr lang="en-US" sz="2400" dirty="0" err="1" smtClean="0">
                <a:solidFill>
                  <a:srgbClr val="0000EA"/>
                </a:solidFill>
              </a:rPr>
              <a:t>MEDIA_MOUNTED</a:t>
            </a:r>
            <a:r>
              <a:rPr lang="en-US" sz="2400" dirty="0" err="1" smtClean="0"/>
              <a:t>.equals</a:t>
            </a:r>
            <a:r>
              <a:rPr lang="en-US" sz="2400" dirty="0" smtClean="0"/>
              <a:t>(state)){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8000"/>
                </a:solidFill>
              </a:rPr>
              <a:t>//We have read and write access to external storage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597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getExternalStorageDirectory</a:t>
            </a:r>
            <a:r>
              <a:rPr lang="en-US" b="1" dirty="0" smtClean="0"/>
              <a:t>()</a:t>
            </a:r>
            <a:r>
              <a:rPr lang="en-US" dirty="0" smtClean="0"/>
              <a:t> to get the root of your application’s external storage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String root =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Environment.getExternalStorageDirectory</a:t>
            </a:r>
            <a:r>
              <a:rPr lang="en-US" sz="2400" dirty="0" smtClean="0"/>
              <a:t>().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25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String root =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Environment.getExternalStorageDirectory</a:t>
            </a:r>
            <a:r>
              <a:rPr lang="en-US" sz="2200" dirty="0" smtClean="0"/>
              <a:t>().</a:t>
            </a:r>
            <a:r>
              <a:rPr lang="en-US" sz="2200" dirty="0" err="1" smtClean="0"/>
              <a:t>toString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File </a:t>
            </a:r>
            <a:r>
              <a:rPr lang="en-US" sz="2200" dirty="0" err="1" smtClean="0"/>
              <a:t>outFile</a:t>
            </a:r>
            <a:r>
              <a:rPr lang="en-US" sz="2200" dirty="0" smtClean="0"/>
              <a:t> = </a:t>
            </a:r>
            <a:r>
              <a:rPr lang="en-US" sz="2200" dirty="0" smtClean="0">
                <a:solidFill>
                  <a:srgbClr val="CA76F2"/>
                </a:solidFill>
              </a:rPr>
              <a:t>new</a:t>
            </a:r>
            <a:r>
              <a:rPr lang="en-US" sz="2200" dirty="0" smtClean="0"/>
              <a:t> File(root + </a:t>
            </a:r>
            <a:r>
              <a:rPr lang="en-US" sz="2200" dirty="0" smtClean="0">
                <a:solidFill>
                  <a:srgbClr val="0000EA"/>
                </a:solidFill>
              </a:rPr>
              <a:t>“/</a:t>
            </a:r>
            <a:r>
              <a:rPr lang="en-US" sz="2200" dirty="0" err="1" smtClean="0">
                <a:solidFill>
                  <a:srgbClr val="0000EA"/>
                </a:solidFill>
              </a:rPr>
              <a:t>my_file</a:t>
            </a:r>
            <a:r>
              <a:rPr lang="en-US" sz="2200" dirty="0" smtClean="0">
                <a:solidFill>
                  <a:srgbClr val="0000EA"/>
                </a:solidFill>
              </a:rPr>
              <a:t>”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A76F2"/>
                </a:solidFill>
              </a:rPr>
              <a:t>try</a:t>
            </a:r>
            <a:r>
              <a:rPr lang="en-US" sz="2200" dirty="0" smtClean="0"/>
              <a:t>{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FileOutputStream</a:t>
            </a:r>
            <a:r>
              <a:rPr lang="en-US" sz="2200" dirty="0" smtClean="0"/>
              <a:t> out = </a:t>
            </a:r>
            <a:r>
              <a:rPr lang="en-US" sz="2200" dirty="0" smtClean="0">
                <a:solidFill>
                  <a:srgbClr val="CA76F2"/>
                </a:solidFill>
              </a:rPr>
              <a:t>new</a:t>
            </a:r>
            <a:r>
              <a:rPr lang="en-US" sz="2200" dirty="0" smtClean="0"/>
              <a:t> </a:t>
            </a:r>
            <a:r>
              <a:rPr lang="en-US" sz="2200" dirty="0" err="1" smtClean="0"/>
              <a:t>FileOutputStream</a:t>
            </a:r>
            <a:r>
              <a:rPr lang="en-US" sz="2200" dirty="0" smtClean="0"/>
              <a:t>(</a:t>
            </a:r>
            <a:r>
              <a:rPr lang="en-US" sz="2200" dirty="0" err="1" smtClean="0"/>
              <a:t>outFile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/>
              <a:t>out.write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“Hello, world!”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/>
              <a:t>out.close</a:t>
            </a:r>
            <a:r>
              <a:rPr lang="en-US" sz="2200" dirty="0" smtClean="0"/>
              <a:t>();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} </a:t>
            </a:r>
            <a:r>
              <a:rPr lang="en-US" sz="2200" dirty="0" smtClean="0">
                <a:solidFill>
                  <a:srgbClr val="CA76F2"/>
                </a:solidFill>
              </a:rPr>
              <a:t>catch</a:t>
            </a:r>
            <a:r>
              <a:rPr lang="en-US" sz="2200" dirty="0" smtClean="0"/>
              <a:t> (Exception e){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e.printStackTrace</a:t>
            </a:r>
            <a:r>
              <a:rPr lang="en-US" sz="2200" dirty="0" smtClean="0"/>
              <a:t>();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001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internal storage, your application needs permission to write to an SD card</a:t>
            </a:r>
          </a:p>
          <a:p>
            <a:r>
              <a:rPr lang="en-US" dirty="0" smtClean="0"/>
              <a:t>Permissions go in your </a:t>
            </a:r>
            <a:r>
              <a:rPr lang="en-US" b="1" dirty="0" smtClean="0"/>
              <a:t>Android Manifest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&lt;uses-permission </a:t>
            </a:r>
            <a:r>
              <a:rPr lang="en-US" sz="2400" dirty="0" err="1" smtClean="0">
                <a:solidFill>
                  <a:srgbClr val="CA76F2"/>
                </a:solidFill>
              </a:rPr>
              <a:t>android:name</a:t>
            </a:r>
            <a:r>
              <a:rPr lang="en-US" sz="2400" dirty="0" smtClean="0"/>
              <a:t>=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00EA"/>
                </a:solidFill>
              </a:rPr>
              <a:t>“</a:t>
            </a:r>
            <a:r>
              <a:rPr lang="en-US" sz="2400" dirty="0" err="1" smtClean="0">
                <a:solidFill>
                  <a:srgbClr val="0000EA"/>
                </a:solidFill>
              </a:rPr>
              <a:t>android.permission.WRITE_EXTERNAL_STORAGE</a:t>
            </a:r>
            <a:r>
              <a:rPr lang="en-US" sz="2400" dirty="0" smtClean="0">
                <a:solidFill>
                  <a:srgbClr val="0000EA"/>
                </a:solidFill>
              </a:rPr>
              <a:t>”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/&gt;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0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String root =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Environment.getExternalStorageDirectory</a:t>
            </a:r>
            <a:r>
              <a:rPr lang="en-US" sz="2200" dirty="0" smtClean="0"/>
              <a:t>().</a:t>
            </a:r>
            <a:r>
              <a:rPr lang="en-US" sz="2200" dirty="0" err="1" smtClean="0"/>
              <a:t>toString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File </a:t>
            </a:r>
            <a:r>
              <a:rPr lang="en-US" sz="2200" dirty="0" err="1" smtClean="0"/>
              <a:t>outFile</a:t>
            </a:r>
            <a:r>
              <a:rPr lang="en-US" sz="2200" dirty="0" smtClean="0"/>
              <a:t> = </a:t>
            </a:r>
            <a:r>
              <a:rPr lang="en-US" sz="2200" dirty="0" smtClean="0">
                <a:solidFill>
                  <a:srgbClr val="CA76F2"/>
                </a:solidFill>
              </a:rPr>
              <a:t>new</a:t>
            </a:r>
            <a:r>
              <a:rPr lang="en-US" sz="2200" dirty="0" smtClean="0"/>
              <a:t> File(root + </a:t>
            </a:r>
            <a:r>
              <a:rPr lang="en-US" sz="2200" dirty="0" smtClean="0">
                <a:solidFill>
                  <a:srgbClr val="0000EA"/>
                </a:solidFill>
              </a:rPr>
              <a:t>“/</a:t>
            </a:r>
            <a:r>
              <a:rPr lang="en-US" sz="2200" dirty="0" err="1" smtClean="0">
                <a:solidFill>
                  <a:srgbClr val="0000EA"/>
                </a:solidFill>
              </a:rPr>
              <a:t>my_file</a:t>
            </a:r>
            <a:r>
              <a:rPr lang="en-US" sz="2200" dirty="0" smtClean="0">
                <a:solidFill>
                  <a:srgbClr val="0000EA"/>
                </a:solidFill>
              </a:rPr>
              <a:t>”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A76F2"/>
                </a:solidFill>
              </a:rPr>
              <a:t>try</a:t>
            </a:r>
            <a:r>
              <a:rPr lang="en-US" sz="2200" dirty="0" smtClean="0"/>
              <a:t>{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FileInputStream</a:t>
            </a:r>
            <a:r>
              <a:rPr lang="en-US" sz="2200" dirty="0" smtClean="0"/>
              <a:t> in= </a:t>
            </a:r>
            <a:r>
              <a:rPr lang="en-US" sz="2200" dirty="0" smtClean="0">
                <a:solidFill>
                  <a:srgbClr val="CA76F2"/>
                </a:solidFill>
              </a:rPr>
              <a:t>new </a:t>
            </a:r>
            <a:r>
              <a:rPr lang="en-US" sz="2200" dirty="0" err="1" smtClean="0"/>
              <a:t>FileInputStream</a:t>
            </a:r>
            <a:r>
              <a:rPr lang="en-US" sz="2200" dirty="0" smtClean="0"/>
              <a:t>(</a:t>
            </a:r>
            <a:r>
              <a:rPr lang="en-US" sz="2200" dirty="0" err="1" smtClean="0"/>
              <a:t>outFile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8000"/>
                </a:solidFill>
              </a:rPr>
              <a:t>//Once you have the stream, same as internal storage</a:t>
            </a:r>
          </a:p>
          <a:p>
            <a:pPr marL="0" indent="0">
              <a:buNone/>
            </a:pPr>
            <a:r>
              <a:rPr lang="en-US" sz="2200" dirty="0" smtClean="0"/>
              <a:t>} </a:t>
            </a:r>
            <a:r>
              <a:rPr lang="en-US" sz="2200" dirty="0" smtClean="0">
                <a:solidFill>
                  <a:srgbClr val="CA76F2"/>
                </a:solidFill>
              </a:rPr>
              <a:t>catch</a:t>
            </a:r>
            <a:r>
              <a:rPr lang="en-US" sz="2200" dirty="0" smtClean="0"/>
              <a:t> (Exception e){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err="1" smtClean="0"/>
              <a:t>e.printStackTrace</a:t>
            </a:r>
            <a:r>
              <a:rPr lang="en-US" sz="2200" dirty="0" smtClean="0"/>
              <a:t>();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9173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</a:rPr>
              <a:t>Shared Preferences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Internal Storage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External Storage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Network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8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provides full support for </a:t>
            </a:r>
            <a:r>
              <a:rPr lang="en-US" b="1" dirty="0" smtClean="0"/>
              <a:t>SQLite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Databases created by an application are private to that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2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 that extends </a:t>
            </a:r>
            <a:r>
              <a:rPr lang="en-US" b="1" dirty="0" err="1" smtClean="0"/>
              <a:t>SQLiteOpenHelper</a:t>
            </a:r>
            <a:r>
              <a:rPr lang="en-US" dirty="0"/>
              <a:t> </a:t>
            </a:r>
            <a:r>
              <a:rPr lang="en-US" dirty="0" smtClean="0"/>
              <a:t>and override the </a:t>
            </a:r>
            <a:r>
              <a:rPr lang="en-US" dirty="0" err="1" smtClean="0"/>
              <a:t>onCreate</a:t>
            </a:r>
            <a:r>
              <a:rPr lang="en-US" dirty="0" smtClean="0"/>
              <a:t>() function</a:t>
            </a:r>
          </a:p>
          <a:p>
            <a:r>
              <a:rPr lang="en-US" dirty="0" err="1" smtClean="0"/>
              <a:t>SQLiteOpenHelper</a:t>
            </a:r>
            <a:r>
              <a:rPr lang="en-US" dirty="0" smtClean="0"/>
              <a:t> assists in the creation and upgrading of databases</a:t>
            </a:r>
          </a:p>
        </p:txBody>
      </p:sp>
    </p:spTree>
    <p:extLst>
      <p:ext uri="{BB962C8B-B14F-4D97-AF65-F5344CB8AC3E}">
        <p14:creationId xmlns:p14="http://schemas.microsoft.com/office/powerpoint/2010/main" val="316837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Dat</a:t>
            </a:r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normally visible to their containing class</a:t>
            </a:r>
          </a:p>
          <a:p>
            <a:r>
              <a:rPr lang="en-US" dirty="0" smtClean="0"/>
              <a:t>We can pass values between components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200" dirty="0" smtClean="0"/>
              <a:t>              Intent </a:t>
            </a:r>
            <a:r>
              <a:rPr lang="en-US" sz="2200" dirty="0"/>
              <a:t>intent = </a:t>
            </a:r>
            <a:r>
              <a:rPr lang="en-US" sz="2200" dirty="0">
                <a:solidFill>
                  <a:srgbClr val="CA76F2"/>
                </a:solidFill>
              </a:rPr>
              <a:t>new</a:t>
            </a:r>
            <a:r>
              <a:rPr lang="en-US" sz="2200" dirty="0"/>
              <a:t> Intent(</a:t>
            </a:r>
            <a:r>
              <a:rPr lang="en-US" sz="2200" dirty="0" err="1"/>
              <a:t>MainActivity.this</a:t>
            </a:r>
            <a:r>
              <a:rPr lang="en-US" sz="2200" dirty="0"/>
              <a:t>,  </a:t>
            </a:r>
          </a:p>
          <a:p>
            <a:pPr marL="0" indent="0">
              <a:buNone/>
            </a:pPr>
            <a:r>
              <a:rPr lang="en-US" sz="2200" dirty="0"/>
              <a:t>              </a:t>
            </a:r>
            <a:r>
              <a:rPr lang="en-US" sz="2200" dirty="0" smtClean="0"/>
              <a:t>                                         </a:t>
            </a:r>
            <a:r>
              <a:rPr lang="en-US" sz="2200" dirty="0" err="1"/>
              <a:t>OtherActivity.class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          </a:t>
            </a:r>
            <a:r>
              <a:rPr lang="en-US" sz="2200" dirty="0" err="1" smtClean="0"/>
              <a:t>intent.putStringExtra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“foo”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“bar”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             </a:t>
            </a:r>
            <a:r>
              <a:rPr lang="en-US" sz="2200" dirty="0" err="1" smtClean="0"/>
              <a:t>intent.putIntExtra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</a:t>
            </a:r>
            <a:r>
              <a:rPr lang="en-US" sz="2200" dirty="0" err="1">
                <a:solidFill>
                  <a:srgbClr val="0000EA"/>
                </a:solidFill>
              </a:rPr>
              <a:t>test_int</a:t>
            </a:r>
            <a:r>
              <a:rPr lang="en-US" sz="2200" dirty="0">
                <a:solidFill>
                  <a:srgbClr val="0000EA"/>
                </a:solidFill>
              </a:rPr>
              <a:t>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3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             </a:t>
            </a:r>
            <a:r>
              <a:rPr lang="en-US" sz="2200" dirty="0" err="1" smtClean="0"/>
              <a:t>startActivity</a:t>
            </a:r>
            <a:r>
              <a:rPr lang="en-US" sz="2200" dirty="0"/>
              <a:t>(intent);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30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public class </a:t>
            </a:r>
            <a:r>
              <a:rPr lang="en-US" sz="2000" dirty="0" err="1"/>
              <a:t>DictionaryOpenHelper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A76F2"/>
                </a:solidFill>
              </a:rPr>
              <a:t>extends</a:t>
            </a:r>
            <a:r>
              <a:rPr lang="en-US" sz="2000" dirty="0"/>
              <a:t> </a:t>
            </a:r>
            <a:r>
              <a:rPr lang="en-US" sz="2000" dirty="0" err="1"/>
              <a:t>SQLiteOpenHelper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A76F2"/>
                </a:solidFill>
              </a:rPr>
              <a:t>private </a:t>
            </a:r>
            <a:r>
              <a:rPr lang="en-US" sz="2000" dirty="0">
                <a:solidFill>
                  <a:srgbClr val="CA76F2"/>
                </a:solidFill>
              </a:rPr>
              <a:t>static final </a:t>
            </a:r>
            <a:r>
              <a:rPr lang="en-US" sz="2000" dirty="0" err="1">
                <a:solidFill>
                  <a:srgbClr val="CA76F2"/>
                </a:solidFill>
              </a:rPr>
              <a:t>int</a:t>
            </a:r>
            <a:r>
              <a:rPr lang="en-US" sz="2000" dirty="0">
                <a:solidFill>
                  <a:srgbClr val="CA76F2"/>
                </a:solidFill>
              </a:rPr>
              <a:t> </a:t>
            </a:r>
            <a:r>
              <a:rPr lang="en-US" sz="2000" dirty="0"/>
              <a:t>DATABASE_VERSION = 2;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A76F2"/>
                </a:solidFill>
              </a:rPr>
              <a:t> private </a:t>
            </a:r>
            <a:r>
              <a:rPr lang="en-US" sz="2000" dirty="0">
                <a:solidFill>
                  <a:srgbClr val="CA76F2"/>
                </a:solidFill>
              </a:rPr>
              <a:t>static final </a:t>
            </a:r>
            <a:r>
              <a:rPr lang="en-US" sz="2000" dirty="0"/>
              <a:t>String DICTIONARY_TABLE_NAME = </a:t>
            </a:r>
            <a:r>
              <a:rPr lang="en-US" sz="2000" dirty="0">
                <a:solidFill>
                  <a:srgbClr val="0000EA"/>
                </a:solidFill>
              </a:rPr>
              <a:t>"</a:t>
            </a:r>
            <a:r>
              <a:rPr lang="en-US" sz="2000" dirty="0" smtClean="0">
                <a:solidFill>
                  <a:srgbClr val="0000EA"/>
                </a:solidFill>
              </a:rPr>
              <a:t>dictionary”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CA76F2"/>
                </a:solidFill>
              </a:rPr>
              <a:t>private </a:t>
            </a:r>
            <a:r>
              <a:rPr lang="en-US" sz="2000" dirty="0">
                <a:solidFill>
                  <a:srgbClr val="CA76F2"/>
                </a:solidFill>
              </a:rPr>
              <a:t>static final </a:t>
            </a:r>
            <a:r>
              <a:rPr lang="en-US" sz="2000" dirty="0"/>
              <a:t>String DICTIONARY_TABLE_CREATE =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EA"/>
                </a:solidFill>
              </a:rPr>
              <a:t>"</a:t>
            </a:r>
            <a:r>
              <a:rPr lang="en-US" sz="2000" dirty="0">
                <a:solidFill>
                  <a:srgbClr val="0000EA"/>
                </a:solidFill>
              </a:rPr>
              <a:t>CREATE TABLE " </a:t>
            </a:r>
            <a:r>
              <a:rPr lang="en-US" sz="2000" dirty="0"/>
              <a:t>+ DICTIONARY_TABLE_NAME + </a:t>
            </a:r>
            <a:r>
              <a:rPr lang="en-US" sz="2000" dirty="0">
                <a:solidFill>
                  <a:srgbClr val="0000EA"/>
                </a:solidFill>
              </a:rPr>
              <a:t>" ("</a:t>
            </a:r>
            <a:r>
              <a:rPr lang="en-US" sz="2000" dirty="0"/>
              <a:t>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KEY_WORD </a:t>
            </a:r>
            <a:r>
              <a:rPr lang="en-US" sz="2000" dirty="0"/>
              <a:t>+ </a:t>
            </a:r>
            <a:r>
              <a:rPr lang="en-US" sz="2000" dirty="0">
                <a:solidFill>
                  <a:srgbClr val="0000EA"/>
                </a:solidFill>
              </a:rPr>
              <a:t>" TEXT, " </a:t>
            </a:r>
            <a:r>
              <a:rPr lang="en-US" sz="2000" dirty="0" smtClean="0"/>
              <a:t>+ </a:t>
            </a:r>
            <a:r>
              <a:rPr lang="en-US" sz="2000" dirty="0"/>
              <a:t>KEY_DEFINITION + </a:t>
            </a:r>
            <a:r>
              <a:rPr lang="en-US" sz="2000" dirty="0">
                <a:solidFill>
                  <a:srgbClr val="0000EA"/>
                </a:solidFill>
              </a:rPr>
              <a:t>" TEXT);"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DictionaryOpenHelper</a:t>
            </a:r>
            <a:r>
              <a:rPr lang="en-US" sz="2000" dirty="0"/>
              <a:t>(Context context)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ro-RO" sz="2000" dirty="0" smtClean="0">
                <a:solidFill>
                  <a:srgbClr val="CA76F2"/>
                </a:solidFill>
              </a:rPr>
              <a:t>super</a:t>
            </a:r>
            <a:r>
              <a:rPr lang="ro-RO" sz="2000" dirty="0"/>
              <a:t>(context, DATABASE_NAME, null, DATABASE_VERSION);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Override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CA76F2"/>
                </a:solidFill>
              </a:rPr>
              <a:t>public </a:t>
            </a:r>
            <a:r>
              <a:rPr lang="en-US" sz="2000" dirty="0">
                <a:solidFill>
                  <a:srgbClr val="CA76F2"/>
                </a:solidFill>
              </a:rPr>
              <a:t>void </a:t>
            </a:r>
            <a:r>
              <a:rPr lang="en-US" sz="2000" dirty="0" err="1"/>
              <a:t>onCreate</a:t>
            </a:r>
            <a:r>
              <a:rPr lang="en-US" sz="2000" dirty="0"/>
              <a:t>(</a:t>
            </a:r>
            <a:r>
              <a:rPr lang="en-US" sz="2000" dirty="0" err="1"/>
              <a:t>SQLiteDatabase</a:t>
            </a:r>
            <a:r>
              <a:rPr lang="en-US" sz="2000" dirty="0"/>
              <a:t> </a:t>
            </a:r>
            <a:r>
              <a:rPr lang="en-US" sz="2000" dirty="0" err="1"/>
              <a:t>db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db.execSQL</a:t>
            </a:r>
            <a:r>
              <a:rPr lang="en-US" sz="2000" dirty="0"/>
              <a:t>(DICTIONARY_TABLE_CREATE);</a:t>
            </a:r>
          </a:p>
          <a:p>
            <a:pPr marL="0" indent="0">
              <a:buNone/>
            </a:pPr>
            <a:r>
              <a:rPr lang="en-US" sz="2000" dirty="0" smtClean="0"/>
              <a:t>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924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DictionaryOpenHelper</a:t>
            </a:r>
            <a:r>
              <a:rPr lang="en-US" sz="2400" dirty="0" smtClean="0"/>
              <a:t> helper = </a:t>
            </a:r>
            <a:r>
              <a:rPr lang="en-US" sz="2400" dirty="0" smtClean="0">
                <a:solidFill>
                  <a:srgbClr val="CA76F2"/>
                </a:solidFill>
              </a:rPr>
              <a:t>new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</a:t>
            </a:r>
            <a:r>
              <a:rPr lang="en-US" sz="2400" dirty="0" err="1" smtClean="0"/>
              <a:t>DictionaryOpenHelper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CA76F2"/>
                </a:solidFill>
              </a:rPr>
              <a:t>this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SQLiteDatabase</a:t>
            </a:r>
            <a:r>
              <a:rPr lang="en-US" sz="2400" dirty="0" smtClean="0"/>
              <a:t> </a:t>
            </a:r>
            <a:r>
              <a:rPr lang="en-US" sz="2400" dirty="0" err="1" smtClean="0"/>
              <a:t>db</a:t>
            </a:r>
            <a:r>
              <a:rPr lang="en-US" sz="2400" dirty="0" smtClean="0"/>
              <a:t> = </a:t>
            </a:r>
            <a:r>
              <a:rPr lang="en-US" sz="2400" dirty="0" err="1" smtClean="0"/>
              <a:t>helper.getWriteableDatabase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With a reference to a </a:t>
            </a:r>
            <a:r>
              <a:rPr lang="en-US" dirty="0" err="1" smtClean="0"/>
              <a:t>SQLiteDatabase</a:t>
            </a:r>
            <a:r>
              <a:rPr lang="en-US" dirty="0" smtClean="0"/>
              <a:t> object, you can use </a:t>
            </a:r>
            <a:r>
              <a:rPr lang="en-US" b="1" dirty="0" err="1" smtClean="0"/>
              <a:t>rawQuery</a:t>
            </a:r>
            <a:r>
              <a:rPr lang="en-US" b="1" dirty="0" smtClean="0"/>
              <a:t>()</a:t>
            </a:r>
            <a:r>
              <a:rPr lang="en-US" dirty="0" smtClean="0"/>
              <a:t> or </a:t>
            </a:r>
            <a:r>
              <a:rPr lang="en-US" b="1" dirty="0" smtClean="0"/>
              <a:t>query()</a:t>
            </a:r>
            <a:r>
              <a:rPr lang="en-US" dirty="0" smtClean="0"/>
              <a:t> to query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8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 query is a </a:t>
            </a:r>
            <a:r>
              <a:rPr lang="en-US" b="1" dirty="0" smtClean="0"/>
              <a:t>Cursor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Cursor c = </a:t>
            </a:r>
            <a:r>
              <a:rPr lang="en-US" sz="2400" dirty="0" err="1" smtClean="0"/>
              <a:t>db.rawQuery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EA"/>
                </a:solidFill>
              </a:rPr>
              <a:t>“SELECT * FROM “ </a:t>
            </a:r>
            <a:r>
              <a:rPr lang="en-US" sz="2400" dirty="0" smtClean="0"/>
              <a:t>+ </a:t>
            </a:r>
            <a:r>
              <a:rPr lang="en-US" sz="2400" dirty="0" err="1" smtClean="0"/>
              <a:t>dbName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while</a:t>
            </a:r>
            <a:r>
              <a:rPr lang="en-US" sz="2400" dirty="0" smtClean="0"/>
              <a:t>(c != null &amp;&amp; </a:t>
            </a:r>
            <a:r>
              <a:rPr lang="en-US" sz="2400" dirty="0" err="1" smtClean="0"/>
              <a:t>c.moveToNext</a:t>
            </a:r>
            <a:r>
              <a:rPr lang="en-US" sz="2400" dirty="0" smtClean="0"/>
              <a:t>()){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c.getString</a:t>
            </a:r>
            <a:r>
              <a:rPr lang="en-US" sz="2400" dirty="0" smtClean="0"/>
              <a:t>(0);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 //Or </a:t>
            </a:r>
            <a:r>
              <a:rPr lang="en-US" sz="2400" dirty="0" err="1" smtClean="0">
                <a:solidFill>
                  <a:srgbClr val="008000"/>
                </a:solidFill>
              </a:rPr>
              <a:t>c.getInt</a:t>
            </a:r>
            <a:r>
              <a:rPr lang="en-US" sz="2400" dirty="0" smtClean="0">
                <a:solidFill>
                  <a:srgbClr val="008000"/>
                </a:solidFill>
              </a:rPr>
              <a:t>(), </a:t>
            </a:r>
            <a:r>
              <a:rPr lang="en-US" sz="2400" dirty="0" err="1" smtClean="0">
                <a:solidFill>
                  <a:srgbClr val="008000"/>
                </a:solidFill>
              </a:rPr>
              <a:t>c.getLong</a:t>
            </a:r>
            <a:r>
              <a:rPr lang="en-US" sz="2400" dirty="0" smtClean="0">
                <a:solidFill>
                  <a:srgbClr val="008000"/>
                </a:solidFill>
              </a:rPr>
              <a:t>(), etc…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872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http://www.w3schools.com/sql/</a:t>
            </a:r>
            <a:r>
              <a:rPr lang="en-US" dirty="0" smtClean="0">
                <a:hlinkClick r:id="rId2"/>
              </a:rPr>
              <a:t>sql_intro.asp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4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>
                <a:solidFill>
                  <a:srgbClr val="464653"/>
                </a:solidFill>
                <a:latin typeface="Bookman Old Style" pitchFamily="16" charset="0"/>
                <a:cs typeface="DejaVu Sans" charset="0"/>
              </a:rPr>
              <a:t>Persistence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altLang="x-none" sz="2600">
                <a:solidFill>
                  <a:srgbClr val="000000"/>
                </a:solidFill>
                <a:latin typeface="Gill Sans MT" pitchFamily="32" charset="0"/>
                <a:cs typeface="DejaVu Sans" charset="0"/>
              </a:rPr>
              <a:t>You can persist to something other than a simple file</a:t>
            </a:r>
          </a:p>
          <a:p>
            <a:pPr eaLnBrk="1" hangingPunct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altLang="x-none" sz="2600">
                <a:solidFill>
                  <a:srgbClr val="000000"/>
                </a:solidFill>
                <a:latin typeface="Gill Sans MT" pitchFamily="32" charset="0"/>
                <a:cs typeface="DejaVu Sans" charset="0"/>
              </a:rPr>
              <a:t>This allows you to form relationships (as with a SQL Database)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1447800" y="2851150"/>
          <a:ext cx="6097588" cy="1112838"/>
        </p:xfrm>
        <a:graphic>
          <a:graphicData uri="http://schemas.openxmlformats.org/drawingml/2006/table">
            <a:tbl>
              <a:tblPr/>
              <a:tblGrid>
                <a:gridCol w="2032000"/>
                <a:gridCol w="2033588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PersonID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FirstName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LastName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Joe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Student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Jane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Pupil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01" name="Group 37"/>
          <p:cNvGraphicFramePr>
            <a:graphicFrameLocks noGrp="1"/>
          </p:cNvGraphicFramePr>
          <p:nvPr/>
        </p:nvGraphicFramePr>
        <p:xfrm>
          <a:off x="1447800" y="4070350"/>
          <a:ext cx="6097588" cy="1112838"/>
        </p:xfrm>
        <a:graphic>
          <a:graphicData uri="http://schemas.openxmlformats.org/drawingml/2006/table">
            <a:tbl>
              <a:tblPr/>
              <a:tblGrid>
                <a:gridCol w="2032000"/>
                <a:gridCol w="2033588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CourseID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ClassNum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ClassName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CS480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Web and Mobile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CS281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System Arch.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35" name="Group 71"/>
          <p:cNvGraphicFramePr>
            <a:graphicFrameLocks noGrp="1"/>
          </p:cNvGraphicFramePr>
          <p:nvPr/>
        </p:nvGraphicFramePr>
        <p:xfrm>
          <a:off x="1447800" y="5334000"/>
          <a:ext cx="6061075" cy="1373189"/>
        </p:xfrm>
        <a:graphic>
          <a:graphicData uri="http://schemas.openxmlformats.org/drawingml/2006/table">
            <a:tbl>
              <a:tblPr/>
              <a:tblGrid>
                <a:gridCol w="1143000"/>
                <a:gridCol w="1182688"/>
                <a:gridCol w="1703387"/>
                <a:gridCol w="20320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GradeId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PersonId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CourseID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Grade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A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A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70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>
                <a:solidFill>
                  <a:srgbClr val="464653"/>
                </a:solidFill>
                <a:latin typeface="Bookman Old Style" pitchFamily="16" charset="0"/>
                <a:cs typeface="DejaVu Sans" charset="0"/>
              </a:rPr>
              <a:t>Persistence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altLang="x-none" sz="2600">
                <a:solidFill>
                  <a:srgbClr val="000000"/>
                </a:solidFill>
                <a:latin typeface="Gill Sans MT" pitchFamily="32" charset="0"/>
                <a:cs typeface="DejaVu Sans" charset="0"/>
              </a:rPr>
              <a:t>SELECT * FROM Grades JOIN Person on Grades.PersonID = Person.PersonID JOIN Course on Grades.CourseID = Course.CourseID</a:t>
            </a:r>
          </a:p>
        </p:txBody>
      </p:sp>
      <p:graphicFrame>
        <p:nvGraphicFramePr>
          <p:cNvPr id="12291" name="Group 3"/>
          <p:cNvGraphicFramePr>
            <a:graphicFrameLocks noGrp="1"/>
          </p:cNvGraphicFramePr>
          <p:nvPr/>
        </p:nvGraphicFramePr>
        <p:xfrm>
          <a:off x="1447800" y="2743200"/>
          <a:ext cx="6097588" cy="1112838"/>
        </p:xfrm>
        <a:graphic>
          <a:graphicData uri="http://schemas.openxmlformats.org/drawingml/2006/table">
            <a:tbl>
              <a:tblPr/>
              <a:tblGrid>
                <a:gridCol w="2032000"/>
                <a:gridCol w="2033588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PersonID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FirstName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LastName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Joe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Student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Jane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Pupil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25" name="Group 37"/>
          <p:cNvGraphicFramePr>
            <a:graphicFrameLocks noGrp="1"/>
          </p:cNvGraphicFramePr>
          <p:nvPr/>
        </p:nvGraphicFramePr>
        <p:xfrm>
          <a:off x="1447800" y="3962400"/>
          <a:ext cx="6097588" cy="1112838"/>
        </p:xfrm>
        <a:graphic>
          <a:graphicData uri="http://schemas.openxmlformats.org/drawingml/2006/table">
            <a:tbl>
              <a:tblPr/>
              <a:tblGrid>
                <a:gridCol w="2032000"/>
                <a:gridCol w="2033588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CourseID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ClassNum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ClassName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CS480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Web and Mobile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CS281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System Arch.</a:t>
                      </a:r>
                    </a:p>
                  </a:txBody>
                  <a:tcPr marL="90000" marR="90000"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9" name="Group 71"/>
          <p:cNvGraphicFramePr>
            <a:graphicFrameLocks noGrp="1"/>
          </p:cNvGraphicFramePr>
          <p:nvPr/>
        </p:nvGraphicFramePr>
        <p:xfrm>
          <a:off x="1447800" y="5334000"/>
          <a:ext cx="6061075" cy="1373189"/>
        </p:xfrm>
        <a:graphic>
          <a:graphicData uri="http://schemas.openxmlformats.org/drawingml/2006/table">
            <a:tbl>
              <a:tblPr/>
              <a:tblGrid>
                <a:gridCol w="1143000"/>
                <a:gridCol w="1182688"/>
                <a:gridCol w="1703387"/>
                <a:gridCol w="20320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GradeId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PersonId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CourseID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Grade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7CA3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A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1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2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2" charset="0"/>
                          <a:cs typeface="Arial" charset="0"/>
                        </a:rPr>
                        <a:t>A</a:t>
                      </a:r>
                    </a:p>
                  </a:txBody>
                  <a:tcPr marT="5025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135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</a:rPr>
              <a:t>Shared Preferences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Internal Storage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External Storage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Databases</a:t>
            </a:r>
          </a:p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can communicate with external servers to store and retrieve data</a:t>
            </a:r>
          </a:p>
          <a:p>
            <a:endParaRPr lang="en-US" dirty="0" smtClean="0"/>
          </a:p>
          <a:p>
            <a:r>
              <a:rPr lang="en-US" dirty="0" smtClean="0"/>
              <a:t>Check out the </a:t>
            </a:r>
            <a:r>
              <a:rPr lang="en-US" dirty="0" err="1" smtClean="0"/>
              <a:t>java.net</a:t>
            </a:r>
            <a:r>
              <a:rPr lang="en-US" dirty="0" smtClean="0"/>
              <a:t>.* and </a:t>
            </a:r>
            <a:r>
              <a:rPr lang="en-US" dirty="0" err="1" smtClean="0"/>
              <a:t>android.net</a:t>
            </a:r>
            <a:r>
              <a:rPr lang="en-US" dirty="0" smtClean="0"/>
              <a:t>.* packages for information about network access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28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users generate massive amounts of data</a:t>
            </a:r>
          </a:p>
          <a:p>
            <a:r>
              <a:rPr lang="en-US" dirty="0" smtClean="0"/>
              <a:t>Data is stored within applications, but can be lose when applications are closed</a:t>
            </a:r>
          </a:p>
          <a:p>
            <a:r>
              <a:rPr lang="en-US" dirty="0" smtClean="0"/>
              <a:t>To keep data around, we have to store it </a:t>
            </a:r>
            <a:r>
              <a:rPr lang="en-US" b="1" dirty="0" smtClean="0"/>
              <a:t>persistently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22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offers a wealth of options for storing persistent data</a:t>
            </a:r>
          </a:p>
          <a:p>
            <a:pPr lvl="1"/>
            <a:r>
              <a:rPr lang="en-US" b="1" dirty="0" err="1" smtClean="0"/>
              <a:t>SharedPreferences</a:t>
            </a:r>
            <a:r>
              <a:rPr lang="en-US" dirty="0" smtClean="0"/>
              <a:t> provide a key-value store that can store </a:t>
            </a:r>
            <a:r>
              <a:rPr lang="en-US" dirty="0" err="1" smtClean="0"/>
              <a:t>primative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Each application has a private </a:t>
            </a:r>
            <a:r>
              <a:rPr lang="en-US" b="1" dirty="0" smtClean="0"/>
              <a:t>Internal Storage</a:t>
            </a:r>
            <a:r>
              <a:rPr lang="en-US" dirty="0" smtClean="0"/>
              <a:t> directory that can be used to store files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External Storage</a:t>
            </a:r>
            <a:r>
              <a:rPr lang="en-US" dirty="0" smtClean="0"/>
              <a:t> devices exist, applications can also store files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6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685800"/>
            <a:ext cx="4191000" cy="5285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02105"/>
            <a:ext cx="3200400" cy="514149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00400" y="2971800"/>
            <a:ext cx="2286000" cy="838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41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offers a wealth of options for storing persistent data</a:t>
            </a:r>
          </a:p>
          <a:p>
            <a:pPr lvl="1"/>
            <a:r>
              <a:rPr lang="en-US" b="1" dirty="0" smtClean="0"/>
              <a:t>Databases</a:t>
            </a:r>
            <a:r>
              <a:rPr lang="en-US" dirty="0" smtClean="0"/>
              <a:t> allow for the storing and querying of relational data</a:t>
            </a:r>
          </a:p>
          <a:p>
            <a:pPr lvl="1"/>
            <a:r>
              <a:rPr lang="en-US" b="1" dirty="0" smtClean="0"/>
              <a:t>Network Storage</a:t>
            </a:r>
            <a:r>
              <a:rPr lang="en-US" dirty="0" smtClean="0"/>
              <a:t> is available for apps that prefer to store data on an external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6468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(read: often) we want to store data even when our application is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5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Shared Preferences</a:t>
            </a:r>
          </a:p>
          <a:p>
            <a:r>
              <a:rPr lang="en-US" dirty="0" smtClean="0"/>
              <a:t>Internal Storage</a:t>
            </a:r>
          </a:p>
          <a:p>
            <a:r>
              <a:rPr lang="en-US" dirty="0" smtClean="0"/>
              <a:t>External Storage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Shared Preferences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Internal Storage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External Storage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Databases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Network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framework for storing key-value pairs of primitive types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oolean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Persists across user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getPreferences</a:t>
            </a:r>
            <a:r>
              <a:rPr lang="en-US" b="1" dirty="0" smtClean="0"/>
              <a:t>()</a:t>
            </a:r>
            <a:r>
              <a:rPr lang="en-US" dirty="0" smtClean="0"/>
              <a:t> to get the default shared preferences file for an Activity</a:t>
            </a:r>
          </a:p>
          <a:p>
            <a:pPr lvl="1"/>
            <a:r>
              <a:rPr lang="en-US" dirty="0" smtClean="0"/>
              <a:t>Values stored in this file are private to the calling Activity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SharedPreferences</a:t>
            </a:r>
            <a:r>
              <a:rPr lang="en-US" sz="2200" dirty="0" smtClean="0"/>
              <a:t> settings = </a:t>
            </a:r>
            <a:r>
              <a:rPr lang="en-US" sz="2200" dirty="0" err="1" smtClean="0"/>
              <a:t>getPreferences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MODE_PRIVATE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String username = </a:t>
            </a:r>
            <a:r>
              <a:rPr lang="en-US" sz="2200" dirty="0" err="1" smtClean="0"/>
              <a:t>settings.getString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“username”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A76F2"/>
                </a:solidFill>
              </a:rPr>
              <a:t>null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long </a:t>
            </a:r>
            <a:r>
              <a:rPr lang="en-US" sz="2200" dirty="0" err="1" smtClean="0"/>
              <a:t>userid</a:t>
            </a:r>
            <a:r>
              <a:rPr lang="en-US" sz="2200" dirty="0" smtClean="0"/>
              <a:t> = </a:t>
            </a:r>
            <a:r>
              <a:rPr lang="en-US" sz="2200" dirty="0" err="1" smtClean="0"/>
              <a:t>settings.getLong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“id”</a:t>
            </a:r>
            <a:r>
              <a:rPr lang="en-US" sz="2200" dirty="0" smtClean="0"/>
              <a:t>, -1);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61437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no dragon">
  <a:themeElements>
    <a:clrScheme name="Presentation_no drag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_no drag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_no drag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359B17A7A03B4CB28BD069043E3D4E" ma:contentTypeVersion="0" ma:contentTypeDescription="Create a new document." ma:contentTypeScope="" ma:versionID="595bc86a680c4749353df3a27dd62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32F46-EE79-4A80-94C6-D070C66817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AED84D-4350-4E23-88C6-0D3C0E5A8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B6335-8F57-43F6-8DBA-17A970652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Presentation_no dragon</Template>
  <TotalTime>19306</TotalTime>
  <Words>1281</Words>
  <Application>Microsoft Office PowerPoint</Application>
  <PresentationFormat>On-screen Show (4:3)</PresentationFormat>
  <Paragraphs>312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Presentation_no dragon</vt:lpstr>
      <vt:lpstr>Data Storage</vt:lpstr>
      <vt:lpstr>Application Data</vt:lpstr>
      <vt:lpstr>Application Data</vt:lpstr>
      <vt:lpstr>PowerPoint Presentation</vt:lpstr>
      <vt:lpstr>Persistent Data Storage</vt:lpstr>
      <vt:lpstr>Storage Options</vt:lpstr>
      <vt:lpstr>Storage Options</vt:lpstr>
      <vt:lpstr>Shared Preferences</vt:lpstr>
      <vt:lpstr>Shared Preferences</vt:lpstr>
      <vt:lpstr>Shared Preferences</vt:lpstr>
      <vt:lpstr>Shared Preferences</vt:lpstr>
      <vt:lpstr>Shared Preferences</vt:lpstr>
      <vt:lpstr>Shared Preferences</vt:lpstr>
      <vt:lpstr>Storage Options</vt:lpstr>
      <vt:lpstr>Internal Storage</vt:lpstr>
      <vt:lpstr>Internal Storage</vt:lpstr>
      <vt:lpstr>Internal Storage</vt:lpstr>
      <vt:lpstr>Internal Storage</vt:lpstr>
      <vt:lpstr>Internal Storage</vt:lpstr>
      <vt:lpstr>Storage Options</vt:lpstr>
      <vt:lpstr>External Storage</vt:lpstr>
      <vt:lpstr>External Storage</vt:lpstr>
      <vt:lpstr>External Storage</vt:lpstr>
      <vt:lpstr>External Storage</vt:lpstr>
      <vt:lpstr>External Storage</vt:lpstr>
      <vt:lpstr>External Storage</vt:lpstr>
      <vt:lpstr>Storage Options</vt:lpstr>
      <vt:lpstr>Databases</vt:lpstr>
      <vt:lpstr>Databases</vt:lpstr>
      <vt:lpstr>PowerPoint Presentation</vt:lpstr>
      <vt:lpstr>Databases</vt:lpstr>
      <vt:lpstr>Databases</vt:lpstr>
      <vt:lpstr>Learn SQL</vt:lpstr>
      <vt:lpstr>PowerPoint Presentation</vt:lpstr>
      <vt:lpstr>PowerPoint Presentation</vt:lpstr>
      <vt:lpstr>Storage Options</vt:lpstr>
      <vt:lpstr>Network Storage</vt:lpstr>
      <vt:lpstr>Review</vt:lpstr>
      <vt:lpstr>Review</vt:lpstr>
      <vt:lpstr>Review</vt:lpstr>
      <vt:lpstr>Questions?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khowland</dc:creator>
  <cp:lastModifiedBy>William Mongan</cp:lastModifiedBy>
  <cp:revision>528</cp:revision>
  <dcterms:created xsi:type="dcterms:W3CDTF">2009-08-21T12:54:22Z</dcterms:created>
  <dcterms:modified xsi:type="dcterms:W3CDTF">2014-02-03T14:56:20Z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0x010100D4359B17A7A03B4CB28BD069043E3D4E</vt:lpwstr>
  </property>
</Properties>
</file>