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70" r:id="rId5"/>
    <p:sldId id="273" r:id="rId6"/>
    <p:sldId id="275" r:id="rId7"/>
    <p:sldId id="277" r:id="rId8"/>
    <p:sldId id="278" r:id="rId9"/>
    <p:sldId id="280" r:id="rId10"/>
    <p:sldId id="281" r:id="rId11"/>
    <p:sldId id="322" r:id="rId12"/>
    <p:sldId id="279" r:id="rId13"/>
    <p:sldId id="300" r:id="rId14"/>
    <p:sldId id="301" r:id="rId15"/>
    <p:sldId id="304" r:id="rId16"/>
    <p:sldId id="305" r:id="rId17"/>
    <p:sldId id="306" r:id="rId18"/>
    <p:sldId id="307" r:id="rId19"/>
    <p:sldId id="303" r:id="rId20"/>
    <p:sldId id="308" r:id="rId21"/>
    <p:sldId id="316" r:id="rId22"/>
    <p:sldId id="298" r:id="rId23"/>
    <p:sldId id="299" r:id="rId24"/>
    <p:sldId id="317" r:id="rId25"/>
    <p:sldId id="318" r:id="rId26"/>
    <p:sldId id="302" r:id="rId27"/>
    <p:sldId id="289" r:id="rId28"/>
    <p:sldId id="290" r:id="rId29"/>
    <p:sldId id="291" r:id="rId30"/>
    <p:sldId id="292" r:id="rId31"/>
    <p:sldId id="293" r:id="rId32"/>
    <p:sldId id="294" r:id="rId33"/>
    <p:sldId id="319" r:id="rId34"/>
    <p:sldId id="320" r:id="rId35"/>
    <p:sldId id="295" r:id="rId36"/>
    <p:sldId id="296" r:id="rId37"/>
    <p:sldId id="309" r:id="rId38"/>
    <p:sldId id="310" r:id="rId39"/>
    <p:sldId id="311" r:id="rId40"/>
    <p:sldId id="323" r:id="rId41"/>
    <p:sldId id="312" r:id="rId42"/>
    <p:sldId id="313" r:id="rId43"/>
    <p:sldId id="314" r:id="rId44"/>
    <p:sldId id="31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6F2"/>
    <a:srgbClr val="00FF00"/>
    <a:srgbClr val="C6C600"/>
    <a:srgbClr val="0000EA"/>
    <a:srgbClr val="00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79CB-D928-A14B-A06B-9D6DEE91A58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9D2B-3ABE-6D49-938B-856943B3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rgbClr val="00006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ww.ischool.drexel.edu</a:t>
            </a:r>
          </a:p>
          <a:p>
            <a:pPr>
              <a:defRPr/>
            </a:pPr>
            <a:fld id="{491871A8-5A62-461A-B63D-51B841D0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BA61-5EA6-4AEC-AA81-84598EB90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A976-4719-41AE-A7B9-897525BCB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5225"/>
            <a:ext cx="1447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3F53-77C3-4BED-B64B-30580092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0ED4-A086-44CB-B51B-F046D80ED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D590-0AFD-4871-96BA-240ADF050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EA5D-5216-4E6D-9388-9F323780D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2F8B-904B-46DC-A9F2-1D5BB7D0E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744-C4B9-439D-A9A8-239ED4788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42F5-64D1-4639-B42A-95354CBF3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A577-B955-40A7-84B5-26E437806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56720"/>
            <a:ext cx="1607820" cy="4405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78C833-E066-41D2-AB23-4E6EB88C8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010400" y="647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rgbClr val="000066"/>
                </a:solidFill>
                <a:latin typeface="Avenir 35" pitchFamily="34" charset="0"/>
              </a:rPr>
              <a:t>      ischool.drexel.edu</a:t>
            </a:r>
            <a:endParaRPr lang="en-US" sz="1100" b="1" dirty="0">
              <a:solidFill>
                <a:srgbClr val="000066"/>
              </a:solidFill>
              <a:latin typeface="Avenir 35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packages.html" TargetMode="External"/><Relationship Id="rId2" Type="http://schemas.openxmlformats.org/officeDocument/2006/relationships/hyperlink" Target="http://docs.oracle.com/javase/6/docs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bile.tutsplus.com/tutorials/android/java-tutorial/" TargetMode="External"/><Relationship Id="rId4" Type="http://schemas.openxmlformats.org/officeDocument/2006/relationships/hyperlink" Target="http://developer.android.com/guide/components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>
            <a:gsLst>
              <a:gs pos="0">
                <a:srgbClr val="0000FF"/>
              </a:gs>
              <a:gs pos="45000">
                <a:srgbClr val="0000EA"/>
              </a:gs>
              <a:gs pos="100000">
                <a:srgbClr val="0000B8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Platform/Development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 detail="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1838325"/>
            <a:ext cx="5715000" cy="402907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239000" y="5715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 Segall</a:t>
            </a:r>
          </a:p>
          <a:p>
            <a:r>
              <a:rPr lang="en-US" dirty="0" smtClean="0"/>
              <a:t>July 8,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Activities</a:t>
            </a:r>
          </a:p>
          <a:p>
            <a:pPr marL="0" indent="0" algn="ctr">
              <a:buNone/>
            </a:pPr>
            <a:r>
              <a:rPr lang="en-US" dirty="0" smtClean="0"/>
              <a:t>Services</a:t>
            </a:r>
          </a:p>
          <a:p>
            <a:pPr marL="0" indent="0" algn="ctr">
              <a:buNone/>
            </a:pPr>
            <a:r>
              <a:rPr lang="en-US" dirty="0" smtClean="0"/>
              <a:t>Content Providers</a:t>
            </a:r>
          </a:p>
          <a:p>
            <a:pPr marL="0" indent="0" algn="ctr">
              <a:buNone/>
            </a:pPr>
            <a:r>
              <a:rPr lang="en-US" dirty="0" smtClean="0"/>
              <a:t>Broadcast Receivers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Application Manifest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Static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29136"/>
            <a:ext cx="18985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/>
              <a:t>}</a:t>
            </a:r>
            <a:endParaRPr lang="en-US" sz="4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95600"/>
            <a:ext cx="1270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266" y="4495800"/>
            <a:ext cx="260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Package 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Activities</a:t>
            </a:r>
          </a:p>
          <a:p>
            <a:pPr marL="0" indent="0" algn="ctr">
              <a:buNone/>
            </a:pPr>
            <a:r>
              <a:rPr lang="en-US" dirty="0" smtClean="0"/>
              <a:t>Services</a:t>
            </a:r>
          </a:p>
          <a:p>
            <a:pPr marL="0" indent="0" algn="ctr">
              <a:buNone/>
            </a:pPr>
            <a:r>
              <a:rPr lang="en-US" dirty="0" smtClean="0"/>
              <a:t>Content Providers</a:t>
            </a:r>
          </a:p>
          <a:p>
            <a:pPr marL="0" indent="0" algn="ctr">
              <a:buNone/>
            </a:pPr>
            <a:r>
              <a:rPr lang="en-US" dirty="0" smtClean="0"/>
              <a:t>Broadcast Receivers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Manifest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Static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29136"/>
            <a:ext cx="18985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/>
              <a:t>}</a:t>
            </a:r>
            <a:endParaRPr lang="en-US" sz="4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95600"/>
            <a:ext cx="1270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266" y="4495800"/>
            <a:ext cx="260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Package 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single screen with a user interface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Screen that shows a photo gallery</a:t>
            </a:r>
          </a:p>
          <a:p>
            <a:pPr lvl="1"/>
            <a:r>
              <a:rPr lang="en-US" dirty="0" smtClean="0"/>
              <a:t>Email application’s list of new emails</a:t>
            </a:r>
          </a:p>
          <a:p>
            <a:pPr lvl="1"/>
            <a:r>
              <a:rPr lang="en-US" dirty="0" err="1" smtClean="0"/>
              <a:t>Foursquare’s</a:t>
            </a:r>
            <a:r>
              <a:rPr lang="en-US" dirty="0" smtClean="0"/>
              <a:t> “check in” screen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562600"/>
            <a:ext cx="939800" cy="70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0" y="548640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“It’s making my head spin; how many activities we can do”</a:t>
            </a:r>
            <a:endParaRPr lang="en-US" i="1" dirty="0"/>
          </a:p>
          <a:p>
            <a:r>
              <a:rPr lang="en-US" dirty="0"/>
              <a:t>	- </a:t>
            </a:r>
            <a:r>
              <a:rPr lang="en-US" dirty="0" smtClean="0"/>
              <a:t>Will Ferrell, Step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Background processes</a:t>
            </a:r>
          </a:p>
          <a:p>
            <a:pPr lvl="1"/>
            <a:r>
              <a:rPr lang="en-US" dirty="0" smtClean="0"/>
              <a:t>Long running tasks</a:t>
            </a:r>
          </a:p>
          <a:p>
            <a:pPr lvl="1"/>
            <a:r>
              <a:rPr lang="en-US" dirty="0" smtClean="0"/>
              <a:t>Short tasks that act on user input from activities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Music app that plays audio while other apps are running</a:t>
            </a:r>
          </a:p>
          <a:p>
            <a:pPr lvl="1"/>
            <a:r>
              <a:rPr lang="en-US" dirty="0" smtClean="0"/>
              <a:t>Process that communicates with a server and pushes data to an app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a set of application data</a:t>
            </a:r>
          </a:p>
          <a:p>
            <a:pPr lvl="1"/>
            <a:r>
              <a:rPr lang="en-US" dirty="0" smtClean="0"/>
              <a:t>Between application and database</a:t>
            </a:r>
          </a:p>
          <a:p>
            <a:pPr lvl="1"/>
            <a:r>
              <a:rPr lang="en-US" dirty="0" smtClean="0"/>
              <a:t>Between application and file system</a:t>
            </a:r>
          </a:p>
          <a:p>
            <a:pPr lvl="1"/>
            <a:r>
              <a:rPr lang="en-US" dirty="0" smtClean="0"/>
              <a:t>Between application and web</a:t>
            </a:r>
          </a:p>
          <a:p>
            <a:r>
              <a:rPr lang="en-US" dirty="0" smtClean="0"/>
              <a:t>Can keep data private or allow other applications to access and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Responds to a system-wide broadcast announcement</a:t>
            </a:r>
          </a:p>
          <a:p>
            <a:pPr lvl="1"/>
            <a:r>
              <a:rPr lang="en-US" dirty="0" smtClean="0"/>
              <a:t>Sit idle until their event is received</a:t>
            </a:r>
          </a:p>
          <a:p>
            <a:r>
              <a:rPr lang="en-US" dirty="0" smtClean="0"/>
              <a:t>No user interface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Waiting for a photo to be captured</a:t>
            </a:r>
          </a:p>
          <a:p>
            <a:pPr lvl="1"/>
            <a:r>
              <a:rPr lang="en-US" dirty="0" smtClean="0"/>
              <a:t>Waiting on data to be downloaded</a:t>
            </a:r>
          </a:p>
          <a:p>
            <a:pPr lvl="1"/>
            <a:r>
              <a:rPr lang="en-US" dirty="0" smtClean="0"/>
              <a:t>Performing actions when the screen goes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Activities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Services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Content Providers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Broadcast Receivers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Application Manifest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BFBFBF"/>
                </a:solidFill>
              </a:rPr>
              <a:t>Static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29136"/>
            <a:ext cx="18985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/>
              <a:t>}</a:t>
            </a:r>
            <a:endParaRPr lang="en-US" sz="4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95600"/>
            <a:ext cx="1270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266" y="4495800"/>
            <a:ext cx="260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Package 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information about an application</a:t>
            </a:r>
          </a:p>
          <a:p>
            <a:pPr lvl="1"/>
            <a:r>
              <a:rPr lang="en-US" dirty="0" smtClean="0"/>
              <a:t>Declares application components</a:t>
            </a:r>
          </a:p>
          <a:p>
            <a:pPr lvl="1"/>
            <a:r>
              <a:rPr lang="en-US" dirty="0" smtClean="0"/>
              <a:t>Identifies permissions needed</a:t>
            </a:r>
          </a:p>
          <a:p>
            <a:pPr lvl="1"/>
            <a:r>
              <a:rPr lang="en-US" dirty="0" smtClean="0"/>
              <a:t>Declares target and minimum API levels</a:t>
            </a:r>
          </a:p>
          <a:p>
            <a:pPr lvl="1"/>
            <a:r>
              <a:rPr lang="en-US" dirty="0" smtClean="0"/>
              <a:t>Declares required hardware</a:t>
            </a:r>
          </a:p>
        </p:txBody>
      </p:sp>
    </p:spTree>
    <p:extLst>
      <p:ext uri="{BB962C8B-B14F-4D97-AF65-F5344CB8AC3E}">
        <p14:creationId xmlns:p14="http://schemas.microsoft.com/office/powerpoint/2010/main" val="14394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Declaring an activity: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>
                <a:solidFill>
                  <a:srgbClr val="008000"/>
                </a:solidFill>
              </a:rPr>
              <a:t>activity </a:t>
            </a:r>
            <a:r>
              <a:rPr lang="en-US" sz="2400" dirty="0" smtClean="0">
                <a:solidFill>
                  <a:srgbClr val="008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"</a:t>
            </a:r>
            <a:r>
              <a:rPr lang="en-US" sz="2400" dirty="0" err="1" smtClean="0">
                <a:solidFill>
                  <a:srgbClr val="0000FF"/>
                </a:solidFill>
              </a:rPr>
              <a:t>com.example.project.ExampleActivity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CA76F2"/>
                </a:solidFill>
              </a:rPr>
              <a:t> </a:t>
            </a:r>
            <a:r>
              <a:rPr lang="en-US" sz="2400" dirty="0" err="1" smtClean="0">
                <a:solidFill>
                  <a:srgbClr val="CA76F2"/>
                </a:solidFill>
              </a:rPr>
              <a:t>android:label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"@string/</a:t>
            </a:r>
            <a:r>
              <a:rPr lang="en-US" sz="2400" dirty="0" err="1" smtClean="0">
                <a:solidFill>
                  <a:srgbClr val="0000FF"/>
                </a:solidFill>
              </a:rPr>
              <a:t>example_label</a:t>
            </a:r>
            <a:r>
              <a:rPr lang="en-US" sz="2400" dirty="0" smtClean="0">
                <a:solidFill>
                  <a:srgbClr val="0000FF"/>
                </a:solidFill>
              </a:rPr>
              <a:t>” 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>
                <a:solidFill>
                  <a:srgbClr val="008000"/>
                </a:solidFill>
              </a:rPr>
              <a:t>/activity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rgbClr val="008000"/>
                </a:solidFill>
              </a:rPr>
              <a:t>&lt;service/&gt;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rgbClr val="008000"/>
                </a:solidFill>
              </a:rPr>
              <a:t>&lt;receiver/&gt;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rgbClr val="008000"/>
                </a:solidFill>
              </a:rPr>
              <a:t>&lt;provider/&gt;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Starting a component that isn’t defined in the manifest will cause a runtime exception!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Apps must request permissions to be able to perform some tasks</a:t>
            </a:r>
          </a:p>
          <a:p>
            <a:pPr lvl="1"/>
            <a:r>
              <a:rPr lang="en-US" dirty="0" smtClean="0"/>
              <a:t>Access GPS</a:t>
            </a:r>
          </a:p>
          <a:p>
            <a:pPr lvl="1"/>
            <a:r>
              <a:rPr lang="en-US" dirty="0" smtClean="0"/>
              <a:t>Read contact data</a:t>
            </a:r>
          </a:p>
          <a:p>
            <a:pPr lvl="1"/>
            <a:r>
              <a:rPr lang="en-US" dirty="0" smtClean="0"/>
              <a:t>Access the internet</a:t>
            </a:r>
          </a:p>
          <a:p>
            <a:pPr lvl="1"/>
            <a:r>
              <a:rPr lang="en-US" dirty="0" smtClean="0"/>
              <a:t>Access the camera</a:t>
            </a:r>
          </a:p>
          <a:p>
            <a:pPr lvl="1"/>
            <a:r>
              <a:rPr lang="en-US" dirty="0" smtClean="0"/>
              <a:t>Make phone calls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71600"/>
            <a:ext cx="295656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Linux-based OS for touchscreen devices</a:t>
            </a:r>
          </a:p>
          <a:p>
            <a:r>
              <a:rPr lang="en-US" dirty="0" smtClean="0"/>
              <a:t>Developed by Android, Inc.</a:t>
            </a:r>
          </a:p>
          <a:p>
            <a:pPr lvl="1"/>
            <a:r>
              <a:rPr lang="en-US" dirty="0" smtClean="0"/>
              <a:t>Funded by Google</a:t>
            </a:r>
          </a:p>
          <a:p>
            <a:pPr lvl="1"/>
            <a:r>
              <a:rPr lang="en-US" dirty="0" smtClean="0"/>
              <a:t>Bought by Google in 2005</a:t>
            </a:r>
          </a:p>
          <a:p>
            <a:r>
              <a:rPr lang="en-US" dirty="0" smtClean="0"/>
              <a:t>First Android phone released in 2008</a:t>
            </a:r>
          </a:p>
          <a:p>
            <a:r>
              <a:rPr lang="en-US" dirty="0" smtClean="0"/>
              <a:t>Open source (Apache)</a:t>
            </a:r>
          </a:p>
          <a:p>
            <a:pPr lvl="1"/>
            <a:r>
              <a:rPr lang="en-US" dirty="0" smtClean="0"/>
              <a:t>Software can be freely modified and distributed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127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If you try to do something that requires a permission, Eclipse will warn you</a:t>
            </a:r>
          </a:p>
          <a:p>
            <a:r>
              <a:rPr lang="en-US" dirty="0" smtClean="0"/>
              <a:t>Permissions can be added to the project’s manifest file,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pPr lvl="1"/>
            <a:r>
              <a:rPr lang="en-US" dirty="0" smtClean="0"/>
              <a:t>Eclipse may even add them automatically if you ask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Declaring a permission: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&lt;uses-permission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android.permission.INTERNET</a:t>
            </a:r>
            <a:r>
              <a:rPr lang="en-US" sz="2400" dirty="0" smtClean="0">
                <a:solidFill>
                  <a:srgbClr val="0000EA"/>
                </a:solidFill>
              </a:rPr>
              <a:t>” </a:t>
            </a:r>
            <a:r>
              <a:rPr lang="en-US" sz="2400" dirty="0" smtClean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&lt;uses-permission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CA76F2"/>
                </a:solidFill>
              </a:rPr>
              <a:t>android:name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android.permission.VIBRATE</a:t>
            </a:r>
            <a:r>
              <a:rPr lang="en-US" sz="2400" dirty="0" smtClean="0">
                <a:solidFill>
                  <a:srgbClr val="0000EA"/>
                </a:solidFill>
              </a:rPr>
              <a:t>” </a:t>
            </a:r>
            <a:r>
              <a:rPr lang="en-US" sz="2400" dirty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"/>
            <a:ext cx="7543800" cy="5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Services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Content Providers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Broadcast Receivers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Manifest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Static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29136"/>
            <a:ext cx="18985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/>
              <a:t>}</a:t>
            </a:r>
            <a:endParaRPr lang="en-US" sz="4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95600"/>
            <a:ext cx="1270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266" y="4495800"/>
            <a:ext cx="260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Package 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content used by an application</a:t>
            </a:r>
          </a:p>
          <a:p>
            <a:pPr lvl="1"/>
            <a:r>
              <a:rPr lang="en-US" dirty="0" smtClean="0"/>
              <a:t>XML Files that define how things are drawn or presented…</a:t>
            </a:r>
          </a:p>
          <a:p>
            <a:pPr lvl="2"/>
            <a:r>
              <a:rPr lang="en-US" dirty="0" err="1" smtClean="0"/>
              <a:t>Drawables</a:t>
            </a:r>
            <a:endParaRPr lang="en-US" dirty="0" smtClean="0"/>
          </a:p>
          <a:p>
            <a:pPr lvl="2"/>
            <a:r>
              <a:rPr lang="en-US" dirty="0" smtClean="0"/>
              <a:t>Layouts</a:t>
            </a:r>
          </a:p>
          <a:p>
            <a:pPr lvl="1"/>
            <a:r>
              <a:rPr lang="en-US" dirty="0" smtClean="0"/>
              <a:t>… or contain definitions of project-wide constant values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/res/</a:t>
            </a:r>
            <a:r>
              <a:rPr lang="en-US" dirty="0" err="1" smtClean="0"/>
              <a:t>drawable</a:t>
            </a:r>
            <a:endParaRPr lang="en-US" dirty="0" smtClean="0"/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drawable-xhdpi</a:t>
            </a:r>
            <a:r>
              <a:rPr lang="en-US" sz="2400" dirty="0" smtClean="0"/>
              <a:t>, /</a:t>
            </a:r>
            <a:r>
              <a:rPr lang="en-US" sz="2400" dirty="0" err="1" smtClean="0"/>
              <a:t>drawable-hdpi</a:t>
            </a:r>
            <a:r>
              <a:rPr lang="en-US" sz="2400" dirty="0" smtClean="0"/>
              <a:t>, /</a:t>
            </a:r>
            <a:r>
              <a:rPr lang="en-US" sz="2400" dirty="0" err="1" smtClean="0"/>
              <a:t>drawable-mdpi</a:t>
            </a:r>
            <a:endParaRPr lang="en-US" sz="2400" dirty="0" smtClean="0"/>
          </a:p>
          <a:p>
            <a:r>
              <a:rPr lang="en-US" dirty="0" smtClean="0"/>
              <a:t>Shapes or images that can be referenced by ID in the application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86200"/>
            <a:ext cx="5868422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352800"/>
            <a:ext cx="1825763" cy="304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53000" y="48768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/res/layout</a:t>
            </a:r>
          </a:p>
          <a:p>
            <a:r>
              <a:rPr lang="en-US" dirty="0" smtClean="0"/>
              <a:t>XML files that define how objects are laid out on screen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on layouts tomorrow…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3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/res/values/</a:t>
            </a:r>
            <a:r>
              <a:rPr lang="en-US" dirty="0" err="1" smtClean="0"/>
              <a:t>strings.xml</a:t>
            </a:r>
            <a:endParaRPr lang="en-US" dirty="0" smtClean="0"/>
          </a:p>
          <a:p>
            <a:r>
              <a:rPr lang="en-US" dirty="0" smtClean="0"/>
              <a:t>A list of String values that can be referenced by ID in the application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&lt;string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A76F2"/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hello_text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  <a:r>
              <a:rPr lang="en-US" dirty="0" smtClean="0"/>
              <a:t>Hello</a:t>
            </a:r>
            <a:r>
              <a:rPr lang="en-US" dirty="0" smtClean="0">
                <a:solidFill>
                  <a:srgbClr val="008000"/>
                </a:solidFill>
              </a:rPr>
              <a:t>&lt;/string&gt;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R.id.hello_text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@string/</a:t>
            </a:r>
            <a:r>
              <a:rPr lang="en-US" dirty="0" err="1" smtClean="0">
                <a:solidFill>
                  <a:srgbClr val="000000"/>
                </a:solidFill>
              </a:rPr>
              <a:t>hello_text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/res/values/</a:t>
            </a:r>
            <a:r>
              <a:rPr lang="en-US" sz="2800" dirty="0" err="1" smtClean="0"/>
              <a:t>arrays.xml</a:t>
            </a:r>
            <a:endParaRPr lang="en-US" sz="2800" dirty="0" smtClean="0"/>
          </a:p>
          <a:p>
            <a:r>
              <a:rPr lang="en-US" sz="2800" dirty="0" smtClean="0"/>
              <a:t>A list of arrays that can be referenced by ID in the application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&lt;string-array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CA76F2"/>
                </a:solidFill>
              </a:rPr>
              <a:t>name</a:t>
            </a:r>
            <a:r>
              <a:rPr lang="en-US" sz="2400" dirty="0"/>
              <a:t>=</a:t>
            </a: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menu_icons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    &lt;item&gt;</a:t>
            </a:r>
            <a:r>
              <a:rPr lang="en-US" sz="2400" dirty="0" smtClean="0"/>
              <a:t>@</a:t>
            </a:r>
            <a:r>
              <a:rPr lang="en-US" sz="2400" dirty="0" err="1" smtClean="0"/>
              <a:t>drawable</a:t>
            </a:r>
            <a:r>
              <a:rPr lang="en-US" sz="2400" dirty="0" smtClean="0"/>
              <a:t>/</a:t>
            </a:r>
            <a:r>
              <a:rPr lang="en-US" sz="2400" dirty="0" err="1" smtClean="0"/>
              <a:t>ic_entry_food</a:t>
            </a:r>
            <a:r>
              <a:rPr lang="en-US" sz="2400" dirty="0" smtClean="0">
                <a:solidFill>
                  <a:srgbClr val="008000"/>
                </a:solidFill>
              </a:rPr>
              <a:t>&lt;/item&gt;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    &lt;item&gt;</a:t>
            </a:r>
            <a:r>
              <a:rPr lang="en-US" sz="2400" dirty="0" smtClean="0">
                <a:solidFill>
                  <a:srgbClr val="000000"/>
                </a:solidFill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</a:rPr>
              <a:t>drawable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ic_entry_mood</a:t>
            </a:r>
            <a:r>
              <a:rPr lang="en-US" sz="2400" dirty="0" smtClean="0">
                <a:solidFill>
                  <a:srgbClr val="008000"/>
                </a:solidFill>
              </a:rPr>
              <a:t>&lt;/item&gt;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    &lt;item&gt;</a:t>
            </a:r>
            <a:r>
              <a:rPr lang="en-US" sz="2400" dirty="0" smtClean="0">
                <a:solidFill>
                  <a:srgbClr val="000000"/>
                </a:solidFill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</a:rPr>
              <a:t>drawable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ic_entry_pill</a:t>
            </a:r>
            <a:r>
              <a:rPr lang="en-US" sz="2400" dirty="0" smtClean="0">
                <a:solidFill>
                  <a:srgbClr val="008000"/>
                </a:solidFill>
              </a:rPr>
              <a:t>&lt;/item&gt;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&lt;/string-array&gt;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R.array.menu_icons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@array/</a:t>
            </a:r>
            <a:r>
              <a:rPr lang="en-US" sz="2800" dirty="0" err="1" smtClean="0">
                <a:solidFill>
                  <a:srgbClr val="000000"/>
                </a:solidFill>
              </a:rPr>
              <a:t>menu_icons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/res/values/</a:t>
            </a:r>
            <a:r>
              <a:rPr lang="en-US" dirty="0" err="1" smtClean="0"/>
              <a:t>colors.xml</a:t>
            </a:r>
            <a:endParaRPr lang="en-US" dirty="0" smtClean="0"/>
          </a:p>
          <a:p>
            <a:r>
              <a:rPr lang="en-US" dirty="0" smtClean="0"/>
              <a:t>A list of colors that can be referenced by ID in the application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&lt;color</a:t>
            </a:r>
            <a:r>
              <a:rPr lang="en-US" dirty="0" smtClean="0"/>
              <a:t> </a:t>
            </a:r>
            <a:r>
              <a:rPr lang="en-US" dirty="0">
                <a:solidFill>
                  <a:srgbClr val="CA76F2"/>
                </a:solidFill>
              </a:rPr>
              <a:t>name</a:t>
            </a:r>
            <a:r>
              <a:rPr lang="en-US" dirty="0"/>
              <a:t>=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red_text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  <a:r>
              <a:rPr lang="en-US" dirty="0" smtClean="0"/>
              <a:t>#FF0000</a:t>
            </a:r>
            <a:r>
              <a:rPr lang="en-US" dirty="0" smtClean="0">
                <a:solidFill>
                  <a:srgbClr val="008000"/>
                </a:solidFill>
              </a:rPr>
              <a:t>&lt;/color&gt;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R.color.red_text</a:t>
            </a:r>
            <a:endParaRPr lang="en-US" dirty="0" smtClean="0"/>
          </a:p>
          <a:p>
            <a:r>
              <a:rPr lang="en-US" dirty="0" smtClean="0"/>
              <a:t>@color/</a:t>
            </a:r>
            <a:r>
              <a:rPr lang="en-US" dirty="0" err="1" smtClean="0"/>
              <a:t>red_text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with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4114800" cy="4525963"/>
          </a:xfrm>
        </p:spPr>
        <p:txBody>
          <a:bodyPr/>
          <a:lstStyle/>
          <a:p>
            <a:r>
              <a:rPr lang="en-US" dirty="0" smtClean="0"/>
              <a:t>Released: 2007</a:t>
            </a:r>
          </a:p>
          <a:p>
            <a:r>
              <a:rPr lang="en-US" dirty="0" smtClean="0"/>
              <a:t>Apps: 900,000</a:t>
            </a:r>
          </a:p>
          <a:p>
            <a:r>
              <a:rPr lang="en-US" dirty="0" smtClean="0"/>
              <a:t>1Q13 Market Share: 17.3%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2484437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Released: 2008</a:t>
            </a:r>
          </a:p>
          <a:p>
            <a:r>
              <a:rPr lang="en-US" dirty="0" smtClean="0"/>
              <a:t>Apps: 700,000</a:t>
            </a:r>
          </a:p>
          <a:p>
            <a:r>
              <a:rPr lang="en-US" dirty="0" smtClean="0"/>
              <a:t>1Q13 Market Share: 75.0%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05263"/>
            <a:ext cx="838200" cy="661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57400"/>
            <a:ext cx="2540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5814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“Ladies and gentlemen, this is Chewbacca.  Chewbacca is a </a:t>
            </a:r>
            <a:r>
              <a:rPr lang="en-US" i="1" dirty="0" err="1" smtClean="0"/>
              <a:t>Wookie</a:t>
            </a:r>
            <a:r>
              <a:rPr lang="en-US" i="1" dirty="0" smtClean="0"/>
              <a:t> from the planet </a:t>
            </a:r>
            <a:r>
              <a:rPr lang="en-US" i="1" dirty="0" err="1" smtClean="0"/>
              <a:t>Kashyyyk</a:t>
            </a:r>
            <a:r>
              <a:rPr lang="en-US" i="1" dirty="0" smtClean="0"/>
              <a:t>.  But Chewbacca lives on the planet </a:t>
            </a:r>
            <a:r>
              <a:rPr lang="en-US" i="1" dirty="0" err="1" smtClean="0"/>
              <a:t>Endor</a:t>
            </a:r>
            <a:r>
              <a:rPr lang="en-US" i="1" dirty="0" smtClean="0"/>
              <a:t>.  Now think about it; that does not make sense! … Look at me.  I’m a lawyer defending a major record company and I’m </a:t>
            </a:r>
            <a:r>
              <a:rPr lang="en-US" i="1" dirty="0" err="1" smtClean="0"/>
              <a:t>talkin</a:t>
            </a:r>
            <a:r>
              <a:rPr lang="en-US" i="1" dirty="0" smtClean="0"/>
              <a:t>’ about Chewbacca! Does that make sense? Ladies and gentlemen, I am not making any sense! None of this makes sense!”</a:t>
            </a:r>
            <a:endParaRPr lang="en-US" i="1" dirty="0"/>
          </a:p>
          <a:p>
            <a:r>
              <a:rPr lang="en-US" dirty="0"/>
              <a:t>	</a:t>
            </a:r>
            <a:r>
              <a:rPr lang="en-US" dirty="0" smtClean="0"/>
              <a:t>- Trey Parker (as Johnnie Cochran), South 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2663135" cy="19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Keeps constants in one place</a:t>
            </a:r>
          </a:p>
          <a:p>
            <a:pPr lvl="2"/>
            <a:r>
              <a:rPr lang="en-US" dirty="0" smtClean="0"/>
              <a:t>Change once and it changes everywhere</a:t>
            </a:r>
          </a:p>
          <a:p>
            <a:pPr lvl="1"/>
            <a:r>
              <a:rPr lang="en-US" dirty="0" smtClean="0"/>
              <a:t>Applications can automatically use the correct resources for their situation</a:t>
            </a:r>
          </a:p>
          <a:p>
            <a:pPr lvl="2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Pixel density</a:t>
            </a:r>
          </a:p>
          <a:p>
            <a:pPr lvl="2"/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R.java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An automatically generated file that contains references to all of your resources</a:t>
            </a:r>
          </a:p>
          <a:p>
            <a:pPr lvl="1"/>
            <a:r>
              <a:rPr lang="en-US" dirty="0" smtClean="0"/>
              <a:t>Takes all of the definitions from /res, sorts them, and turns them into </a:t>
            </a:r>
            <a:r>
              <a:rPr lang="en-US" dirty="0" err="1" smtClean="0"/>
              <a:t>referenceable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Arrrrrrrrr</a:t>
            </a:r>
            <a:r>
              <a:rPr lang="en-US" i="1" dirty="0" smtClean="0"/>
              <a:t>!”</a:t>
            </a:r>
            <a:endParaRPr lang="en-US" i="1" dirty="0"/>
          </a:p>
          <a:p>
            <a:r>
              <a:rPr lang="en-US" dirty="0"/>
              <a:t>	- </a:t>
            </a:r>
            <a:r>
              <a:rPr lang="en-US" dirty="0" smtClean="0"/>
              <a:t>Blackbeard (Probably)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98" y="1447800"/>
            <a:ext cx="659257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95800"/>
            <a:ext cx="34417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191000"/>
            <a:ext cx="5029200" cy="18408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828800" y="4191000"/>
            <a:ext cx="19812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5257800"/>
            <a:ext cx="1981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47800"/>
            <a:ext cx="4014309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914400"/>
            <a:ext cx="24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/res/values/</a:t>
            </a:r>
            <a:r>
              <a:rPr lang="en-US" dirty="0" err="1" smtClean="0"/>
              <a:t>colors.xml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676400" y="3581400"/>
            <a:ext cx="381000" cy="685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495800" cy="4525963"/>
          </a:xfrm>
        </p:spPr>
        <p:txBody>
          <a:bodyPr/>
          <a:lstStyle/>
          <a:p>
            <a:r>
              <a:rPr lang="en-US" dirty="0" smtClean="0"/>
              <a:t>Hold all of the project source (.java) files</a:t>
            </a:r>
          </a:p>
          <a:p>
            <a:r>
              <a:rPr lang="en-US" dirty="0" smtClean="0"/>
              <a:t>All classes you create should go in the /</a:t>
            </a:r>
            <a:r>
              <a:rPr lang="en-US" dirty="0" err="1" smtClean="0"/>
              <a:t>src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Auto-generated classes will go in  the /gen directory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200"/>
            <a:ext cx="3581400" cy="6096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495800" cy="4525963"/>
          </a:xfrm>
        </p:spPr>
        <p:txBody>
          <a:bodyPr/>
          <a:lstStyle/>
          <a:p>
            <a:r>
              <a:rPr lang="en-US" dirty="0" smtClean="0"/>
              <a:t>Android platform libraries</a:t>
            </a:r>
          </a:p>
          <a:p>
            <a:pPr lvl="1"/>
            <a:r>
              <a:rPr lang="en-US" dirty="0" err="1" smtClean="0"/>
              <a:t>android.jar</a:t>
            </a:r>
            <a:r>
              <a:rPr lang="en-US" dirty="0" smtClean="0"/>
              <a:t> for the target platform</a:t>
            </a:r>
          </a:p>
          <a:p>
            <a:pPr lvl="1"/>
            <a:r>
              <a:rPr lang="en-US" dirty="0" smtClean="0"/>
              <a:t>Other Android libraries</a:t>
            </a:r>
          </a:p>
          <a:p>
            <a:pPr lvl="2"/>
            <a:r>
              <a:rPr lang="en-US" dirty="0" smtClean="0"/>
              <a:t>Google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3581400" cy="6096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495800" cy="4525963"/>
          </a:xfrm>
        </p:spPr>
        <p:txBody>
          <a:bodyPr/>
          <a:lstStyle/>
          <a:p>
            <a:r>
              <a:rPr lang="en-US" dirty="0" smtClean="0"/>
              <a:t>External files</a:t>
            </a:r>
          </a:p>
          <a:p>
            <a:pPr lvl="1"/>
            <a:r>
              <a:rPr lang="en-US" dirty="0" smtClean="0"/>
              <a:t>Compiled into the final APK with filenames intact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200400"/>
            <a:ext cx="3581400" cy="3810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495800" cy="4525963"/>
          </a:xfrm>
        </p:spPr>
        <p:txBody>
          <a:bodyPr/>
          <a:lstStyle/>
          <a:p>
            <a:r>
              <a:rPr lang="en-US" dirty="0" smtClean="0"/>
              <a:t>Binary output</a:t>
            </a:r>
          </a:p>
          <a:p>
            <a:pPr lvl="1"/>
            <a:r>
              <a:rPr lang="en-US" dirty="0" smtClean="0"/>
              <a:t>Most importantly, the project .</a:t>
            </a:r>
            <a:r>
              <a:rPr lang="en-US" dirty="0" err="1" smtClean="0"/>
              <a:t>apk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505200"/>
            <a:ext cx="3581400" cy="3810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800600" cy="4525963"/>
          </a:xfrm>
        </p:spPr>
        <p:txBody>
          <a:bodyPr/>
          <a:lstStyle/>
          <a:p>
            <a:r>
              <a:rPr lang="en-US" dirty="0" smtClean="0"/>
              <a:t>Other external libraries</a:t>
            </a:r>
          </a:p>
          <a:p>
            <a:pPr lvl="1"/>
            <a:r>
              <a:rPr lang="en-US" dirty="0" smtClean="0"/>
              <a:t>Graphing API</a:t>
            </a:r>
          </a:p>
          <a:p>
            <a:pPr lvl="1"/>
            <a:r>
              <a:rPr lang="en-US" dirty="0" smtClean="0"/>
              <a:t>Machine Learning API</a:t>
            </a:r>
          </a:p>
          <a:p>
            <a:pPr lvl="1"/>
            <a:r>
              <a:rPr lang="en-US" dirty="0" smtClean="0"/>
              <a:t>Graphics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3581400" cy="3810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is done using the Java programming language</a:t>
            </a:r>
          </a:p>
          <a:p>
            <a:pPr lvl="1"/>
            <a:r>
              <a:rPr lang="en-US" dirty="0" smtClean="0"/>
              <a:t>Includes most, but not all standard Java classes and some Android-specific classes</a:t>
            </a:r>
          </a:p>
          <a:p>
            <a:r>
              <a:rPr lang="en-US" dirty="0" smtClean="0"/>
              <a:t>Compiled to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Normally Java is compiled to JVM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Java applications compiled for JVM won’t run on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800600" cy="4525963"/>
          </a:xfrm>
        </p:spPr>
        <p:txBody>
          <a:bodyPr/>
          <a:lstStyle/>
          <a:p>
            <a:r>
              <a:rPr lang="en-US" dirty="0" smtClean="0"/>
              <a:t>Resource files</a:t>
            </a:r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Layouts</a:t>
            </a:r>
          </a:p>
          <a:p>
            <a:pPr lvl="2"/>
            <a:r>
              <a:rPr lang="en-US" dirty="0" err="1" smtClean="0"/>
              <a:t>Drawables</a:t>
            </a:r>
            <a:endParaRPr lang="en-US" dirty="0" smtClean="0"/>
          </a:p>
          <a:p>
            <a:pPr lvl="2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114800"/>
            <a:ext cx="3581400" cy="3810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1816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800600" cy="4525963"/>
          </a:xfrm>
        </p:spPr>
        <p:txBody>
          <a:bodyPr/>
          <a:lstStyle/>
          <a:p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Contains all declarations</a:t>
            </a:r>
          </a:p>
          <a:p>
            <a:pPr lvl="2"/>
            <a:r>
              <a:rPr lang="en-US" dirty="0" smtClean="0"/>
              <a:t>Permissions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Target platforms</a:t>
            </a:r>
          </a:p>
          <a:p>
            <a:pPr lvl="2"/>
            <a:r>
              <a:rPr lang="en-US" dirty="0" smtClean="0"/>
              <a:t>Themes</a:t>
            </a:r>
          </a:p>
          <a:p>
            <a:pPr lvl="2"/>
            <a:r>
              <a:rPr lang="en-US" dirty="0" smtClean="0"/>
              <a:t>Application name</a:t>
            </a:r>
          </a:p>
          <a:p>
            <a:pPr lvl="2"/>
            <a:r>
              <a:rPr lang="en-US" dirty="0" smtClean="0"/>
              <a:t>Icons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419600"/>
            <a:ext cx="3581400" cy="3810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API Docs: </a:t>
            </a:r>
          </a:p>
          <a:p>
            <a:pPr lvl="1"/>
            <a:r>
              <a:rPr lang="hu-HU" sz="2000" dirty="0" smtClean="0">
                <a:hlinkClick r:id="rId2"/>
              </a:rPr>
              <a:t>http</a:t>
            </a:r>
            <a:r>
              <a:rPr lang="hu-HU" sz="2000" dirty="0">
                <a:hlinkClick r:id="rId2"/>
              </a:rPr>
              <a:t>://docs.oracle.com/javase/6/docs/api</a:t>
            </a:r>
            <a:r>
              <a:rPr lang="hu-HU" sz="2000" dirty="0" smtClean="0">
                <a:hlinkClick r:id="rId2"/>
              </a:rPr>
              <a:t>/</a:t>
            </a:r>
            <a:endParaRPr lang="hu-HU" sz="2000" dirty="0" smtClean="0"/>
          </a:p>
          <a:p>
            <a:r>
              <a:rPr lang="hu-HU" dirty="0" smtClean="0"/>
              <a:t>Android API Docs:</a:t>
            </a:r>
          </a:p>
          <a:p>
            <a:pPr lvl="1"/>
            <a:r>
              <a:rPr lang="en-US" sz="2000" dirty="0">
                <a:hlinkClick r:id="rId3"/>
              </a:rPr>
              <a:t>http://developer.android.com/reference/</a:t>
            </a:r>
            <a:r>
              <a:rPr lang="en-US" sz="2000" dirty="0" smtClean="0">
                <a:hlinkClick r:id="rId3"/>
              </a:rPr>
              <a:t>packages.html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http://developer.android.com/guide/components/</a:t>
            </a:r>
            <a:r>
              <a:rPr lang="en-US" sz="2000" dirty="0" smtClean="0">
                <a:hlinkClick r:id="rId4"/>
              </a:rPr>
              <a:t>index.html</a:t>
            </a:r>
            <a:endParaRPr lang="en-US" sz="2000" dirty="0" smtClean="0"/>
          </a:p>
          <a:p>
            <a:r>
              <a:rPr lang="en-US" dirty="0" smtClean="0"/>
              <a:t>Intro to Java for Android programmers:</a:t>
            </a:r>
          </a:p>
          <a:p>
            <a:pPr lvl="1"/>
            <a:r>
              <a:rPr lang="fr-FR" sz="2000" dirty="0">
                <a:hlinkClick r:id="rId5"/>
              </a:rPr>
              <a:t>http://mobile.tutsplus.com/tutorials/android/java-tutorial</a:t>
            </a:r>
            <a:r>
              <a:rPr lang="fr-FR" sz="2000" dirty="0" smtClean="0">
                <a:hlinkClick r:id="rId5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Kit</a:t>
            </a:r>
          </a:p>
          <a:p>
            <a:pPr lvl="1"/>
            <a:r>
              <a:rPr lang="en-US" dirty="0" smtClean="0"/>
              <a:t>Includes libraries and API needed to build, test, and debug software for Android platforms</a:t>
            </a:r>
          </a:p>
          <a:p>
            <a:pPr lvl="1"/>
            <a:r>
              <a:rPr lang="en-US" dirty="0" smtClean="0"/>
              <a:t>Full, local API documentation</a:t>
            </a:r>
          </a:p>
          <a:p>
            <a:pPr lvl="1"/>
            <a:r>
              <a:rPr lang="en-US" dirty="0"/>
              <a:t>ADB, the Android </a:t>
            </a:r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Licenses for Google Play</a:t>
            </a:r>
          </a:p>
          <a:p>
            <a:pPr lvl="1"/>
            <a:r>
              <a:rPr lang="en-US" dirty="0" smtClean="0"/>
              <a:t>System Images</a:t>
            </a:r>
          </a:p>
          <a:p>
            <a:pPr lvl="1"/>
            <a:r>
              <a:rPr lang="en-US" dirty="0" smtClean="0"/>
              <a:t>Emulator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48400" y="53340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“But wait, there’s more!”</a:t>
            </a:r>
            <a:endParaRPr lang="en-US" i="1" dirty="0"/>
          </a:p>
          <a:p>
            <a:r>
              <a:rPr lang="en-US" dirty="0"/>
              <a:t>	- </a:t>
            </a:r>
            <a:r>
              <a:rPr lang="en-US" dirty="0" smtClean="0"/>
              <a:t>Ron </a:t>
            </a:r>
            <a:r>
              <a:rPr lang="en-US" dirty="0" err="1" smtClean="0"/>
              <a:t>Popeil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410200"/>
            <a:ext cx="8883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Packaged with the SDK</a:t>
            </a:r>
          </a:p>
          <a:p>
            <a:r>
              <a:rPr lang="en-US" dirty="0" smtClean="0"/>
              <a:t>Test applications without a physical device</a:t>
            </a:r>
          </a:p>
          <a:p>
            <a:endParaRPr lang="en-US" dirty="0"/>
          </a:p>
          <a:p>
            <a:r>
              <a:rPr lang="en-US" dirty="0" smtClean="0"/>
              <a:t>Using the emulator requires an AVD file</a:t>
            </a:r>
            <a:endParaRPr lang="en-US" dirty="0"/>
          </a:p>
          <a:p>
            <a:pPr lvl="1"/>
            <a:r>
              <a:rPr lang="en-US" dirty="0" smtClean="0"/>
              <a:t>System image for a given set of parameters</a:t>
            </a:r>
          </a:p>
          <a:p>
            <a:pPr lvl="2"/>
            <a:r>
              <a:rPr lang="en-US" dirty="0" smtClean="0"/>
              <a:t>OS Version, memory, storage space, screen size</a:t>
            </a:r>
          </a:p>
        </p:txBody>
      </p:sp>
    </p:spTree>
    <p:extLst>
      <p:ext uri="{BB962C8B-B14F-4D97-AF65-F5344CB8AC3E}">
        <p14:creationId xmlns:p14="http://schemas.microsoft.com/office/powerpoint/2010/main" val="34330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4163380" cy="525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685800"/>
            <a:ext cx="4191000" cy="5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project, we’ll be using Eclipse</a:t>
            </a:r>
          </a:p>
          <a:p>
            <a:r>
              <a:rPr lang="en-US" dirty="0" smtClean="0"/>
              <a:t>Official Google ADT plugin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09800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no dragon">
  <a:themeElements>
    <a:clrScheme name="Presentation_no drag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no drag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no drag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59B17A7A03B4CB28BD069043E3D4E" ma:contentTypeVersion="0" ma:contentTypeDescription="Create a new document." ma:contentTypeScope="" ma:versionID="595bc86a680c4749353df3a27dd62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32F46-EE79-4A80-94C6-D070C668179C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AED84D-4350-4E23-88C6-0D3C0E5A8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B6335-8F57-43F6-8DBA-17A970652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Presentation_no dragon</Template>
  <TotalTime>9205</TotalTime>
  <Words>1023</Words>
  <Application>Microsoft Office PowerPoint</Application>
  <PresentationFormat>On-screen Show (4:3)</PresentationFormat>
  <Paragraphs>260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Presentation_no dragon</vt:lpstr>
      <vt:lpstr>Android Platform/Development Overview</vt:lpstr>
      <vt:lpstr>History of Android</vt:lpstr>
      <vt:lpstr>Competing with iOS</vt:lpstr>
      <vt:lpstr>Java</vt:lpstr>
      <vt:lpstr>Java Resources</vt:lpstr>
      <vt:lpstr>Android SDK</vt:lpstr>
      <vt:lpstr>Emulator</vt:lpstr>
      <vt:lpstr>PowerPoint Presentation</vt:lpstr>
      <vt:lpstr>Eclipse IDE</vt:lpstr>
      <vt:lpstr>Android Applications</vt:lpstr>
      <vt:lpstr>Android Applications</vt:lpstr>
      <vt:lpstr>Activities</vt:lpstr>
      <vt:lpstr>Services</vt:lpstr>
      <vt:lpstr>Content Providers</vt:lpstr>
      <vt:lpstr>Broadcast Receivers</vt:lpstr>
      <vt:lpstr>Android Applications</vt:lpstr>
      <vt:lpstr>Android Manifest</vt:lpstr>
      <vt:lpstr>Android Manifest</vt:lpstr>
      <vt:lpstr>Permissions</vt:lpstr>
      <vt:lpstr>Permissions</vt:lpstr>
      <vt:lpstr>Android Manifest</vt:lpstr>
      <vt:lpstr>PowerPoint Presentation</vt:lpstr>
      <vt:lpstr>Android Applications</vt:lpstr>
      <vt:lpstr>Resources</vt:lpstr>
      <vt:lpstr>Drawables</vt:lpstr>
      <vt:lpstr>Layouts</vt:lpstr>
      <vt:lpstr>Strings</vt:lpstr>
      <vt:lpstr>Arrays</vt:lpstr>
      <vt:lpstr>Colors</vt:lpstr>
      <vt:lpstr>Resources</vt:lpstr>
      <vt:lpstr>Resources</vt:lpstr>
      <vt:lpstr>R</vt:lpstr>
      <vt:lpstr>R</vt:lpstr>
      <vt:lpstr>Structure of Android Programs</vt:lpstr>
      <vt:lpstr>Structure of Android Programs</vt:lpstr>
      <vt:lpstr>Structure of Android Programs</vt:lpstr>
      <vt:lpstr>Structure of Android Programs</vt:lpstr>
      <vt:lpstr>Structure of Android Programs</vt:lpstr>
      <vt:lpstr>Structure of Android Programs</vt:lpstr>
      <vt:lpstr>Structure of Android Programs</vt:lpstr>
      <vt:lpstr>Structure of Android Programs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William Mongan</cp:lastModifiedBy>
  <cp:revision>302</cp:revision>
  <dcterms:created xsi:type="dcterms:W3CDTF">2009-08-21T12:54:22Z</dcterms:created>
  <dcterms:modified xsi:type="dcterms:W3CDTF">2014-02-03T14:03:31Z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0x010100D4359B17A7A03B4CB28BD069043E3D4E</vt:lpwstr>
  </property>
</Properties>
</file>