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2"/>
  </p:notesMasterIdLst>
  <p:sldIdLst>
    <p:sldId id="270" r:id="rId5"/>
    <p:sldId id="271" r:id="rId6"/>
    <p:sldId id="272" r:id="rId7"/>
    <p:sldId id="273" r:id="rId8"/>
    <p:sldId id="275" r:id="rId9"/>
    <p:sldId id="276" r:id="rId10"/>
    <p:sldId id="306" r:id="rId11"/>
    <p:sldId id="305" r:id="rId12"/>
    <p:sldId id="307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21" r:id="rId21"/>
    <p:sldId id="329" r:id="rId22"/>
    <p:sldId id="320" r:id="rId23"/>
    <p:sldId id="308" r:id="rId24"/>
    <p:sldId id="309" r:id="rId25"/>
    <p:sldId id="310" r:id="rId26"/>
    <p:sldId id="302" r:id="rId27"/>
    <p:sldId id="316" r:id="rId28"/>
    <p:sldId id="317" r:id="rId29"/>
    <p:sldId id="358" r:id="rId30"/>
    <p:sldId id="356" r:id="rId31"/>
    <p:sldId id="330" r:id="rId32"/>
    <p:sldId id="331" r:id="rId33"/>
    <p:sldId id="319" r:id="rId34"/>
    <p:sldId id="303" r:id="rId35"/>
    <p:sldId id="311" r:id="rId36"/>
    <p:sldId id="312" r:id="rId37"/>
    <p:sldId id="313" r:id="rId38"/>
    <p:sldId id="353" r:id="rId39"/>
    <p:sldId id="354" r:id="rId40"/>
    <p:sldId id="337" r:id="rId41"/>
    <p:sldId id="338" r:id="rId42"/>
    <p:sldId id="339" r:id="rId43"/>
    <p:sldId id="340" r:id="rId44"/>
    <p:sldId id="341" r:id="rId45"/>
    <p:sldId id="342" r:id="rId46"/>
    <p:sldId id="343" r:id="rId47"/>
    <p:sldId id="344" r:id="rId48"/>
    <p:sldId id="345" r:id="rId49"/>
    <p:sldId id="346" r:id="rId50"/>
    <p:sldId id="347" r:id="rId51"/>
    <p:sldId id="348" r:id="rId52"/>
    <p:sldId id="349" r:id="rId53"/>
    <p:sldId id="350" r:id="rId54"/>
    <p:sldId id="351" r:id="rId55"/>
    <p:sldId id="355" r:id="rId56"/>
    <p:sldId id="336" r:id="rId57"/>
    <p:sldId id="262" r:id="rId58"/>
    <p:sldId id="263" r:id="rId59"/>
    <p:sldId id="277" r:id="rId60"/>
    <p:sldId id="278" r:id="rId61"/>
    <p:sldId id="279" r:id="rId62"/>
    <p:sldId id="280" r:id="rId63"/>
    <p:sldId id="281" r:id="rId64"/>
    <p:sldId id="282" r:id="rId65"/>
    <p:sldId id="283" r:id="rId66"/>
    <p:sldId id="285" r:id="rId67"/>
    <p:sldId id="284" r:id="rId68"/>
    <p:sldId id="286" r:id="rId69"/>
    <p:sldId id="287" r:id="rId70"/>
    <p:sldId id="293" r:id="rId71"/>
    <p:sldId id="288" r:id="rId72"/>
    <p:sldId id="289" r:id="rId73"/>
    <p:sldId id="290" r:id="rId74"/>
    <p:sldId id="291" r:id="rId75"/>
    <p:sldId id="292" r:id="rId76"/>
    <p:sldId id="294" r:id="rId77"/>
    <p:sldId id="332" r:id="rId78"/>
    <p:sldId id="333" r:id="rId79"/>
    <p:sldId id="334" r:id="rId80"/>
    <p:sldId id="335" r:id="rId8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76F2"/>
    <a:srgbClr val="00FF00"/>
    <a:srgbClr val="C6C600"/>
    <a:srgbClr val="0000EA"/>
    <a:srgbClr val="0000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7" autoAdjust="0"/>
    <p:restoredTop sz="94637" autoAdjust="0"/>
  </p:normalViewPr>
  <p:slideViewPr>
    <p:cSldViewPr>
      <p:cViewPr varScale="1">
        <p:scale>
          <a:sx n="43" d="100"/>
          <a:sy n="43" d="100"/>
        </p:scale>
        <p:origin x="-129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85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70" Type="http://schemas.openxmlformats.org/officeDocument/2006/relationships/slide" Target="slides/slide66.xml"/><Relationship Id="rId71" Type="http://schemas.openxmlformats.org/officeDocument/2006/relationships/slide" Target="slides/slide67.xml"/><Relationship Id="rId72" Type="http://schemas.openxmlformats.org/officeDocument/2006/relationships/slide" Target="slides/slide68.xml"/><Relationship Id="rId73" Type="http://schemas.openxmlformats.org/officeDocument/2006/relationships/slide" Target="slides/slide69.xml"/><Relationship Id="rId74" Type="http://schemas.openxmlformats.org/officeDocument/2006/relationships/slide" Target="slides/slide70.xml"/><Relationship Id="rId75" Type="http://schemas.openxmlformats.org/officeDocument/2006/relationships/slide" Target="slides/slide71.xml"/><Relationship Id="rId76" Type="http://schemas.openxmlformats.org/officeDocument/2006/relationships/slide" Target="slides/slide72.xml"/><Relationship Id="rId77" Type="http://schemas.openxmlformats.org/officeDocument/2006/relationships/slide" Target="slides/slide73.xml"/><Relationship Id="rId78" Type="http://schemas.openxmlformats.org/officeDocument/2006/relationships/slide" Target="slides/slide74.xml"/><Relationship Id="rId79" Type="http://schemas.openxmlformats.org/officeDocument/2006/relationships/slide" Target="slides/slide7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slide" Target="slides/slide63.xml"/><Relationship Id="rId68" Type="http://schemas.openxmlformats.org/officeDocument/2006/relationships/slide" Target="slides/slide64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1" Type="http://schemas.openxmlformats.org/officeDocument/2006/relationships/slide" Target="slides/slide77.xml"/><Relationship Id="rId82" Type="http://schemas.openxmlformats.org/officeDocument/2006/relationships/notesMaster" Target="notesMasters/notesMaster1.xml"/><Relationship Id="rId83" Type="http://schemas.openxmlformats.org/officeDocument/2006/relationships/printerSettings" Target="printerSettings/printerSettings1.bin"/><Relationship Id="rId84" Type="http://schemas.openxmlformats.org/officeDocument/2006/relationships/presProps" Target="presProps.xml"/><Relationship Id="rId85" Type="http://schemas.openxmlformats.org/officeDocument/2006/relationships/viewProps" Target="viewProps.xml"/><Relationship Id="rId86" Type="http://schemas.openxmlformats.org/officeDocument/2006/relationships/theme" Target="theme/theme1.xml"/><Relationship Id="rId8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0E79CB-D928-A14B-A06B-9D6DEE91A589}" type="datetimeFigureOut">
              <a:rPr lang="en-US" smtClean="0"/>
              <a:t>2/24/15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B49D2B-3ABE-6D49-938B-856943B38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27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 smtClean="0">
                <a:solidFill>
                  <a:srgbClr val="000066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/>
              <a:t>ww.ischool.drexel.edu</a:t>
            </a:r>
          </a:p>
          <a:p>
            <a:pPr>
              <a:defRPr/>
            </a:pPr>
            <a:fld id="{491871A8-5A62-461A-B63D-51B841D0F5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D3BA61-5EA6-4AEC-AA81-84598EB90C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2AA976-4719-41AE-A7B9-897525BCBBF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143000" y="6245225"/>
            <a:ext cx="14478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293F53-77C3-4BED-B64B-30580092A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C00ED4-A086-44CB-B51B-F046D80ED8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F0D590-0AFD-4871-96BA-240ADF0506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5EEA5D-5216-4E6D-9388-9F323780DA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F92F8B-904B-46DC-A9F2-1D5BB7D0EF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CF6744-C4B9-439D-A9A8-239ED478872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A942F5-64D1-4639-B42A-95354CBF3F6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11A577-B955-40A7-84B5-26E437806B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256720"/>
            <a:ext cx="1607820" cy="440559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E878C833-E066-41D2-AB23-4E6EB88C81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7010400" y="6477000"/>
            <a:ext cx="32766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100" b="1" dirty="0" smtClean="0">
                <a:solidFill>
                  <a:srgbClr val="000066"/>
                </a:solidFill>
                <a:latin typeface="Avenir 35" pitchFamily="34" charset="0"/>
              </a:rPr>
              <a:t>      ischool.drexel.edu</a:t>
            </a:r>
            <a:endParaRPr lang="en-US" sz="1100" b="1" dirty="0">
              <a:solidFill>
                <a:srgbClr val="000066"/>
              </a:solidFill>
              <a:latin typeface="Avenir 35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eloper.android.com/guide/topics/ui/overview.html" TargetMode="Externa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1676400"/>
          </a:xfrm>
          <a:prstGeom prst="rect">
            <a:avLst/>
          </a:prstGeom>
          <a:gradFill>
            <a:gsLst>
              <a:gs pos="0">
                <a:srgbClr val="0000FF"/>
              </a:gs>
              <a:gs pos="45000">
                <a:srgbClr val="0000EA"/>
              </a:gs>
              <a:gs pos="100000">
                <a:srgbClr val="0000B8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Layouts and Designing Interfaces for Mobile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12000" detail="0"/>
                    </a14:imgEffect>
                    <a14:imgEffect>
                      <a14:saturation sat="1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71800" y="1838325"/>
            <a:ext cx="5715000" cy="4029075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7239000" y="57150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Jeff Segall</a:t>
            </a:r>
          </a:p>
          <a:p>
            <a:r>
              <a:rPr lang="en-US" dirty="0" smtClean="0"/>
              <a:t>July 9,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026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Interface Builder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04488" y="644292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1659" y="594731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90341" y="531541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315357"/>
            <a:ext cx="6973928" cy="485684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19200" y="1295400"/>
            <a:ext cx="914400" cy="47244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ular Callout 4"/>
          <p:cNvSpPr/>
          <p:nvPr/>
        </p:nvSpPr>
        <p:spPr>
          <a:xfrm>
            <a:off x="2438400" y="1219200"/>
            <a:ext cx="5943600" cy="3505200"/>
          </a:xfrm>
          <a:prstGeom prst="wedgeRoundRectCallout">
            <a:avLst>
              <a:gd name="adj1" fmla="val -52338"/>
              <a:gd name="adj2" fmla="val 70589"/>
              <a:gd name="adj3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67000" y="1371600"/>
            <a:ext cx="5486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Palette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 smtClean="0"/>
              <a:t>Holds all of the views that can be added to the layout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 smtClean="0"/>
              <a:t>Loosely separated by type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 smtClean="0"/>
              <a:t>Drag and drop</a:t>
            </a:r>
          </a:p>
          <a:p>
            <a:pPr marL="914400" lvl="1" indent="-457200">
              <a:buFont typeface="Arial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2106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Interface Builder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04488" y="644292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1659" y="594731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90341" y="531541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315357"/>
            <a:ext cx="6973928" cy="485684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705600" y="1295400"/>
            <a:ext cx="1447800" cy="24384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ular Callout 4"/>
          <p:cNvSpPr/>
          <p:nvPr/>
        </p:nvSpPr>
        <p:spPr>
          <a:xfrm>
            <a:off x="152400" y="1371600"/>
            <a:ext cx="5943600" cy="3505200"/>
          </a:xfrm>
          <a:prstGeom prst="wedgeRoundRectCallout">
            <a:avLst>
              <a:gd name="adj1" fmla="val 58375"/>
              <a:gd name="adj2" fmla="val -20749"/>
              <a:gd name="adj3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" y="1600200"/>
            <a:ext cx="5486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Outline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 smtClean="0"/>
              <a:t>Shows a hierarchical list of views in the layout</a:t>
            </a:r>
          </a:p>
          <a:p>
            <a:pPr marL="914400" lvl="1" indent="-457200">
              <a:buFont typeface="Arial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2068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Interface Builder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04488" y="644292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1659" y="594731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90341" y="531541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315357"/>
            <a:ext cx="6973928" cy="485684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705600" y="3733800"/>
            <a:ext cx="1447800" cy="24384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ular Callout 4"/>
          <p:cNvSpPr/>
          <p:nvPr/>
        </p:nvSpPr>
        <p:spPr>
          <a:xfrm>
            <a:off x="228600" y="1295400"/>
            <a:ext cx="5943600" cy="3505200"/>
          </a:xfrm>
          <a:prstGeom prst="wedgeRoundRectCallout">
            <a:avLst>
              <a:gd name="adj1" fmla="val 56984"/>
              <a:gd name="adj2" fmla="val 70420"/>
              <a:gd name="adj3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" y="1600200"/>
            <a:ext cx="5486400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Properties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 smtClean="0"/>
              <a:t>Displays layout properties of the selected view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 smtClean="0"/>
              <a:t>View customization without directly editing XML</a:t>
            </a:r>
          </a:p>
          <a:p>
            <a:pPr marL="914400" lvl="1" indent="-457200">
              <a:buFont typeface="Arial"/>
              <a:buChar char="•"/>
            </a:pPr>
            <a:endParaRPr lang="en-US" sz="2800" dirty="0" smtClean="0"/>
          </a:p>
          <a:p>
            <a:pPr marL="914400" lvl="1" indent="-457200">
              <a:buFont typeface="Arial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9813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Interface Builder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04488" y="644292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1659" y="594731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-2948259" y="958261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315357"/>
            <a:ext cx="6973928" cy="485684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33600" y="1295400"/>
            <a:ext cx="4572000" cy="48768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25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295400"/>
            <a:ext cx="7010399" cy="48933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Interface Builder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04488" y="644292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1659" y="594731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-2948259" y="958261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33600" y="1295400"/>
            <a:ext cx="4572000" cy="48768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733800" y="1600200"/>
            <a:ext cx="3200400" cy="1143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733800" y="2895600"/>
            <a:ext cx="3048000" cy="16002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031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295400"/>
            <a:ext cx="7010399" cy="48933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Interface Builder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04488" y="644292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1659" y="594731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-2948259" y="958261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752600" y="5943600"/>
            <a:ext cx="609600" cy="3048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362200" y="4343400"/>
            <a:ext cx="2514600" cy="16002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618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Interface Builder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04488" y="644292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1659" y="594731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-2948259" y="958261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828800"/>
            <a:ext cx="8113823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11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a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CA76F2"/>
                </a:solidFill>
              </a:rPr>
              <a:t>p</a:t>
            </a:r>
            <a:r>
              <a:rPr lang="en-US" sz="2800" dirty="0" smtClean="0">
                <a:solidFill>
                  <a:srgbClr val="CA76F2"/>
                </a:solidFill>
              </a:rPr>
              <a:t>ublic class </a:t>
            </a:r>
            <a:r>
              <a:rPr lang="en-US" sz="2800" dirty="0" err="1" smtClean="0"/>
              <a:t>MainActivity</a:t>
            </a:r>
            <a:r>
              <a:rPr lang="en-US" sz="2800" dirty="0" smtClean="0">
                <a:solidFill>
                  <a:srgbClr val="CA76F2"/>
                </a:solidFill>
              </a:rPr>
              <a:t> extends </a:t>
            </a:r>
            <a:r>
              <a:rPr lang="en-US" sz="2800" dirty="0" smtClean="0">
                <a:solidFill>
                  <a:srgbClr val="000000"/>
                </a:solidFill>
              </a:rPr>
              <a:t>Activity {</a:t>
            </a:r>
          </a:p>
          <a:p>
            <a:pPr marL="0" indent="0">
              <a:buNone/>
            </a:pPr>
            <a:endParaRPr lang="en-US" sz="2800" dirty="0" smtClean="0">
              <a:solidFill>
                <a:srgbClr val="CA76F2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BFBFBF"/>
                </a:solidFill>
              </a:rPr>
              <a:t>@Override</a:t>
            </a:r>
            <a:endParaRPr lang="en-US" sz="2800" dirty="0">
              <a:solidFill>
                <a:srgbClr val="BFBFBF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CA76F2"/>
                </a:solidFill>
              </a:rPr>
              <a:t>public </a:t>
            </a:r>
            <a:r>
              <a:rPr lang="en-US" sz="2800" dirty="0">
                <a:solidFill>
                  <a:srgbClr val="CA76F2"/>
                </a:solidFill>
              </a:rPr>
              <a:t>void</a:t>
            </a:r>
            <a:r>
              <a:rPr lang="en-US" sz="2800" dirty="0"/>
              <a:t> </a:t>
            </a:r>
            <a:r>
              <a:rPr lang="en-US" sz="2800" dirty="0" err="1"/>
              <a:t>onCreate</a:t>
            </a:r>
            <a:r>
              <a:rPr lang="en-US" sz="2800" dirty="0"/>
              <a:t>(Bundle </a:t>
            </a:r>
            <a:r>
              <a:rPr lang="en-US" sz="2800" dirty="0" err="1"/>
              <a:t>savedInstanceState</a:t>
            </a:r>
            <a:r>
              <a:rPr lang="en-US" sz="2800" dirty="0"/>
              <a:t>) {</a:t>
            </a:r>
          </a:p>
          <a:p>
            <a:pPr marL="0" indent="0">
              <a:buNone/>
            </a:pPr>
            <a:r>
              <a:rPr lang="en-US" sz="2800" dirty="0" smtClean="0"/>
              <a:t> </a:t>
            </a:r>
            <a:r>
              <a:rPr lang="en-US" sz="2800" dirty="0"/>
              <a:t>  </a:t>
            </a:r>
            <a:r>
              <a:rPr lang="en-US" sz="2800" dirty="0" err="1">
                <a:solidFill>
                  <a:srgbClr val="CA76F2"/>
                </a:solidFill>
              </a:rPr>
              <a:t>super</a:t>
            </a:r>
            <a:r>
              <a:rPr lang="en-US" sz="2800" dirty="0" err="1"/>
              <a:t>.onCreate</a:t>
            </a:r>
            <a:r>
              <a:rPr lang="en-US" sz="2800" dirty="0"/>
              <a:t>(</a:t>
            </a:r>
            <a:r>
              <a:rPr lang="en-US" sz="2800" dirty="0" err="1"/>
              <a:t>savedInstanceState</a:t>
            </a:r>
            <a:r>
              <a:rPr lang="en-US" sz="2800" dirty="0"/>
              <a:t>)</a:t>
            </a:r>
            <a:r>
              <a:rPr lang="en-US" sz="2800" dirty="0" smtClean="0"/>
              <a:t>; </a:t>
            </a:r>
            <a:r>
              <a:rPr lang="en-US" sz="2800" dirty="0"/>
              <a:t>  </a:t>
            </a:r>
            <a:r>
              <a:rPr lang="en-US" sz="2800" dirty="0" smtClean="0"/>
              <a:t>     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 err="1" smtClean="0"/>
              <a:t>setContentView</a:t>
            </a:r>
            <a:r>
              <a:rPr lang="en-US" sz="2800" dirty="0"/>
              <a:t>(</a:t>
            </a:r>
            <a:r>
              <a:rPr lang="en-US" sz="2800" dirty="0" err="1">
                <a:solidFill>
                  <a:srgbClr val="0000FF"/>
                </a:solidFill>
              </a:rPr>
              <a:t>R.layout.main_layout</a:t>
            </a:r>
            <a:r>
              <a:rPr lang="en-US" sz="2800" dirty="0"/>
              <a:t>);</a:t>
            </a:r>
          </a:p>
          <a:p>
            <a:pPr marL="0" indent="0">
              <a:buNone/>
            </a:pPr>
            <a:r>
              <a:rPr lang="en-US" sz="2800" dirty="0" smtClean="0"/>
              <a:t>}</a:t>
            </a:r>
          </a:p>
          <a:p>
            <a:pPr marL="0" indent="0">
              <a:buNone/>
            </a:pPr>
            <a:r>
              <a:rPr lang="en-US" sz="2800" dirty="0" smtClean="0"/>
              <a:t>…</a:t>
            </a:r>
          </a:p>
          <a:p>
            <a:pPr marL="0" indent="0">
              <a:buNone/>
            </a:pPr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1197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Statically-Defined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Given an XML layout, access View objects in your Java code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findViewById</a:t>
            </a:r>
            <a:r>
              <a:rPr lang="en-US" dirty="0" smtClean="0"/>
              <a:t>(R.id.</a:t>
            </a:r>
            <a:r>
              <a:rPr lang="en-US" dirty="0" smtClean="0">
                <a:solidFill>
                  <a:srgbClr val="0000FF"/>
                </a:solidFill>
              </a:rPr>
              <a:t>button1</a:t>
            </a:r>
            <a:r>
              <a:rPr lang="en-US" dirty="0" smtClean="0"/>
              <a:t>);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Button </a:t>
            </a:r>
            <a:r>
              <a:rPr lang="en-US" dirty="0" err="1" smtClean="0"/>
              <a:t>okButton</a:t>
            </a:r>
            <a:r>
              <a:rPr lang="en-US" dirty="0" smtClean="0"/>
              <a:t> =  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(Button)</a:t>
            </a:r>
            <a:r>
              <a:rPr lang="en-US" dirty="0" err="1" smtClean="0"/>
              <a:t>findViewById</a:t>
            </a:r>
            <a:r>
              <a:rPr lang="en-US" dirty="0" smtClean="0"/>
              <a:t>(R.id.</a:t>
            </a:r>
            <a:r>
              <a:rPr lang="en-US" dirty="0" smtClean="0">
                <a:solidFill>
                  <a:srgbClr val="0000FF"/>
                </a:solidFill>
              </a:rPr>
              <a:t>button1</a:t>
            </a:r>
            <a:r>
              <a:rPr lang="en-US" dirty="0" smtClean="0"/>
              <a:t>);</a:t>
            </a:r>
          </a:p>
          <a:p>
            <a:pPr marL="457200" lvl="1" indent="0">
              <a:buNone/>
            </a:pPr>
            <a:r>
              <a:rPr lang="en-US" dirty="0" err="1" smtClean="0"/>
              <a:t>okButton.setOnClickListener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CA76F2"/>
                </a:solidFill>
              </a:rPr>
              <a:t>this</a:t>
            </a:r>
            <a:r>
              <a:rPr lang="en-US" dirty="0" smtClean="0"/>
              <a:t>);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060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How does the user view information?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A6A6A6"/>
                </a:solidFill>
              </a:rPr>
              <a:t>How does the user interact with your app?</a:t>
            </a:r>
          </a:p>
          <a:p>
            <a:endParaRPr lang="en-US" dirty="0">
              <a:solidFill>
                <a:srgbClr val="A6A6A6"/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does your app look to the user?</a:t>
            </a:r>
          </a:p>
          <a:p>
            <a:endParaRPr lang="en-US" dirty="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743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04800"/>
            <a:ext cx="3047229" cy="5791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48200" y="2819400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“Yes, well, this is all tremendously boring”</a:t>
            </a:r>
          </a:p>
          <a:p>
            <a:r>
              <a:rPr lang="en-US" dirty="0"/>
              <a:t>	</a:t>
            </a:r>
            <a:r>
              <a:rPr lang="en-US" dirty="0" smtClean="0"/>
              <a:t>- The Joker, </a:t>
            </a:r>
            <a:r>
              <a:rPr lang="en-US" dirty="0" err="1" smtClean="0"/>
              <a:t>Batman:TAS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2895600"/>
            <a:ext cx="7112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235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TextView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Display text to the user</a:t>
            </a:r>
          </a:p>
          <a:p>
            <a:pPr lvl="1"/>
            <a:r>
              <a:rPr lang="en-US" dirty="0" err="1" smtClean="0"/>
              <a:t>TextView</a:t>
            </a:r>
            <a:r>
              <a:rPr lang="en-US" dirty="0" smtClean="0"/>
              <a:t> is a container and the text it holds can be set statically or dynamically</a:t>
            </a:r>
          </a:p>
          <a:p>
            <a:pPr lvl="2"/>
            <a:r>
              <a:rPr lang="en-US" dirty="0" smtClean="0"/>
              <a:t>In XML</a:t>
            </a:r>
          </a:p>
          <a:p>
            <a:pPr marL="1371600" lvl="3" indent="0">
              <a:buNone/>
            </a:pPr>
            <a:r>
              <a:rPr lang="en-US" dirty="0" smtClean="0">
                <a:solidFill>
                  <a:srgbClr val="008000"/>
                </a:solidFill>
              </a:rPr>
              <a:t>&lt;</a:t>
            </a:r>
            <a:r>
              <a:rPr lang="en-US" dirty="0" err="1" smtClean="0">
                <a:solidFill>
                  <a:srgbClr val="008000"/>
                </a:solidFill>
              </a:rPr>
              <a:t>TextView</a:t>
            </a:r>
            <a:endParaRPr lang="en-US" dirty="0" smtClean="0">
              <a:solidFill>
                <a:srgbClr val="008000"/>
              </a:solidFill>
            </a:endParaRPr>
          </a:p>
          <a:p>
            <a:pPr marL="1371600" lvl="3" indent="0">
              <a:buNone/>
            </a:pP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 smtClean="0">
                <a:solidFill>
                  <a:srgbClr val="008000"/>
                </a:solidFill>
              </a:rPr>
              <a:t>   </a:t>
            </a:r>
            <a:r>
              <a:rPr lang="en-US" dirty="0" err="1" smtClean="0">
                <a:solidFill>
                  <a:srgbClr val="CA76F2"/>
                </a:solidFill>
              </a:rPr>
              <a:t>android:id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0000FF"/>
                </a:solidFill>
              </a:rPr>
              <a:t>“</a:t>
            </a:r>
            <a:r>
              <a:rPr lang="en-US" dirty="0" err="1" smtClean="0">
                <a:solidFill>
                  <a:srgbClr val="0000FF"/>
                </a:solidFill>
              </a:rPr>
              <a:t>test_text</a:t>
            </a:r>
            <a:r>
              <a:rPr lang="en-US" dirty="0" smtClean="0">
                <a:solidFill>
                  <a:srgbClr val="0000FF"/>
                </a:solidFill>
              </a:rPr>
              <a:t>”</a:t>
            </a:r>
          </a:p>
          <a:p>
            <a:pPr marL="1371600" lvl="3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>
                <a:solidFill>
                  <a:srgbClr val="CA76F2"/>
                </a:solidFill>
              </a:rPr>
              <a:t>android:text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0000FF"/>
                </a:solidFill>
              </a:rPr>
              <a:t>“@string/</a:t>
            </a:r>
            <a:r>
              <a:rPr lang="en-US" dirty="0" err="1" smtClean="0">
                <a:solidFill>
                  <a:srgbClr val="0000FF"/>
                </a:solidFill>
              </a:rPr>
              <a:t>hello_world</a:t>
            </a:r>
            <a:r>
              <a:rPr lang="en-US" dirty="0" smtClean="0">
                <a:solidFill>
                  <a:srgbClr val="0000FF"/>
                </a:solidFill>
              </a:rPr>
              <a:t>”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8000"/>
                </a:solidFill>
              </a:rPr>
              <a:t>/&gt;</a:t>
            </a:r>
          </a:p>
          <a:p>
            <a:pPr lvl="2"/>
            <a:r>
              <a:rPr lang="en-US" dirty="0" smtClean="0"/>
              <a:t>In Java</a:t>
            </a:r>
          </a:p>
          <a:p>
            <a:pPr marL="1371600" lvl="3" indent="0">
              <a:buNone/>
            </a:pPr>
            <a:r>
              <a:rPr lang="en-US" dirty="0" err="1" smtClean="0"/>
              <a:t>TextView</a:t>
            </a:r>
            <a:r>
              <a:rPr lang="en-US" dirty="0" smtClean="0"/>
              <a:t> v = (</a:t>
            </a:r>
            <a:r>
              <a:rPr lang="en-US" dirty="0" err="1" smtClean="0"/>
              <a:t>TextView</a:t>
            </a:r>
            <a:r>
              <a:rPr lang="en-US" dirty="0" smtClean="0"/>
              <a:t>)</a:t>
            </a:r>
            <a:r>
              <a:rPr lang="en-US" dirty="0" err="1" smtClean="0"/>
              <a:t>findViewById</a:t>
            </a:r>
            <a:r>
              <a:rPr lang="en-US" dirty="0" smtClean="0"/>
              <a:t>(</a:t>
            </a:r>
            <a:r>
              <a:rPr lang="en-US" dirty="0" err="1" smtClean="0"/>
              <a:t>R.id.</a:t>
            </a:r>
            <a:r>
              <a:rPr lang="en-US" dirty="0" err="1" smtClean="0">
                <a:solidFill>
                  <a:srgbClr val="0000FF"/>
                </a:solidFill>
              </a:rPr>
              <a:t>test_text</a:t>
            </a:r>
            <a:r>
              <a:rPr lang="en-US" dirty="0" smtClean="0"/>
              <a:t>);</a:t>
            </a:r>
          </a:p>
          <a:p>
            <a:pPr marL="1371600" lvl="3" indent="0">
              <a:buNone/>
            </a:pPr>
            <a:r>
              <a:rPr lang="en-US" dirty="0" err="1" smtClean="0"/>
              <a:t>v.setText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8000"/>
                </a:solidFill>
              </a:rPr>
              <a:t>“Hello, world!”</a:t>
            </a:r>
            <a:r>
              <a:rPr lang="en-US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92758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ImageView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 an image to the user</a:t>
            </a:r>
          </a:p>
          <a:p>
            <a:pPr lvl="1"/>
            <a:r>
              <a:rPr lang="en-US" dirty="0" err="1" smtClean="0"/>
              <a:t>ImageView</a:t>
            </a:r>
            <a:r>
              <a:rPr lang="en-US" dirty="0" smtClean="0"/>
              <a:t> is a container and the image it holds can be set statically or dynamically</a:t>
            </a:r>
          </a:p>
          <a:p>
            <a:pPr lvl="2"/>
            <a:r>
              <a:rPr lang="en-US" dirty="0" smtClean="0"/>
              <a:t>In XML:</a:t>
            </a:r>
          </a:p>
          <a:p>
            <a:pPr marL="1371600" lvl="3" indent="0">
              <a:buNone/>
            </a:pPr>
            <a:r>
              <a:rPr lang="en-US" dirty="0" smtClean="0">
                <a:solidFill>
                  <a:srgbClr val="008000"/>
                </a:solidFill>
              </a:rPr>
              <a:t>&lt;</a:t>
            </a:r>
            <a:r>
              <a:rPr lang="en-US" dirty="0" err="1" smtClean="0">
                <a:solidFill>
                  <a:srgbClr val="008000"/>
                </a:solidFill>
              </a:rPr>
              <a:t>ImageView</a:t>
            </a:r>
            <a:endParaRPr lang="en-US" dirty="0" smtClean="0">
              <a:solidFill>
                <a:srgbClr val="008000"/>
              </a:solidFill>
            </a:endParaRPr>
          </a:p>
          <a:p>
            <a:pPr marL="1371600" lvl="3" indent="0">
              <a:buNone/>
            </a:pP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 smtClean="0">
                <a:solidFill>
                  <a:srgbClr val="008000"/>
                </a:solidFill>
              </a:rPr>
              <a:t>   </a:t>
            </a:r>
            <a:r>
              <a:rPr lang="en-US" dirty="0" err="1" smtClean="0">
                <a:solidFill>
                  <a:srgbClr val="CA76F2"/>
                </a:solidFill>
              </a:rPr>
              <a:t>android:id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0000FF"/>
                </a:solidFill>
              </a:rPr>
              <a:t>“</a:t>
            </a:r>
            <a:r>
              <a:rPr lang="en-US" dirty="0" err="1" smtClean="0">
                <a:solidFill>
                  <a:srgbClr val="0000FF"/>
                </a:solidFill>
              </a:rPr>
              <a:t>test_image</a:t>
            </a:r>
            <a:r>
              <a:rPr lang="en-US" dirty="0" smtClean="0">
                <a:solidFill>
                  <a:srgbClr val="0000FF"/>
                </a:solidFill>
              </a:rPr>
              <a:t>”</a:t>
            </a:r>
          </a:p>
          <a:p>
            <a:pPr marL="1371600" lvl="3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>
                <a:solidFill>
                  <a:srgbClr val="CA76F2"/>
                </a:solidFill>
              </a:rPr>
              <a:t>android:src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0000FF"/>
                </a:solidFill>
              </a:rPr>
              <a:t>“@</a:t>
            </a:r>
            <a:r>
              <a:rPr lang="en-US" dirty="0" err="1" smtClean="0">
                <a:solidFill>
                  <a:srgbClr val="0000FF"/>
                </a:solidFill>
              </a:rPr>
              <a:t>drawable</a:t>
            </a:r>
            <a:r>
              <a:rPr lang="en-US" dirty="0" smtClean="0">
                <a:solidFill>
                  <a:srgbClr val="0000FF"/>
                </a:solidFill>
              </a:rPr>
              <a:t>/image”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8000"/>
                </a:solidFill>
              </a:rPr>
              <a:t>/&gt;</a:t>
            </a:r>
          </a:p>
          <a:p>
            <a:pPr lvl="2"/>
            <a:r>
              <a:rPr lang="en-US" dirty="0" smtClean="0"/>
              <a:t>In Java:</a:t>
            </a:r>
          </a:p>
          <a:p>
            <a:pPr marL="1371600" lvl="3" indent="0">
              <a:buNone/>
            </a:pPr>
            <a:r>
              <a:rPr lang="en-US" dirty="0" err="1" smtClean="0"/>
              <a:t>ImageView</a:t>
            </a:r>
            <a:r>
              <a:rPr lang="en-US" dirty="0" smtClean="0"/>
              <a:t> v = (</a:t>
            </a:r>
            <a:r>
              <a:rPr lang="en-US" dirty="0" err="1" smtClean="0"/>
              <a:t>ImageView</a:t>
            </a:r>
            <a:r>
              <a:rPr lang="en-US" dirty="0" smtClean="0"/>
              <a:t>)</a:t>
            </a:r>
            <a:r>
              <a:rPr lang="en-US" dirty="0" err="1" smtClean="0"/>
              <a:t>findViewById</a:t>
            </a:r>
            <a:r>
              <a:rPr lang="en-US" dirty="0" smtClean="0"/>
              <a:t>(</a:t>
            </a:r>
            <a:r>
              <a:rPr lang="en-US" dirty="0" err="1" smtClean="0"/>
              <a:t>R.id.</a:t>
            </a:r>
            <a:r>
              <a:rPr lang="en-US" dirty="0" err="1" smtClean="0">
                <a:solidFill>
                  <a:srgbClr val="0000FF"/>
                </a:solidFill>
              </a:rPr>
              <a:t>test_image</a:t>
            </a:r>
            <a:r>
              <a:rPr lang="en-US" dirty="0" smtClean="0"/>
              <a:t>);</a:t>
            </a:r>
          </a:p>
          <a:p>
            <a:pPr marL="1371600" lvl="3" indent="0">
              <a:buNone/>
            </a:pPr>
            <a:r>
              <a:rPr lang="en-US" dirty="0" err="1" smtClean="0"/>
              <a:t>v.setImageBitmap</a:t>
            </a:r>
            <a:r>
              <a:rPr lang="en-US" dirty="0" smtClean="0"/>
              <a:t>(</a:t>
            </a:r>
            <a:r>
              <a:rPr lang="en-US" dirty="0" err="1" smtClean="0"/>
              <a:t>BitmapFactory.decodeFile</a:t>
            </a:r>
            <a:r>
              <a:rPr lang="en-US" dirty="0" smtClean="0"/>
              <a:t>(</a:t>
            </a:r>
            <a:r>
              <a:rPr lang="en-US" dirty="0" err="1" smtClean="0"/>
              <a:t>filepath</a:t>
            </a:r>
            <a:r>
              <a:rPr lang="en-US" dirty="0" smtClean="0"/>
              <a:t>));</a:t>
            </a:r>
          </a:p>
          <a:p>
            <a:pPr marL="1371600" lvl="3" indent="0">
              <a:buNone/>
            </a:pPr>
            <a:r>
              <a:rPr lang="en-US" dirty="0" smtClean="0"/>
              <a:t>                       	OR</a:t>
            </a:r>
          </a:p>
          <a:p>
            <a:pPr marL="1371600" lvl="3" indent="0">
              <a:buNone/>
            </a:pPr>
            <a:r>
              <a:rPr lang="en-US" dirty="0" err="1" smtClean="0"/>
              <a:t>v.setImageResource</a:t>
            </a:r>
            <a:r>
              <a:rPr lang="en-US" dirty="0" smtClean="0"/>
              <a:t>(</a:t>
            </a:r>
            <a:r>
              <a:rPr lang="en-US" dirty="0" err="1" smtClean="0"/>
              <a:t>R.drawable.</a:t>
            </a:r>
            <a:r>
              <a:rPr lang="en-US" dirty="0" err="1" smtClean="0">
                <a:solidFill>
                  <a:srgbClr val="0000FF"/>
                </a:solidFill>
              </a:rPr>
              <a:t>image</a:t>
            </a:r>
            <a:r>
              <a:rPr lang="en-US" dirty="0" smtClean="0"/>
              <a:t>);</a:t>
            </a:r>
          </a:p>
          <a:p>
            <a:pPr marL="1371600" lvl="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199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smtClean="0"/>
              <a:t>Pop up a notification</a:t>
            </a:r>
          </a:p>
          <a:p>
            <a:pPr lvl="1"/>
            <a:r>
              <a:rPr lang="en-US" dirty="0" smtClean="0"/>
              <a:t>Appears, waits, fades</a:t>
            </a:r>
          </a:p>
          <a:p>
            <a:pPr lvl="1"/>
            <a:r>
              <a:rPr lang="en-US" dirty="0" smtClean="0"/>
              <a:t>Not a View</a:t>
            </a:r>
          </a:p>
          <a:p>
            <a:pPr lvl="2"/>
            <a:r>
              <a:rPr lang="en-US" dirty="0" smtClean="0"/>
              <a:t>In Java:</a:t>
            </a:r>
          </a:p>
          <a:p>
            <a:pPr marL="1371600" lvl="3" indent="0">
              <a:buNone/>
            </a:pPr>
            <a:r>
              <a:rPr lang="en-US" dirty="0" err="1" smtClean="0"/>
              <a:t>Toast.makeText</a:t>
            </a:r>
            <a:r>
              <a:rPr lang="en-US" dirty="0" smtClean="0"/>
              <a:t>(context, </a:t>
            </a:r>
            <a:r>
              <a:rPr lang="en-US" dirty="0" smtClean="0">
                <a:solidFill>
                  <a:srgbClr val="008000"/>
                </a:solidFill>
              </a:rPr>
              <a:t>“Hello, world!”</a:t>
            </a:r>
            <a:r>
              <a:rPr lang="en-US" dirty="0" smtClean="0"/>
              <a:t>,         </a:t>
            </a:r>
          </a:p>
          <a:p>
            <a:pPr marL="1371600" lvl="3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</a:t>
            </a:r>
            <a:r>
              <a:rPr lang="en-US" dirty="0" err="1" smtClean="0"/>
              <a:t>Toast.</a:t>
            </a:r>
            <a:r>
              <a:rPr lang="en-US" dirty="0" err="1" smtClean="0">
                <a:solidFill>
                  <a:srgbClr val="0000FF"/>
                </a:solidFill>
              </a:rPr>
              <a:t>LENGTH_LONG</a:t>
            </a:r>
            <a:r>
              <a:rPr lang="en-US" dirty="0" smtClean="0"/>
              <a:t>).show();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8015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BFBFBF"/>
                </a:solidFill>
              </a:rPr>
              <a:t>How does the user view information?</a:t>
            </a:r>
          </a:p>
          <a:p>
            <a:endParaRPr lang="en-US" dirty="0" smtClean="0"/>
          </a:p>
          <a:p>
            <a:r>
              <a:rPr lang="en-US" dirty="0" smtClean="0"/>
              <a:t>How does the user interact with your app?</a:t>
            </a:r>
          </a:p>
          <a:p>
            <a:endParaRPr lang="en-US" dirty="0">
              <a:solidFill>
                <a:srgbClr val="A6A6A6"/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How does your app look to the user?</a:t>
            </a:r>
          </a:p>
          <a:p>
            <a:endParaRPr lang="en-US" dirty="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818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EditText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Retrieve text input from the user</a:t>
            </a:r>
          </a:p>
          <a:p>
            <a:pPr lvl="1"/>
            <a:r>
              <a:rPr lang="en-US" dirty="0" smtClean="0"/>
              <a:t>In XML: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8000"/>
                </a:solidFill>
              </a:rPr>
              <a:t>&lt;</a:t>
            </a:r>
            <a:r>
              <a:rPr lang="en-US" dirty="0" err="1">
                <a:solidFill>
                  <a:srgbClr val="008000"/>
                </a:solidFill>
              </a:rPr>
              <a:t>EditText</a:t>
            </a:r>
            <a:endParaRPr lang="en-US" dirty="0">
              <a:solidFill>
                <a:srgbClr val="008000"/>
              </a:solidFill>
            </a:endParaRPr>
          </a:p>
          <a:p>
            <a:pPr marL="457200" lvl="1" indent="0">
              <a:buNone/>
            </a:pPr>
            <a:r>
              <a:rPr lang="en-US" dirty="0"/>
              <a:t>    		</a:t>
            </a:r>
            <a:r>
              <a:rPr lang="en-US" dirty="0" err="1">
                <a:solidFill>
                  <a:srgbClr val="CA76F2"/>
                </a:solidFill>
              </a:rPr>
              <a:t>android:id</a:t>
            </a:r>
            <a:r>
              <a:rPr lang="en-US" dirty="0"/>
              <a:t>=</a:t>
            </a:r>
            <a:r>
              <a:rPr lang="en-US" dirty="0">
                <a:solidFill>
                  <a:srgbClr val="0000FF"/>
                </a:solidFill>
              </a:rPr>
              <a:t>“</a:t>
            </a:r>
            <a:r>
              <a:rPr lang="en-US" dirty="0" err="1">
                <a:solidFill>
                  <a:srgbClr val="0000FF"/>
                </a:solidFill>
              </a:rPr>
              <a:t>test_edit</a:t>
            </a:r>
            <a:r>
              <a:rPr lang="en-US" dirty="0">
                <a:solidFill>
                  <a:srgbClr val="0000FF"/>
                </a:solidFill>
              </a:rPr>
              <a:t>” </a:t>
            </a:r>
            <a:r>
              <a:rPr lang="en-US" dirty="0">
                <a:solidFill>
                  <a:srgbClr val="008000"/>
                </a:solidFill>
              </a:rPr>
              <a:t>/</a:t>
            </a:r>
            <a:r>
              <a:rPr lang="en-US" dirty="0" smtClean="0">
                <a:solidFill>
                  <a:srgbClr val="008000"/>
                </a:solidFill>
              </a:rPr>
              <a:t>&gt;</a:t>
            </a:r>
          </a:p>
          <a:p>
            <a:pPr lvl="1"/>
            <a:r>
              <a:rPr lang="en-US" dirty="0" smtClean="0"/>
              <a:t>In Java: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EditText</a:t>
            </a:r>
            <a:r>
              <a:rPr lang="en-US" dirty="0"/>
              <a:t> </a:t>
            </a:r>
            <a:r>
              <a:rPr lang="en-US" dirty="0" smtClean="0"/>
              <a:t>edit =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(</a:t>
            </a:r>
            <a:r>
              <a:rPr lang="en-US" dirty="0" err="1" smtClean="0"/>
              <a:t>EditText</a:t>
            </a:r>
            <a:r>
              <a:rPr lang="en-US" dirty="0" smtClean="0"/>
              <a:t>)</a:t>
            </a:r>
            <a:r>
              <a:rPr lang="en-US" dirty="0" err="1" smtClean="0"/>
              <a:t>findViewById</a:t>
            </a:r>
            <a:r>
              <a:rPr lang="en-US" dirty="0" smtClean="0"/>
              <a:t>(</a:t>
            </a:r>
            <a:r>
              <a:rPr lang="en-US" dirty="0" err="1" smtClean="0"/>
              <a:t>R.id.</a:t>
            </a:r>
            <a:r>
              <a:rPr lang="en-US" dirty="0" err="1" smtClean="0">
                <a:solidFill>
                  <a:srgbClr val="0000FF"/>
                </a:solidFill>
              </a:rPr>
              <a:t>test_edit</a:t>
            </a:r>
            <a:r>
              <a:rPr lang="en-US" dirty="0" smtClean="0"/>
              <a:t>);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/>
              <a:t> </a:t>
            </a:r>
            <a:r>
              <a:rPr lang="en-US" dirty="0" smtClean="0"/>
              <a:t>String text = </a:t>
            </a:r>
            <a:r>
              <a:rPr lang="en-US" dirty="0" err="1" smtClean="0"/>
              <a:t>edit.getText</a:t>
            </a:r>
            <a:r>
              <a:rPr lang="en-US" dirty="0" smtClean="0"/>
              <a:t>();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366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 an action on the user’s command</a:t>
            </a:r>
          </a:p>
          <a:p>
            <a:pPr lvl="1"/>
            <a:r>
              <a:rPr lang="en-US" dirty="0"/>
              <a:t>In XML: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008000"/>
                </a:solidFill>
              </a:rPr>
              <a:t>&lt;Button</a:t>
            </a:r>
            <a:endParaRPr lang="en-US" dirty="0">
              <a:solidFill>
                <a:srgbClr val="008000"/>
              </a:solidFill>
            </a:endParaRPr>
          </a:p>
          <a:p>
            <a:pPr marL="457200" lvl="1" indent="0">
              <a:buNone/>
            </a:pPr>
            <a:r>
              <a:rPr lang="en-US" dirty="0"/>
              <a:t>    		</a:t>
            </a:r>
            <a:r>
              <a:rPr lang="en-US" dirty="0" err="1">
                <a:solidFill>
                  <a:srgbClr val="CA76F2"/>
                </a:solidFill>
              </a:rPr>
              <a:t>android:id</a:t>
            </a:r>
            <a:r>
              <a:rPr lang="en-US" dirty="0"/>
              <a:t>=</a:t>
            </a:r>
            <a:r>
              <a:rPr lang="en-US" dirty="0">
                <a:solidFill>
                  <a:srgbClr val="0000FF"/>
                </a:solidFill>
              </a:rPr>
              <a:t>“</a:t>
            </a:r>
            <a:r>
              <a:rPr lang="en-US" dirty="0" err="1" smtClean="0">
                <a:solidFill>
                  <a:srgbClr val="0000FF"/>
                </a:solidFill>
              </a:rPr>
              <a:t>test_button</a:t>
            </a:r>
            <a:r>
              <a:rPr lang="en-US" dirty="0" smtClean="0">
                <a:solidFill>
                  <a:srgbClr val="0000FF"/>
                </a:solidFill>
              </a:rPr>
              <a:t>”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</a:t>
            </a:r>
            <a:r>
              <a:rPr lang="en-US" dirty="0" err="1" smtClean="0">
                <a:solidFill>
                  <a:srgbClr val="CA76F2"/>
                </a:solidFill>
              </a:rPr>
              <a:t>android:text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0000FF"/>
                </a:solidFill>
              </a:rPr>
              <a:t>“@string/submit”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>
                <a:solidFill>
                  <a:srgbClr val="008000"/>
                </a:solidFill>
              </a:rPr>
              <a:t>/&gt;</a:t>
            </a:r>
          </a:p>
          <a:p>
            <a:pPr lvl="1"/>
            <a:r>
              <a:rPr lang="en-US" dirty="0"/>
              <a:t>In Java: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Button button </a:t>
            </a:r>
            <a:r>
              <a:rPr lang="en-US" dirty="0"/>
              <a:t>= 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smtClean="0"/>
              <a:t>(Button)</a:t>
            </a:r>
            <a:r>
              <a:rPr lang="en-US" dirty="0" err="1"/>
              <a:t>findViewById</a:t>
            </a:r>
            <a:r>
              <a:rPr lang="en-US" dirty="0"/>
              <a:t>(</a:t>
            </a:r>
            <a:r>
              <a:rPr lang="en-US" dirty="0" err="1" smtClean="0"/>
              <a:t>R.id.</a:t>
            </a:r>
            <a:r>
              <a:rPr lang="en-US" dirty="0" err="1" smtClean="0">
                <a:solidFill>
                  <a:srgbClr val="0000FF"/>
                </a:solidFill>
              </a:rPr>
              <a:t>test_button</a:t>
            </a:r>
            <a:r>
              <a:rPr lang="en-US" dirty="0" smtClean="0"/>
              <a:t>)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     </a:t>
            </a:r>
            <a:r>
              <a:rPr lang="en-US" dirty="0" err="1" smtClean="0"/>
              <a:t>button.setOnClickListener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CA76F2"/>
                </a:solidFill>
              </a:rPr>
              <a:t>this</a:t>
            </a:r>
            <a:r>
              <a:rPr lang="en-US" dirty="0" smtClean="0"/>
              <a:t>);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139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ImageButton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 an action on the user’s command</a:t>
            </a:r>
          </a:p>
          <a:p>
            <a:pPr lvl="1"/>
            <a:r>
              <a:rPr lang="en-US" dirty="0"/>
              <a:t>In XML: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008000"/>
                </a:solidFill>
              </a:rPr>
              <a:t>&lt;Button</a:t>
            </a:r>
            <a:endParaRPr lang="en-US" dirty="0">
              <a:solidFill>
                <a:srgbClr val="008000"/>
              </a:solidFill>
            </a:endParaRPr>
          </a:p>
          <a:p>
            <a:pPr marL="457200" lvl="1" indent="0">
              <a:buNone/>
            </a:pPr>
            <a:r>
              <a:rPr lang="en-US" dirty="0"/>
              <a:t>    		</a:t>
            </a:r>
            <a:r>
              <a:rPr lang="en-US" dirty="0" err="1">
                <a:solidFill>
                  <a:srgbClr val="CA76F2"/>
                </a:solidFill>
              </a:rPr>
              <a:t>android:id</a:t>
            </a:r>
            <a:r>
              <a:rPr lang="en-US" dirty="0"/>
              <a:t>=</a:t>
            </a:r>
            <a:r>
              <a:rPr lang="en-US" dirty="0">
                <a:solidFill>
                  <a:srgbClr val="0000FF"/>
                </a:solidFill>
              </a:rPr>
              <a:t>“</a:t>
            </a:r>
            <a:r>
              <a:rPr lang="en-US" dirty="0" err="1" smtClean="0">
                <a:solidFill>
                  <a:srgbClr val="0000FF"/>
                </a:solidFill>
              </a:rPr>
              <a:t>test_button</a:t>
            </a:r>
            <a:r>
              <a:rPr lang="en-US" dirty="0" smtClean="0">
                <a:solidFill>
                  <a:srgbClr val="0000FF"/>
                </a:solidFill>
              </a:rPr>
              <a:t>”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</a:t>
            </a:r>
            <a:r>
              <a:rPr lang="en-US" dirty="0" err="1" smtClean="0">
                <a:solidFill>
                  <a:srgbClr val="CA76F2"/>
                </a:solidFill>
              </a:rPr>
              <a:t>android:text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0000FF"/>
                </a:solidFill>
              </a:rPr>
              <a:t>“@string/submit”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>
                <a:solidFill>
                  <a:srgbClr val="008000"/>
                </a:solidFill>
              </a:rPr>
              <a:t>/&gt;</a:t>
            </a:r>
          </a:p>
          <a:p>
            <a:pPr lvl="1"/>
            <a:r>
              <a:rPr lang="en-US" dirty="0"/>
              <a:t>In Java: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Button button </a:t>
            </a:r>
            <a:r>
              <a:rPr lang="en-US" dirty="0"/>
              <a:t>= 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smtClean="0"/>
              <a:t>(Button)</a:t>
            </a:r>
            <a:r>
              <a:rPr lang="en-US" dirty="0" err="1"/>
              <a:t>findViewById</a:t>
            </a:r>
            <a:r>
              <a:rPr lang="en-US" dirty="0"/>
              <a:t>(</a:t>
            </a:r>
            <a:r>
              <a:rPr lang="en-US" dirty="0" err="1" smtClean="0"/>
              <a:t>R.id.</a:t>
            </a:r>
            <a:r>
              <a:rPr lang="en-US" dirty="0" err="1" smtClean="0">
                <a:solidFill>
                  <a:srgbClr val="0000FF"/>
                </a:solidFill>
              </a:rPr>
              <a:t>test_button</a:t>
            </a:r>
            <a:r>
              <a:rPr lang="en-US" dirty="0" smtClean="0"/>
              <a:t>)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     </a:t>
            </a:r>
            <a:r>
              <a:rPr lang="en-US" dirty="0" err="1" smtClean="0"/>
              <a:t>button.setOnClickListener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CA76F2"/>
                </a:solidFill>
              </a:rPr>
              <a:t>this</a:t>
            </a:r>
            <a:r>
              <a:rPr lang="en-US" dirty="0" smtClean="0"/>
              <a:t>);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8360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know when a user has interacted with our UI?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366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Button Clicks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/>
          <a:lstStyle/>
          <a:p>
            <a:r>
              <a:rPr lang="en-US" dirty="0" smtClean="0"/>
              <a:t>Buttons have a </a:t>
            </a:r>
            <a:r>
              <a:rPr lang="en-US" b="1" dirty="0" err="1" smtClean="0"/>
              <a:t>View.OnClickListener</a:t>
            </a:r>
            <a:endParaRPr lang="en-US" b="1" dirty="0"/>
          </a:p>
          <a:p>
            <a:pPr marL="457200" lvl="1" indent="0">
              <a:buNone/>
            </a:pPr>
            <a:r>
              <a:rPr lang="en-US" dirty="0" smtClean="0"/>
              <a:t> Button </a:t>
            </a:r>
            <a:r>
              <a:rPr lang="en-US" dirty="0" err="1" smtClean="0"/>
              <a:t>testButton</a:t>
            </a:r>
            <a:r>
              <a:rPr lang="en-US" dirty="0" smtClean="0"/>
              <a:t> = 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smtClean="0"/>
              <a:t>(Button)</a:t>
            </a:r>
            <a:r>
              <a:rPr lang="en-US" dirty="0" err="1"/>
              <a:t>findViewById</a:t>
            </a:r>
            <a:r>
              <a:rPr lang="en-US" dirty="0"/>
              <a:t>(</a:t>
            </a:r>
            <a:r>
              <a:rPr lang="en-US" dirty="0" err="1" smtClean="0"/>
              <a:t>R.id.</a:t>
            </a:r>
            <a:r>
              <a:rPr lang="en-US" dirty="0" err="1" smtClean="0">
                <a:solidFill>
                  <a:srgbClr val="0000FF"/>
                </a:solidFill>
              </a:rPr>
              <a:t>test_button</a:t>
            </a:r>
            <a:r>
              <a:rPr lang="en-US" dirty="0" smtClean="0"/>
              <a:t>);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button.setOnClickListener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CA76F2"/>
                </a:solidFill>
              </a:rPr>
              <a:t>new </a:t>
            </a:r>
            <a:r>
              <a:rPr lang="en-US" dirty="0" err="1" smtClean="0"/>
              <a:t>OnClickListener</a:t>
            </a:r>
            <a:r>
              <a:rPr lang="en-US" dirty="0" smtClean="0"/>
              <a:t>(){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A76F2"/>
                </a:solidFill>
              </a:rPr>
              <a:t> </a:t>
            </a:r>
            <a:r>
              <a:rPr lang="en-US" dirty="0" smtClean="0">
                <a:solidFill>
                  <a:srgbClr val="CA76F2"/>
                </a:solidFill>
              </a:rPr>
              <a:t>    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@Override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A76F2"/>
                </a:solidFill>
              </a:rPr>
              <a:t> </a:t>
            </a:r>
            <a:r>
              <a:rPr lang="en-US" dirty="0" smtClean="0">
                <a:solidFill>
                  <a:srgbClr val="CA76F2"/>
                </a:solidFill>
              </a:rPr>
              <a:t>     public void </a:t>
            </a:r>
            <a:r>
              <a:rPr lang="en-US" dirty="0" err="1" smtClean="0">
                <a:solidFill>
                  <a:srgbClr val="000000"/>
                </a:solidFill>
              </a:rPr>
              <a:t>onClick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dirty="0" smtClean="0"/>
              <a:t>View v</a:t>
            </a:r>
            <a:r>
              <a:rPr lang="en-US" dirty="0" smtClean="0">
                <a:solidFill>
                  <a:srgbClr val="000000"/>
                </a:solidFill>
              </a:rPr>
              <a:t>){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CA76F2"/>
                </a:solidFill>
              </a:rPr>
              <a:t>          </a:t>
            </a:r>
            <a:r>
              <a:rPr lang="en-US" dirty="0" smtClean="0">
                <a:solidFill>
                  <a:srgbClr val="008000"/>
                </a:solidFill>
              </a:rPr>
              <a:t>//Do Something</a:t>
            </a:r>
            <a:endParaRPr lang="en-US" dirty="0">
              <a:solidFill>
                <a:srgbClr val="008000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CA76F2"/>
                </a:solidFill>
              </a:rPr>
              <a:t>     </a:t>
            </a:r>
            <a:r>
              <a:rPr lang="en-US" dirty="0" smtClean="0">
                <a:solidFill>
                  <a:srgbClr val="000000"/>
                </a:solidFill>
              </a:rPr>
              <a:t> }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});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4442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Button Clicks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/>
          <a:lstStyle/>
          <a:p>
            <a:r>
              <a:rPr lang="en-US" dirty="0" smtClean="0"/>
              <a:t>What if we have a lot of things that can be clicked on?</a:t>
            </a:r>
            <a:endParaRPr lang="en-US" sz="2000" dirty="0" smtClean="0">
              <a:solidFill>
                <a:srgbClr val="CA76F2"/>
              </a:solidFill>
            </a:endParaRPr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CA76F2"/>
                </a:solidFill>
              </a:rPr>
              <a:t>public </a:t>
            </a:r>
            <a:r>
              <a:rPr lang="en-US" sz="2000" dirty="0">
                <a:solidFill>
                  <a:srgbClr val="CA76F2"/>
                </a:solidFill>
              </a:rPr>
              <a:t>class </a:t>
            </a:r>
            <a:r>
              <a:rPr lang="en-US" sz="2000" dirty="0" err="1"/>
              <a:t>MainActivity</a:t>
            </a:r>
            <a:r>
              <a:rPr lang="en-US" sz="2000" dirty="0">
                <a:solidFill>
                  <a:srgbClr val="CA76F2"/>
                </a:solidFill>
              </a:rPr>
              <a:t> extends </a:t>
            </a:r>
            <a:r>
              <a:rPr lang="en-US" sz="2000" dirty="0" smtClean="0">
                <a:solidFill>
                  <a:srgbClr val="000000"/>
                </a:solidFill>
              </a:rPr>
              <a:t>Activity </a:t>
            </a:r>
            <a:r>
              <a:rPr lang="en-US" sz="2000" dirty="0" smtClean="0">
                <a:solidFill>
                  <a:srgbClr val="CA76F2"/>
                </a:solidFill>
              </a:rPr>
              <a:t>implements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OnClickListener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{</a:t>
            </a:r>
          </a:p>
          <a:p>
            <a:pPr marL="457200" lvl="1" indent="0">
              <a:buNone/>
            </a:pPr>
            <a:r>
              <a:rPr lang="en-US" sz="2000" dirty="0" smtClean="0"/>
              <a:t>    </a:t>
            </a:r>
            <a:r>
              <a:rPr lang="en-US" sz="2000" dirty="0" smtClean="0">
                <a:solidFill>
                  <a:srgbClr val="CA76F2"/>
                </a:solidFill>
              </a:rPr>
              <a:t>public void </a:t>
            </a:r>
            <a:r>
              <a:rPr lang="en-US" sz="2000" dirty="0" err="1" smtClean="0"/>
              <a:t>onClick</a:t>
            </a:r>
            <a:r>
              <a:rPr lang="en-US" sz="2000" dirty="0" smtClean="0"/>
              <a:t>(View v){</a:t>
            </a:r>
          </a:p>
          <a:p>
            <a:pPr marL="45720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solidFill>
                  <a:srgbClr val="CA76F2"/>
                </a:solidFill>
              </a:rPr>
              <a:t>switch</a:t>
            </a:r>
            <a:r>
              <a:rPr lang="en-US" sz="2000" dirty="0" smtClean="0"/>
              <a:t>(</a:t>
            </a:r>
            <a:r>
              <a:rPr lang="en-US" sz="2000" dirty="0" err="1" smtClean="0"/>
              <a:t>v.getId</a:t>
            </a:r>
            <a:r>
              <a:rPr lang="en-US" sz="2000" dirty="0" smtClean="0"/>
              <a:t>()){</a:t>
            </a:r>
          </a:p>
          <a:p>
            <a:pPr marL="45720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</a:t>
            </a:r>
            <a:r>
              <a:rPr lang="en-US" sz="2000" dirty="0" smtClean="0">
                <a:solidFill>
                  <a:srgbClr val="CA76F2"/>
                </a:solidFill>
              </a:rPr>
              <a:t>case</a:t>
            </a:r>
            <a:r>
              <a:rPr lang="en-US" sz="2000" dirty="0" smtClean="0"/>
              <a:t> </a:t>
            </a:r>
            <a:r>
              <a:rPr lang="en-US" sz="2000" dirty="0" err="1" smtClean="0"/>
              <a:t>R.id.</a:t>
            </a:r>
            <a:r>
              <a:rPr lang="en-US" sz="2000" dirty="0" err="1" smtClean="0">
                <a:solidFill>
                  <a:srgbClr val="0000EA"/>
                </a:solidFill>
              </a:rPr>
              <a:t>test_button</a:t>
            </a:r>
            <a:r>
              <a:rPr lang="en-US" sz="2000" dirty="0" smtClean="0"/>
              <a:t>:</a:t>
            </a:r>
          </a:p>
          <a:p>
            <a:pPr marL="45720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//Do something</a:t>
            </a:r>
          </a:p>
          <a:p>
            <a:pPr marL="45720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break;</a:t>
            </a:r>
          </a:p>
          <a:p>
            <a:pPr marL="45720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}</a:t>
            </a:r>
          </a:p>
          <a:p>
            <a:pPr marL="45720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}</a:t>
            </a:r>
          </a:p>
          <a:p>
            <a:pPr marL="45720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</a:t>
            </a:r>
            <a:r>
              <a:rPr lang="en-US" sz="2000" dirty="0" err="1" smtClean="0"/>
              <a:t>testButton.setOnClickListener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CA76F2"/>
                </a:solidFill>
              </a:rPr>
              <a:t>this</a:t>
            </a:r>
            <a:r>
              <a:rPr lang="en-US" sz="2000" dirty="0" smtClean="0"/>
              <a:t>);</a:t>
            </a:r>
          </a:p>
          <a:p>
            <a:pPr marL="45720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086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04800"/>
            <a:ext cx="3047229" cy="5791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304800"/>
            <a:ext cx="3047229" cy="5791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8501"/>
          <a:stretch/>
        </p:blipFill>
        <p:spPr>
          <a:xfrm>
            <a:off x="6096000" y="990600"/>
            <a:ext cx="2438400" cy="4267200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3581400" y="2819400"/>
            <a:ext cx="2057400" cy="609600"/>
          </a:xfrm>
          <a:prstGeom prst="rightArrow">
            <a:avLst/>
          </a:prstGeom>
          <a:gradFill>
            <a:gsLst>
              <a:gs pos="0">
                <a:srgbClr val="0000B8"/>
              </a:gs>
              <a:gs pos="80000">
                <a:srgbClr val="0000B8"/>
              </a:gs>
              <a:gs pos="100000">
                <a:srgbClr val="0000EA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4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Checkboxes / Radio Buttons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from a defined list of items</a:t>
            </a:r>
          </a:p>
          <a:p>
            <a:pPr lvl="1"/>
            <a:r>
              <a:rPr lang="en-US" dirty="0" smtClean="0"/>
              <a:t>Multiple items visible at a time</a:t>
            </a:r>
          </a:p>
          <a:p>
            <a:r>
              <a:rPr lang="en-US" dirty="0" smtClean="0"/>
              <a:t>Checkboxes</a:t>
            </a:r>
          </a:p>
          <a:p>
            <a:pPr lvl="1"/>
            <a:r>
              <a:rPr lang="en-US" dirty="0" smtClean="0"/>
              <a:t>Select multiple options (or none)</a:t>
            </a:r>
          </a:p>
          <a:p>
            <a:r>
              <a:rPr lang="en-US" dirty="0" smtClean="0"/>
              <a:t>Radio Buttons</a:t>
            </a:r>
          </a:p>
          <a:p>
            <a:pPr lvl="1"/>
            <a:r>
              <a:rPr lang="en-US" dirty="0" smtClean="0"/>
              <a:t>Select a single option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9425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A6A6A6"/>
                </a:solidFill>
              </a:rPr>
              <a:t>How does the user view information?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How does the user interact with your app?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How does your app look to the user?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615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Linear Layout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5720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Child views organized in a single row</a:t>
            </a:r>
          </a:p>
          <a:p>
            <a:pPr lvl="1" eaLnBrk="1" hangingPunct="1"/>
            <a:r>
              <a:rPr lang="en-US" dirty="0" smtClean="0"/>
              <a:t>Vertical or horizontal</a:t>
            </a:r>
          </a:p>
          <a:p>
            <a:pPr marL="0" indent="0" eaLnBrk="1" hangingPunct="1">
              <a:buNone/>
            </a:pP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1600200"/>
            <a:ext cx="2471119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492862" y="4130662"/>
            <a:ext cx="2457845" cy="227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742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Relative Layout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5720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Child views organized with respect to other views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2133600"/>
            <a:ext cx="3505200" cy="259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27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WebView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5720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Displays a webpage or custom HTML</a:t>
            </a:r>
          </a:p>
          <a:p>
            <a:pPr eaLnBrk="1" hangingPunct="1"/>
            <a:r>
              <a:rPr lang="en-US" dirty="0" smtClean="0"/>
              <a:t>Handles page navigation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2209800"/>
            <a:ext cx="3657600" cy="270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877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AdapterView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of views where children are held and defined by an associated </a:t>
            </a:r>
            <a:r>
              <a:rPr lang="en-US" b="1" dirty="0" smtClean="0"/>
              <a:t>Adapter</a:t>
            </a:r>
            <a:endParaRPr lang="en-US" dirty="0" smtClean="0"/>
          </a:p>
          <a:p>
            <a:r>
              <a:rPr lang="en-US" dirty="0" smtClean="0"/>
              <a:t>Views can refresh and resize when children are added or removed</a:t>
            </a:r>
          </a:p>
          <a:p>
            <a:r>
              <a:rPr lang="en-US" dirty="0" smtClean="0"/>
              <a:t>Memory efficient!</a:t>
            </a:r>
          </a:p>
          <a:p>
            <a:pPr lvl="1"/>
            <a:r>
              <a:rPr lang="en-US" dirty="0" smtClean="0"/>
              <a:t>Child views are recycled when not visible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6838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AdapterView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324600" cy="4525963"/>
          </a:xfrm>
        </p:spPr>
        <p:txBody>
          <a:bodyPr/>
          <a:lstStyle/>
          <a:p>
            <a:r>
              <a:rPr lang="en-US" dirty="0" err="1" smtClean="0"/>
              <a:t>ListView</a:t>
            </a:r>
            <a:endParaRPr lang="en-US" dirty="0" smtClean="0"/>
          </a:p>
          <a:p>
            <a:pPr lvl="1"/>
            <a:r>
              <a:rPr lang="en-US" dirty="0" smtClean="0"/>
              <a:t>Children are organized in a vertical list</a:t>
            </a:r>
          </a:p>
          <a:p>
            <a:r>
              <a:rPr lang="en-US" dirty="0" err="1" smtClean="0"/>
              <a:t>GridView</a:t>
            </a:r>
            <a:endParaRPr lang="en-US" dirty="0" smtClean="0"/>
          </a:p>
          <a:p>
            <a:pPr lvl="1"/>
            <a:r>
              <a:rPr lang="en-US" dirty="0" smtClean="0"/>
              <a:t>Children are organized in a grid</a:t>
            </a:r>
          </a:p>
          <a:p>
            <a:r>
              <a:rPr lang="en-US" dirty="0" smtClean="0"/>
              <a:t>Spinner</a:t>
            </a:r>
          </a:p>
          <a:p>
            <a:pPr lvl="1"/>
            <a:r>
              <a:rPr lang="en-US" dirty="0" smtClean="0"/>
              <a:t>Allows a user to select one item from a list, storing the others in a drop-down menu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1708783"/>
            <a:ext cx="1660902" cy="12249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3276600"/>
            <a:ext cx="1660902" cy="1224915"/>
          </a:xfrm>
          <a:prstGeom prst="rect">
            <a:avLst/>
          </a:prstGeom>
        </p:spPr>
      </p:pic>
      <p:pic>
        <p:nvPicPr>
          <p:cNvPr id="1026" name="Picture 2" descr="http://developer.android.com/images/ui/spinn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724400"/>
            <a:ext cx="2018521" cy="1585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0401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have a list or grid component, define the view in XML, but populate the view dynamically</a:t>
            </a:r>
          </a:p>
          <a:p>
            <a:pPr lvl="1"/>
            <a:r>
              <a:rPr lang="en-US" dirty="0" smtClean="0"/>
              <a:t>Even if the list is static!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934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lists are easy…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 err="1" smtClean="0"/>
              <a:t>SimpleListAdapter</a:t>
            </a:r>
            <a:r>
              <a:rPr lang="en-US" sz="2400" dirty="0" smtClean="0"/>
              <a:t>(Context context,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		List &lt;? </a:t>
            </a:r>
            <a:r>
              <a:rPr lang="en-US" sz="2400" dirty="0"/>
              <a:t>e</a:t>
            </a:r>
            <a:r>
              <a:rPr lang="en-US" sz="2400" dirty="0" smtClean="0"/>
              <a:t>xtends Map&lt;String, ?&gt;&gt; data,</a:t>
            </a:r>
          </a:p>
          <a:p>
            <a:pPr marL="0" indent="0">
              <a:buNone/>
            </a:pPr>
            <a:r>
              <a:rPr lang="en-US" sz="2400" dirty="0" smtClean="0"/>
              <a:t>			</a:t>
            </a:r>
            <a:r>
              <a:rPr lang="en-US" sz="2400" dirty="0" err="1" smtClean="0">
                <a:solidFill>
                  <a:srgbClr val="CA76F2"/>
                </a:solidFill>
              </a:rPr>
              <a:t>int</a:t>
            </a:r>
            <a:r>
              <a:rPr lang="en-US" sz="2400" dirty="0" smtClean="0">
                <a:solidFill>
                  <a:srgbClr val="CA76F2"/>
                </a:solidFill>
              </a:rPr>
              <a:t> </a:t>
            </a:r>
            <a:r>
              <a:rPr lang="en-US" sz="2400" dirty="0" smtClean="0"/>
              <a:t>resource,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String[] from,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</a:t>
            </a:r>
            <a:r>
              <a:rPr lang="en-US" sz="2400" dirty="0" err="1" smtClean="0">
                <a:solidFill>
                  <a:srgbClr val="CA76F2"/>
                </a:solidFill>
              </a:rPr>
              <a:t>int</a:t>
            </a:r>
            <a:r>
              <a:rPr lang="en-US" sz="2400" dirty="0" smtClean="0"/>
              <a:t>[] to);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2032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list_item.xml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2362200"/>
            <a:ext cx="8077200" cy="1066800"/>
          </a:xfrm>
          <a:prstGeom prst="rect">
            <a:avLst/>
          </a:prstGeom>
          <a:noFill/>
          <a:ln>
            <a:solidFill>
              <a:srgbClr val="0000E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" y="2438400"/>
            <a:ext cx="3733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School</a:t>
            </a:r>
          </a:p>
          <a:p>
            <a:r>
              <a:rPr lang="en-US" sz="2800" dirty="0" smtClean="0"/>
              <a:t>Mascot</a:t>
            </a:r>
            <a:endParaRPr lang="en-US" sz="28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133600" y="2667000"/>
            <a:ext cx="4038600" cy="1524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133600" y="3276600"/>
            <a:ext cx="15240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38400" y="4419600"/>
            <a:ext cx="2480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R.id.mascot_text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105400" y="4191000"/>
            <a:ext cx="237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R.id.school_text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0276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04800"/>
            <a:ext cx="3047229" cy="5791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304800"/>
            <a:ext cx="3047229" cy="57912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099" y="990600"/>
            <a:ext cx="2357438" cy="426720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3581400" y="2819400"/>
            <a:ext cx="2057400" cy="609600"/>
          </a:xfrm>
          <a:prstGeom prst="rightArrow">
            <a:avLst/>
          </a:prstGeom>
          <a:gradFill>
            <a:gsLst>
              <a:gs pos="0">
                <a:srgbClr val="0000B8"/>
              </a:gs>
              <a:gs pos="80000">
                <a:srgbClr val="0000B8"/>
              </a:gs>
              <a:gs pos="100000">
                <a:srgbClr val="0000EA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16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 smtClean="0"/>
              <a:t>SimpleListAdapter</a:t>
            </a:r>
            <a:r>
              <a:rPr lang="en-US" sz="2400" dirty="0" smtClean="0"/>
              <a:t>(Context context,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		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List &lt;?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xtends Map&lt;String, ?&gt;&gt; data,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			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</a:rPr>
              <a:t>int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resource,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		String[] from,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		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</a:rPr>
              <a:t>int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[] to</a:t>
            </a:r>
            <a:r>
              <a:rPr lang="en-US" sz="2400" dirty="0" smtClean="0"/>
              <a:t>);</a:t>
            </a:r>
          </a:p>
          <a:p>
            <a:endParaRPr lang="en-US" dirty="0" smtClean="0"/>
          </a:p>
          <a:p>
            <a:r>
              <a:rPr lang="en-US" dirty="0" smtClean="0"/>
              <a:t>More on context in the next lecture</a:t>
            </a:r>
          </a:p>
          <a:p>
            <a:pPr lvl="1"/>
            <a:r>
              <a:rPr lang="en-US" dirty="0" smtClean="0"/>
              <a:t>An abstract representation of an application’s global environment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9182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 smtClean="0"/>
              <a:t>SimpleListAdapter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A6A6A6"/>
                </a:solidFill>
              </a:rPr>
              <a:t>Context context,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		List &lt;? </a:t>
            </a:r>
            <a:r>
              <a:rPr lang="en-US" sz="2400" dirty="0"/>
              <a:t>e</a:t>
            </a:r>
            <a:r>
              <a:rPr lang="en-US" sz="2400" dirty="0" smtClean="0"/>
              <a:t>xtends Map&lt;String, ?&gt;&gt; data,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			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</a:rPr>
              <a:t>int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resource,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		String[] from,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		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</a:rPr>
              <a:t>int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[] to</a:t>
            </a:r>
            <a:r>
              <a:rPr lang="en-US" sz="2400" dirty="0" smtClean="0"/>
              <a:t>);</a:t>
            </a:r>
          </a:p>
          <a:p>
            <a:endParaRPr lang="en-US" dirty="0" smtClean="0"/>
          </a:p>
          <a:p>
            <a:r>
              <a:rPr lang="en-US" dirty="0" smtClean="0"/>
              <a:t>The backing data</a:t>
            </a:r>
          </a:p>
          <a:p>
            <a:pPr lvl="1"/>
            <a:r>
              <a:rPr lang="en-US" dirty="0" smtClean="0"/>
              <a:t>A list of what?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3416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 is a key-value store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200" dirty="0" smtClean="0"/>
              <a:t>Map &lt;String, String&gt; values = new </a:t>
            </a:r>
            <a:r>
              <a:rPr lang="en-US" sz="2200" dirty="0" err="1" smtClean="0"/>
              <a:t>HashMap</a:t>
            </a:r>
            <a:r>
              <a:rPr lang="en-US" sz="2200" dirty="0" smtClean="0"/>
              <a:t>&lt;String, String&gt;();</a:t>
            </a:r>
          </a:p>
          <a:p>
            <a:pPr marL="0" indent="0">
              <a:buNone/>
            </a:pPr>
            <a:r>
              <a:rPr lang="en-US" sz="2200" dirty="0" err="1" smtClean="0"/>
              <a:t>values.put</a:t>
            </a:r>
            <a:r>
              <a:rPr lang="en-US" sz="2200" dirty="0" smtClean="0"/>
              <a:t>(</a:t>
            </a:r>
            <a:r>
              <a:rPr lang="en-US" sz="2200" dirty="0" smtClean="0">
                <a:solidFill>
                  <a:srgbClr val="0000EA"/>
                </a:solidFill>
              </a:rPr>
              <a:t>“school”</a:t>
            </a:r>
            <a:r>
              <a:rPr lang="en-US" sz="2200" dirty="0" smtClean="0"/>
              <a:t>, </a:t>
            </a:r>
            <a:r>
              <a:rPr lang="en-US" sz="2200" dirty="0" smtClean="0">
                <a:solidFill>
                  <a:srgbClr val="0000EA"/>
                </a:solidFill>
              </a:rPr>
              <a:t>“Drexel”</a:t>
            </a:r>
            <a:r>
              <a:rPr lang="en-US" sz="2200" dirty="0" smtClean="0"/>
              <a:t>);</a:t>
            </a:r>
          </a:p>
          <a:p>
            <a:pPr marL="0" indent="0">
              <a:buNone/>
            </a:pPr>
            <a:r>
              <a:rPr lang="en-US" sz="2200" dirty="0" err="1" smtClean="0"/>
              <a:t>values.put</a:t>
            </a:r>
            <a:r>
              <a:rPr lang="en-US" sz="2200" dirty="0" smtClean="0"/>
              <a:t>(</a:t>
            </a:r>
            <a:r>
              <a:rPr lang="en-US" sz="2200" dirty="0" smtClean="0">
                <a:solidFill>
                  <a:srgbClr val="0000EA"/>
                </a:solidFill>
              </a:rPr>
              <a:t>“mascot”</a:t>
            </a:r>
            <a:r>
              <a:rPr lang="en-US" sz="2200" dirty="0" smtClean="0"/>
              <a:t>, </a:t>
            </a:r>
            <a:r>
              <a:rPr lang="en-US" sz="2200" dirty="0" smtClean="0">
                <a:solidFill>
                  <a:srgbClr val="0000EA"/>
                </a:solidFill>
              </a:rPr>
              <a:t>“Dragons”</a:t>
            </a:r>
            <a:r>
              <a:rPr lang="en-US" sz="2200" dirty="0" smtClean="0"/>
              <a:t>);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dirty="0" smtClean="0"/>
              <a:t>Each entry in the List is a row in the list</a:t>
            </a:r>
          </a:p>
          <a:p>
            <a:pPr marL="0" indent="0">
              <a:buNone/>
            </a:pPr>
            <a:r>
              <a:rPr lang="en-US" sz="2200" dirty="0" smtClean="0"/>
              <a:t>List&lt; Map&lt;String, String&gt; &gt; data = </a:t>
            </a:r>
            <a:r>
              <a:rPr lang="en-US" sz="2200" dirty="0" smtClean="0">
                <a:solidFill>
                  <a:srgbClr val="CA76F2"/>
                </a:solidFill>
              </a:rPr>
              <a:t>new</a:t>
            </a:r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  		                           </a:t>
            </a:r>
            <a:r>
              <a:rPr lang="en-US" sz="2200" dirty="0" err="1" smtClean="0"/>
              <a:t>ArrayList</a:t>
            </a:r>
            <a:r>
              <a:rPr lang="en-US" sz="2200" dirty="0" smtClean="0"/>
              <a:t>&lt;Map&lt;</a:t>
            </a:r>
            <a:r>
              <a:rPr lang="en-US" sz="2200" dirty="0" err="1" smtClean="0"/>
              <a:t>String,String</a:t>
            </a:r>
            <a:r>
              <a:rPr lang="en-US" sz="2200" dirty="0" smtClean="0"/>
              <a:t>&gt;&gt;();</a:t>
            </a:r>
          </a:p>
          <a:p>
            <a:pPr marL="0" indent="0">
              <a:buNone/>
            </a:pPr>
            <a:r>
              <a:rPr lang="en-US" sz="2200" dirty="0" err="1" smtClean="0"/>
              <a:t>data.add</a:t>
            </a:r>
            <a:r>
              <a:rPr lang="en-US" sz="2200" dirty="0" smtClean="0"/>
              <a:t>(values);</a:t>
            </a:r>
          </a:p>
        </p:txBody>
      </p:sp>
    </p:spTree>
    <p:extLst>
      <p:ext uri="{BB962C8B-B14F-4D97-AF65-F5344CB8AC3E}">
        <p14:creationId xmlns:p14="http://schemas.microsoft.com/office/powerpoint/2010/main" val="14363276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 smtClean="0"/>
              <a:t>SimpleListAdapter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A6A6A6"/>
                </a:solidFill>
              </a:rPr>
              <a:t>Context context,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		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List &lt;?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xtends Map&lt;String, ?&gt;&gt; data,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			</a:t>
            </a:r>
            <a:r>
              <a:rPr lang="en-US" sz="2400" dirty="0" err="1" smtClean="0">
                <a:solidFill>
                  <a:srgbClr val="000000"/>
                </a:solidFill>
              </a:rPr>
              <a:t>int</a:t>
            </a:r>
            <a:r>
              <a:rPr lang="en-US" sz="2400" dirty="0" smtClean="0">
                <a:solidFill>
                  <a:srgbClr val="000000"/>
                </a:solidFill>
              </a:rPr>
              <a:t> resource,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		String[] from,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		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</a:rPr>
              <a:t>int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[] to</a:t>
            </a:r>
            <a:r>
              <a:rPr lang="en-US" sz="2400" dirty="0" smtClean="0"/>
              <a:t>);</a:t>
            </a:r>
          </a:p>
          <a:p>
            <a:endParaRPr lang="en-US" dirty="0" smtClean="0"/>
          </a:p>
          <a:p>
            <a:r>
              <a:rPr lang="en-US" dirty="0" smtClean="0"/>
              <a:t>The layout resource that will hold the data</a:t>
            </a:r>
          </a:p>
          <a:p>
            <a:pPr lvl="1"/>
            <a:r>
              <a:rPr lang="en-US" dirty="0" err="1" smtClean="0"/>
              <a:t>R.layout.</a:t>
            </a:r>
            <a:r>
              <a:rPr lang="en-US" dirty="0" err="1" smtClean="0">
                <a:solidFill>
                  <a:srgbClr val="0000EA"/>
                </a:solidFill>
              </a:rPr>
              <a:t>list_item</a:t>
            </a:r>
            <a:endParaRPr lang="en-US" dirty="0">
              <a:solidFill>
                <a:srgbClr val="0000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2519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 smtClean="0"/>
              <a:t>SimpleListAdapter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A6A6A6"/>
                </a:solidFill>
              </a:rPr>
              <a:t>Context context,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		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List &lt;?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xtends Map&lt;String, ?&gt;&gt; data,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			</a:t>
            </a:r>
            <a:r>
              <a:rPr lang="en-US" sz="2400" dirty="0" err="1" smtClean="0">
                <a:solidFill>
                  <a:srgbClr val="A6A6A6"/>
                </a:solidFill>
              </a:rPr>
              <a:t>int</a:t>
            </a:r>
            <a:r>
              <a:rPr lang="en-US" sz="2400" dirty="0" smtClean="0">
                <a:solidFill>
                  <a:srgbClr val="A6A6A6"/>
                </a:solidFill>
              </a:rPr>
              <a:t> resource,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		</a:t>
            </a:r>
            <a:r>
              <a:rPr lang="en-US" sz="2400" dirty="0" smtClean="0"/>
              <a:t>String[] from,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		</a:t>
            </a:r>
            <a:r>
              <a:rPr lang="en-US" sz="2400" dirty="0" err="1" smtClean="0">
                <a:solidFill>
                  <a:srgbClr val="000000"/>
                </a:solidFill>
              </a:rPr>
              <a:t>int</a:t>
            </a:r>
            <a:r>
              <a:rPr lang="en-US" sz="2400" dirty="0" smtClean="0">
                <a:solidFill>
                  <a:srgbClr val="000000"/>
                </a:solidFill>
              </a:rPr>
              <a:t>[] to</a:t>
            </a:r>
            <a:r>
              <a:rPr lang="en-US" sz="2400" dirty="0" smtClean="0"/>
              <a:t>);</a:t>
            </a:r>
          </a:p>
          <a:p>
            <a:endParaRPr lang="en-US" dirty="0" smtClean="0"/>
          </a:p>
          <a:p>
            <a:r>
              <a:rPr lang="en-US" dirty="0" smtClean="0"/>
              <a:t>The mapping to perform…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1664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mapping to perform…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Map </a:t>
            </a:r>
            <a:r>
              <a:rPr lang="en-US" sz="2200" dirty="0"/>
              <a:t>&lt;String, String&gt; values = new </a:t>
            </a:r>
            <a:r>
              <a:rPr lang="en-US" sz="2200" dirty="0" err="1"/>
              <a:t>HashMap</a:t>
            </a:r>
            <a:r>
              <a:rPr lang="en-US" sz="2200" dirty="0"/>
              <a:t>&lt;String, String&gt;();</a:t>
            </a:r>
          </a:p>
          <a:p>
            <a:pPr marL="0" indent="0">
              <a:buNone/>
            </a:pPr>
            <a:r>
              <a:rPr lang="en-US" sz="2200" dirty="0" err="1"/>
              <a:t>values.put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0000EA"/>
                </a:solidFill>
              </a:rPr>
              <a:t>“school”</a:t>
            </a:r>
            <a:r>
              <a:rPr lang="en-US" sz="2200" dirty="0"/>
              <a:t>, </a:t>
            </a:r>
            <a:r>
              <a:rPr lang="en-US" sz="2200" dirty="0">
                <a:solidFill>
                  <a:srgbClr val="0000EA"/>
                </a:solidFill>
              </a:rPr>
              <a:t>“Drexel”</a:t>
            </a:r>
            <a:r>
              <a:rPr lang="en-US" sz="2200" dirty="0"/>
              <a:t>);</a:t>
            </a:r>
          </a:p>
          <a:p>
            <a:pPr marL="0" indent="0">
              <a:buNone/>
            </a:pPr>
            <a:r>
              <a:rPr lang="en-US" sz="2200" dirty="0" err="1"/>
              <a:t>values.put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0000EA"/>
                </a:solidFill>
              </a:rPr>
              <a:t>“mascot”</a:t>
            </a:r>
            <a:r>
              <a:rPr lang="en-US" sz="2200" dirty="0"/>
              <a:t>, </a:t>
            </a:r>
            <a:r>
              <a:rPr lang="en-US" sz="2200" dirty="0">
                <a:solidFill>
                  <a:srgbClr val="0000EA"/>
                </a:solidFill>
              </a:rPr>
              <a:t>“Dragons”</a:t>
            </a:r>
            <a:r>
              <a:rPr lang="en-US" sz="2200" dirty="0"/>
              <a:t>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8676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mapping to perform…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Map </a:t>
            </a:r>
            <a:r>
              <a:rPr lang="en-US" sz="2200" dirty="0"/>
              <a:t>&lt;String, String&gt; values = new </a:t>
            </a:r>
            <a:r>
              <a:rPr lang="en-US" sz="2200" dirty="0" err="1"/>
              <a:t>HashMap</a:t>
            </a:r>
            <a:r>
              <a:rPr lang="en-US" sz="2200" dirty="0"/>
              <a:t>&lt;String, String&gt;();</a:t>
            </a:r>
          </a:p>
          <a:p>
            <a:pPr marL="0" indent="0">
              <a:buNone/>
            </a:pPr>
            <a:r>
              <a:rPr lang="en-US" sz="2200" dirty="0" err="1"/>
              <a:t>values.put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0000EA"/>
                </a:solidFill>
              </a:rPr>
              <a:t>“school”</a:t>
            </a:r>
            <a:r>
              <a:rPr lang="en-US" sz="2200" dirty="0"/>
              <a:t>, </a:t>
            </a:r>
            <a:r>
              <a:rPr lang="en-US" sz="2200" dirty="0">
                <a:solidFill>
                  <a:srgbClr val="0000EA"/>
                </a:solidFill>
              </a:rPr>
              <a:t>“Drexel”</a:t>
            </a:r>
            <a:r>
              <a:rPr lang="en-US" sz="2200" dirty="0"/>
              <a:t>);</a:t>
            </a:r>
          </a:p>
          <a:p>
            <a:pPr marL="0" indent="0">
              <a:buNone/>
            </a:pPr>
            <a:r>
              <a:rPr lang="en-US" sz="2200" dirty="0" err="1"/>
              <a:t>values.put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0000EA"/>
                </a:solidFill>
              </a:rPr>
              <a:t>“mascot”</a:t>
            </a:r>
            <a:r>
              <a:rPr lang="en-US" sz="2200" dirty="0"/>
              <a:t>, </a:t>
            </a:r>
            <a:r>
              <a:rPr lang="en-US" sz="2200" dirty="0">
                <a:solidFill>
                  <a:srgbClr val="0000EA"/>
                </a:solidFill>
              </a:rPr>
              <a:t>“Dragons”</a:t>
            </a:r>
            <a:r>
              <a:rPr lang="en-US" sz="2200" dirty="0"/>
              <a:t>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4572000"/>
            <a:ext cx="8077200" cy="1066800"/>
          </a:xfrm>
          <a:prstGeom prst="rect">
            <a:avLst/>
          </a:prstGeom>
          <a:noFill/>
          <a:ln>
            <a:solidFill>
              <a:srgbClr val="0000E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4648200"/>
            <a:ext cx="3733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School</a:t>
            </a:r>
          </a:p>
          <a:p>
            <a:r>
              <a:rPr lang="en-US" sz="2800" dirty="0" smtClean="0"/>
              <a:t>Mascot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2667000" y="5105400"/>
            <a:ext cx="2480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R.id.mascot_text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667000" y="4648200"/>
            <a:ext cx="237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R.id.school_text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75877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4572000"/>
            <a:ext cx="8077200" cy="1066800"/>
          </a:xfrm>
          <a:prstGeom prst="rect">
            <a:avLst/>
          </a:prstGeom>
          <a:noFill/>
          <a:ln>
            <a:solidFill>
              <a:srgbClr val="0000E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4648200"/>
            <a:ext cx="3733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School</a:t>
            </a:r>
          </a:p>
          <a:p>
            <a:r>
              <a:rPr lang="en-US" sz="2800" dirty="0" smtClean="0"/>
              <a:t>Mascot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mapping to perform…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Map </a:t>
            </a:r>
            <a:r>
              <a:rPr lang="en-US" sz="2200" dirty="0"/>
              <a:t>&lt;String, String&gt; values = new </a:t>
            </a:r>
            <a:r>
              <a:rPr lang="en-US" sz="2200" dirty="0" err="1"/>
              <a:t>HashMap</a:t>
            </a:r>
            <a:r>
              <a:rPr lang="en-US" sz="2200" dirty="0"/>
              <a:t>&lt;String, String&gt;();</a:t>
            </a:r>
          </a:p>
          <a:p>
            <a:pPr marL="0" indent="0">
              <a:buNone/>
            </a:pPr>
            <a:r>
              <a:rPr lang="en-US" sz="2200" dirty="0" err="1"/>
              <a:t>values.put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0000EA"/>
                </a:solidFill>
              </a:rPr>
              <a:t>“school”</a:t>
            </a:r>
            <a:r>
              <a:rPr lang="en-US" sz="2200" dirty="0"/>
              <a:t>, </a:t>
            </a:r>
            <a:r>
              <a:rPr lang="en-US" sz="2200" dirty="0">
                <a:solidFill>
                  <a:srgbClr val="0000EA"/>
                </a:solidFill>
              </a:rPr>
              <a:t>“Drexel”</a:t>
            </a:r>
            <a:r>
              <a:rPr lang="en-US" sz="2200" dirty="0"/>
              <a:t>);</a:t>
            </a:r>
          </a:p>
          <a:p>
            <a:pPr marL="0" indent="0">
              <a:buNone/>
            </a:pPr>
            <a:r>
              <a:rPr lang="en-US" sz="2200" dirty="0" err="1"/>
              <a:t>values.put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0000EA"/>
                </a:solidFill>
              </a:rPr>
              <a:t>“mascot”</a:t>
            </a:r>
            <a:r>
              <a:rPr lang="en-US" sz="2200" dirty="0"/>
              <a:t>, </a:t>
            </a:r>
            <a:r>
              <a:rPr lang="en-US" sz="2200" dirty="0">
                <a:solidFill>
                  <a:srgbClr val="0000EA"/>
                </a:solidFill>
              </a:rPr>
              <a:t>“Dragons”</a:t>
            </a:r>
            <a:r>
              <a:rPr lang="en-US" sz="2200" dirty="0"/>
              <a:t>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67000" y="5105400"/>
            <a:ext cx="2480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R.id.mascot_text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667000" y="4648200"/>
            <a:ext cx="237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R.id.school_text</a:t>
            </a:r>
            <a:endParaRPr lang="en-US" sz="24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209800" y="3886200"/>
            <a:ext cx="381000" cy="1447800"/>
          </a:xfrm>
          <a:prstGeom prst="straightConnector1">
            <a:avLst/>
          </a:prstGeom>
          <a:ln>
            <a:solidFill>
              <a:srgbClr val="0000E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16200000" flipH="1">
            <a:off x="3848100" y="3771900"/>
            <a:ext cx="1600200" cy="304800"/>
          </a:xfrm>
          <a:prstGeom prst="bentConnector3">
            <a:avLst>
              <a:gd name="adj1" fmla="val 1032"/>
            </a:avLst>
          </a:prstGeom>
          <a:ln>
            <a:solidFill>
              <a:srgbClr val="0000E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3972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smtClean="0"/>
              <a:t>The mapping to perform…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dirty="0" smtClean="0"/>
              <a:t>String from[] = {</a:t>
            </a:r>
            <a:r>
              <a:rPr lang="en-US" dirty="0" smtClean="0">
                <a:solidFill>
                  <a:srgbClr val="0000EA"/>
                </a:solidFill>
              </a:rPr>
              <a:t>“school”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EA"/>
                </a:solidFill>
              </a:rPr>
              <a:t>“mascot”</a:t>
            </a:r>
            <a:r>
              <a:rPr lang="en-US" dirty="0" smtClean="0"/>
              <a:t>};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A76F2"/>
                </a:solidFill>
              </a:rPr>
              <a:t>i</a:t>
            </a:r>
            <a:r>
              <a:rPr lang="en-US" dirty="0" err="1" smtClean="0">
                <a:solidFill>
                  <a:srgbClr val="CA76F2"/>
                </a:solidFill>
              </a:rPr>
              <a:t>nt</a:t>
            </a:r>
            <a:r>
              <a:rPr lang="en-US" dirty="0" smtClean="0">
                <a:solidFill>
                  <a:srgbClr val="CA76F2"/>
                </a:solidFill>
              </a:rPr>
              <a:t> </a:t>
            </a:r>
            <a:r>
              <a:rPr lang="en-US" dirty="0" smtClean="0"/>
              <a:t>to[] = {</a:t>
            </a:r>
            <a:r>
              <a:rPr lang="en-US" dirty="0" err="1" smtClean="0"/>
              <a:t>R.id.</a:t>
            </a:r>
            <a:r>
              <a:rPr lang="en-US" dirty="0" err="1" smtClean="0">
                <a:solidFill>
                  <a:srgbClr val="0000EA"/>
                </a:solidFill>
              </a:rPr>
              <a:t>school_text</a:t>
            </a:r>
            <a:r>
              <a:rPr lang="en-US" dirty="0" smtClean="0"/>
              <a:t>, </a:t>
            </a:r>
            <a:r>
              <a:rPr lang="en-US" dirty="0" err="1" smtClean="0"/>
              <a:t>R.id.</a:t>
            </a:r>
            <a:r>
              <a:rPr lang="en-US" dirty="0" err="1" smtClean="0">
                <a:solidFill>
                  <a:srgbClr val="0000EA"/>
                </a:solidFill>
              </a:rPr>
              <a:t>mascot_text</a:t>
            </a: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4358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/>
              <a:t>Map &lt;String, String&gt; values = new </a:t>
            </a:r>
            <a:r>
              <a:rPr lang="en-US" sz="2200" dirty="0" err="1"/>
              <a:t>HashMap</a:t>
            </a:r>
            <a:r>
              <a:rPr lang="en-US" sz="2200" dirty="0"/>
              <a:t>&lt;String, String&gt;();</a:t>
            </a:r>
          </a:p>
          <a:p>
            <a:pPr marL="0" indent="0">
              <a:buNone/>
            </a:pPr>
            <a:r>
              <a:rPr lang="en-US" sz="2200" dirty="0" err="1"/>
              <a:t>values.put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0000EA"/>
                </a:solidFill>
              </a:rPr>
              <a:t>“school”</a:t>
            </a:r>
            <a:r>
              <a:rPr lang="en-US" sz="2200" dirty="0"/>
              <a:t>, </a:t>
            </a:r>
            <a:r>
              <a:rPr lang="en-US" sz="2200" dirty="0">
                <a:solidFill>
                  <a:srgbClr val="0000EA"/>
                </a:solidFill>
              </a:rPr>
              <a:t>“Drexel”</a:t>
            </a:r>
            <a:r>
              <a:rPr lang="en-US" sz="2200" dirty="0"/>
              <a:t>);</a:t>
            </a:r>
          </a:p>
          <a:p>
            <a:pPr marL="0" indent="0">
              <a:buNone/>
            </a:pPr>
            <a:r>
              <a:rPr lang="en-US" sz="2200" dirty="0" err="1"/>
              <a:t>values.put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0000EA"/>
                </a:solidFill>
              </a:rPr>
              <a:t>“mascot”</a:t>
            </a:r>
            <a:r>
              <a:rPr lang="en-US" sz="2200" dirty="0"/>
              <a:t>, </a:t>
            </a:r>
            <a:r>
              <a:rPr lang="en-US" sz="2200" dirty="0">
                <a:solidFill>
                  <a:srgbClr val="0000EA"/>
                </a:solidFill>
              </a:rPr>
              <a:t>“Dragons”</a:t>
            </a:r>
            <a:r>
              <a:rPr lang="en-US" sz="2200" dirty="0"/>
              <a:t>);</a:t>
            </a:r>
          </a:p>
          <a:p>
            <a:pPr marL="0" indent="0">
              <a:buNone/>
            </a:pPr>
            <a:r>
              <a:rPr lang="en-US" sz="2200" dirty="0"/>
              <a:t>List&lt; Map&lt;String, String&gt; &gt; data = </a:t>
            </a:r>
            <a:r>
              <a:rPr lang="en-US" sz="2200" dirty="0">
                <a:solidFill>
                  <a:srgbClr val="CA76F2"/>
                </a:solidFill>
              </a:rPr>
              <a:t>new</a:t>
            </a:r>
          </a:p>
          <a:p>
            <a:pPr marL="0" indent="0">
              <a:buNone/>
            </a:pPr>
            <a:r>
              <a:rPr lang="en-US" sz="2200" dirty="0"/>
              <a:t>         		                           </a:t>
            </a:r>
            <a:r>
              <a:rPr lang="en-US" sz="2200" dirty="0" err="1"/>
              <a:t>ArrayList</a:t>
            </a:r>
            <a:r>
              <a:rPr lang="en-US" sz="2200" dirty="0"/>
              <a:t>&lt;Map&lt;</a:t>
            </a:r>
            <a:r>
              <a:rPr lang="en-US" sz="2200" dirty="0" err="1"/>
              <a:t>String,String</a:t>
            </a:r>
            <a:r>
              <a:rPr lang="en-US" sz="2200" dirty="0"/>
              <a:t>&gt;&gt;();</a:t>
            </a:r>
          </a:p>
          <a:p>
            <a:pPr marL="0" indent="0">
              <a:buNone/>
            </a:pPr>
            <a:r>
              <a:rPr lang="en-US" sz="2200" dirty="0" err="1"/>
              <a:t>data.add</a:t>
            </a:r>
            <a:r>
              <a:rPr lang="en-US" sz="2200" dirty="0"/>
              <a:t>(values)</a:t>
            </a:r>
            <a:r>
              <a:rPr lang="en-US" sz="2200" dirty="0" smtClean="0"/>
              <a:t>;</a:t>
            </a:r>
          </a:p>
          <a:p>
            <a:pPr marL="0" indent="0">
              <a:buNone/>
            </a:pPr>
            <a:r>
              <a:rPr lang="en-US" sz="2200" dirty="0" smtClean="0"/>
              <a:t>String from[] = {</a:t>
            </a:r>
            <a:r>
              <a:rPr lang="en-US" sz="2200" dirty="0" smtClean="0">
                <a:solidFill>
                  <a:srgbClr val="0000EA"/>
                </a:solidFill>
              </a:rPr>
              <a:t>“school”</a:t>
            </a:r>
            <a:r>
              <a:rPr lang="en-US" sz="2200" dirty="0" smtClean="0"/>
              <a:t>, </a:t>
            </a:r>
            <a:r>
              <a:rPr lang="en-US" sz="2200" dirty="0" smtClean="0">
                <a:solidFill>
                  <a:srgbClr val="0000EA"/>
                </a:solidFill>
              </a:rPr>
              <a:t>“mascot”</a:t>
            </a:r>
            <a:r>
              <a:rPr lang="en-US" sz="2200" dirty="0" smtClean="0"/>
              <a:t>};</a:t>
            </a:r>
          </a:p>
          <a:p>
            <a:pPr marL="0" indent="0">
              <a:buNone/>
            </a:pPr>
            <a:r>
              <a:rPr lang="en-US" sz="2200" dirty="0" err="1">
                <a:solidFill>
                  <a:srgbClr val="CA76F2"/>
                </a:solidFill>
              </a:rPr>
              <a:t>i</a:t>
            </a:r>
            <a:r>
              <a:rPr lang="en-US" sz="2200" dirty="0" err="1" smtClean="0">
                <a:solidFill>
                  <a:srgbClr val="CA76F2"/>
                </a:solidFill>
              </a:rPr>
              <a:t>nt</a:t>
            </a:r>
            <a:r>
              <a:rPr lang="en-US" sz="2200" dirty="0" smtClean="0">
                <a:solidFill>
                  <a:srgbClr val="CA76F2"/>
                </a:solidFill>
              </a:rPr>
              <a:t> </a:t>
            </a:r>
            <a:r>
              <a:rPr lang="en-US" sz="2200" dirty="0" smtClean="0"/>
              <a:t>to[] = {</a:t>
            </a:r>
            <a:r>
              <a:rPr lang="en-US" sz="2200" dirty="0" err="1" smtClean="0"/>
              <a:t>R.id.</a:t>
            </a:r>
            <a:r>
              <a:rPr lang="en-US" sz="2200" dirty="0" err="1" smtClean="0">
                <a:solidFill>
                  <a:srgbClr val="0000EA"/>
                </a:solidFill>
              </a:rPr>
              <a:t>school_text</a:t>
            </a:r>
            <a:r>
              <a:rPr lang="en-US" sz="2200" dirty="0" smtClean="0"/>
              <a:t>, </a:t>
            </a:r>
            <a:r>
              <a:rPr lang="en-US" sz="2200" dirty="0" err="1" smtClean="0"/>
              <a:t>R.id.</a:t>
            </a:r>
            <a:r>
              <a:rPr lang="en-US" sz="2200" dirty="0" err="1" smtClean="0">
                <a:solidFill>
                  <a:srgbClr val="0000EA"/>
                </a:solidFill>
              </a:rPr>
              <a:t>mascot_text</a:t>
            </a:r>
            <a:r>
              <a:rPr lang="en-US" sz="2200" dirty="0" smtClean="0"/>
              <a:t>};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err="1" smtClean="0"/>
              <a:t>SimpleAdapter</a:t>
            </a:r>
            <a:r>
              <a:rPr lang="en-US" sz="2200" dirty="0" smtClean="0"/>
              <a:t> adapter = new </a:t>
            </a:r>
            <a:r>
              <a:rPr lang="en-US" sz="2200" dirty="0" err="1" smtClean="0"/>
              <a:t>SimpleAdapter</a:t>
            </a:r>
            <a:r>
              <a:rPr lang="en-US" sz="2200" dirty="0" smtClean="0"/>
              <a:t>(</a:t>
            </a:r>
            <a:r>
              <a:rPr lang="en-US" sz="2200" dirty="0" smtClean="0">
                <a:solidFill>
                  <a:srgbClr val="CA76F2"/>
                </a:solidFill>
              </a:rPr>
              <a:t>this</a:t>
            </a:r>
            <a:r>
              <a:rPr lang="en-US" sz="2200" dirty="0" smtClean="0"/>
              <a:t>,</a:t>
            </a:r>
            <a:r>
              <a:rPr lang="en-US" sz="2200" dirty="0" smtClean="0">
                <a:solidFill>
                  <a:srgbClr val="CA76F2"/>
                </a:solidFill>
              </a:rPr>
              <a:t> </a:t>
            </a:r>
            <a:r>
              <a:rPr lang="en-US" sz="2200" dirty="0" smtClean="0">
                <a:solidFill>
                  <a:srgbClr val="000000"/>
                </a:solidFill>
              </a:rPr>
              <a:t>data,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</a:rPr>
              <a:t>			</a:t>
            </a:r>
            <a:r>
              <a:rPr lang="en-US" sz="2200" dirty="0">
                <a:solidFill>
                  <a:srgbClr val="000000"/>
                </a:solidFill>
              </a:rPr>
              <a:t>	</a:t>
            </a:r>
            <a:r>
              <a:rPr lang="en-US" sz="2200" dirty="0" smtClean="0">
                <a:solidFill>
                  <a:srgbClr val="000000"/>
                </a:solidFill>
              </a:rPr>
              <a:t>	         </a:t>
            </a:r>
            <a:r>
              <a:rPr lang="en-US" sz="2200" dirty="0" err="1" smtClean="0">
                <a:solidFill>
                  <a:srgbClr val="000000"/>
                </a:solidFill>
              </a:rPr>
              <a:t>R.layout.</a:t>
            </a:r>
            <a:r>
              <a:rPr lang="en-US" sz="2200" dirty="0" err="1" smtClean="0">
                <a:solidFill>
                  <a:srgbClr val="0000EA"/>
                </a:solidFill>
              </a:rPr>
              <a:t>list_item</a:t>
            </a:r>
            <a:r>
              <a:rPr lang="en-US" sz="2200" dirty="0" smtClean="0"/>
              <a:t>, </a:t>
            </a:r>
            <a:r>
              <a:rPr lang="en-US" sz="2200" dirty="0" smtClean="0">
                <a:solidFill>
                  <a:srgbClr val="000000"/>
                </a:solidFill>
              </a:rPr>
              <a:t>from, to);</a:t>
            </a:r>
            <a:endParaRPr lang="en-US" sz="2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678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04800"/>
            <a:ext cx="3047229" cy="5791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304800"/>
            <a:ext cx="3047229" cy="5791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207" y="990600"/>
            <a:ext cx="2408193" cy="4249255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3581400" y="2819400"/>
            <a:ext cx="2057400" cy="609600"/>
          </a:xfrm>
          <a:prstGeom prst="rightArrow">
            <a:avLst/>
          </a:prstGeom>
          <a:gradFill>
            <a:gsLst>
              <a:gs pos="0">
                <a:srgbClr val="0000B8"/>
              </a:gs>
              <a:gs pos="80000">
                <a:srgbClr val="0000B8"/>
              </a:gs>
              <a:gs pos="100000">
                <a:srgbClr val="0000EA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864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 err="1" smtClean="0"/>
              <a:t>ListView</a:t>
            </a:r>
            <a:r>
              <a:rPr lang="en-US" sz="2200" dirty="0" smtClean="0"/>
              <a:t> </a:t>
            </a:r>
            <a:r>
              <a:rPr lang="en-US" sz="2200" dirty="0" err="1" smtClean="0"/>
              <a:t>mascotList</a:t>
            </a:r>
            <a:r>
              <a:rPr lang="en-US" sz="2200" dirty="0" smtClean="0"/>
              <a:t> = (</a:t>
            </a:r>
            <a:r>
              <a:rPr lang="en-US" sz="2200" dirty="0" err="1" smtClean="0"/>
              <a:t>ListView</a:t>
            </a:r>
            <a:r>
              <a:rPr lang="en-US" sz="2200" dirty="0" smtClean="0"/>
              <a:t>) </a:t>
            </a:r>
            <a:r>
              <a:rPr lang="en-US" sz="2200" dirty="0" err="1" smtClean="0"/>
              <a:t>findViewById</a:t>
            </a:r>
            <a:r>
              <a:rPr lang="en-US" sz="2200" dirty="0" smtClean="0"/>
              <a:t>(</a:t>
            </a:r>
            <a:r>
              <a:rPr lang="en-US" sz="2200" dirty="0" err="1" smtClean="0"/>
              <a:t>R.id.</a:t>
            </a:r>
            <a:r>
              <a:rPr lang="en-US" sz="2200" dirty="0" err="1" smtClean="0">
                <a:solidFill>
                  <a:srgbClr val="0000EA"/>
                </a:solidFill>
              </a:rPr>
              <a:t>mascot_list</a:t>
            </a:r>
            <a:r>
              <a:rPr lang="en-US" sz="2200" dirty="0" smtClean="0"/>
              <a:t>);</a:t>
            </a:r>
          </a:p>
          <a:p>
            <a:pPr marL="0" indent="0">
              <a:buNone/>
            </a:pPr>
            <a:endParaRPr lang="en-US" sz="22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200" dirty="0" err="1" smtClean="0">
                <a:solidFill>
                  <a:srgbClr val="000000"/>
                </a:solidFill>
              </a:rPr>
              <a:t>mascotList.setAdapter</a:t>
            </a:r>
            <a:r>
              <a:rPr lang="en-US" sz="2200" dirty="0" smtClean="0">
                <a:solidFill>
                  <a:srgbClr val="000000"/>
                </a:solidFill>
              </a:rPr>
              <a:t>(adapter);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4572000"/>
            <a:ext cx="8077200" cy="1066800"/>
          </a:xfrm>
          <a:prstGeom prst="rect">
            <a:avLst/>
          </a:prstGeom>
          <a:noFill/>
          <a:ln>
            <a:solidFill>
              <a:srgbClr val="0000E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4648200"/>
            <a:ext cx="3733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Drexel</a:t>
            </a:r>
          </a:p>
          <a:p>
            <a:r>
              <a:rPr lang="en-US" sz="2800" dirty="0" smtClean="0"/>
              <a:t>Dragons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220361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For more complex layouts, it may be necessary to create your own adapter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Custom adapters extend the </a:t>
            </a:r>
            <a:r>
              <a:rPr lang="en-US" b="1" dirty="0" err="1" smtClean="0">
                <a:solidFill>
                  <a:srgbClr val="000000"/>
                </a:solidFill>
              </a:rPr>
              <a:t>BaseAdapter</a:t>
            </a:r>
            <a:r>
              <a:rPr lang="en-US" dirty="0" smtClean="0">
                <a:solidFill>
                  <a:srgbClr val="000000"/>
                </a:solidFill>
              </a:rPr>
              <a:t> class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Override </a:t>
            </a:r>
            <a:r>
              <a:rPr lang="en-US" dirty="0" err="1" smtClean="0">
                <a:solidFill>
                  <a:srgbClr val="000000"/>
                </a:solidFill>
              </a:rPr>
              <a:t>getView</a:t>
            </a:r>
            <a:r>
              <a:rPr lang="en-US" dirty="0" smtClean="0">
                <a:solidFill>
                  <a:srgbClr val="000000"/>
                </a:solidFill>
              </a:rPr>
              <a:t>() function and manually set your fields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7534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Width / Height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Component width and height can defined in absolute terms</a:t>
            </a:r>
          </a:p>
          <a:p>
            <a:r>
              <a:rPr lang="en-US" dirty="0" smtClean="0"/>
              <a:t>More often, it’s better to use relative terms</a:t>
            </a:r>
          </a:p>
          <a:p>
            <a:pPr lvl="1"/>
            <a:r>
              <a:rPr lang="en-US" dirty="0" err="1" smtClean="0"/>
              <a:t>match_parent</a:t>
            </a:r>
            <a:endParaRPr lang="en-US" dirty="0" smtClean="0"/>
          </a:p>
          <a:p>
            <a:pPr lvl="2"/>
            <a:r>
              <a:rPr lang="en-US" dirty="0" smtClean="0"/>
              <a:t>Stretch to fill the space of this component’s parent</a:t>
            </a:r>
          </a:p>
          <a:p>
            <a:pPr lvl="2"/>
            <a:r>
              <a:rPr lang="en-US" dirty="0" smtClean="0"/>
              <a:t>Formerly “</a:t>
            </a:r>
            <a:r>
              <a:rPr lang="en-US" dirty="0" err="1" smtClean="0"/>
              <a:t>fill_parent</a:t>
            </a:r>
            <a:r>
              <a:rPr lang="en-US" dirty="0" smtClean="0"/>
              <a:t>”, renamed in API Level 8</a:t>
            </a:r>
          </a:p>
          <a:p>
            <a:pPr lvl="1"/>
            <a:r>
              <a:rPr lang="en-US" dirty="0" err="1" smtClean="0"/>
              <a:t>wrap_content</a:t>
            </a:r>
            <a:endParaRPr lang="en-US" dirty="0" smtClean="0"/>
          </a:p>
          <a:p>
            <a:pPr lvl="2"/>
            <a:r>
              <a:rPr lang="en-US" dirty="0" smtClean="0"/>
              <a:t>Size the component to fit its children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75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Padding / Margins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Widgets can be given extra space using padding and margins</a:t>
            </a:r>
          </a:p>
          <a:p>
            <a:pPr lvl="1"/>
            <a:r>
              <a:rPr lang="en-US" dirty="0" smtClean="0"/>
              <a:t>Padding adds spacing within the widget</a:t>
            </a:r>
          </a:p>
          <a:p>
            <a:pPr lvl="1"/>
            <a:r>
              <a:rPr lang="en-US" dirty="0" smtClean="0"/>
              <a:t>Margins add spacing outside the widget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800" y="3886200"/>
            <a:ext cx="50800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6104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is designing an application for a mobile platform different than designing an application for a desktop or laptop?</a:t>
            </a:r>
          </a:p>
        </p:txBody>
      </p:sp>
    </p:spTree>
    <p:extLst>
      <p:ext uri="{BB962C8B-B14F-4D97-AF65-F5344CB8AC3E}">
        <p14:creationId xmlns:p14="http://schemas.microsoft.com/office/powerpoint/2010/main" val="2643874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is designing an application for a mobile platform different than designing an application for a desktop or laptop?</a:t>
            </a:r>
          </a:p>
          <a:p>
            <a:pPr lvl="1"/>
            <a:r>
              <a:rPr lang="en-US" dirty="0" smtClean="0"/>
              <a:t>Screen size</a:t>
            </a:r>
          </a:p>
          <a:p>
            <a:pPr lvl="1"/>
            <a:r>
              <a:rPr lang="en-US" dirty="0" smtClean="0"/>
              <a:t>Less precise selection</a:t>
            </a:r>
          </a:p>
          <a:p>
            <a:pPr lvl="1"/>
            <a:r>
              <a:rPr lang="en-US" dirty="0" smtClean="0"/>
              <a:t>Processing power</a:t>
            </a:r>
          </a:p>
          <a:p>
            <a:pPr lvl="1"/>
            <a:r>
              <a:rPr lang="en-US" dirty="0" smtClean="0"/>
              <a:t>Memory</a:t>
            </a:r>
          </a:p>
          <a:p>
            <a:pPr lvl="1"/>
            <a:r>
              <a:rPr lang="en-US" dirty="0" smtClean="0"/>
              <a:t>Storage</a:t>
            </a:r>
          </a:p>
        </p:txBody>
      </p:sp>
    </p:spTree>
    <p:extLst>
      <p:ext uri="{BB962C8B-B14F-4D97-AF65-F5344CB8AC3E}">
        <p14:creationId xmlns:p14="http://schemas.microsoft.com/office/powerpoint/2010/main" val="137281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8501"/>
          <a:stretch/>
        </p:blipFill>
        <p:spPr>
          <a:xfrm>
            <a:off x="228600" y="304800"/>
            <a:ext cx="312420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1974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8501"/>
          <a:stretch/>
        </p:blipFill>
        <p:spPr>
          <a:xfrm>
            <a:off x="228600" y="304800"/>
            <a:ext cx="3124200" cy="54673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71600" y="1828800"/>
            <a:ext cx="1905000" cy="381000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244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8501"/>
          <a:stretch/>
        </p:blipFill>
        <p:spPr>
          <a:xfrm>
            <a:off x="228600" y="304800"/>
            <a:ext cx="3124200" cy="54673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71600" y="1828800"/>
            <a:ext cx="1905000" cy="381000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3" idx="3"/>
          </p:cNvCxnSpPr>
          <p:nvPr/>
        </p:nvCxnSpPr>
        <p:spPr>
          <a:xfrm>
            <a:off x="3276600" y="2019300"/>
            <a:ext cx="1143000" cy="1028700"/>
          </a:xfrm>
          <a:prstGeom prst="straightConnector1">
            <a:avLst/>
          </a:prstGeom>
          <a:ln>
            <a:solidFill>
              <a:srgbClr val="0000B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572000" y="2438400"/>
            <a:ext cx="441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B8"/>
                </a:solidFill>
              </a:rPr>
              <a:t>    &lt;Button</a:t>
            </a:r>
          </a:p>
          <a:p>
            <a:r>
              <a:rPr lang="en-US" dirty="0" smtClean="0">
                <a:solidFill>
                  <a:srgbClr val="0000B8"/>
                </a:solidFill>
              </a:rPr>
              <a:t>        </a:t>
            </a:r>
            <a:r>
              <a:rPr lang="en-US" dirty="0" err="1" smtClean="0">
                <a:solidFill>
                  <a:srgbClr val="0000B8"/>
                </a:solidFill>
              </a:rPr>
              <a:t>android:id</a:t>
            </a:r>
            <a:r>
              <a:rPr lang="en-US" dirty="0" smtClean="0">
                <a:solidFill>
                  <a:srgbClr val="0000B8"/>
                </a:solidFill>
              </a:rPr>
              <a:t>=“</a:t>
            </a:r>
            <a:r>
              <a:rPr lang="en-US" dirty="0" err="1" smtClean="0">
                <a:solidFill>
                  <a:srgbClr val="0000B8"/>
                </a:solidFill>
              </a:rPr>
              <a:t>tip_button</a:t>
            </a:r>
            <a:r>
              <a:rPr lang="en-US" dirty="0" smtClean="0">
                <a:solidFill>
                  <a:srgbClr val="0000B8"/>
                </a:solidFill>
              </a:rPr>
              <a:t>”</a:t>
            </a:r>
          </a:p>
          <a:p>
            <a:r>
              <a:rPr lang="en-US" dirty="0" smtClean="0">
                <a:solidFill>
                  <a:srgbClr val="0000B8"/>
                </a:solidFill>
              </a:rPr>
              <a:t>        </a:t>
            </a:r>
            <a:r>
              <a:rPr lang="en-US" dirty="0" err="1" smtClean="0">
                <a:solidFill>
                  <a:srgbClr val="0000B8"/>
                </a:solidFill>
              </a:rPr>
              <a:t>android:layout_width</a:t>
            </a:r>
            <a:r>
              <a:rPr lang="en-US" dirty="0" smtClean="0">
                <a:solidFill>
                  <a:srgbClr val="0000B8"/>
                </a:solidFill>
              </a:rPr>
              <a:t>=</a:t>
            </a:r>
            <a:r>
              <a:rPr lang="en-US" dirty="0" err="1" smtClean="0">
                <a:solidFill>
                  <a:srgbClr val="0000B8"/>
                </a:solidFill>
              </a:rPr>
              <a:t>wrap_content</a:t>
            </a:r>
            <a:endParaRPr lang="en-US" dirty="0" smtClean="0">
              <a:solidFill>
                <a:srgbClr val="0000B8"/>
              </a:solidFill>
            </a:endParaRPr>
          </a:p>
          <a:p>
            <a:r>
              <a:rPr lang="en-US" dirty="0" smtClean="0">
                <a:solidFill>
                  <a:srgbClr val="0000B8"/>
                </a:solidFill>
              </a:rPr>
              <a:t>        </a:t>
            </a:r>
            <a:r>
              <a:rPr lang="en-US" dirty="0" err="1" smtClean="0">
                <a:solidFill>
                  <a:srgbClr val="0000B8"/>
                </a:solidFill>
              </a:rPr>
              <a:t>android:layout_height</a:t>
            </a:r>
            <a:r>
              <a:rPr lang="en-US" dirty="0" smtClean="0">
                <a:solidFill>
                  <a:srgbClr val="0000B8"/>
                </a:solidFill>
              </a:rPr>
              <a:t>=</a:t>
            </a:r>
            <a:r>
              <a:rPr lang="en-US" dirty="0" err="1" smtClean="0">
                <a:solidFill>
                  <a:srgbClr val="0000B8"/>
                </a:solidFill>
              </a:rPr>
              <a:t>wrap_content</a:t>
            </a:r>
            <a:endParaRPr lang="en-US" dirty="0" smtClean="0">
              <a:solidFill>
                <a:srgbClr val="0000B8"/>
              </a:solidFill>
            </a:endParaRPr>
          </a:p>
          <a:p>
            <a:r>
              <a:rPr lang="en-US" dirty="0">
                <a:solidFill>
                  <a:srgbClr val="0000B8"/>
                </a:solidFill>
              </a:rPr>
              <a:t> </a:t>
            </a:r>
            <a:r>
              <a:rPr lang="en-US" dirty="0" smtClean="0">
                <a:solidFill>
                  <a:srgbClr val="0000B8"/>
                </a:solidFill>
              </a:rPr>
              <a:t>       </a:t>
            </a:r>
            <a:r>
              <a:rPr lang="en-US" dirty="0" err="1" smtClean="0">
                <a:solidFill>
                  <a:srgbClr val="0000B8"/>
                </a:solidFill>
              </a:rPr>
              <a:t>android:text</a:t>
            </a:r>
            <a:r>
              <a:rPr lang="en-US" dirty="0" smtClean="0">
                <a:solidFill>
                  <a:srgbClr val="0000B8"/>
                </a:solidFill>
              </a:rPr>
              <a:t>=“@string/</a:t>
            </a:r>
            <a:r>
              <a:rPr lang="en-US" dirty="0" err="1" smtClean="0">
                <a:solidFill>
                  <a:srgbClr val="0000B8"/>
                </a:solidFill>
              </a:rPr>
              <a:t>tip_text</a:t>
            </a:r>
            <a:r>
              <a:rPr lang="en-US" dirty="0" smtClean="0">
                <a:solidFill>
                  <a:srgbClr val="0000B8"/>
                </a:solidFill>
              </a:rPr>
              <a:t>”  /&gt;</a:t>
            </a:r>
            <a:endParaRPr lang="en-US" dirty="0">
              <a:solidFill>
                <a:srgbClr val="0000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7037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8501"/>
          <a:stretch/>
        </p:blipFill>
        <p:spPr>
          <a:xfrm>
            <a:off x="228600" y="304800"/>
            <a:ext cx="3124200" cy="54673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71600" y="1828800"/>
            <a:ext cx="1905000" cy="381000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3" idx="3"/>
          </p:cNvCxnSpPr>
          <p:nvPr/>
        </p:nvCxnSpPr>
        <p:spPr>
          <a:xfrm>
            <a:off x="3276600" y="2019300"/>
            <a:ext cx="1143000" cy="1028700"/>
          </a:xfrm>
          <a:prstGeom prst="straightConnector1">
            <a:avLst/>
          </a:prstGeom>
          <a:ln>
            <a:solidFill>
              <a:srgbClr val="0000B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572000" y="2438400"/>
            <a:ext cx="441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B8"/>
                </a:solidFill>
              </a:rPr>
              <a:t>    &lt;Button</a:t>
            </a:r>
          </a:p>
          <a:p>
            <a:r>
              <a:rPr lang="en-US" dirty="0" smtClean="0">
                <a:solidFill>
                  <a:srgbClr val="0000B8"/>
                </a:solidFill>
              </a:rPr>
              <a:t>        </a:t>
            </a:r>
            <a:r>
              <a:rPr lang="en-US" dirty="0" err="1" smtClean="0">
                <a:solidFill>
                  <a:srgbClr val="0000B8"/>
                </a:solidFill>
              </a:rPr>
              <a:t>android:id</a:t>
            </a:r>
            <a:r>
              <a:rPr lang="en-US" dirty="0" smtClean="0">
                <a:solidFill>
                  <a:srgbClr val="0000B8"/>
                </a:solidFill>
              </a:rPr>
              <a:t>=“</a:t>
            </a:r>
            <a:r>
              <a:rPr lang="en-US" dirty="0" err="1" smtClean="0">
                <a:solidFill>
                  <a:srgbClr val="0000B8"/>
                </a:solidFill>
              </a:rPr>
              <a:t>tip_button</a:t>
            </a:r>
            <a:r>
              <a:rPr lang="en-US" dirty="0" smtClean="0">
                <a:solidFill>
                  <a:srgbClr val="0000B8"/>
                </a:solidFill>
              </a:rPr>
              <a:t>”</a:t>
            </a:r>
          </a:p>
          <a:p>
            <a:r>
              <a:rPr lang="en-US" dirty="0" smtClean="0">
                <a:solidFill>
                  <a:srgbClr val="0000B8"/>
                </a:solidFill>
              </a:rPr>
              <a:t>        </a:t>
            </a:r>
            <a:r>
              <a:rPr lang="en-US" dirty="0" err="1" smtClean="0">
                <a:solidFill>
                  <a:srgbClr val="0000B8"/>
                </a:solidFill>
              </a:rPr>
              <a:t>android:layout_width</a:t>
            </a:r>
            <a:r>
              <a:rPr lang="en-US" dirty="0" smtClean="0">
                <a:solidFill>
                  <a:srgbClr val="0000B8"/>
                </a:solidFill>
              </a:rPr>
              <a:t>=</a:t>
            </a:r>
            <a:r>
              <a:rPr lang="en-US" dirty="0" err="1" smtClean="0">
                <a:solidFill>
                  <a:srgbClr val="0000B8"/>
                </a:solidFill>
              </a:rPr>
              <a:t>wrap_content</a:t>
            </a:r>
            <a:endParaRPr lang="en-US" dirty="0" smtClean="0">
              <a:solidFill>
                <a:srgbClr val="0000B8"/>
              </a:solidFill>
            </a:endParaRPr>
          </a:p>
          <a:p>
            <a:r>
              <a:rPr lang="en-US" dirty="0" smtClean="0">
                <a:solidFill>
                  <a:srgbClr val="0000B8"/>
                </a:solidFill>
              </a:rPr>
              <a:t>        </a:t>
            </a:r>
            <a:r>
              <a:rPr lang="en-US" dirty="0" err="1" smtClean="0">
                <a:solidFill>
                  <a:srgbClr val="0000B8"/>
                </a:solidFill>
              </a:rPr>
              <a:t>android:layout_height</a:t>
            </a:r>
            <a:r>
              <a:rPr lang="en-US" dirty="0" smtClean="0">
                <a:solidFill>
                  <a:srgbClr val="0000B8"/>
                </a:solidFill>
              </a:rPr>
              <a:t>=</a:t>
            </a:r>
            <a:r>
              <a:rPr lang="en-US" dirty="0" err="1" smtClean="0">
                <a:solidFill>
                  <a:srgbClr val="0000B8"/>
                </a:solidFill>
              </a:rPr>
              <a:t>wrap_content</a:t>
            </a:r>
            <a:endParaRPr lang="en-US" dirty="0" smtClean="0">
              <a:solidFill>
                <a:srgbClr val="0000B8"/>
              </a:solidFill>
            </a:endParaRPr>
          </a:p>
          <a:p>
            <a:r>
              <a:rPr lang="en-US" dirty="0">
                <a:solidFill>
                  <a:srgbClr val="0000B8"/>
                </a:solidFill>
              </a:rPr>
              <a:t> </a:t>
            </a:r>
            <a:r>
              <a:rPr lang="en-US" dirty="0" smtClean="0">
                <a:solidFill>
                  <a:srgbClr val="0000B8"/>
                </a:solidFill>
              </a:rPr>
              <a:t>       </a:t>
            </a:r>
            <a:r>
              <a:rPr lang="en-US" dirty="0" err="1" smtClean="0">
                <a:solidFill>
                  <a:srgbClr val="0000B8"/>
                </a:solidFill>
              </a:rPr>
              <a:t>android:text</a:t>
            </a:r>
            <a:r>
              <a:rPr lang="en-US" dirty="0" smtClean="0">
                <a:solidFill>
                  <a:srgbClr val="0000B8"/>
                </a:solidFill>
              </a:rPr>
              <a:t>=“@string/</a:t>
            </a:r>
            <a:r>
              <a:rPr lang="en-US" dirty="0" err="1" smtClean="0">
                <a:solidFill>
                  <a:srgbClr val="0000B8"/>
                </a:solidFill>
              </a:rPr>
              <a:t>tip_text</a:t>
            </a:r>
            <a:r>
              <a:rPr lang="en-US" dirty="0" smtClean="0">
                <a:solidFill>
                  <a:srgbClr val="0000B8"/>
                </a:solidFill>
              </a:rPr>
              <a:t>”  /&gt;</a:t>
            </a:r>
            <a:endParaRPr lang="en-US" dirty="0">
              <a:solidFill>
                <a:srgbClr val="0000B8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" y="1752600"/>
            <a:ext cx="3124200" cy="609600"/>
          </a:xfrm>
          <a:prstGeom prst="rect">
            <a:avLst/>
          </a:prstGeom>
          <a:noFill/>
          <a:ln w="38100">
            <a:solidFill>
              <a:srgbClr val="66006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537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How does the user view information?</a:t>
            </a:r>
          </a:p>
          <a:p>
            <a:endParaRPr lang="en-US" dirty="0" smtClean="0"/>
          </a:p>
          <a:p>
            <a:r>
              <a:rPr lang="en-US" dirty="0" smtClean="0"/>
              <a:t>How does the user interact with your app?</a:t>
            </a:r>
          </a:p>
          <a:p>
            <a:endParaRPr lang="en-US" dirty="0">
              <a:solidFill>
                <a:srgbClr val="A6A6A6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How does your app look to the user?</a:t>
            </a:r>
          </a:p>
          <a:p>
            <a:endParaRPr lang="en-US" dirty="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042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8501"/>
          <a:stretch/>
        </p:blipFill>
        <p:spPr>
          <a:xfrm>
            <a:off x="228600" y="304800"/>
            <a:ext cx="3124200" cy="54673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71600" y="1828800"/>
            <a:ext cx="1905000" cy="381000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3" idx="3"/>
          </p:cNvCxnSpPr>
          <p:nvPr/>
        </p:nvCxnSpPr>
        <p:spPr>
          <a:xfrm>
            <a:off x="3276600" y="2019300"/>
            <a:ext cx="1143000" cy="1028700"/>
          </a:xfrm>
          <a:prstGeom prst="straightConnector1">
            <a:avLst/>
          </a:prstGeom>
          <a:ln>
            <a:solidFill>
              <a:srgbClr val="0000B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572000" y="2438400"/>
            <a:ext cx="441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B8"/>
                </a:solidFill>
              </a:rPr>
              <a:t>    &lt;Button</a:t>
            </a:r>
          </a:p>
          <a:p>
            <a:r>
              <a:rPr lang="en-US" dirty="0" smtClean="0">
                <a:solidFill>
                  <a:srgbClr val="0000B8"/>
                </a:solidFill>
              </a:rPr>
              <a:t>        </a:t>
            </a:r>
            <a:r>
              <a:rPr lang="en-US" dirty="0" err="1" smtClean="0">
                <a:solidFill>
                  <a:srgbClr val="0000B8"/>
                </a:solidFill>
              </a:rPr>
              <a:t>android:id</a:t>
            </a:r>
            <a:r>
              <a:rPr lang="en-US" dirty="0" smtClean="0">
                <a:solidFill>
                  <a:srgbClr val="0000B8"/>
                </a:solidFill>
              </a:rPr>
              <a:t>=“</a:t>
            </a:r>
            <a:r>
              <a:rPr lang="en-US" dirty="0" err="1" smtClean="0">
                <a:solidFill>
                  <a:srgbClr val="0000B8"/>
                </a:solidFill>
              </a:rPr>
              <a:t>tip_button</a:t>
            </a:r>
            <a:r>
              <a:rPr lang="en-US" dirty="0" smtClean="0">
                <a:solidFill>
                  <a:srgbClr val="0000B8"/>
                </a:solidFill>
              </a:rPr>
              <a:t>”</a:t>
            </a:r>
          </a:p>
          <a:p>
            <a:r>
              <a:rPr lang="en-US" dirty="0" smtClean="0">
                <a:solidFill>
                  <a:srgbClr val="0000B8"/>
                </a:solidFill>
              </a:rPr>
              <a:t>        </a:t>
            </a:r>
            <a:r>
              <a:rPr lang="en-US" dirty="0" err="1" smtClean="0">
                <a:solidFill>
                  <a:srgbClr val="0000B8"/>
                </a:solidFill>
              </a:rPr>
              <a:t>android:layout_width</a:t>
            </a:r>
            <a:r>
              <a:rPr lang="en-US" dirty="0" smtClean="0">
                <a:solidFill>
                  <a:srgbClr val="0000B8"/>
                </a:solidFill>
              </a:rPr>
              <a:t>=</a:t>
            </a:r>
            <a:r>
              <a:rPr lang="en-US" dirty="0" err="1" smtClean="0">
                <a:solidFill>
                  <a:srgbClr val="0000B8"/>
                </a:solidFill>
              </a:rPr>
              <a:t>wrap_content</a:t>
            </a:r>
            <a:endParaRPr lang="en-US" dirty="0" smtClean="0">
              <a:solidFill>
                <a:srgbClr val="0000B8"/>
              </a:solidFill>
            </a:endParaRPr>
          </a:p>
          <a:p>
            <a:r>
              <a:rPr lang="en-US" dirty="0" smtClean="0">
                <a:solidFill>
                  <a:srgbClr val="0000B8"/>
                </a:solidFill>
              </a:rPr>
              <a:t>        </a:t>
            </a:r>
            <a:r>
              <a:rPr lang="en-US" dirty="0" err="1" smtClean="0">
                <a:solidFill>
                  <a:srgbClr val="0000B8"/>
                </a:solidFill>
              </a:rPr>
              <a:t>android:layout_height</a:t>
            </a:r>
            <a:r>
              <a:rPr lang="en-US" dirty="0" smtClean="0">
                <a:solidFill>
                  <a:srgbClr val="0000B8"/>
                </a:solidFill>
              </a:rPr>
              <a:t>=</a:t>
            </a:r>
            <a:r>
              <a:rPr lang="en-US" dirty="0" err="1" smtClean="0">
                <a:solidFill>
                  <a:srgbClr val="0000B8"/>
                </a:solidFill>
              </a:rPr>
              <a:t>wrap_content</a:t>
            </a:r>
            <a:endParaRPr lang="en-US" dirty="0" smtClean="0">
              <a:solidFill>
                <a:srgbClr val="0000B8"/>
              </a:solidFill>
            </a:endParaRPr>
          </a:p>
          <a:p>
            <a:r>
              <a:rPr lang="en-US" dirty="0">
                <a:solidFill>
                  <a:srgbClr val="0000B8"/>
                </a:solidFill>
              </a:rPr>
              <a:t> </a:t>
            </a:r>
            <a:r>
              <a:rPr lang="en-US" dirty="0" smtClean="0">
                <a:solidFill>
                  <a:srgbClr val="0000B8"/>
                </a:solidFill>
              </a:rPr>
              <a:t>       </a:t>
            </a:r>
            <a:r>
              <a:rPr lang="en-US" dirty="0" err="1" smtClean="0">
                <a:solidFill>
                  <a:srgbClr val="0000B8"/>
                </a:solidFill>
              </a:rPr>
              <a:t>android:text</a:t>
            </a:r>
            <a:r>
              <a:rPr lang="en-US" dirty="0" smtClean="0">
                <a:solidFill>
                  <a:srgbClr val="0000B8"/>
                </a:solidFill>
              </a:rPr>
              <a:t>=“@string/</a:t>
            </a:r>
            <a:r>
              <a:rPr lang="en-US" dirty="0" err="1" smtClean="0">
                <a:solidFill>
                  <a:srgbClr val="0000B8"/>
                </a:solidFill>
              </a:rPr>
              <a:t>tip_text</a:t>
            </a:r>
            <a:r>
              <a:rPr lang="en-US" dirty="0" smtClean="0">
                <a:solidFill>
                  <a:srgbClr val="0000B8"/>
                </a:solidFill>
              </a:rPr>
              <a:t>”  /&gt;</a:t>
            </a:r>
            <a:endParaRPr lang="en-US" dirty="0">
              <a:solidFill>
                <a:srgbClr val="0000B8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" y="1752600"/>
            <a:ext cx="3124200" cy="609600"/>
          </a:xfrm>
          <a:prstGeom prst="rect">
            <a:avLst/>
          </a:prstGeom>
          <a:noFill/>
          <a:ln w="38100">
            <a:solidFill>
              <a:srgbClr val="66006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2" idx="3"/>
          </p:cNvCxnSpPr>
          <p:nvPr/>
        </p:nvCxnSpPr>
        <p:spPr>
          <a:xfrm>
            <a:off x="3352800" y="2057400"/>
            <a:ext cx="1143000" cy="0"/>
          </a:xfrm>
          <a:prstGeom prst="straightConnector1">
            <a:avLst/>
          </a:prstGeom>
          <a:ln>
            <a:solidFill>
              <a:srgbClr val="6600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0" y="1314271"/>
            <a:ext cx="441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60066"/>
                </a:solidFill>
              </a:rPr>
              <a:t>&lt;</a:t>
            </a:r>
            <a:r>
              <a:rPr lang="en-US" dirty="0" err="1" smtClean="0">
                <a:solidFill>
                  <a:srgbClr val="660066"/>
                </a:solidFill>
              </a:rPr>
              <a:t>LinearLayout</a:t>
            </a:r>
            <a:endParaRPr lang="en-US" dirty="0" smtClean="0">
              <a:solidFill>
                <a:srgbClr val="660066"/>
              </a:solidFill>
            </a:endParaRPr>
          </a:p>
          <a:p>
            <a:r>
              <a:rPr lang="en-US" dirty="0" smtClean="0">
                <a:solidFill>
                  <a:srgbClr val="660066"/>
                </a:solidFill>
              </a:rPr>
              <a:t>    </a:t>
            </a:r>
            <a:r>
              <a:rPr lang="en-US" dirty="0" err="1" smtClean="0">
                <a:solidFill>
                  <a:srgbClr val="660066"/>
                </a:solidFill>
              </a:rPr>
              <a:t>android:layout_width</a:t>
            </a:r>
            <a:r>
              <a:rPr lang="en-US" dirty="0" smtClean="0">
                <a:solidFill>
                  <a:srgbClr val="660066"/>
                </a:solidFill>
              </a:rPr>
              <a:t>=</a:t>
            </a:r>
            <a:r>
              <a:rPr lang="en-US" dirty="0" err="1" smtClean="0">
                <a:solidFill>
                  <a:srgbClr val="660066"/>
                </a:solidFill>
              </a:rPr>
              <a:t>fill_parent</a:t>
            </a:r>
            <a:endParaRPr lang="en-US" dirty="0" smtClean="0">
              <a:solidFill>
                <a:srgbClr val="660066"/>
              </a:solidFill>
            </a:endParaRPr>
          </a:p>
          <a:p>
            <a:r>
              <a:rPr lang="en-US" dirty="0">
                <a:solidFill>
                  <a:srgbClr val="660066"/>
                </a:solidFill>
              </a:rPr>
              <a:t> </a:t>
            </a:r>
            <a:r>
              <a:rPr lang="en-US" dirty="0" smtClean="0">
                <a:solidFill>
                  <a:srgbClr val="660066"/>
                </a:solidFill>
              </a:rPr>
              <a:t>   </a:t>
            </a:r>
            <a:r>
              <a:rPr lang="en-US" dirty="0" err="1" smtClean="0">
                <a:solidFill>
                  <a:srgbClr val="660066"/>
                </a:solidFill>
              </a:rPr>
              <a:t>android:layout_height</a:t>
            </a:r>
            <a:r>
              <a:rPr lang="en-US" dirty="0" smtClean="0">
                <a:solidFill>
                  <a:srgbClr val="660066"/>
                </a:solidFill>
              </a:rPr>
              <a:t>=</a:t>
            </a:r>
            <a:r>
              <a:rPr lang="en-US" dirty="0" err="1" smtClean="0">
                <a:solidFill>
                  <a:srgbClr val="660066"/>
                </a:solidFill>
              </a:rPr>
              <a:t>wrap_content</a:t>
            </a:r>
            <a:endParaRPr lang="en-US" dirty="0" smtClean="0">
              <a:solidFill>
                <a:srgbClr val="660066"/>
              </a:solidFill>
            </a:endParaRPr>
          </a:p>
          <a:p>
            <a:r>
              <a:rPr lang="en-US" dirty="0">
                <a:solidFill>
                  <a:srgbClr val="660066"/>
                </a:solidFill>
              </a:rPr>
              <a:t> </a:t>
            </a:r>
            <a:r>
              <a:rPr lang="en-US" dirty="0" smtClean="0">
                <a:solidFill>
                  <a:srgbClr val="660066"/>
                </a:solidFill>
              </a:rPr>
              <a:t>   </a:t>
            </a:r>
            <a:r>
              <a:rPr lang="en-US" dirty="0" err="1" smtClean="0">
                <a:solidFill>
                  <a:srgbClr val="660066"/>
                </a:solidFill>
              </a:rPr>
              <a:t>android:orientation</a:t>
            </a:r>
            <a:r>
              <a:rPr lang="en-US" dirty="0" smtClean="0">
                <a:solidFill>
                  <a:srgbClr val="660066"/>
                </a:solidFill>
              </a:rPr>
              <a:t>=horizontal&gt;</a:t>
            </a:r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2000" y="38862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60066"/>
                </a:solidFill>
              </a:rPr>
              <a:t>&lt;/</a:t>
            </a:r>
            <a:r>
              <a:rPr lang="en-US" dirty="0" err="1" smtClean="0">
                <a:solidFill>
                  <a:srgbClr val="660066"/>
                </a:solidFill>
              </a:rPr>
              <a:t>LinearLayout</a:t>
            </a:r>
            <a:r>
              <a:rPr lang="en-US" dirty="0" smtClean="0">
                <a:solidFill>
                  <a:srgbClr val="660066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5546830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8501"/>
          <a:stretch/>
        </p:blipFill>
        <p:spPr>
          <a:xfrm>
            <a:off x="228600" y="304800"/>
            <a:ext cx="3124200" cy="54673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71600" y="1828800"/>
            <a:ext cx="1905000" cy="381000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3" idx="3"/>
          </p:cNvCxnSpPr>
          <p:nvPr/>
        </p:nvCxnSpPr>
        <p:spPr>
          <a:xfrm>
            <a:off x="3276600" y="2019300"/>
            <a:ext cx="1143000" cy="1028700"/>
          </a:xfrm>
          <a:prstGeom prst="straightConnector1">
            <a:avLst/>
          </a:prstGeom>
          <a:ln>
            <a:solidFill>
              <a:srgbClr val="0000B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572000" y="2438400"/>
            <a:ext cx="441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B8"/>
                </a:solidFill>
              </a:rPr>
              <a:t>    &lt;Button</a:t>
            </a:r>
          </a:p>
          <a:p>
            <a:r>
              <a:rPr lang="en-US" dirty="0" smtClean="0">
                <a:solidFill>
                  <a:srgbClr val="0000B8"/>
                </a:solidFill>
              </a:rPr>
              <a:t>        </a:t>
            </a:r>
            <a:r>
              <a:rPr lang="en-US" dirty="0" err="1" smtClean="0">
                <a:solidFill>
                  <a:srgbClr val="0000B8"/>
                </a:solidFill>
              </a:rPr>
              <a:t>android:id</a:t>
            </a:r>
            <a:r>
              <a:rPr lang="en-US" dirty="0" smtClean="0">
                <a:solidFill>
                  <a:srgbClr val="0000B8"/>
                </a:solidFill>
              </a:rPr>
              <a:t>=“</a:t>
            </a:r>
            <a:r>
              <a:rPr lang="en-US" dirty="0" err="1" smtClean="0">
                <a:solidFill>
                  <a:srgbClr val="0000B8"/>
                </a:solidFill>
              </a:rPr>
              <a:t>tip_button</a:t>
            </a:r>
            <a:r>
              <a:rPr lang="en-US" dirty="0" smtClean="0">
                <a:solidFill>
                  <a:srgbClr val="0000B8"/>
                </a:solidFill>
              </a:rPr>
              <a:t>”</a:t>
            </a:r>
          </a:p>
          <a:p>
            <a:r>
              <a:rPr lang="en-US" dirty="0" smtClean="0">
                <a:solidFill>
                  <a:srgbClr val="0000B8"/>
                </a:solidFill>
              </a:rPr>
              <a:t>        </a:t>
            </a:r>
            <a:r>
              <a:rPr lang="en-US" dirty="0" err="1" smtClean="0">
                <a:solidFill>
                  <a:srgbClr val="0000B8"/>
                </a:solidFill>
              </a:rPr>
              <a:t>android:layout_width</a:t>
            </a:r>
            <a:r>
              <a:rPr lang="en-US" dirty="0" smtClean="0">
                <a:solidFill>
                  <a:srgbClr val="0000B8"/>
                </a:solidFill>
              </a:rPr>
              <a:t>=</a:t>
            </a:r>
            <a:r>
              <a:rPr lang="en-US" dirty="0" err="1" smtClean="0">
                <a:solidFill>
                  <a:srgbClr val="0000B8"/>
                </a:solidFill>
              </a:rPr>
              <a:t>wrap_content</a:t>
            </a:r>
            <a:endParaRPr lang="en-US" dirty="0" smtClean="0">
              <a:solidFill>
                <a:srgbClr val="0000B8"/>
              </a:solidFill>
            </a:endParaRPr>
          </a:p>
          <a:p>
            <a:r>
              <a:rPr lang="en-US" dirty="0" smtClean="0">
                <a:solidFill>
                  <a:srgbClr val="0000B8"/>
                </a:solidFill>
              </a:rPr>
              <a:t>        </a:t>
            </a:r>
            <a:r>
              <a:rPr lang="en-US" dirty="0" err="1" smtClean="0">
                <a:solidFill>
                  <a:srgbClr val="0000B8"/>
                </a:solidFill>
              </a:rPr>
              <a:t>android:layout_height</a:t>
            </a:r>
            <a:r>
              <a:rPr lang="en-US" dirty="0" smtClean="0">
                <a:solidFill>
                  <a:srgbClr val="0000B8"/>
                </a:solidFill>
              </a:rPr>
              <a:t>=</a:t>
            </a:r>
            <a:r>
              <a:rPr lang="en-US" dirty="0" err="1" smtClean="0">
                <a:solidFill>
                  <a:srgbClr val="0000B8"/>
                </a:solidFill>
              </a:rPr>
              <a:t>wrap_content</a:t>
            </a:r>
            <a:endParaRPr lang="en-US" dirty="0" smtClean="0">
              <a:solidFill>
                <a:srgbClr val="0000B8"/>
              </a:solidFill>
            </a:endParaRPr>
          </a:p>
          <a:p>
            <a:r>
              <a:rPr lang="en-US" dirty="0">
                <a:solidFill>
                  <a:srgbClr val="0000B8"/>
                </a:solidFill>
              </a:rPr>
              <a:t> </a:t>
            </a:r>
            <a:r>
              <a:rPr lang="en-US" dirty="0" smtClean="0">
                <a:solidFill>
                  <a:srgbClr val="0000B8"/>
                </a:solidFill>
              </a:rPr>
              <a:t>       </a:t>
            </a:r>
            <a:r>
              <a:rPr lang="en-US" dirty="0" err="1" smtClean="0">
                <a:solidFill>
                  <a:srgbClr val="0000B8"/>
                </a:solidFill>
              </a:rPr>
              <a:t>android:text</a:t>
            </a:r>
            <a:r>
              <a:rPr lang="en-US" dirty="0" smtClean="0">
                <a:solidFill>
                  <a:srgbClr val="0000B8"/>
                </a:solidFill>
              </a:rPr>
              <a:t>=“@string/</a:t>
            </a:r>
            <a:r>
              <a:rPr lang="en-US" dirty="0" err="1" smtClean="0">
                <a:solidFill>
                  <a:srgbClr val="0000B8"/>
                </a:solidFill>
              </a:rPr>
              <a:t>tip_text</a:t>
            </a:r>
            <a:r>
              <a:rPr lang="en-US" dirty="0" smtClean="0">
                <a:solidFill>
                  <a:srgbClr val="0000B8"/>
                </a:solidFill>
              </a:rPr>
              <a:t>”  /&gt;</a:t>
            </a:r>
            <a:endParaRPr lang="en-US" dirty="0">
              <a:solidFill>
                <a:srgbClr val="0000B8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" y="1752600"/>
            <a:ext cx="3124200" cy="609600"/>
          </a:xfrm>
          <a:prstGeom prst="rect">
            <a:avLst/>
          </a:prstGeom>
          <a:noFill/>
          <a:ln w="38100">
            <a:solidFill>
              <a:srgbClr val="66006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2" idx="3"/>
          </p:cNvCxnSpPr>
          <p:nvPr/>
        </p:nvCxnSpPr>
        <p:spPr>
          <a:xfrm>
            <a:off x="3352800" y="2057400"/>
            <a:ext cx="1143000" cy="0"/>
          </a:xfrm>
          <a:prstGeom prst="straightConnector1">
            <a:avLst/>
          </a:prstGeom>
          <a:ln>
            <a:solidFill>
              <a:srgbClr val="6600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0" y="1314271"/>
            <a:ext cx="441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60066"/>
                </a:solidFill>
              </a:rPr>
              <a:t>&lt;</a:t>
            </a:r>
            <a:r>
              <a:rPr lang="en-US" dirty="0" err="1" smtClean="0">
                <a:solidFill>
                  <a:srgbClr val="660066"/>
                </a:solidFill>
              </a:rPr>
              <a:t>LinearLayout</a:t>
            </a:r>
            <a:endParaRPr lang="en-US" dirty="0" smtClean="0">
              <a:solidFill>
                <a:srgbClr val="660066"/>
              </a:solidFill>
            </a:endParaRPr>
          </a:p>
          <a:p>
            <a:r>
              <a:rPr lang="en-US" dirty="0" smtClean="0">
                <a:solidFill>
                  <a:srgbClr val="660066"/>
                </a:solidFill>
              </a:rPr>
              <a:t>    </a:t>
            </a:r>
            <a:r>
              <a:rPr lang="en-US" dirty="0" err="1" smtClean="0">
                <a:solidFill>
                  <a:srgbClr val="660066"/>
                </a:solidFill>
              </a:rPr>
              <a:t>android:layout_width</a:t>
            </a:r>
            <a:r>
              <a:rPr lang="en-US" dirty="0" smtClean="0">
                <a:solidFill>
                  <a:srgbClr val="660066"/>
                </a:solidFill>
              </a:rPr>
              <a:t>=</a:t>
            </a:r>
            <a:r>
              <a:rPr lang="en-US" dirty="0" err="1" smtClean="0">
                <a:solidFill>
                  <a:srgbClr val="660066"/>
                </a:solidFill>
              </a:rPr>
              <a:t>fill_parent</a:t>
            </a:r>
            <a:endParaRPr lang="en-US" dirty="0" smtClean="0">
              <a:solidFill>
                <a:srgbClr val="660066"/>
              </a:solidFill>
            </a:endParaRPr>
          </a:p>
          <a:p>
            <a:r>
              <a:rPr lang="en-US" dirty="0">
                <a:solidFill>
                  <a:srgbClr val="660066"/>
                </a:solidFill>
              </a:rPr>
              <a:t> </a:t>
            </a:r>
            <a:r>
              <a:rPr lang="en-US" dirty="0" smtClean="0">
                <a:solidFill>
                  <a:srgbClr val="660066"/>
                </a:solidFill>
              </a:rPr>
              <a:t>   </a:t>
            </a:r>
            <a:r>
              <a:rPr lang="en-US" dirty="0" err="1" smtClean="0">
                <a:solidFill>
                  <a:srgbClr val="660066"/>
                </a:solidFill>
              </a:rPr>
              <a:t>android:layout_height</a:t>
            </a:r>
            <a:r>
              <a:rPr lang="en-US" dirty="0" smtClean="0">
                <a:solidFill>
                  <a:srgbClr val="660066"/>
                </a:solidFill>
              </a:rPr>
              <a:t>=</a:t>
            </a:r>
            <a:r>
              <a:rPr lang="en-US" dirty="0" err="1" smtClean="0">
                <a:solidFill>
                  <a:srgbClr val="660066"/>
                </a:solidFill>
              </a:rPr>
              <a:t>wrap_content</a:t>
            </a:r>
            <a:endParaRPr lang="en-US" dirty="0" smtClean="0">
              <a:solidFill>
                <a:srgbClr val="660066"/>
              </a:solidFill>
            </a:endParaRPr>
          </a:p>
          <a:p>
            <a:r>
              <a:rPr lang="en-US" dirty="0">
                <a:solidFill>
                  <a:srgbClr val="660066"/>
                </a:solidFill>
              </a:rPr>
              <a:t> </a:t>
            </a:r>
            <a:r>
              <a:rPr lang="en-US" dirty="0" smtClean="0">
                <a:solidFill>
                  <a:srgbClr val="660066"/>
                </a:solidFill>
              </a:rPr>
              <a:t>   </a:t>
            </a:r>
            <a:r>
              <a:rPr lang="en-US" dirty="0" err="1" smtClean="0">
                <a:solidFill>
                  <a:srgbClr val="660066"/>
                </a:solidFill>
              </a:rPr>
              <a:t>android:orientation</a:t>
            </a:r>
            <a:r>
              <a:rPr lang="en-US" dirty="0" smtClean="0">
                <a:solidFill>
                  <a:srgbClr val="660066"/>
                </a:solidFill>
              </a:rPr>
              <a:t>=horizontal&gt;</a:t>
            </a:r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2000" y="38862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60066"/>
                </a:solidFill>
              </a:rPr>
              <a:t>&lt;/</a:t>
            </a:r>
            <a:r>
              <a:rPr lang="en-US" dirty="0" err="1" smtClean="0">
                <a:solidFill>
                  <a:srgbClr val="660066"/>
                </a:solidFill>
              </a:rPr>
              <a:t>LinearLayout</a:t>
            </a:r>
            <a:r>
              <a:rPr lang="en-US" dirty="0" smtClean="0">
                <a:solidFill>
                  <a:srgbClr val="660066"/>
                </a:solidFill>
              </a:rPr>
              <a:t>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" y="2667000"/>
            <a:ext cx="2971800" cy="2286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9290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8501"/>
          <a:stretch/>
        </p:blipFill>
        <p:spPr>
          <a:xfrm>
            <a:off x="228600" y="304800"/>
            <a:ext cx="3124200" cy="54673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71600" y="1828800"/>
            <a:ext cx="1905000" cy="381000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3" idx="3"/>
          </p:cNvCxnSpPr>
          <p:nvPr/>
        </p:nvCxnSpPr>
        <p:spPr>
          <a:xfrm>
            <a:off x="3276600" y="2019300"/>
            <a:ext cx="1143000" cy="1028700"/>
          </a:xfrm>
          <a:prstGeom prst="straightConnector1">
            <a:avLst/>
          </a:prstGeom>
          <a:ln>
            <a:solidFill>
              <a:srgbClr val="0000B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572000" y="2438400"/>
            <a:ext cx="441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B8"/>
                </a:solidFill>
              </a:rPr>
              <a:t>    &lt;Button</a:t>
            </a:r>
          </a:p>
          <a:p>
            <a:r>
              <a:rPr lang="en-US" dirty="0" smtClean="0">
                <a:solidFill>
                  <a:srgbClr val="0000B8"/>
                </a:solidFill>
              </a:rPr>
              <a:t>        </a:t>
            </a:r>
            <a:r>
              <a:rPr lang="en-US" dirty="0" err="1" smtClean="0">
                <a:solidFill>
                  <a:srgbClr val="0000B8"/>
                </a:solidFill>
              </a:rPr>
              <a:t>android:id</a:t>
            </a:r>
            <a:r>
              <a:rPr lang="en-US" dirty="0" smtClean="0">
                <a:solidFill>
                  <a:srgbClr val="0000B8"/>
                </a:solidFill>
              </a:rPr>
              <a:t>=“</a:t>
            </a:r>
            <a:r>
              <a:rPr lang="en-US" dirty="0" err="1" smtClean="0">
                <a:solidFill>
                  <a:srgbClr val="0000B8"/>
                </a:solidFill>
              </a:rPr>
              <a:t>tip_button</a:t>
            </a:r>
            <a:r>
              <a:rPr lang="en-US" dirty="0" smtClean="0">
                <a:solidFill>
                  <a:srgbClr val="0000B8"/>
                </a:solidFill>
              </a:rPr>
              <a:t>”</a:t>
            </a:r>
          </a:p>
          <a:p>
            <a:r>
              <a:rPr lang="en-US" dirty="0" smtClean="0">
                <a:solidFill>
                  <a:srgbClr val="0000B8"/>
                </a:solidFill>
              </a:rPr>
              <a:t>        </a:t>
            </a:r>
            <a:r>
              <a:rPr lang="en-US" dirty="0" err="1" smtClean="0">
                <a:solidFill>
                  <a:srgbClr val="0000B8"/>
                </a:solidFill>
              </a:rPr>
              <a:t>android:layout_width</a:t>
            </a:r>
            <a:r>
              <a:rPr lang="en-US" dirty="0" smtClean="0">
                <a:solidFill>
                  <a:srgbClr val="0000B8"/>
                </a:solidFill>
              </a:rPr>
              <a:t>=</a:t>
            </a:r>
            <a:r>
              <a:rPr lang="en-US" dirty="0" err="1" smtClean="0">
                <a:solidFill>
                  <a:srgbClr val="0000B8"/>
                </a:solidFill>
              </a:rPr>
              <a:t>wrap_content</a:t>
            </a:r>
            <a:endParaRPr lang="en-US" dirty="0" smtClean="0">
              <a:solidFill>
                <a:srgbClr val="0000B8"/>
              </a:solidFill>
            </a:endParaRPr>
          </a:p>
          <a:p>
            <a:r>
              <a:rPr lang="en-US" dirty="0" smtClean="0">
                <a:solidFill>
                  <a:srgbClr val="0000B8"/>
                </a:solidFill>
              </a:rPr>
              <a:t>        </a:t>
            </a:r>
            <a:r>
              <a:rPr lang="en-US" dirty="0" err="1" smtClean="0">
                <a:solidFill>
                  <a:srgbClr val="0000B8"/>
                </a:solidFill>
              </a:rPr>
              <a:t>android:layout_height</a:t>
            </a:r>
            <a:r>
              <a:rPr lang="en-US" dirty="0" smtClean="0">
                <a:solidFill>
                  <a:srgbClr val="0000B8"/>
                </a:solidFill>
              </a:rPr>
              <a:t>=</a:t>
            </a:r>
            <a:r>
              <a:rPr lang="en-US" dirty="0" err="1" smtClean="0">
                <a:solidFill>
                  <a:srgbClr val="0000B8"/>
                </a:solidFill>
              </a:rPr>
              <a:t>wrap_content</a:t>
            </a:r>
            <a:endParaRPr lang="en-US" dirty="0" smtClean="0">
              <a:solidFill>
                <a:srgbClr val="0000B8"/>
              </a:solidFill>
            </a:endParaRPr>
          </a:p>
          <a:p>
            <a:r>
              <a:rPr lang="en-US" dirty="0">
                <a:solidFill>
                  <a:srgbClr val="0000B8"/>
                </a:solidFill>
              </a:rPr>
              <a:t> </a:t>
            </a:r>
            <a:r>
              <a:rPr lang="en-US" dirty="0" smtClean="0">
                <a:solidFill>
                  <a:srgbClr val="0000B8"/>
                </a:solidFill>
              </a:rPr>
              <a:t>       </a:t>
            </a:r>
            <a:r>
              <a:rPr lang="en-US" dirty="0" err="1" smtClean="0">
                <a:solidFill>
                  <a:srgbClr val="0000B8"/>
                </a:solidFill>
              </a:rPr>
              <a:t>android:text</a:t>
            </a:r>
            <a:r>
              <a:rPr lang="en-US" dirty="0" smtClean="0">
                <a:solidFill>
                  <a:srgbClr val="0000B8"/>
                </a:solidFill>
              </a:rPr>
              <a:t>=“@string/</a:t>
            </a:r>
            <a:r>
              <a:rPr lang="en-US" dirty="0" err="1" smtClean="0">
                <a:solidFill>
                  <a:srgbClr val="0000B8"/>
                </a:solidFill>
              </a:rPr>
              <a:t>tip_text</a:t>
            </a:r>
            <a:r>
              <a:rPr lang="en-US" dirty="0" smtClean="0">
                <a:solidFill>
                  <a:srgbClr val="0000B8"/>
                </a:solidFill>
              </a:rPr>
              <a:t>”  /&gt;</a:t>
            </a:r>
            <a:endParaRPr lang="en-US" dirty="0">
              <a:solidFill>
                <a:srgbClr val="0000B8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" y="1752600"/>
            <a:ext cx="3124200" cy="609600"/>
          </a:xfrm>
          <a:prstGeom prst="rect">
            <a:avLst/>
          </a:prstGeom>
          <a:noFill/>
          <a:ln w="38100">
            <a:solidFill>
              <a:srgbClr val="66006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2" idx="3"/>
          </p:cNvCxnSpPr>
          <p:nvPr/>
        </p:nvCxnSpPr>
        <p:spPr>
          <a:xfrm>
            <a:off x="3352800" y="2057400"/>
            <a:ext cx="1143000" cy="0"/>
          </a:xfrm>
          <a:prstGeom prst="straightConnector1">
            <a:avLst/>
          </a:prstGeom>
          <a:ln>
            <a:solidFill>
              <a:srgbClr val="6600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0" y="1314271"/>
            <a:ext cx="441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60066"/>
                </a:solidFill>
              </a:rPr>
              <a:t>&lt;</a:t>
            </a:r>
            <a:r>
              <a:rPr lang="en-US" dirty="0" err="1" smtClean="0">
                <a:solidFill>
                  <a:srgbClr val="660066"/>
                </a:solidFill>
              </a:rPr>
              <a:t>LinearLayout</a:t>
            </a:r>
            <a:endParaRPr lang="en-US" dirty="0" smtClean="0">
              <a:solidFill>
                <a:srgbClr val="660066"/>
              </a:solidFill>
            </a:endParaRPr>
          </a:p>
          <a:p>
            <a:r>
              <a:rPr lang="en-US" dirty="0" smtClean="0">
                <a:solidFill>
                  <a:srgbClr val="660066"/>
                </a:solidFill>
              </a:rPr>
              <a:t>    </a:t>
            </a:r>
            <a:r>
              <a:rPr lang="en-US" dirty="0" err="1" smtClean="0">
                <a:solidFill>
                  <a:srgbClr val="660066"/>
                </a:solidFill>
              </a:rPr>
              <a:t>android:layout_width</a:t>
            </a:r>
            <a:r>
              <a:rPr lang="en-US" dirty="0" smtClean="0">
                <a:solidFill>
                  <a:srgbClr val="660066"/>
                </a:solidFill>
              </a:rPr>
              <a:t>=</a:t>
            </a:r>
            <a:r>
              <a:rPr lang="en-US" dirty="0" err="1" smtClean="0">
                <a:solidFill>
                  <a:srgbClr val="660066"/>
                </a:solidFill>
              </a:rPr>
              <a:t>fill_parent</a:t>
            </a:r>
            <a:endParaRPr lang="en-US" dirty="0" smtClean="0">
              <a:solidFill>
                <a:srgbClr val="660066"/>
              </a:solidFill>
            </a:endParaRPr>
          </a:p>
          <a:p>
            <a:r>
              <a:rPr lang="en-US" dirty="0">
                <a:solidFill>
                  <a:srgbClr val="660066"/>
                </a:solidFill>
              </a:rPr>
              <a:t> </a:t>
            </a:r>
            <a:r>
              <a:rPr lang="en-US" dirty="0" smtClean="0">
                <a:solidFill>
                  <a:srgbClr val="660066"/>
                </a:solidFill>
              </a:rPr>
              <a:t>   </a:t>
            </a:r>
            <a:r>
              <a:rPr lang="en-US" dirty="0" err="1" smtClean="0">
                <a:solidFill>
                  <a:srgbClr val="660066"/>
                </a:solidFill>
              </a:rPr>
              <a:t>android:layout_height</a:t>
            </a:r>
            <a:r>
              <a:rPr lang="en-US" dirty="0" smtClean="0">
                <a:solidFill>
                  <a:srgbClr val="660066"/>
                </a:solidFill>
              </a:rPr>
              <a:t>=</a:t>
            </a:r>
            <a:r>
              <a:rPr lang="en-US" dirty="0" err="1" smtClean="0">
                <a:solidFill>
                  <a:srgbClr val="660066"/>
                </a:solidFill>
              </a:rPr>
              <a:t>wrap_content</a:t>
            </a:r>
            <a:endParaRPr lang="en-US" dirty="0" smtClean="0">
              <a:solidFill>
                <a:srgbClr val="660066"/>
              </a:solidFill>
            </a:endParaRPr>
          </a:p>
          <a:p>
            <a:r>
              <a:rPr lang="en-US" dirty="0">
                <a:solidFill>
                  <a:srgbClr val="660066"/>
                </a:solidFill>
              </a:rPr>
              <a:t> </a:t>
            </a:r>
            <a:r>
              <a:rPr lang="en-US" dirty="0" smtClean="0">
                <a:solidFill>
                  <a:srgbClr val="660066"/>
                </a:solidFill>
              </a:rPr>
              <a:t>   </a:t>
            </a:r>
            <a:r>
              <a:rPr lang="en-US" dirty="0" err="1" smtClean="0">
                <a:solidFill>
                  <a:srgbClr val="660066"/>
                </a:solidFill>
              </a:rPr>
              <a:t>android:orientation</a:t>
            </a:r>
            <a:r>
              <a:rPr lang="en-US" dirty="0" smtClean="0">
                <a:solidFill>
                  <a:srgbClr val="660066"/>
                </a:solidFill>
              </a:rPr>
              <a:t>=horizontal&gt;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0" y="38862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60066"/>
                </a:solidFill>
              </a:rPr>
              <a:t>&lt;/</a:t>
            </a:r>
            <a:r>
              <a:rPr lang="en-US" dirty="0" err="1" smtClean="0">
                <a:solidFill>
                  <a:srgbClr val="660066"/>
                </a:solidFill>
              </a:rPr>
              <a:t>LinearLayout</a:t>
            </a:r>
            <a:r>
              <a:rPr lang="en-US" dirty="0" smtClean="0">
                <a:solidFill>
                  <a:srgbClr val="660066"/>
                </a:solidFill>
              </a:rPr>
              <a:t>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" y="2667000"/>
            <a:ext cx="2971800" cy="2286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7" idx="3"/>
          </p:cNvCxnSpPr>
          <p:nvPr/>
        </p:nvCxnSpPr>
        <p:spPr>
          <a:xfrm>
            <a:off x="3276600" y="3810000"/>
            <a:ext cx="1066800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72000" y="4267200"/>
            <a:ext cx="441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ListView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</a:t>
            </a:r>
            <a:r>
              <a:rPr lang="en-US" dirty="0" err="1" smtClean="0">
                <a:solidFill>
                  <a:srgbClr val="FF0000"/>
                </a:solidFill>
              </a:rPr>
              <a:t>android:id</a:t>
            </a:r>
            <a:r>
              <a:rPr lang="en-US" dirty="0" smtClean="0">
                <a:solidFill>
                  <a:srgbClr val="FF0000"/>
                </a:solidFill>
              </a:rPr>
              <a:t>=“</a:t>
            </a:r>
            <a:r>
              <a:rPr lang="en-US" dirty="0" err="1" smtClean="0">
                <a:solidFill>
                  <a:srgbClr val="FF0000"/>
                </a:solidFill>
              </a:rPr>
              <a:t>talk_list</a:t>
            </a:r>
            <a:r>
              <a:rPr lang="en-US" dirty="0" smtClean="0">
                <a:solidFill>
                  <a:srgbClr val="FF0000"/>
                </a:solidFill>
              </a:rPr>
              <a:t>”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</a:t>
            </a:r>
            <a:r>
              <a:rPr lang="en-US" dirty="0" err="1" smtClean="0">
                <a:solidFill>
                  <a:srgbClr val="FF0000"/>
                </a:solidFill>
              </a:rPr>
              <a:t>android:layout_width</a:t>
            </a:r>
            <a:r>
              <a:rPr lang="en-US" dirty="0" smtClean="0">
                <a:solidFill>
                  <a:srgbClr val="FF0000"/>
                </a:solidFill>
              </a:rPr>
              <a:t>=</a:t>
            </a:r>
            <a:r>
              <a:rPr lang="en-US" dirty="0" err="1" smtClean="0">
                <a:solidFill>
                  <a:srgbClr val="FF0000"/>
                </a:solidFill>
              </a:rPr>
              <a:t>match_parent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</a:t>
            </a:r>
            <a:r>
              <a:rPr lang="en-US" dirty="0" err="1" smtClean="0">
                <a:solidFill>
                  <a:srgbClr val="FF0000"/>
                </a:solidFill>
              </a:rPr>
              <a:t>android:layout_height</a:t>
            </a:r>
            <a:r>
              <a:rPr lang="en-US" dirty="0" smtClean="0">
                <a:solidFill>
                  <a:srgbClr val="FF0000"/>
                </a:solidFill>
              </a:rPr>
              <a:t>=</a:t>
            </a:r>
            <a:r>
              <a:rPr lang="en-US" dirty="0" err="1" smtClean="0">
                <a:solidFill>
                  <a:srgbClr val="FF0000"/>
                </a:solidFill>
              </a:rPr>
              <a:t>wrap_content</a:t>
            </a:r>
            <a:r>
              <a:rPr lang="en-US" dirty="0" smtClean="0">
                <a:solidFill>
                  <a:srgbClr val="FF0000"/>
                </a:solidFill>
              </a:rPr>
              <a:t> /&gt;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78271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8501"/>
          <a:stretch/>
        </p:blipFill>
        <p:spPr>
          <a:xfrm>
            <a:off x="228600" y="304800"/>
            <a:ext cx="3124200" cy="54673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71600" y="1828800"/>
            <a:ext cx="1905000" cy="381000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3" idx="3"/>
          </p:cNvCxnSpPr>
          <p:nvPr/>
        </p:nvCxnSpPr>
        <p:spPr>
          <a:xfrm>
            <a:off x="3276600" y="2019300"/>
            <a:ext cx="1143000" cy="1028700"/>
          </a:xfrm>
          <a:prstGeom prst="straightConnector1">
            <a:avLst/>
          </a:prstGeom>
          <a:ln>
            <a:solidFill>
              <a:srgbClr val="0000B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572000" y="2438400"/>
            <a:ext cx="441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B8"/>
                </a:solidFill>
              </a:rPr>
              <a:t>    &lt;Button</a:t>
            </a:r>
          </a:p>
          <a:p>
            <a:r>
              <a:rPr lang="en-US" dirty="0" smtClean="0">
                <a:solidFill>
                  <a:srgbClr val="0000B8"/>
                </a:solidFill>
              </a:rPr>
              <a:t>        </a:t>
            </a:r>
            <a:r>
              <a:rPr lang="en-US" dirty="0" err="1" smtClean="0">
                <a:solidFill>
                  <a:srgbClr val="0000B8"/>
                </a:solidFill>
              </a:rPr>
              <a:t>android:id</a:t>
            </a:r>
            <a:r>
              <a:rPr lang="en-US" dirty="0" smtClean="0">
                <a:solidFill>
                  <a:srgbClr val="0000B8"/>
                </a:solidFill>
              </a:rPr>
              <a:t>=“</a:t>
            </a:r>
            <a:r>
              <a:rPr lang="en-US" dirty="0" err="1" smtClean="0">
                <a:solidFill>
                  <a:srgbClr val="0000B8"/>
                </a:solidFill>
              </a:rPr>
              <a:t>tip_button</a:t>
            </a:r>
            <a:r>
              <a:rPr lang="en-US" dirty="0" smtClean="0">
                <a:solidFill>
                  <a:srgbClr val="0000B8"/>
                </a:solidFill>
              </a:rPr>
              <a:t>”</a:t>
            </a:r>
          </a:p>
          <a:p>
            <a:r>
              <a:rPr lang="en-US" dirty="0" smtClean="0">
                <a:solidFill>
                  <a:srgbClr val="0000B8"/>
                </a:solidFill>
              </a:rPr>
              <a:t>        </a:t>
            </a:r>
            <a:r>
              <a:rPr lang="en-US" dirty="0" err="1" smtClean="0">
                <a:solidFill>
                  <a:srgbClr val="0000B8"/>
                </a:solidFill>
              </a:rPr>
              <a:t>android:layout_width</a:t>
            </a:r>
            <a:r>
              <a:rPr lang="en-US" dirty="0" smtClean="0">
                <a:solidFill>
                  <a:srgbClr val="0000B8"/>
                </a:solidFill>
              </a:rPr>
              <a:t>=</a:t>
            </a:r>
            <a:r>
              <a:rPr lang="en-US" dirty="0" err="1" smtClean="0">
                <a:solidFill>
                  <a:srgbClr val="0000B8"/>
                </a:solidFill>
              </a:rPr>
              <a:t>wrap_content</a:t>
            </a:r>
            <a:endParaRPr lang="en-US" dirty="0" smtClean="0">
              <a:solidFill>
                <a:srgbClr val="0000B8"/>
              </a:solidFill>
            </a:endParaRPr>
          </a:p>
          <a:p>
            <a:r>
              <a:rPr lang="en-US" dirty="0" smtClean="0">
                <a:solidFill>
                  <a:srgbClr val="0000B8"/>
                </a:solidFill>
              </a:rPr>
              <a:t>        </a:t>
            </a:r>
            <a:r>
              <a:rPr lang="en-US" dirty="0" err="1" smtClean="0">
                <a:solidFill>
                  <a:srgbClr val="0000B8"/>
                </a:solidFill>
              </a:rPr>
              <a:t>android:layout_height</a:t>
            </a:r>
            <a:r>
              <a:rPr lang="en-US" dirty="0" smtClean="0">
                <a:solidFill>
                  <a:srgbClr val="0000B8"/>
                </a:solidFill>
              </a:rPr>
              <a:t>=</a:t>
            </a:r>
            <a:r>
              <a:rPr lang="en-US" dirty="0" err="1" smtClean="0">
                <a:solidFill>
                  <a:srgbClr val="0000B8"/>
                </a:solidFill>
              </a:rPr>
              <a:t>wrap_content</a:t>
            </a:r>
            <a:endParaRPr lang="en-US" dirty="0" smtClean="0">
              <a:solidFill>
                <a:srgbClr val="0000B8"/>
              </a:solidFill>
            </a:endParaRPr>
          </a:p>
          <a:p>
            <a:r>
              <a:rPr lang="en-US" dirty="0">
                <a:solidFill>
                  <a:srgbClr val="0000B8"/>
                </a:solidFill>
              </a:rPr>
              <a:t> </a:t>
            </a:r>
            <a:r>
              <a:rPr lang="en-US" dirty="0" smtClean="0">
                <a:solidFill>
                  <a:srgbClr val="0000B8"/>
                </a:solidFill>
              </a:rPr>
              <a:t>       </a:t>
            </a:r>
            <a:r>
              <a:rPr lang="en-US" dirty="0" err="1" smtClean="0">
                <a:solidFill>
                  <a:srgbClr val="0000B8"/>
                </a:solidFill>
              </a:rPr>
              <a:t>android:text</a:t>
            </a:r>
            <a:r>
              <a:rPr lang="en-US" dirty="0" smtClean="0">
                <a:solidFill>
                  <a:srgbClr val="0000B8"/>
                </a:solidFill>
              </a:rPr>
              <a:t>=“@string/</a:t>
            </a:r>
            <a:r>
              <a:rPr lang="en-US" dirty="0" err="1" smtClean="0">
                <a:solidFill>
                  <a:srgbClr val="0000B8"/>
                </a:solidFill>
              </a:rPr>
              <a:t>tip_text</a:t>
            </a:r>
            <a:r>
              <a:rPr lang="en-US" dirty="0" smtClean="0">
                <a:solidFill>
                  <a:srgbClr val="0000B8"/>
                </a:solidFill>
              </a:rPr>
              <a:t>”  /&gt;</a:t>
            </a:r>
            <a:endParaRPr lang="en-US" dirty="0">
              <a:solidFill>
                <a:srgbClr val="0000B8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" y="1752600"/>
            <a:ext cx="3124200" cy="609600"/>
          </a:xfrm>
          <a:prstGeom prst="rect">
            <a:avLst/>
          </a:prstGeom>
          <a:noFill/>
          <a:ln w="38100">
            <a:solidFill>
              <a:srgbClr val="66006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2" idx="3"/>
          </p:cNvCxnSpPr>
          <p:nvPr/>
        </p:nvCxnSpPr>
        <p:spPr>
          <a:xfrm>
            <a:off x="3352800" y="2057400"/>
            <a:ext cx="1143000" cy="0"/>
          </a:xfrm>
          <a:prstGeom prst="straightConnector1">
            <a:avLst/>
          </a:prstGeom>
          <a:ln>
            <a:solidFill>
              <a:srgbClr val="6600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0" y="1314271"/>
            <a:ext cx="441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60066"/>
                </a:solidFill>
              </a:rPr>
              <a:t>&lt;</a:t>
            </a:r>
            <a:r>
              <a:rPr lang="en-US" dirty="0" err="1" smtClean="0">
                <a:solidFill>
                  <a:srgbClr val="660066"/>
                </a:solidFill>
              </a:rPr>
              <a:t>LinearLayout</a:t>
            </a:r>
            <a:endParaRPr lang="en-US" dirty="0" smtClean="0">
              <a:solidFill>
                <a:srgbClr val="660066"/>
              </a:solidFill>
            </a:endParaRPr>
          </a:p>
          <a:p>
            <a:r>
              <a:rPr lang="en-US" dirty="0" smtClean="0">
                <a:solidFill>
                  <a:srgbClr val="660066"/>
                </a:solidFill>
              </a:rPr>
              <a:t>    </a:t>
            </a:r>
            <a:r>
              <a:rPr lang="en-US" dirty="0" err="1" smtClean="0">
                <a:solidFill>
                  <a:srgbClr val="660066"/>
                </a:solidFill>
              </a:rPr>
              <a:t>android:layout_width</a:t>
            </a:r>
            <a:r>
              <a:rPr lang="en-US" dirty="0" smtClean="0">
                <a:solidFill>
                  <a:srgbClr val="660066"/>
                </a:solidFill>
              </a:rPr>
              <a:t>=</a:t>
            </a:r>
            <a:r>
              <a:rPr lang="en-US" dirty="0" err="1" smtClean="0">
                <a:solidFill>
                  <a:srgbClr val="660066"/>
                </a:solidFill>
              </a:rPr>
              <a:t>fill_parent</a:t>
            </a:r>
            <a:endParaRPr lang="en-US" dirty="0" smtClean="0">
              <a:solidFill>
                <a:srgbClr val="660066"/>
              </a:solidFill>
            </a:endParaRPr>
          </a:p>
          <a:p>
            <a:r>
              <a:rPr lang="en-US" dirty="0">
                <a:solidFill>
                  <a:srgbClr val="660066"/>
                </a:solidFill>
              </a:rPr>
              <a:t> </a:t>
            </a:r>
            <a:r>
              <a:rPr lang="en-US" dirty="0" smtClean="0">
                <a:solidFill>
                  <a:srgbClr val="660066"/>
                </a:solidFill>
              </a:rPr>
              <a:t>   </a:t>
            </a:r>
            <a:r>
              <a:rPr lang="en-US" dirty="0" err="1" smtClean="0">
                <a:solidFill>
                  <a:srgbClr val="660066"/>
                </a:solidFill>
              </a:rPr>
              <a:t>android:layout_height</a:t>
            </a:r>
            <a:r>
              <a:rPr lang="en-US" dirty="0" smtClean="0">
                <a:solidFill>
                  <a:srgbClr val="660066"/>
                </a:solidFill>
              </a:rPr>
              <a:t>=</a:t>
            </a:r>
            <a:r>
              <a:rPr lang="en-US" dirty="0" err="1" smtClean="0">
                <a:solidFill>
                  <a:srgbClr val="660066"/>
                </a:solidFill>
              </a:rPr>
              <a:t>wrap_content</a:t>
            </a:r>
            <a:endParaRPr lang="en-US" dirty="0" smtClean="0">
              <a:solidFill>
                <a:srgbClr val="660066"/>
              </a:solidFill>
            </a:endParaRPr>
          </a:p>
          <a:p>
            <a:r>
              <a:rPr lang="en-US" dirty="0">
                <a:solidFill>
                  <a:srgbClr val="660066"/>
                </a:solidFill>
              </a:rPr>
              <a:t> </a:t>
            </a:r>
            <a:r>
              <a:rPr lang="en-US" dirty="0" smtClean="0">
                <a:solidFill>
                  <a:srgbClr val="660066"/>
                </a:solidFill>
              </a:rPr>
              <a:t>   </a:t>
            </a:r>
            <a:r>
              <a:rPr lang="en-US" dirty="0" err="1" smtClean="0">
                <a:solidFill>
                  <a:srgbClr val="660066"/>
                </a:solidFill>
              </a:rPr>
              <a:t>android:orientation</a:t>
            </a:r>
            <a:r>
              <a:rPr lang="en-US" dirty="0" smtClean="0">
                <a:solidFill>
                  <a:srgbClr val="660066"/>
                </a:solidFill>
              </a:rPr>
              <a:t>=horizontal&gt;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0" y="38862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60066"/>
                </a:solidFill>
              </a:rPr>
              <a:t>&lt;/</a:t>
            </a:r>
            <a:r>
              <a:rPr lang="en-US" dirty="0" err="1" smtClean="0">
                <a:solidFill>
                  <a:srgbClr val="660066"/>
                </a:solidFill>
              </a:rPr>
              <a:t>LinearLayout</a:t>
            </a:r>
            <a:r>
              <a:rPr lang="en-US" dirty="0" smtClean="0">
                <a:solidFill>
                  <a:srgbClr val="660066"/>
                </a:solidFill>
              </a:rPr>
              <a:t>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" y="2667000"/>
            <a:ext cx="2971800" cy="2286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7" idx="3"/>
          </p:cNvCxnSpPr>
          <p:nvPr/>
        </p:nvCxnSpPr>
        <p:spPr>
          <a:xfrm>
            <a:off x="3276600" y="3810000"/>
            <a:ext cx="1066800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72000" y="4267200"/>
            <a:ext cx="441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ListView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</a:t>
            </a:r>
            <a:r>
              <a:rPr lang="en-US" dirty="0" err="1" smtClean="0">
                <a:solidFill>
                  <a:srgbClr val="FF0000"/>
                </a:solidFill>
              </a:rPr>
              <a:t>android:id</a:t>
            </a:r>
            <a:r>
              <a:rPr lang="en-US" dirty="0" smtClean="0">
                <a:solidFill>
                  <a:srgbClr val="FF0000"/>
                </a:solidFill>
              </a:rPr>
              <a:t>=“</a:t>
            </a:r>
            <a:r>
              <a:rPr lang="en-US" dirty="0" err="1" smtClean="0">
                <a:solidFill>
                  <a:srgbClr val="FF0000"/>
                </a:solidFill>
              </a:rPr>
              <a:t>talk_list</a:t>
            </a:r>
            <a:r>
              <a:rPr lang="en-US" dirty="0" smtClean="0">
                <a:solidFill>
                  <a:srgbClr val="FF0000"/>
                </a:solidFill>
              </a:rPr>
              <a:t>”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</a:t>
            </a:r>
            <a:r>
              <a:rPr lang="en-US" dirty="0" err="1" smtClean="0">
                <a:solidFill>
                  <a:srgbClr val="FF0000"/>
                </a:solidFill>
              </a:rPr>
              <a:t>android:layout_width</a:t>
            </a:r>
            <a:r>
              <a:rPr lang="en-US" dirty="0" smtClean="0">
                <a:solidFill>
                  <a:srgbClr val="FF0000"/>
                </a:solidFill>
              </a:rPr>
              <a:t>=</a:t>
            </a:r>
            <a:r>
              <a:rPr lang="en-US" dirty="0" err="1" smtClean="0">
                <a:solidFill>
                  <a:srgbClr val="FF0000"/>
                </a:solidFill>
              </a:rPr>
              <a:t>match_parent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</a:t>
            </a:r>
            <a:r>
              <a:rPr lang="en-US" dirty="0" err="1" smtClean="0">
                <a:solidFill>
                  <a:srgbClr val="FF0000"/>
                </a:solidFill>
              </a:rPr>
              <a:t>android:layout_height</a:t>
            </a:r>
            <a:r>
              <a:rPr lang="en-US" dirty="0" smtClean="0">
                <a:solidFill>
                  <a:srgbClr val="FF0000"/>
                </a:solidFill>
              </a:rPr>
              <a:t>=</a:t>
            </a:r>
            <a:r>
              <a:rPr lang="en-US" dirty="0" err="1" smtClean="0">
                <a:solidFill>
                  <a:srgbClr val="FF0000"/>
                </a:solidFill>
              </a:rPr>
              <a:t>wrap_content</a:t>
            </a:r>
            <a:r>
              <a:rPr lang="en-US" dirty="0" smtClean="0">
                <a:solidFill>
                  <a:srgbClr val="FF0000"/>
                </a:solidFill>
              </a:rPr>
              <a:t> /&gt;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600" y="990600"/>
            <a:ext cx="3124200" cy="4800600"/>
          </a:xfrm>
          <a:prstGeom prst="rect">
            <a:avLst/>
          </a:prstGeom>
          <a:noFill/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6261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8501"/>
          <a:stretch/>
        </p:blipFill>
        <p:spPr>
          <a:xfrm>
            <a:off x="228600" y="304800"/>
            <a:ext cx="3124200" cy="54673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71600" y="1828800"/>
            <a:ext cx="1905000" cy="381000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3" idx="3"/>
          </p:cNvCxnSpPr>
          <p:nvPr/>
        </p:nvCxnSpPr>
        <p:spPr>
          <a:xfrm>
            <a:off x="3276600" y="2019300"/>
            <a:ext cx="1143000" cy="1028700"/>
          </a:xfrm>
          <a:prstGeom prst="straightConnector1">
            <a:avLst/>
          </a:prstGeom>
          <a:ln>
            <a:solidFill>
              <a:srgbClr val="0000B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572000" y="2438400"/>
            <a:ext cx="441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B8"/>
                </a:solidFill>
              </a:rPr>
              <a:t>    &lt;Button</a:t>
            </a:r>
          </a:p>
          <a:p>
            <a:r>
              <a:rPr lang="en-US" dirty="0" smtClean="0">
                <a:solidFill>
                  <a:srgbClr val="0000B8"/>
                </a:solidFill>
              </a:rPr>
              <a:t>        </a:t>
            </a:r>
            <a:r>
              <a:rPr lang="en-US" dirty="0" err="1" smtClean="0">
                <a:solidFill>
                  <a:srgbClr val="0000B8"/>
                </a:solidFill>
              </a:rPr>
              <a:t>android:id</a:t>
            </a:r>
            <a:r>
              <a:rPr lang="en-US" dirty="0" smtClean="0">
                <a:solidFill>
                  <a:srgbClr val="0000B8"/>
                </a:solidFill>
              </a:rPr>
              <a:t>=“</a:t>
            </a:r>
            <a:r>
              <a:rPr lang="en-US" dirty="0" err="1" smtClean="0">
                <a:solidFill>
                  <a:srgbClr val="0000B8"/>
                </a:solidFill>
              </a:rPr>
              <a:t>tip_button</a:t>
            </a:r>
            <a:r>
              <a:rPr lang="en-US" dirty="0" smtClean="0">
                <a:solidFill>
                  <a:srgbClr val="0000B8"/>
                </a:solidFill>
              </a:rPr>
              <a:t>”</a:t>
            </a:r>
          </a:p>
          <a:p>
            <a:r>
              <a:rPr lang="en-US" dirty="0" smtClean="0">
                <a:solidFill>
                  <a:srgbClr val="0000B8"/>
                </a:solidFill>
              </a:rPr>
              <a:t>        </a:t>
            </a:r>
            <a:r>
              <a:rPr lang="en-US" dirty="0" err="1" smtClean="0">
                <a:solidFill>
                  <a:srgbClr val="0000B8"/>
                </a:solidFill>
              </a:rPr>
              <a:t>android:layout_width</a:t>
            </a:r>
            <a:r>
              <a:rPr lang="en-US" dirty="0" smtClean="0">
                <a:solidFill>
                  <a:srgbClr val="0000B8"/>
                </a:solidFill>
              </a:rPr>
              <a:t>=</a:t>
            </a:r>
            <a:r>
              <a:rPr lang="en-US" dirty="0" err="1" smtClean="0">
                <a:solidFill>
                  <a:srgbClr val="0000B8"/>
                </a:solidFill>
              </a:rPr>
              <a:t>wrap_content</a:t>
            </a:r>
            <a:endParaRPr lang="en-US" dirty="0" smtClean="0">
              <a:solidFill>
                <a:srgbClr val="0000B8"/>
              </a:solidFill>
            </a:endParaRPr>
          </a:p>
          <a:p>
            <a:r>
              <a:rPr lang="en-US" dirty="0" smtClean="0">
                <a:solidFill>
                  <a:srgbClr val="0000B8"/>
                </a:solidFill>
              </a:rPr>
              <a:t>        </a:t>
            </a:r>
            <a:r>
              <a:rPr lang="en-US" dirty="0" err="1" smtClean="0">
                <a:solidFill>
                  <a:srgbClr val="0000B8"/>
                </a:solidFill>
              </a:rPr>
              <a:t>android:layout_height</a:t>
            </a:r>
            <a:r>
              <a:rPr lang="en-US" dirty="0" smtClean="0">
                <a:solidFill>
                  <a:srgbClr val="0000B8"/>
                </a:solidFill>
              </a:rPr>
              <a:t>=</a:t>
            </a:r>
            <a:r>
              <a:rPr lang="en-US" dirty="0" err="1" smtClean="0">
                <a:solidFill>
                  <a:srgbClr val="0000B8"/>
                </a:solidFill>
              </a:rPr>
              <a:t>wrap_content</a:t>
            </a:r>
            <a:endParaRPr lang="en-US" dirty="0" smtClean="0">
              <a:solidFill>
                <a:srgbClr val="0000B8"/>
              </a:solidFill>
            </a:endParaRPr>
          </a:p>
          <a:p>
            <a:r>
              <a:rPr lang="en-US" dirty="0">
                <a:solidFill>
                  <a:srgbClr val="0000B8"/>
                </a:solidFill>
              </a:rPr>
              <a:t> </a:t>
            </a:r>
            <a:r>
              <a:rPr lang="en-US" dirty="0" smtClean="0">
                <a:solidFill>
                  <a:srgbClr val="0000B8"/>
                </a:solidFill>
              </a:rPr>
              <a:t>       </a:t>
            </a:r>
            <a:r>
              <a:rPr lang="en-US" dirty="0" err="1" smtClean="0">
                <a:solidFill>
                  <a:srgbClr val="0000B8"/>
                </a:solidFill>
              </a:rPr>
              <a:t>android:text</a:t>
            </a:r>
            <a:r>
              <a:rPr lang="en-US" dirty="0" smtClean="0">
                <a:solidFill>
                  <a:srgbClr val="0000B8"/>
                </a:solidFill>
              </a:rPr>
              <a:t>=“@string/</a:t>
            </a:r>
            <a:r>
              <a:rPr lang="en-US" dirty="0" err="1" smtClean="0">
                <a:solidFill>
                  <a:srgbClr val="0000B8"/>
                </a:solidFill>
              </a:rPr>
              <a:t>tip_text</a:t>
            </a:r>
            <a:r>
              <a:rPr lang="en-US" dirty="0" smtClean="0">
                <a:solidFill>
                  <a:srgbClr val="0000B8"/>
                </a:solidFill>
              </a:rPr>
              <a:t>”  /&gt;</a:t>
            </a:r>
            <a:endParaRPr lang="en-US" dirty="0">
              <a:solidFill>
                <a:srgbClr val="0000B8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" y="1752600"/>
            <a:ext cx="3124200" cy="609600"/>
          </a:xfrm>
          <a:prstGeom prst="rect">
            <a:avLst/>
          </a:prstGeom>
          <a:noFill/>
          <a:ln w="38100">
            <a:solidFill>
              <a:srgbClr val="66006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2" idx="3"/>
          </p:cNvCxnSpPr>
          <p:nvPr/>
        </p:nvCxnSpPr>
        <p:spPr>
          <a:xfrm>
            <a:off x="3352800" y="2057400"/>
            <a:ext cx="1143000" cy="0"/>
          </a:xfrm>
          <a:prstGeom prst="straightConnector1">
            <a:avLst/>
          </a:prstGeom>
          <a:ln>
            <a:solidFill>
              <a:srgbClr val="6600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0" y="1314271"/>
            <a:ext cx="441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60066"/>
                </a:solidFill>
              </a:rPr>
              <a:t>&lt;</a:t>
            </a:r>
            <a:r>
              <a:rPr lang="en-US" dirty="0" err="1" smtClean="0">
                <a:solidFill>
                  <a:srgbClr val="660066"/>
                </a:solidFill>
              </a:rPr>
              <a:t>LinearLayout</a:t>
            </a:r>
            <a:endParaRPr lang="en-US" dirty="0" smtClean="0">
              <a:solidFill>
                <a:srgbClr val="660066"/>
              </a:solidFill>
            </a:endParaRPr>
          </a:p>
          <a:p>
            <a:r>
              <a:rPr lang="en-US" dirty="0" smtClean="0">
                <a:solidFill>
                  <a:srgbClr val="660066"/>
                </a:solidFill>
              </a:rPr>
              <a:t>    </a:t>
            </a:r>
            <a:r>
              <a:rPr lang="en-US" dirty="0" err="1" smtClean="0">
                <a:solidFill>
                  <a:srgbClr val="660066"/>
                </a:solidFill>
              </a:rPr>
              <a:t>android:layout_width</a:t>
            </a:r>
            <a:r>
              <a:rPr lang="en-US" dirty="0" smtClean="0">
                <a:solidFill>
                  <a:srgbClr val="660066"/>
                </a:solidFill>
              </a:rPr>
              <a:t>=</a:t>
            </a:r>
            <a:r>
              <a:rPr lang="en-US" dirty="0" err="1" smtClean="0">
                <a:solidFill>
                  <a:srgbClr val="660066"/>
                </a:solidFill>
              </a:rPr>
              <a:t>fill_parent</a:t>
            </a:r>
            <a:endParaRPr lang="en-US" dirty="0" smtClean="0">
              <a:solidFill>
                <a:srgbClr val="660066"/>
              </a:solidFill>
            </a:endParaRPr>
          </a:p>
          <a:p>
            <a:r>
              <a:rPr lang="en-US" dirty="0">
                <a:solidFill>
                  <a:srgbClr val="660066"/>
                </a:solidFill>
              </a:rPr>
              <a:t> </a:t>
            </a:r>
            <a:r>
              <a:rPr lang="en-US" dirty="0" smtClean="0">
                <a:solidFill>
                  <a:srgbClr val="660066"/>
                </a:solidFill>
              </a:rPr>
              <a:t>   </a:t>
            </a:r>
            <a:r>
              <a:rPr lang="en-US" dirty="0" err="1" smtClean="0">
                <a:solidFill>
                  <a:srgbClr val="660066"/>
                </a:solidFill>
              </a:rPr>
              <a:t>android:layout_height</a:t>
            </a:r>
            <a:r>
              <a:rPr lang="en-US" dirty="0" smtClean="0">
                <a:solidFill>
                  <a:srgbClr val="660066"/>
                </a:solidFill>
              </a:rPr>
              <a:t>=</a:t>
            </a:r>
            <a:r>
              <a:rPr lang="en-US" dirty="0" err="1" smtClean="0">
                <a:solidFill>
                  <a:srgbClr val="660066"/>
                </a:solidFill>
              </a:rPr>
              <a:t>wrap_content</a:t>
            </a:r>
            <a:endParaRPr lang="en-US" dirty="0" smtClean="0">
              <a:solidFill>
                <a:srgbClr val="660066"/>
              </a:solidFill>
            </a:endParaRPr>
          </a:p>
          <a:p>
            <a:r>
              <a:rPr lang="en-US" dirty="0">
                <a:solidFill>
                  <a:srgbClr val="660066"/>
                </a:solidFill>
              </a:rPr>
              <a:t> </a:t>
            </a:r>
            <a:r>
              <a:rPr lang="en-US" dirty="0" smtClean="0">
                <a:solidFill>
                  <a:srgbClr val="660066"/>
                </a:solidFill>
              </a:rPr>
              <a:t>   </a:t>
            </a:r>
            <a:r>
              <a:rPr lang="en-US" dirty="0" err="1" smtClean="0">
                <a:solidFill>
                  <a:srgbClr val="660066"/>
                </a:solidFill>
              </a:rPr>
              <a:t>android:orientation</a:t>
            </a:r>
            <a:r>
              <a:rPr lang="en-US" dirty="0" smtClean="0">
                <a:solidFill>
                  <a:srgbClr val="660066"/>
                </a:solidFill>
              </a:rPr>
              <a:t>=horizontal&gt;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0" y="38862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60066"/>
                </a:solidFill>
              </a:rPr>
              <a:t>&lt;/</a:t>
            </a:r>
            <a:r>
              <a:rPr lang="en-US" dirty="0" err="1" smtClean="0">
                <a:solidFill>
                  <a:srgbClr val="660066"/>
                </a:solidFill>
              </a:rPr>
              <a:t>LinearLayout</a:t>
            </a:r>
            <a:r>
              <a:rPr lang="en-US" dirty="0" smtClean="0">
                <a:solidFill>
                  <a:srgbClr val="660066"/>
                </a:solidFill>
              </a:rPr>
              <a:t>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" y="2667000"/>
            <a:ext cx="2971800" cy="2286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7" idx="3"/>
          </p:cNvCxnSpPr>
          <p:nvPr/>
        </p:nvCxnSpPr>
        <p:spPr>
          <a:xfrm>
            <a:off x="3276600" y="3810000"/>
            <a:ext cx="1066800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72000" y="4267200"/>
            <a:ext cx="441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ListView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</a:t>
            </a:r>
            <a:r>
              <a:rPr lang="en-US" dirty="0" err="1" smtClean="0">
                <a:solidFill>
                  <a:srgbClr val="FF0000"/>
                </a:solidFill>
              </a:rPr>
              <a:t>android:id</a:t>
            </a:r>
            <a:r>
              <a:rPr lang="en-US" dirty="0" smtClean="0">
                <a:solidFill>
                  <a:srgbClr val="FF0000"/>
                </a:solidFill>
              </a:rPr>
              <a:t>=“</a:t>
            </a:r>
            <a:r>
              <a:rPr lang="en-US" dirty="0" err="1" smtClean="0">
                <a:solidFill>
                  <a:srgbClr val="FF0000"/>
                </a:solidFill>
              </a:rPr>
              <a:t>talk_list</a:t>
            </a:r>
            <a:r>
              <a:rPr lang="en-US" dirty="0" smtClean="0">
                <a:solidFill>
                  <a:srgbClr val="FF0000"/>
                </a:solidFill>
              </a:rPr>
              <a:t>”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</a:t>
            </a:r>
            <a:r>
              <a:rPr lang="en-US" dirty="0" err="1" smtClean="0">
                <a:solidFill>
                  <a:srgbClr val="FF0000"/>
                </a:solidFill>
              </a:rPr>
              <a:t>android:layout_width</a:t>
            </a:r>
            <a:r>
              <a:rPr lang="en-US" dirty="0" smtClean="0">
                <a:solidFill>
                  <a:srgbClr val="FF0000"/>
                </a:solidFill>
              </a:rPr>
              <a:t>=</a:t>
            </a:r>
            <a:r>
              <a:rPr lang="en-US" dirty="0" err="1" smtClean="0">
                <a:solidFill>
                  <a:srgbClr val="FF0000"/>
                </a:solidFill>
              </a:rPr>
              <a:t>match_parent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</a:t>
            </a:r>
            <a:r>
              <a:rPr lang="en-US" dirty="0" err="1" smtClean="0">
                <a:solidFill>
                  <a:srgbClr val="FF0000"/>
                </a:solidFill>
              </a:rPr>
              <a:t>android:layout_height</a:t>
            </a:r>
            <a:r>
              <a:rPr lang="en-US" dirty="0" smtClean="0">
                <a:solidFill>
                  <a:srgbClr val="FF0000"/>
                </a:solidFill>
              </a:rPr>
              <a:t>=</a:t>
            </a:r>
            <a:r>
              <a:rPr lang="en-US" dirty="0" err="1" smtClean="0">
                <a:solidFill>
                  <a:srgbClr val="FF0000"/>
                </a:solidFill>
              </a:rPr>
              <a:t>wrap_content</a:t>
            </a:r>
            <a:r>
              <a:rPr lang="en-US" dirty="0" smtClean="0">
                <a:solidFill>
                  <a:srgbClr val="FF0000"/>
                </a:solidFill>
              </a:rPr>
              <a:t> /&gt;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600" y="990600"/>
            <a:ext cx="3124200" cy="4800600"/>
          </a:xfrm>
          <a:prstGeom prst="rect">
            <a:avLst/>
          </a:prstGeom>
          <a:noFill/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343400" y="228600"/>
            <a:ext cx="457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&lt;</a:t>
            </a:r>
            <a:r>
              <a:rPr lang="en-US" dirty="0" err="1" smtClean="0">
                <a:solidFill>
                  <a:srgbClr val="008000"/>
                </a:solidFill>
              </a:rPr>
              <a:t>LinearLayout</a:t>
            </a:r>
            <a:endParaRPr lang="en-US" dirty="0" smtClean="0">
              <a:solidFill>
                <a:srgbClr val="008000"/>
              </a:solidFill>
            </a:endParaRPr>
          </a:p>
          <a:p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 smtClean="0">
                <a:solidFill>
                  <a:srgbClr val="008000"/>
                </a:solidFill>
              </a:rPr>
              <a:t>   </a:t>
            </a:r>
            <a:r>
              <a:rPr lang="en-US" dirty="0" err="1" smtClean="0">
                <a:solidFill>
                  <a:srgbClr val="008000"/>
                </a:solidFill>
              </a:rPr>
              <a:t>android:layout_width</a:t>
            </a:r>
            <a:r>
              <a:rPr lang="en-US" dirty="0" smtClean="0">
                <a:solidFill>
                  <a:srgbClr val="008000"/>
                </a:solidFill>
              </a:rPr>
              <a:t>=</a:t>
            </a:r>
            <a:r>
              <a:rPr lang="en-US" dirty="0" err="1" smtClean="0">
                <a:solidFill>
                  <a:srgbClr val="008000"/>
                </a:solidFill>
              </a:rPr>
              <a:t>fill_parent</a:t>
            </a:r>
            <a:endParaRPr lang="en-US" dirty="0" smtClean="0">
              <a:solidFill>
                <a:srgbClr val="008000"/>
              </a:solidFill>
            </a:endParaRPr>
          </a:p>
          <a:p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 smtClean="0">
                <a:solidFill>
                  <a:srgbClr val="008000"/>
                </a:solidFill>
              </a:rPr>
              <a:t>   </a:t>
            </a:r>
            <a:r>
              <a:rPr lang="en-US" dirty="0" err="1" smtClean="0">
                <a:solidFill>
                  <a:srgbClr val="008000"/>
                </a:solidFill>
              </a:rPr>
              <a:t>android:layout_height</a:t>
            </a:r>
            <a:r>
              <a:rPr lang="en-US" dirty="0" smtClean="0">
                <a:solidFill>
                  <a:srgbClr val="008000"/>
                </a:solidFill>
              </a:rPr>
              <a:t>=</a:t>
            </a:r>
            <a:r>
              <a:rPr lang="en-US" dirty="0" err="1" smtClean="0">
                <a:solidFill>
                  <a:srgbClr val="008000"/>
                </a:solidFill>
              </a:rPr>
              <a:t>fill_parent</a:t>
            </a:r>
            <a:endParaRPr lang="en-US" dirty="0" smtClean="0">
              <a:solidFill>
                <a:srgbClr val="008000"/>
              </a:solidFill>
            </a:endParaRPr>
          </a:p>
          <a:p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 smtClean="0">
                <a:solidFill>
                  <a:srgbClr val="008000"/>
                </a:solidFill>
              </a:rPr>
              <a:t>   </a:t>
            </a:r>
            <a:r>
              <a:rPr lang="en-US" dirty="0" err="1" smtClean="0">
                <a:solidFill>
                  <a:srgbClr val="008000"/>
                </a:solidFill>
              </a:rPr>
              <a:t>android:orientation</a:t>
            </a:r>
            <a:r>
              <a:rPr lang="en-US" dirty="0" smtClean="0">
                <a:solidFill>
                  <a:srgbClr val="008000"/>
                </a:solidFill>
              </a:rPr>
              <a:t>=vertical&gt;</a:t>
            </a:r>
          </a:p>
          <a:p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43400" y="53340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&lt;/</a:t>
            </a:r>
            <a:r>
              <a:rPr lang="en-US" dirty="0" err="1" smtClean="0">
                <a:solidFill>
                  <a:srgbClr val="008000"/>
                </a:solidFill>
              </a:rPr>
              <a:t>LinearLayout</a:t>
            </a:r>
            <a:r>
              <a:rPr lang="en-US" dirty="0" smtClean="0">
                <a:solidFill>
                  <a:srgbClr val="008000"/>
                </a:solidFill>
              </a:rPr>
              <a:t>&gt;</a:t>
            </a:r>
          </a:p>
          <a:p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 smtClean="0">
                <a:solidFill>
                  <a:srgbClr val="008000"/>
                </a:solidFill>
              </a:rPr>
              <a:t>   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17" name="Straight Arrow Connector 16"/>
          <p:cNvCxnSpPr>
            <a:endCxn id="14" idx="1"/>
          </p:cNvCxnSpPr>
          <p:nvPr/>
        </p:nvCxnSpPr>
        <p:spPr>
          <a:xfrm flipV="1">
            <a:off x="3352800" y="967264"/>
            <a:ext cx="990600" cy="709136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352800" y="5181600"/>
            <a:ext cx="990600" cy="3810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33670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57200"/>
            <a:ext cx="333756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23239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57200"/>
            <a:ext cx="3337560" cy="55626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905000" y="3124200"/>
            <a:ext cx="762000" cy="685800"/>
          </a:xfrm>
          <a:prstGeom prst="rect">
            <a:avLst/>
          </a:prstGeom>
          <a:noFill/>
          <a:ln w="38100">
            <a:solidFill>
              <a:srgbClr val="0000B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9983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57200"/>
            <a:ext cx="3337560" cy="55626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905000" y="3124200"/>
            <a:ext cx="762000" cy="685800"/>
          </a:xfrm>
          <a:prstGeom prst="rect">
            <a:avLst/>
          </a:prstGeom>
          <a:noFill/>
          <a:ln w="38100">
            <a:solidFill>
              <a:srgbClr val="0000B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2" idx="3"/>
          </p:cNvCxnSpPr>
          <p:nvPr/>
        </p:nvCxnSpPr>
        <p:spPr>
          <a:xfrm flipV="1">
            <a:off x="2667000" y="1752600"/>
            <a:ext cx="2057400" cy="1714500"/>
          </a:xfrm>
          <a:prstGeom prst="straightConnector1">
            <a:avLst/>
          </a:prstGeom>
          <a:ln>
            <a:solidFill>
              <a:srgbClr val="0000B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724400" y="1371600"/>
            <a:ext cx="411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B8"/>
                </a:solidFill>
              </a:rPr>
              <a:t>&lt;</a:t>
            </a:r>
            <a:r>
              <a:rPr lang="en-US" dirty="0" err="1" smtClean="0">
                <a:solidFill>
                  <a:srgbClr val="0000B8"/>
                </a:solidFill>
              </a:rPr>
              <a:t>ImageView</a:t>
            </a:r>
            <a:endParaRPr lang="en-US" dirty="0" smtClean="0">
              <a:solidFill>
                <a:srgbClr val="0000B8"/>
              </a:solidFill>
            </a:endParaRPr>
          </a:p>
          <a:p>
            <a:r>
              <a:rPr lang="en-US" dirty="0">
                <a:solidFill>
                  <a:srgbClr val="0000B8"/>
                </a:solidFill>
              </a:rPr>
              <a:t> </a:t>
            </a:r>
            <a:r>
              <a:rPr lang="en-US" dirty="0" smtClean="0">
                <a:solidFill>
                  <a:srgbClr val="0000B8"/>
                </a:solidFill>
              </a:rPr>
              <a:t>   </a:t>
            </a:r>
            <a:r>
              <a:rPr lang="en-US" dirty="0" err="1" smtClean="0">
                <a:solidFill>
                  <a:srgbClr val="0000B8"/>
                </a:solidFill>
              </a:rPr>
              <a:t>android:id</a:t>
            </a:r>
            <a:r>
              <a:rPr lang="en-US" dirty="0" smtClean="0">
                <a:solidFill>
                  <a:srgbClr val="0000B8"/>
                </a:solidFill>
              </a:rPr>
              <a:t>=“</a:t>
            </a:r>
            <a:r>
              <a:rPr lang="en-US" dirty="0" err="1" smtClean="0">
                <a:solidFill>
                  <a:srgbClr val="0000B8"/>
                </a:solidFill>
              </a:rPr>
              <a:t>cab_image</a:t>
            </a:r>
            <a:r>
              <a:rPr lang="en-US" dirty="0" smtClean="0">
                <a:solidFill>
                  <a:srgbClr val="0000B8"/>
                </a:solidFill>
              </a:rPr>
              <a:t>”</a:t>
            </a:r>
          </a:p>
          <a:p>
            <a:r>
              <a:rPr lang="en-US" dirty="0">
                <a:solidFill>
                  <a:srgbClr val="0000B8"/>
                </a:solidFill>
              </a:rPr>
              <a:t> </a:t>
            </a:r>
            <a:r>
              <a:rPr lang="en-US" dirty="0" smtClean="0">
                <a:solidFill>
                  <a:srgbClr val="0000B8"/>
                </a:solidFill>
              </a:rPr>
              <a:t>   </a:t>
            </a:r>
            <a:r>
              <a:rPr lang="en-US" dirty="0" err="1" smtClean="0">
                <a:solidFill>
                  <a:srgbClr val="0000B8"/>
                </a:solidFill>
              </a:rPr>
              <a:t>android:src</a:t>
            </a:r>
            <a:r>
              <a:rPr lang="en-US" dirty="0" smtClean="0">
                <a:solidFill>
                  <a:srgbClr val="0000B8"/>
                </a:solidFill>
              </a:rPr>
              <a:t>=</a:t>
            </a:r>
            <a:r>
              <a:rPr lang="en-US" dirty="0" err="1" smtClean="0">
                <a:solidFill>
                  <a:srgbClr val="0000B8"/>
                </a:solidFill>
              </a:rPr>
              <a:t>R.drawable.cab_badge</a:t>
            </a:r>
            <a:endParaRPr lang="en-US" dirty="0" smtClean="0">
              <a:solidFill>
                <a:srgbClr val="0000B8"/>
              </a:solidFill>
            </a:endParaRPr>
          </a:p>
          <a:p>
            <a:r>
              <a:rPr lang="en-US" dirty="0">
                <a:solidFill>
                  <a:srgbClr val="0000B8"/>
                </a:solidFill>
              </a:rPr>
              <a:t> </a:t>
            </a:r>
            <a:r>
              <a:rPr lang="en-US" dirty="0" smtClean="0">
                <a:solidFill>
                  <a:srgbClr val="0000B8"/>
                </a:solidFill>
              </a:rPr>
              <a:t>   </a:t>
            </a:r>
            <a:r>
              <a:rPr lang="en-US" dirty="0" err="1" smtClean="0">
                <a:solidFill>
                  <a:srgbClr val="0000B8"/>
                </a:solidFill>
              </a:rPr>
              <a:t>android:maxWidth</a:t>
            </a:r>
            <a:r>
              <a:rPr lang="en-US" dirty="0" smtClean="0">
                <a:solidFill>
                  <a:srgbClr val="0000B8"/>
                </a:solidFill>
              </a:rPr>
              <a:t>=64dp /&gt;</a:t>
            </a:r>
          </a:p>
          <a:p>
            <a:r>
              <a:rPr lang="en-US" dirty="0">
                <a:solidFill>
                  <a:srgbClr val="0000B8"/>
                </a:solidFill>
              </a:rPr>
              <a:t> </a:t>
            </a:r>
            <a:r>
              <a:rPr lang="en-US" dirty="0" smtClean="0">
                <a:solidFill>
                  <a:srgbClr val="0000B8"/>
                </a:solidFill>
              </a:rPr>
              <a:t>   </a:t>
            </a:r>
            <a:endParaRPr lang="en-US" dirty="0">
              <a:solidFill>
                <a:srgbClr val="0000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84245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57200"/>
            <a:ext cx="3337560" cy="55626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905000" y="3124200"/>
            <a:ext cx="762000" cy="685800"/>
          </a:xfrm>
          <a:prstGeom prst="rect">
            <a:avLst/>
          </a:prstGeom>
          <a:noFill/>
          <a:ln w="38100">
            <a:solidFill>
              <a:srgbClr val="0000B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2" idx="3"/>
          </p:cNvCxnSpPr>
          <p:nvPr/>
        </p:nvCxnSpPr>
        <p:spPr>
          <a:xfrm flipV="1">
            <a:off x="2667000" y="1752600"/>
            <a:ext cx="2057400" cy="1714500"/>
          </a:xfrm>
          <a:prstGeom prst="straightConnector1">
            <a:avLst/>
          </a:prstGeom>
          <a:ln>
            <a:solidFill>
              <a:srgbClr val="0000B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724400" y="1371600"/>
            <a:ext cx="411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B8"/>
                </a:solidFill>
              </a:rPr>
              <a:t>&lt;</a:t>
            </a:r>
            <a:r>
              <a:rPr lang="en-US" dirty="0" err="1" smtClean="0">
                <a:solidFill>
                  <a:srgbClr val="0000B8"/>
                </a:solidFill>
              </a:rPr>
              <a:t>ImageView</a:t>
            </a:r>
            <a:endParaRPr lang="en-US" dirty="0" smtClean="0">
              <a:solidFill>
                <a:srgbClr val="0000B8"/>
              </a:solidFill>
            </a:endParaRPr>
          </a:p>
          <a:p>
            <a:r>
              <a:rPr lang="en-US" dirty="0">
                <a:solidFill>
                  <a:srgbClr val="0000B8"/>
                </a:solidFill>
              </a:rPr>
              <a:t> </a:t>
            </a:r>
            <a:r>
              <a:rPr lang="en-US" dirty="0" smtClean="0">
                <a:solidFill>
                  <a:srgbClr val="0000B8"/>
                </a:solidFill>
              </a:rPr>
              <a:t>   </a:t>
            </a:r>
            <a:r>
              <a:rPr lang="en-US" dirty="0" err="1" smtClean="0">
                <a:solidFill>
                  <a:srgbClr val="0000B8"/>
                </a:solidFill>
              </a:rPr>
              <a:t>android:id</a:t>
            </a:r>
            <a:r>
              <a:rPr lang="en-US" dirty="0" smtClean="0">
                <a:solidFill>
                  <a:srgbClr val="0000B8"/>
                </a:solidFill>
              </a:rPr>
              <a:t>=“</a:t>
            </a:r>
            <a:r>
              <a:rPr lang="en-US" dirty="0" err="1" smtClean="0">
                <a:solidFill>
                  <a:srgbClr val="0000B8"/>
                </a:solidFill>
              </a:rPr>
              <a:t>cab_image</a:t>
            </a:r>
            <a:r>
              <a:rPr lang="en-US" dirty="0" smtClean="0">
                <a:solidFill>
                  <a:srgbClr val="0000B8"/>
                </a:solidFill>
              </a:rPr>
              <a:t>”</a:t>
            </a:r>
          </a:p>
          <a:p>
            <a:r>
              <a:rPr lang="en-US" dirty="0">
                <a:solidFill>
                  <a:srgbClr val="0000B8"/>
                </a:solidFill>
              </a:rPr>
              <a:t> </a:t>
            </a:r>
            <a:r>
              <a:rPr lang="en-US" dirty="0" smtClean="0">
                <a:solidFill>
                  <a:srgbClr val="0000B8"/>
                </a:solidFill>
              </a:rPr>
              <a:t>   </a:t>
            </a:r>
            <a:r>
              <a:rPr lang="en-US" dirty="0" err="1" smtClean="0">
                <a:solidFill>
                  <a:srgbClr val="0000B8"/>
                </a:solidFill>
              </a:rPr>
              <a:t>android:src</a:t>
            </a:r>
            <a:r>
              <a:rPr lang="en-US" dirty="0" smtClean="0">
                <a:solidFill>
                  <a:srgbClr val="0000B8"/>
                </a:solidFill>
              </a:rPr>
              <a:t>=</a:t>
            </a:r>
            <a:r>
              <a:rPr lang="en-US" dirty="0" err="1" smtClean="0">
                <a:solidFill>
                  <a:srgbClr val="0000B8"/>
                </a:solidFill>
              </a:rPr>
              <a:t>R.drawable.cab_badge</a:t>
            </a:r>
            <a:endParaRPr lang="en-US" dirty="0" smtClean="0">
              <a:solidFill>
                <a:srgbClr val="0000B8"/>
              </a:solidFill>
            </a:endParaRPr>
          </a:p>
          <a:p>
            <a:r>
              <a:rPr lang="en-US" dirty="0">
                <a:solidFill>
                  <a:srgbClr val="0000B8"/>
                </a:solidFill>
              </a:rPr>
              <a:t> </a:t>
            </a:r>
            <a:r>
              <a:rPr lang="en-US" dirty="0" smtClean="0">
                <a:solidFill>
                  <a:srgbClr val="0000B8"/>
                </a:solidFill>
              </a:rPr>
              <a:t>   </a:t>
            </a:r>
            <a:r>
              <a:rPr lang="en-US" dirty="0" err="1" smtClean="0">
                <a:solidFill>
                  <a:srgbClr val="0000B8"/>
                </a:solidFill>
              </a:rPr>
              <a:t>android:maxWidth</a:t>
            </a:r>
            <a:r>
              <a:rPr lang="en-US" dirty="0" smtClean="0">
                <a:solidFill>
                  <a:srgbClr val="0000B8"/>
                </a:solidFill>
              </a:rPr>
              <a:t>=64dp /&gt;</a:t>
            </a:r>
          </a:p>
          <a:p>
            <a:r>
              <a:rPr lang="en-US" dirty="0">
                <a:solidFill>
                  <a:srgbClr val="0000B8"/>
                </a:solidFill>
              </a:rPr>
              <a:t> </a:t>
            </a:r>
            <a:r>
              <a:rPr lang="en-US" dirty="0" smtClean="0">
                <a:solidFill>
                  <a:srgbClr val="0000B8"/>
                </a:solidFill>
              </a:rPr>
              <a:t>   </a:t>
            </a:r>
            <a:endParaRPr lang="en-US" dirty="0">
              <a:solidFill>
                <a:srgbClr val="0000B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05000" y="3810000"/>
            <a:ext cx="762000" cy="15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1321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57200"/>
            <a:ext cx="3337560" cy="55626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905000" y="3124200"/>
            <a:ext cx="762000" cy="685800"/>
          </a:xfrm>
          <a:prstGeom prst="rect">
            <a:avLst/>
          </a:prstGeom>
          <a:noFill/>
          <a:ln w="38100">
            <a:solidFill>
              <a:srgbClr val="0000B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2" idx="3"/>
          </p:cNvCxnSpPr>
          <p:nvPr/>
        </p:nvCxnSpPr>
        <p:spPr>
          <a:xfrm flipV="1">
            <a:off x="2667000" y="1752600"/>
            <a:ext cx="2057400" cy="1714500"/>
          </a:xfrm>
          <a:prstGeom prst="straightConnector1">
            <a:avLst/>
          </a:prstGeom>
          <a:ln>
            <a:solidFill>
              <a:srgbClr val="0000B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724400" y="1371600"/>
            <a:ext cx="411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B8"/>
                </a:solidFill>
              </a:rPr>
              <a:t>&lt;</a:t>
            </a:r>
            <a:r>
              <a:rPr lang="en-US" dirty="0" err="1" smtClean="0">
                <a:solidFill>
                  <a:srgbClr val="0000B8"/>
                </a:solidFill>
              </a:rPr>
              <a:t>ImageView</a:t>
            </a:r>
            <a:endParaRPr lang="en-US" dirty="0" smtClean="0">
              <a:solidFill>
                <a:srgbClr val="0000B8"/>
              </a:solidFill>
            </a:endParaRPr>
          </a:p>
          <a:p>
            <a:r>
              <a:rPr lang="en-US" dirty="0">
                <a:solidFill>
                  <a:srgbClr val="0000B8"/>
                </a:solidFill>
              </a:rPr>
              <a:t> </a:t>
            </a:r>
            <a:r>
              <a:rPr lang="en-US" dirty="0" smtClean="0">
                <a:solidFill>
                  <a:srgbClr val="0000B8"/>
                </a:solidFill>
              </a:rPr>
              <a:t>   </a:t>
            </a:r>
            <a:r>
              <a:rPr lang="en-US" dirty="0" err="1" smtClean="0">
                <a:solidFill>
                  <a:srgbClr val="0000B8"/>
                </a:solidFill>
              </a:rPr>
              <a:t>android:id</a:t>
            </a:r>
            <a:r>
              <a:rPr lang="en-US" dirty="0" smtClean="0">
                <a:solidFill>
                  <a:srgbClr val="0000B8"/>
                </a:solidFill>
              </a:rPr>
              <a:t>=“</a:t>
            </a:r>
            <a:r>
              <a:rPr lang="en-US" dirty="0" err="1" smtClean="0">
                <a:solidFill>
                  <a:srgbClr val="0000B8"/>
                </a:solidFill>
              </a:rPr>
              <a:t>cab_image</a:t>
            </a:r>
            <a:r>
              <a:rPr lang="en-US" dirty="0" smtClean="0">
                <a:solidFill>
                  <a:srgbClr val="0000B8"/>
                </a:solidFill>
              </a:rPr>
              <a:t>”</a:t>
            </a:r>
          </a:p>
          <a:p>
            <a:r>
              <a:rPr lang="en-US" dirty="0">
                <a:solidFill>
                  <a:srgbClr val="0000B8"/>
                </a:solidFill>
              </a:rPr>
              <a:t> </a:t>
            </a:r>
            <a:r>
              <a:rPr lang="en-US" dirty="0" smtClean="0">
                <a:solidFill>
                  <a:srgbClr val="0000B8"/>
                </a:solidFill>
              </a:rPr>
              <a:t>   </a:t>
            </a:r>
            <a:r>
              <a:rPr lang="en-US" dirty="0" err="1" smtClean="0">
                <a:solidFill>
                  <a:srgbClr val="0000B8"/>
                </a:solidFill>
              </a:rPr>
              <a:t>android:src</a:t>
            </a:r>
            <a:r>
              <a:rPr lang="en-US" dirty="0" smtClean="0">
                <a:solidFill>
                  <a:srgbClr val="0000B8"/>
                </a:solidFill>
              </a:rPr>
              <a:t>=</a:t>
            </a:r>
            <a:r>
              <a:rPr lang="en-US" dirty="0" err="1" smtClean="0">
                <a:solidFill>
                  <a:srgbClr val="0000B8"/>
                </a:solidFill>
              </a:rPr>
              <a:t>R.drawable.cab_badge</a:t>
            </a:r>
            <a:endParaRPr lang="en-US" dirty="0" smtClean="0">
              <a:solidFill>
                <a:srgbClr val="0000B8"/>
              </a:solidFill>
            </a:endParaRPr>
          </a:p>
          <a:p>
            <a:r>
              <a:rPr lang="en-US" dirty="0">
                <a:solidFill>
                  <a:srgbClr val="0000B8"/>
                </a:solidFill>
              </a:rPr>
              <a:t> </a:t>
            </a:r>
            <a:r>
              <a:rPr lang="en-US" dirty="0" smtClean="0">
                <a:solidFill>
                  <a:srgbClr val="0000B8"/>
                </a:solidFill>
              </a:rPr>
              <a:t>   </a:t>
            </a:r>
            <a:r>
              <a:rPr lang="en-US" dirty="0" err="1" smtClean="0">
                <a:solidFill>
                  <a:srgbClr val="0000B8"/>
                </a:solidFill>
              </a:rPr>
              <a:t>android:maxWidth</a:t>
            </a:r>
            <a:r>
              <a:rPr lang="en-US" dirty="0" smtClean="0">
                <a:solidFill>
                  <a:srgbClr val="0000B8"/>
                </a:solidFill>
              </a:rPr>
              <a:t>=64dp /&gt;</a:t>
            </a:r>
          </a:p>
          <a:p>
            <a:r>
              <a:rPr lang="en-US" dirty="0">
                <a:solidFill>
                  <a:srgbClr val="0000B8"/>
                </a:solidFill>
              </a:rPr>
              <a:t> </a:t>
            </a:r>
            <a:r>
              <a:rPr lang="en-US" dirty="0" smtClean="0">
                <a:solidFill>
                  <a:srgbClr val="0000B8"/>
                </a:solidFill>
              </a:rPr>
              <a:t>   </a:t>
            </a:r>
            <a:endParaRPr lang="en-US" dirty="0">
              <a:solidFill>
                <a:srgbClr val="0000B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05000" y="3810000"/>
            <a:ext cx="762000" cy="15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3" idx="3"/>
          </p:cNvCxnSpPr>
          <p:nvPr/>
        </p:nvCxnSpPr>
        <p:spPr>
          <a:xfrm flipV="1">
            <a:off x="2667000" y="3048000"/>
            <a:ext cx="1981200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24400" y="2590800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TextView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</a:t>
            </a:r>
            <a:r>
              <a:rPr lang="en-US" dirty="0" err="1" smtClean="0">
                <a:solidFill>
                  <a:srgbClr val="FF0000"/>
                </a:solidFill>
              </a:rPr>
              <a:t>android:id</a:t>
            </a:r>
            <a:r>
              <a:rPr lang="en-US" dirty="0" smtClean="0">
                <a:solidFill>
                  <a:srgbClr val="FF0000"/>
                </a:solidFill>
              </a:rPr>
              <a:t>=“</a:t>
            </a:r>
            <a:r>
              <a:rPr lang="en-US" dirty="0" err="1" smtClean="0">
                <a:solidFill>
                  <a:srgbClr val="FF0000"/>
                </a:solidFill>
              </a:rPr>
              <a:t>cab_text</a:t>
            </a:r>
            <a:r>
              <a:rPr lang="en-US" dirty="0" smtClean="0">
                <a:solidFill>
                  <a:srgbClr val="FF0000"/>
                </a:solidFill>
              </a:rPr>
              <a:t>”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</a:t>
            </a:r>
            <a:r>
              <a:rPr lang="en-US" dirty="0" err="1" smtClean="0">
                <a:solidFill>
                  <a:srgbClr val="FF0000"/>
                </a:solidFill>
              </a:rPr>
              <a:t>android:text</a:t>
            </a:r>
            <a:r>
              <a:rPr lang="en-US" dirty="0" smtClean="0">
                <a:solidFill>
                  <a:srgbClr val="FF0000"/>
                </a:solidFill>
              </a:rPr>
              <a:t>=“@string/</a:t>
            </a:r>
            <a:r>
              <a:rPr lang="en-US" dirty="0" err="1" smtClean="0">
                <a:solidFill>
                  <a:srgbClr val="FF0000"/>
                </a:solidFill>
              </a:rPr>
              <a:t>cab_text</a:t>
            </a:r>
            <a:r>
              <a:rPr lang="en-US" dirty="0" smtClean="0">
                <a:solidFill>
                  <a:srgbClr val="FF0000"/>
                </a:solidFill>
              </a:rPr>
              <a:t>” /&gt;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100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an Android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Hierarchical structure</a:t>
            </a:r>
          </a:p>
          <a:p>
            <a:r>
              <a:rPr lang="en-US" dirty="0"/>
              <a:t>Views organized in containers, organized in containers, organized in containers …</a:t>
            </a:r>
          </a:p>
          <a:p>
            <a:endParaRPr lang="en-US" dirty="0" smtClean="0"/>
          </a:p>
          <a:p>
            <a:r>
              <a:rPr lang="en-US" dirty="0" smtClean="0"/>
              <a:t>Static:          XML + Java</a:t>
            </a:r>
          </a:p>
          <a:p>
            <a:r>
              <a:rPr lang="en-US" dirty="0" smtClean="0"/>
              <a:t>Dynamic:     Java + Java</a:t>
            </a:r>
          </a:p>
        </p:txBody>
      </p:sp>
    </p:spTree>
    <p:extLst>
      <p:ext uri="{BB962C8B-B14F-4D97-AF65-F5344CB8AC3E}">
        <p14:creationId xmlns:p14="http://schemas.microsoft.com/office/powerpoint/2010/main" val="2118418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57200"/>
            <a:ext cx="3337560" cy="55626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905000" y="3124200"/>
            <a:ext cx="762000" cy="685800"/>
          </a:xfrm>
          <a:prstGeom prst="rect">
            <a:avLst/>
          </a:prstGeom>
          <a:noFill/>
          <a:ln w="38100">
            <a:solidFill>
              <a:srgbClr val="0000B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2" idx="3"/>
          </p:cNvCxnSpPr>
          <p:nvPr/>
        </p:nvCxnSpPr>
        <p:spPr>
          <a:xfrm flipV="1">
            <a:off x="2667000" y="1752600"/>
            <a:ext cx="2057400" cy="1714500"/>
          </a:xfrm>
          <a:prstGeom prst="straightConnector1">
            <a:avLst/>
          </a:prstGeom>
          <a:ln>
            <a:solidFill>
              <a:srgbClr val="0000B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724400" y="1371600"/>
            <a:ext cx="411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B8"/>
                </a:solidFill>
              </a:rPr>
              <a:t>&lt;</a:t>
            </a:r>
            <a:r>
              <a:rPr lang="en-US" dirty="0" err="1" smtClean="0">
                <a:solidFill>
                  <a:srgbClr val="0000B8"/>
                </a:solidFill>
              </a:rPr>
              <a:t>ImageView</a:t>
            </a:r>
            <a:endParaRPr lang="en-US" dirty="0" smtClean="0">
              <a:solidFill>
                <a:srgbClr val="0000B8"/>
              </a:solidFill>
            </a:endParaRPr>
          </a:p>
          <a:p>
            <a:r>
              <a:rPr lang="en-US" dirty="0">
                <a:solidFill>
                  <a:srgbClr val="0000B8"/>
                </a:solidFill>
              </a:rPr>
              <a:t> </a:t>
            </a:r>
            <a:r>
              <a:rPr lang="en-US" dirty="0" smtClean="0">
                <a:solidFill>
                  <a:srgbClr val="0000B8"/>
                </a:solidFill>
              </a:rPr>
              <a:t>   </a:t>
            </a:r>
            <a:r>
              <a:rPr lang="en-US" dirty="0" err="1" smtClean="0">
                <a:solidFill>
                  <a:srgbClr val="0000B8"/>
                </a:solidFill>
              </a:rPr>
              <a:t>android:id</a:t>
            </a:r>
            <a:r>
              <a:rPr lang="en-US" dirty="0" smtClean="0">
                <a:solidFill>
                  <a:srgbClr val="0000B8"/>
                </a:solidFill>
              </a:rPr>
              <a:t>=“</a:t>
            </a:r>
            <a:r>
              <a:rPr lang="en-US" dirty="0" err="1" smtClean="0">
                <a:solidFill>
                  <a:srgbClr val="0000B8"/>
                </a:solidFill>
              </a:rPr>
              <a:t>cab_image</a:t>
            </a:r>
            <a:r>
              <a:rPr lang="en-US" dirty="0" smtClean="0">
                <a:solidFill>
                  <a:srgbClr val="0000B8"/>
                </a:solidFill>
              </a:rPr>
              <a:t>”</a:t>
            </a:r>
          </a:p>
          <a:p>
            <a:r>
              <a:rPr lang="en-US" dirty="0">
                <a:solidFill>
                  <a:srgbClr val="0000B8"/>
                </a:solidFill>
              </a:rPr>
              <a:t> </a:t>
            </a:r>
            <a:r>
              <a:rPr lang="en-US" dirty="0" smtClean="0">
                <a:solidFill>
                  <a:srgbClr val="0000B8"/>
                </a:solidFill>
              </a:rPr>
              <a:t>   </a:t>
            </a:r>
            <a:r>
              <a:rPr lang="en-US" dirty="0" err="1" smtClean="0">
                <a:solidFill>
                  <a:srgbClr val="0000B8"/>
                </a:solidFill>
              </a:rPr>
              <a:t>android:src</a:t>
            </a:r>
            <a:r>
              <a:rPr lang="en-US" dirty="0" smtClean="0">
                <a:solidFill>
                  <a:srgbClr val="0000B8"/>
                </a:solidFill>
              </a:rPr>
              <a:t>=</a:t>
            </a:r>
            <a:r>
              <a:rPr lang="en-US" dirty="0" err="1" smtClean="0">
                <a:solidFill>
                  <a:srgbClr val="0000B8"/>
                </a:solidFill>
              </a:rPr>
              <a:t>R.drawable.cab_badge</a:t>
            </a:r>
            <a:endParaRPr lang="en-US" dirty="0" smtClean="0">
              <a:solidFill>
                <a:srgbClr val="0000B8"/>
              </a:solidFill>
            </a:endParaRPr>
          </a:p>
          <a:p>
            <a:r>
              <a:rPr lang="en-US" dirty="0">
                <a:solidFill>
                  <a:srgbClr val="0000B8"/>
                </a:solidFill>
              </a:rPr>
              <a:t> </a:t>
            </a:r>
            <a:r>
              <a:rPr lang="en-US" dirty="0" smtClean="0">
                <a:solidFill>
                  <a:srgbClr val="0000B8"/>
                </a:solidFill>
              </a:rPr>
              <a:t>   </a:t>
            </a:r>
            <a:r>
              <a:rPr lang="en-US" dirty="0" err="1" smtClean="0">
                <a:solidFill>
                  <a:srgbClr val="0000B8"/>
                </a:solidFill>
              </a:rPr>
              <a:t>android:maxWidth</a:t>
            </a:r>
            <a:r>
              <a:rPr lang="en-US" dirty="0" smtClean="0">
                <a:solidFill>
                  <a:srgbClr val="0000B8"/>
                </a:solidFill>
              </a:rPr>
              <a:t>=64dp /&gt;</a:t>
            </a:r>
          </a:p>
          <a:p>
            <a:r>
              <a:rPr lang="en-US" dirty="0">
                <a:solidFill>
                  <a:srgbClr val="0000B8"/>
                </a:solidFill>
              </a:rPr>
              <a:t> </a:t>
            </a:r>
            <a:r>
              <a:rPr lang="en-US" dirty="0" smtClean="0">
                <a:solidFill>
                  <a:srgbClr val="0000B8"/>
                </a:solidFill>
              </a:rPr>
              <a:t>   </a:t>
            </a:r>
            <a:endParaRPr lang="en-US" dirty="0">
              <a:solidFill>
                <a:srgbClr val="0000B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05000" y="3810000"/>
            <a:ext cx="762000" cy="15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3" idx="3"/>
          </p:cNvCxnSpPr>
          <p:nvPr/>
        </p:nvCxnSpPr>
        <p:spPr>
          <a:xfrm flipV="1">
            <a:off x="2667000" y="3048000"/>
            <a:ext cx="1981200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24400" y="2590800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TextView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</a:t>
            </a:r>
            <a:r>
              <a:rPr lang="en-US" dirty="0" err="1" smtClean="0">
                <a:solidFill>
                  <a:srgbClr val="FF0000"/>
                </a:solidFill>
              </a:rPr>
              <a:t>android:id</a:t>
            </a:r>
            <a:r>
              <a:rPr lang="en-US" dirty="0" smtClean="0">
                <a:solidFill>
                  <a:srgbClr val="FF0000"/>
                </a:solidFill>
              </a:rPr>
              <a:t>=“</a:t>
            </a:r>
            <a:r>
              <a:rPr lang="en-US" dirty="0" err="1" smtClean="0">
                <a:solidFill>
                  <a:srgbClr val="FF0000"/>
                </a:solidFill>
              </a:rPr>
              <a:t>cab_text</a:t>
            </a:r>
            <a:r>
              <a:rPr lang="en-US" dirty="0" smtClean="0">
                <a:solidFill>
                  <a:srgbClr val="FF0000"/>
                </a:solidFill>
              </a:rPr>
              <a:t>”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</a:t>
            </a:r>
            <a:r>
              <a:rPr lang="en-US" dirty="0" err="1" smtClean="0">
                <a:solidFill>
                  <a:srgbClr val="FF0000"/>
                </a:solidFill>
              </a:rPr>
              <a:t>android:text</a:t>
            </a:r>
            <a:r>
              <a:rPr lang="en-US" dirty="0" smtClean="0">
                <a:solidFill>
                  <a:srgbClr val="FF0000"/>
                </a:solidFill>
              </a:rPr>
              <a:t>=“@string/</a:t>
            </a:r>
            <a:r>
              <a:rPr lang="en-US" dirty="0" err="1" smtClean="0">
                <a:solidFill>
                  <a:srgbClr val="FF0000"/>
                </a:solidFill>
              </a:rPr>
              <a:t>cab_text</a:t>
            </a:r>
            <a:r>
              <a:rPr lang="en-US" dirty="0" smtClean="0">
                <a:solidFill>
                  <a:srgbClr val="FF0000"/>
                </a:solidFill>
              </a:rPr>
              <a:t>” /&gt;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28800" y="3048000"/>
            <a:ext cx="914400" cy="990600"/>
          </a:xfrm>
          <a:prstGeom prst="rect">
            <a:avLst/>
          </a:prstGeom>
          <a:noFill/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1663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57200"/>
            <a:ext cx="3337560" cy="55626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905000" y="3124200"/>
            <a:ext cx="762000" cy="685800"/>
          </a:xfrm>
          <a:prstGeom prst="rect">
            <a:avLst/>
          </a:prstGeom>
          <a:noFill/>
          <a:ln w="38100">
            <a:solidFill>
              <a:srgbClr val="0000B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2" idx="3"/>
          </p:cNvCxnSpPr>
          <p:nvPr/>
        </p:nvCxnSpPr>
        <p:spPr>
          <a:xfrm flipV="1">
            <a:off x="2667000" y="1752600"/>
            <a:ext cx="2057400" cy="1714500"/>
          </a:xfrm>
          <a:prstGeom prst="straightConnector1">
            <a:avLst/>
          </a:prstGeom>
          <a:ln>
            <a:solidFill>
              <a:srgbClr val="0000B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724400" y="1371600"/>
            <a:ext cx="411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B8"/>
                </a:solidFill>
              </a:rPr>
              <a:t>&lt;</a:t>
            </a:r>
            <a:r>
              <a:rPr lang="en-US" dirty="0" err="1" smtClean="0">
                <a:solidFill>
                  <a:srgbClr val="0000B8"/>
                </a:solidFill>
              </a:rPr>
              <a:t>ImageView</a:t>
            </a:r>
            <a:endParaRPr lang="en-US" dirty="0" smtClean="0">
              <a:solidFill>
                <a:srgbClr val="0000B8"/>
              </a:solidFill>
            </a:endParaRPr>
          </a:p>
          <a:p>
            <a:r>
              <a:rPr lang="en-US" dirty="0">
                <a:solidFill>
                  <a:srgbClr val="0000B8"/>
                </a:solidFill>
              </a:rPr>
              <a:t> </a:t>
            </a:r>
            <a:r>
              <a:rPr lang="en-US" dirty="0" smtClean="0">
                <a:solidFill>
                  <a:srgbClr val="0000B8"/>
                </a:solidFill>
              </a:rPr>
              <a:t>   </a:t>
            </a:r>
            <a:r>
              <a:rPr lang="en-US" dirty="0" err="1" smtClean="0">
                <a:solidFill>
                  <a:srgbClr val="0000B8"/>
                </a:solidFill>
              </a:rPr>
              <a:t>android:id</a:t>
            </a:r>
            <a:r>
              <a:rPr lang="en-US" dirty="0" smtClean="0">
                <a:solidFill>
                  <a:srgbClr val="0000B8"/>
                </a:solidFill>
              </a:rPr>
              <a:t>=“</a:t>
            </a:r>
            <a:r>
              <a:rPr lang="en-US" dirty="0" err="1" smtClean="0">
                <a:solidFill>
                  <a:srgbClr val="0000B8"/>
                </a:solidFill>
              </a:rPr>
              <a:t>cab_image</a:t>
            </a:r>
            <a:r>
              <a:rPr lang="en-US" dirty="0" smtClean="0">
                <a:solidFill>
                  <a:srgbClr val="0000B8"/>
                </a:solidFill>
              </a:rPr>
              <a:t>”</a:t>
            </a:r>
          </a:p>
          <a:p>
            <a:r>
              <a:rPr lang="en-US" dirty="0">
                <a:solidFill>
                  <a:srgbClr val="0000B8"/>
                </a:solidFill>
              </a:rPr>
              <a:t> </a:t>
            </a:r>
            <a:r>
              <a:rPr lang="en-US" dirty="0" smtClean="0">
                <a:solidFill>
                  <a:srgbClr val="0000B8"/>
                </a:solidFill>
              </a:rPr>
              <a:t>   </a:t>
            </a:r>
            <a:r>
              <a:rPr lang="en-US" dirty="0" err="1" smtClean="0">
                <a:solidFill>
                  <a:srgbClr val="0000B8"/>
                </a:solidFill>
              </a:rPr>
              <a:t>android:src</a:t>
            </a:r>
            <a:r>
              <a:rPr lang="en-US" dirty="0" smtClean="0">
                <a:solidFill>
                  <a:srgbClr val="0000B8"/>
                </a:solidFill>
              </a:rPr>
              <a:t>=</a:t>
            </a:r>
            <a:r>
              <a:rPr lang="en-US" dirty="0" err="1" smtClean="0">
                <a:solidFill>
                  <a:srgbClr val="0000B8"/>
                </a:solidFill>
              </a:rPr>
              <a:t>R.drawable.cab_badge</a:t>
            </a:r>
            <a:endParaRPr lang="en-US" dirty="0" smtClean="0">
              <a:solidFill>
                <a:srgbClr val="0000B8"/>
              </a:solidFill>
            </a:endParaRPr>
          </a:p>
          <a:p>
            <a:r>
              <a:rPr lang="en-US" dirty="0">
                <a:solidFill>
                  <a:srgbClr val="0000B8"/>
                </a:solidFill>
              </a:rPr>
              <a:t> </a:t>
            </a:r>
            <a:r>
              <a:rPr lang="en-US" dirty="0" smtClean="0">
                <a:solidFill>
                  <a:srgbClr val="0000B8"/>
                </a:solidFill>
              </a:rPr>
              <a:t>   </a:t>
            </a:r>
            <a:r>
              <a:rPr lang="en-US" dirty="0" err="1" smtClean="0">
                <a:solidFill>
                  <a:srgbClr val="0000B8"/>
                </a:solidFill>
              </a:rPr>
              <a:t>android:maxWidth</a:t>
            </a:r>
            <a:r>
              <a:rPr lang="en-US" dirty="0" smtClean="0">
                <a:solidFill>
                  <a:srgbClr val="0000B8"/>
                </a:solidFill>
              </a:rPr>
              <a:t>=64dp /&gt;</a:t>
            </a:r>
          </a:p>
          <a:p>
            <a:r>
              <a:rPr lang="en-US" dirty="0">
                <a:solidFill>
                  <a:srgbClr val="0000B8"/>
                </a:solidFill>
              </a:rPr>
              <a:t> </a:t>
            </a:r>
            <a:r>
              <a:rPr lang="en-US" dirty="0" smtClean="0">
                <a:solidFill>
                  <a:srgbClr val="0000B8"/>
                </a:solidFill>
              </a:rPr>
              <a:t>   </a:t>
            </a:r>
            <a:endParaRPr lang="en-US" dirty="0">
              <a:solidFill>
                <a:srgbClr val="0000B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05000" y="3810000"/>
            <a:ext cx="762000" cy="15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3" idx="3"/>
          </p:cNvCxnSpPr>
          <p:nvPr/>
        </p:nvCxnSpPr>
        <p:spPr>
          <a:xfrm flipV="1">
            <a:off x="2667000" y="3048000"/>
            <a:ext cx="1981200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24400" y="2590800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TextView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</a:t>
            </a:r>
            <a:r>
              <a:rPr lang="en-US" dirty="0" err="1" smtClean="0">
                <a:solidFill>
                  <a:srgbClr val="FF0000"/>
                </a:solidFill>
              </a:rPr>
              <a:t>android:id</a:t>
            </a:r>
            <a:r>
              <a:rPr lang="en-US" dirty="0" smtClean="0">
                <a:solidFill>
                  <a:srgbClr val="FF0000"/>
                </a:solidFill>
              </a:rPr>
              <a:t>=“</a:t>
            </a:r>
            <a:r>
              <a:rPr lang="en-US" dirty="0" err="1" smtClean="0">
                <a:solidFill>
                  <a:srgbClr val="FF0000"/>
                </a:solidFill>
              </a:rPr>
              <a:t>cab_text</a:t>
            </a:r>
            <a:r>
              <a:rPr lang="en-US" dirty="0" smtClean="0">
                <a:solidFill>
                  <a:srgbClr val="FF0000"/>
                </a:solidFill>
              </a:rPr>
              <a:t>”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</a:t>
            </a:r>
            <a:r>
              <a:rPr lang="en-US" dirty="0" err="1" smtClean="0">
                <a:solidFill>
                  <a:srgbClr val="FF0000"/>
                </a:solidFill>
              </a:rPr>
              <a:t>android:text</a:t>
            </a:r>
            <a:r>
              <a:rPr lang="en-US" dirty="0" smtClean="0">
                <a:solidFill>
                  <a:srgbClr val="FF0000"/>
                </a:solidFill>
              </a:rPr>
              <a:t>=“@string/</a:t>
            </a:r>
            <a:r>
              <a:rPr lang="en-US" dirty="0" err="1" smtClean="0">
                <a:solidFill>
                  <a:srgbClr val="FF0000"/>
                </a:solidFill>
              </a:rPr>
              <a:t>cab_text</a:t>
            </a:r>
            <a:r>
              <a:rPr lang="en-US" dirty="0" smtClean="0">
                <a:solidFill>
                  <a:srgbClr val="FF0000"/>
                </a:solidFill>
              </a:rPr>
              <a:t>” /&gt;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28800" y="3048000"/>
            <a:ext cx="914400" cy="990600"/>
          </a:xfrm>
          <a:prstGeom prst="rect">
            <a:avLst/>
          </a:prstGeom>
          <a:noFill/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7" idx="3"/>
            <a:endCxn id="16" idx="1"/>
          </p:cNvCxnSpPr>
          <p:nvPr/>
        </p:nvCxnSpPr>
        <p:spPr>
          <a:xfrm>
            <a:off x="2743200" y="3543300"/>
            <a:ext cx="1676400" cy="70366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743200" y="1066800"/>
            <a:ext cx="1828800" cy="25146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19600" y="247471"/>
            <a:ext cx="419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&lt;</a:t>
            </a:r>
            <a:r>
              <a:rPr lang="en-US" dirty="0" err="1" smtClean="0">
                <a:solidFill>
                  <a:srgbClr val="008000"/>
                </a:solidFill>
              </a:rPr>
              <a:t>LinearLayout</a:t>
            </a:r>
            <a:endParaRPr lang="en-US" dirty="0" smtClean="0">
              <a:solidFill>
                <a:srgbClr val="008000"/>
              </a:solidFill>
            </a:endParaRPr>
          </a:p>
          <a:p>
            <a:r>
              <a:rPr lang="en-US" dirty="0" smtClean="0">
                <a:solidFill>
                  <a:srgbClr val="008000"/>
                </a:solidFill>
              </a:rPr>
              <a:t>    </a:t>
            </a:r>
            <a:r>
              <a:rPr lang="en-US" dirty="0" err="1" smtClean="0">
                <a:solidFill>
                  <a:srgbClr val="008000"/>
                </a:solidFill>
              </a:rPr>
              <a:t>android:layout_width</a:t>
            </a:r>
            <a:r>
              <a:rPr lang="en-US" dirty="0" smtClean="0">
                <a:solidFill>
                  <a:srgbClr val="008000"/>
                </a:solidFill>
              </a:rPr>
              <a:t>=</a:t>
            </a:r>
            <a:r>
              <a:rPr lang="en-US" dirty="0" err="1" smtClean="0">
                <a:solidFill>
                  <a:srgbClr val="008000"/>
                </a:solidFill>
              </a:rPr>
              <a:t>wrap_content</a:t>
            </a:r>
            <a:endParaRPr lang="en-US" dirty="0" smtClean="0">
              <a:solidFill>
                <a:srgbClr val="008000"/>
              </a:solidFill>
            </a:endParaRPr>
          </a:p>
          <a:p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 smtClean="0">
                <a:solidFill>
                  <a:srgbClr val="008000"/>
                </a:solidFill>
              </a:rPr>
              <a:t>   </a:t>
            </a:r>
            <a:r>
              <a:rPr lang="en-US" dirty="0" err="1" smtClean="0">
                <a:solidFill>
                  <a:srgbClr val="008000"/>
                </a:solidFill>
              </a:rPr>
              <a:t>android:layout_height</a:t>
            </a:r>
            <a:r>
              <a:rPr lang="en-US" dirty="0" smtClean="0">
                <a:solidFill>
                  <a:srgbClr val="008000"/>
                </a:solidFill>
              </a:rPr>
              <a:t>=</a:t>
            </a:r>
            <a:r>
              <a:rPr lang="en-US" dirty="0" err="1" smtClean="0">
                <a:solidFill>
                  <a:srgbClr val="008000"/>
                </a:solidFill>
              </a:rPr>
              <a:t>wrap_content</a:t>
            </a:r>
            <a:endParaRPr lang="en-US" dirty="0" smtClean="0">
              <a:solidFill>
                <a:srgbClr val="008000"/>
              </a:solidFill>
            </a:endParaRPr>
          </a:p>
          <a:p>
            <a:r>
              <a:rPr lang="en-US" dirty="0" smtClean="0">
                <a:solidFill>
                  <a:srgbClr val="008000"/>
                </a:solidFill>
              </a:rPr>
              <a:t>    </a:t>
            </a:r>
            <a:r>
              <a:rPr lang="en-US" dirty="0" err="1" smtClean="0">
                <a:solidFill>
                  <a:srgbClr val="008000"/>
                </a:solidFill>
              </a:rPr>
              <a:t>android:orientation</a:t>
            </a:r>
            <a:r>
              <a:rPr lang="en-US" dirty="0" smtClean="0">
                <a:solidFill>
                  <a:srgbClr val="008000"/>
                </a:solidFill>
              </a:rPr>
              <a:t>=vertical&gt;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19600" y="34290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&lt;/</a:t>
            </a:r>
            <a:r>
              <a:rPr lang="en-US" dirty="0" err="1" smtClean="0">
                <a:solidFill>
                  <a:srgbClr val="008000"/>
                </a:solidFill>
              </a:rPr>
              <a:t>LinearLayout</a:t>
            </a:r>
            <a:r>
              <a:rPr lang="en-US" dirty="0">
                <a:solidFill>
                  <a:srgbClr val="008000"/>
                </a:solidFill>
              </a:rPr>
              <a:t>&gt;</a:t>
            </a:r>
            <a:endParaRPr lang="en-US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7035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57200"/>
            <a:ext cx="3337560" cy="55626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905000" y="3124200"/>
            <a:ext cx="762000" cy="685800"/>
          </a:xfrm>
          <a:prstGeom prst="rect">
            <a:avLst/>
          </a:prstGeom>
          <a:noFill/>
          <a:ln w="38100">
            <a:solidFill>
              <a:srgbClr val="0000B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2" idx="3"/>
          </p:cNvCxnSpPr>
          <p:nvPr/>
        </p:nvCxnSpPr>
        <p:spPr>
          <a:xfrm flipV="1">
            <a:off x="2667000" y="1752600"/>
            <a:ext cx="2057400" cy="1714500"/>
          </a:xfrm>
          <a:prstGeom prst="straightConnector1">
            <a:avLst/>
          </a:prstGeom>
          <a:ln>
            <a:solidFill>
              <a:srgbClr val="0000B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724400" y="1371600"/>
            <a:ext cx="411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B8"/>
                </a:solidFill>
              </a:rPr>
              <a:t>&lt;</a:t>
            </a:r>
            <a:r>
              <a:rPr lang="en-US" dirty="0" err="1" smtClean="0">
                <a:solidFill>
                  <a:srgbClr val="0000B8"/>
                </a:solidFill>
              </a:rPr>
              <a:t>ImageView</a:t>
            </a:r>
            <a:endParaRPr lang="en-US" dirty="0" smtClean="0">
              <a:solidFill>
                <a:srgbClr val="0000B8"/>
              </a:solidFill>
            </a:endParaRPr>
          </a:p>
          <a:p>
            <a:r>
              <a:rPr lang="en-US" dirty="0">
                <a:solidFill>
                  <a:srgbClr val="0000B8"/>
                </a:solidFill>
              </a:rPr>
              <a:t> </a:t>
            </a:r>
            <a:r>
              <a:rPr lang="en-US" dirty="0" smtClean="0">
                <a:solidFill>
                  <a:srgbClr val="0000B8"/>
                </a:solidFill>
              </a:rPr>
              <a:t>   </a:t>
            </a:r>
            <a:r>
              <a:rPr lang="en-US" dirty="0" err="1" smtClean="0">
                <a:solidFill>
                  <a:srgbClr val="0000B8"/>
                </a:solidFill>
              </a:rPr>
              <a:t>android:id</a:t>
            </a:r>
            <a:r>
              <a:rPr lang="en-US" dirty="0" smtClean="0">
                <a:solidFill>
                  <a:srgbClr val="0000B8"/>
                </a:solidFill>
              </a:rPr>
              <a:t>=“</a:t>
            </a:r>
            <a:r>
              <a:rPr lang="en-US" dirty="0" err="1" smtClean="0">
                <a:solidFill>
                  <a:srgbClr val="0000B8"/>
                </a:solidFill>
              </a:rPr>
              <a:t>cab_image</a:t>
            </a:r>
            <a:r>
              <a:rPr lang="en-US" dirty="0" smtClean="0">
                <a:solidFill>
                  <a:srgbClr val="0000B8"/>
                </a:solidFill>
              </a:rPr>
              <a:t>”</a:t>
            </a:r>
          </a:p>
          <a:p>
            <a:r>
              <a:rPr lang="en-US" dirty="0">
                <a:solidFill>
                  <a:srgbClr val="0000B8"/>
                </a:solidFill>
              </a:rPr>
              <a:t> </a:t>
            </a:r>
            <a:r>
              <a:rPr lang="en-US" dirty="0" smtClean="0">
                <a:solidFill>
                  <a:srgbClr val="0000B8"/>
                </a:solidFill>
              </a:rPr>
              <a:t>   </a:t>
            </a:r>
            <a:r>
              <a:rPr lang="en-US" dirty="0" err="1" smtClean="0">
                <a:solidFill>
                  <a:srgbClr val="0000B8"/>
                </a:solidFill>
              </a:rPr>
              <a:t>android:src</a:t>
            </a:r>
            <a:r>
              <a:rPr lang="en-US" dirty="0" smtClean="0">
                <a:solidFill>
                  <a:srgbClr val="0000B8"/>
                </a:solidFill>
              </a:rPr>
              <a:t>=</a:t>
            </a:r>
            <a:r>
              <a:rPr lang="en-US" dirty="0" err="1" smtClean="0">
                <a:solidFill>
                  <a:srgbClr val="0000B8"/>
                </a:solidFill>
              </a:rPr>
              <a:t>R.drawable.cab_badge</a:t>
            </a:r>
            <a:endParaRPr lang="en-US" dirty="0" smtClean="0">
              <a:solidFill>
                <a:srgbClr val="0000B8"/>
              </a:solidFill>
            </a:endParaRPr>
          </a:p>
          <a:p>
            <a:r>
              <a:rPr lang="en-US" dirty="0">
                <a:solidFill>
                  <a:srgbClr val="0000B8"/>
                </a:solidFill>
              </a:rPr>
              <a:t> </a:t>
            </a:r>
            <a:r>
              <a:rPr lang="en-US" dirty="0" smtClean="0">
                <a:solidFill>
                  <a:srgbClr val="0000B8"/>
                </a:solidFill>
              </a:rPr>
              <a:t>   </a:t>
            </a:r>
            <a:r>
              <a:rPr lang="en-US" dirty="0" err="1" smtClean="0">
                <a:solidFill>
                  <a:srgbClr val="0000B8"/>
                </a:solidFill>
              </a:rPr>
              <a:t>android:maxWidth</a:t>
            </a:r>
            <a:r>
              <a:rPr lang="en-US" dirty="0" smtClean="0">
                <a:solidFill>
                  <a:srgbClr val="0000B8"/>
                </a:solidFill>
              </a:rPr>
              <a:t>=64dp /&gt;</a:t>
            </a:r>
          </a:p>
          <a:p>
            <a:r>
              <a:rPr lang="en-US" dirty="0">
                <a:solidFill>
                  <a:srgbClr val="0000B8"/>
                </a:solidFill>
              </a:rPr>
              <a:t> </a:t>
            </a:r>
            <a:r>
              <a:rPr lang="en-US" dirty="0" smtClean="0">
                <a:solidFill>
                  <a:srgbClr val="0000B8"/>
                </a:solidFill>
              </a:rPr>
              <a:t>   </a:t>
            </a:r>
            <a:endParaRPr lang="en-US" dirty="0">
              <a:solidFill>
                <a:srgbClr val="0000B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05000" y="3810000"/>
            <a:ext cx="762000" cy="15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3" idx="3"/>
          </p:cNvCxnSpPr>
          <p:nvPr/>
        </p:nvCxnSpPr>
        <p:spPr>
          <a:xfrm flipV="1">
            <a:off x="2667000" y="3048000"/>
            <a:ext cx="1981200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24400" y="2590800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TextView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</a:t>
            </a:r>
            <a:r>
              <a:rPr lang="en-US" dirty="0" err="1" smtClean="0">
                <a:solidFill>
                  <a:srgbClr val="FF0000"/>
                </a:solidFill>
              </a:rPr>
              <a:t>android:id</a:t>
            </a:r>
            <a:r>
              <a:rPr lang="en-US" dirty="0" smtClean="0">
                <a:solidFill>
                  <a:srgbClr val="FF0000"/>
                </a:solidFill>
              </a:rPr>
              <a:t>=“</a:t>
            </a:r>
            <a:r>
              <a:rPr lang="en-US" dirty="0" err="1" smtClean="0">
                <a:solidFill>
                  <a:srgbClr val="FF0000"/>
                </a:solidFill>
              </a:rPr>
              <a:t>cab_text</a:t>
            </a:r>
            <a:r>
              <a:rPr lang="en-US" dirty="0" smtClean="0">
                <a:solidFill>
                  <a:srgbClr val="FF0000"/>
                </a:solidFill>
              </a:rPr>
              <a:t>”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</a:t>
            </a:r>
            <a:r>
              <a:rPr lang="en-US" dirty="0" err="1" smtClean="0">
                <a:solidFill>
                  <a:srgbClr val="FF0000"/>
                </a:solidFill>
              </a:rPr>
              <a:t>android:text</a:t>
            </a:r>
            <a:r>
              <a:rPr lang="en-US" dirty="0" smtClean="0">
                <a:solidFill>
                  <a:srgbClr val="FF0000"/>
                </a:solidFill>
              </a:rPr>
              <a:t>=“@string/</a:t>
            </a:r>
            <a:r>
              <a:rPr lang="en-US" dirty="0" err="1" smtClean="0">
                <a:solidFill>
                  <a:srgbClr val="FF0000"/>
                </a:solidFill>
              </a:rPr>
              <a:t>cab_text</a:t>
            </a:r>
            <a:r>
              <a:rPr lang="en-US" dirty="0" smtClean="0">
                <a:solidFill>
                  <a:srgbClr val="FF0000"/>
                </a:solidFill>
              </a:rPr>
              <a:t>” /&gt;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28800" y="3048000"/>
            <a:ext cx="914400" cy="990600"/>
          </a:xfrm>
          <a:prstGeom prst="rect">
            <a:avLst/>
          </a:prstGeom>
          <a:noFill/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7" idx="3"/>
            <a:endCxn id="16" idx="1"/>
          </p:cNvCxnSpPr>
          <p:nvPr/>
        </p:nvCxnSpPr>
        <p:spPr>
          <a:xfrm>
            <a:off x="2743200" y="3543300"/>
            <a:ext cx="1676400" cy="70366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743200" y="1066800"/>
            <a:ext cx="1828800" cy="25146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19600" y="247471"/>
            <a:ext cx="419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&lt;</a:t>
            </a:r>
            <a:r>
              <a:rPr lang="en-US" dirty="0" err="1" smtClean="0">
                <a:solidFill>
                  <a:srgbClr val="008000"/>
                </a:solidFill>
              </a:rPr>
              <a:t>LinearLayout</a:t>
            </a:r>
            <a:endParaRPr lang="en-US" dirty="0" smtClean="0">
              <a:solidFill>
                <a:srgbClr val="008000"/>
              </a:solidFill>
            </a:endParaRPr>
          </a:p>
          <a:p>
            <a:r>
              <a:rPr lang="en-US" dirty="0" smtClean="0">
                <a:solidFill>
                  <a:srgbClr val="008000"/>
                </a:solidFill>
              </a:rPr>
              <a:t>    </a:t>
            </a:r>
            <a:r>
              <a:rPr lang="en-US" dirty="0" err="1" smtClean="0">
                <a:solidFill>
                  <a:srgbClr val="008000"/>
                </a:solidFill>
              </a:rPr>
              <a:t>android:layout_width</a:t>
            </a:r>
            <a:r>
              <a:rPr lang="en-US" dirty="0" smtClean="0">
                <a:solidFill>
                  <a:srgbClr val="008000"/>
                </a:solidFill>
              </a:rPr>
              <a:t>=</a:t>
            </a:r>
            <a:r>
              <a:rPr lang="en-US" dirty="0" err="1" smtClean="0">
                <a:solidFill>
                  <a:srgbClr val="008000"/>
                </a:solidFill>
              </a:rPr>
              <a:t>wrap_content</a:t>
            </a:r>
            <a:endParaRPr lang="en-US" dirty="0" smtClean="0">
              <a:solidFill>
                <a:srgbClr val="008000"/>
              </a:solidFill>
            </a:endParaRPr>
          </a:p>
          <a:p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 smtClean="0">
                <a:solidFill>
                  <a:srgbClr val="008000"/>
                </a:solidFill>
              </a:rPr>
              <a:t>   </a:t>
            </a:r>
            <a:r>
              <a:rPr lang="en-US" dirty="0" err="1" smtClean="0">
                <a:solidFill>
                  <a:srgbClr val="008000"/>
                </a:solidFill>
              </a:rPr>
              <a:t>android:layout_height</a:t>
            </a:r>
            <a:r>
              <a:rPr lang="en-US" dirty="0" smtClean="0">
                <a:solidFill>
                  <a:srgbClr val="008000"/>
                </a:solidFill>
              </a:rPr>
              <a:t>=</a:t>
            </a:r>
            <a:r>
              <a:rPr lang="en-US" dirty="0" err="1" smtClean="0">
                <a:solidFill>
                  <a:srgbClr val="008000"/>
                </a:solidFill>
              </a:rPr>
              <a:t>wrap_content</a:t>
            </a:r>
            <a:endParaRPr lang="en-US" dirty="0" smtClean="0">
              <a:solidFill>
                <a:srgbClr val="008000"/>
              </a:solidFill>
            </a:endParaRPr>
          </a:p>
          <a:p>
            <a:r>
              <a:rPr lang="en-US" dirty="0" smtClean="0">
                <a:solidFill>
                  <a:srgbClr val="008000"/>
                </a:solidFill>
              </a:rPr>
              <a:t>    </a:t>
            </a:r>
            <a:r>
              <a:rPr lang="en-US" dirty="0" err="1" smtClean="0">
                <a:solidFill>
                  <a:srgbClr val="008000"/>
                </a:solidFill>
              </a:rPr>
              <a:t>android:orientation</a:t>
            </a:r>
            <a:r>
              <a:rPr lang="en-US" dirty="0" smtClean="0">
                <a:solidFill>
                  <a:srgbClr val="008000"/>
                </a:solidFill>
              </a:rPr>
              <a:t>=vertical&gt;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19600" y="34290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&lt;/</a:t>
            </a:r>
            <a:r>
              <a:rPr lang="en-US" dirty="0" err="1" smtClean="0">
                <a:solidFill>
                  <a:srgbClr val="008000"/>
                </a:solidFill>
              </a:rPr>
              <a:t>LinearLayout</a:t>
            </a:r>
            <a:r>
              <a:rPr lang="en-US" dirty="0">
                <a:solidFill>
                  <a:srgbClr val="008000"/>
                </a:solidFill>
              </a:rPr>
              <a:t>&gt;</a:t>
            </a:r>
            <a:endParaRPr lang="en-US" dirty="0" smtClean="0">
              <a:solidFill>
                <a:srgbClr val="008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600" y="1219200"/>
            <a:ext cx="3352800" cy="4800600"/>
          </a:xfrm>
          <a:prstGeom prst="rect">
            <a:avLst/>
          </a:prstGeom>
          <a:noFill/>
          <a:ln w="41275"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312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57200"/>
            <a:ext cx="3337560" cy="55626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905000" y="3124200"/>
            <a:ext cx="762000" cy="685800"/>
          </a:xfrm>
          <a:prstGeom prst="rect">
            <a:avLst/>
          </a:prstGeom>
          <a:noFill/>
          <a:ln w="38100">
            <a:solidFill>
              <a:srgbClr val="0000B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2" idx="3"/>
          </p:cNvCxnSpPr>
          <p:nvPr/>
        </p:nvCxnSpPr>
        <p:spPr>
          <a:xfrm flipV="1">
            <a:off x="2667000" y="1752600"/>
            <a:ext cx="2057400" cy="1714500"/>
          </a:xfrm>
          <a:prstGeom prst="straightConnector1">
            <a:avLst/>
          </a:prstGeom>
          <a:ln>
            <a:solidFill>
              <a:srgbClr val="0000B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724400" y="1371600"/>
            <a:ext cx="411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B8"/>
                </a:solidFill>
              </a:rPr>
              <a:t>&lt;</a:t>
            </a:r>
            <a:r>
              <a:rPr lang="en-US" dirty="0" err="1" smtClean="0">
                <a:solidFill>
                  <a:srgbClr val="0000B8"/>
                </a:solidFill>
              </a:rPr>
              <a:t>ImageView</a:t>
            </a:r>
            <a:endParaRPr lang="en-US" dirty="0" smtClean="0">
              <a:solidFill>
                <a:srgbClr val="0000B8"/>
              </a:solidFill>
            </a:endParaRPr>
          </a:p>
          <a:p>
            <a:r>
              <a:rPr lang="en-US" dirty="0">
                <a:solidFill>
                  <a:srgbClr val="0000B8"/>
                </a:solidFill>
              </a:rPr>
              <a:t> </a:t>
            </a:r>
            <a:r>
              <a:rPr lang="en-US" dirty="0" smtClean="0">
                <a:solidFill>
                  <a:srgbClr val="0000B8"/>
                </a:solidFill>
              </a:rPr>
              <a:t>   </a:t>
            </a:r>
            <a:r>
              <a:rPr lang="en-US" dirty="0" err="1" smtClean="0">
                <a:solidFill>
                  <a:srgbClr val="0000B8"/>
                </a:solidFill>
              </a:rPr>
              <a:t>android:id</a:t>
            </a:r>
            <a:r>
              <a:rPr lang="en-US" dirty="0" smtClean="0">
                <a:solidFill>
                  <a:srgbClr val="0000B8"/>
                </a:solidFill>
              </a:rPr>
              <a:t>=“</a:t>
            </a:r>
            <a:r>
              <a:rPr lang="en-US" dirty="0" err="1" smtClean="0">
                <a:solidFill>
                  <a:srgbClr val="0000B8"/>
                </a:solidFill>
              </a:rPr>
              <a:t>cab_image</a:t>
            </a:r>
            <a:r>
              <a:rPr lang="en-US" dirty="0" smtClean="0">
                <a:solidFill>
                  <a:srgbClr val="0000B8"/>
                </a:solidFill>
              </a:rPr>
              <a:t>”</a:t>
            </a:r>
          </a:p>
          <a:p>
            <a:r>
              <a:rPr lang="en-US" dirty="0">
                <a:solidFill>
                  <a:srgbClr val="0000B8"/>
                </a:solidFill>
              </a:rPr>
              <a:t> </a:t>
            </a:r>
            <a:r>
              <a:rPr lang="en-US" dirty="0" smtClean="0">
                <a:solidFill>
                  <a:srgbClr val="0000B8"/>
                </a:solidFill>
              </a:rPr>
              <a:t>   </a:t>
            </a:r>
            <a:r>
              <a:rPr lang="en-US" dirty="0" err="1" smtClean="0">
                <a:solidFill>
                  <a:srgbClr val="0000B8"/>
                </a:solidFill>
              </a:rPr>
              <a:t>android:src</a:t>
            </a:r>
            <a:r>
              <a:rPr lang="en-US" dirty="0" smtClean="0">
                <a:solidFill>
                  <a:srgbClr val="0000B8"/>
                </a:solidFill>
              </a:rPr>
              <a:t>=</a:t>
            </a:r>
            <a:r>
              <a:rPr lang="en-US" dirty="0" err="1" smtClean="0">
                <a:solidFill>
                  <a:srgbClr val="0000B8"/>
                </a:solidFill>
              </a:rPr>
              <a:t>R.drawable.cab_badge</a:t>
            </a:r>
            <a:endParaRPr lang="en-US" dirty="0" smtClean="0">
              <a:solidFill>
                <a:srgbClr val="0000B8"/>
              </a:solidFill>
            </a:endParaRPr>
          </a:p>
          <a:p>
            <a:r>
              <a:rPr lang="en-US" dirty="0">
                <a:solidFill>
                  <a:srgbClr val="0000B8"/>
                </a:solidFill>
              </a:rPr>
              <a:t> </a:t>
            </a:r>
            <a:r>
              <a:rPr lang="en-US" dirty="0" smtClean="0">
                <a:solidFill>
                  <a:srgbClr val="0000B8"/>
                </a:solidFill>
              </a:rPr>
              <a:t>   </a:t>
            </a:r>
            <a:r>
              <a:rPr lang="en-US" dirty="0" err="1" smtClean="0">
                <a:solidFill>
                  <a:srgbClr val="0000B8"/>
                </a:solidFill>
              </a:rPr>
              <a:t>android:maxWidth</a:t>
            </a:r>
            <a:r>
              <a:rPr lang="en-US" dirty="0" smtClean="0">
                <a:solidFill>
                  <a:srgbClr val="0000B8"/>
                </a:solidFill>
              </a:rPr>
              <a:t>=64dp /&gt;</a:t>
            </a:r>
          </a:p>
          <a:p>
            <a:r>
              <a:rPr lang="en-US" dirty="0">
                <a:solidFill>
                  <a:srgbClr val="0000B8"/>
                </a:solidFill>
              </a:rPr>
              <a:t> </a:t>
            </a:r>
            <a:r>
              <a:rPr lang="en-US" dirty="0" smtClean="0">
                <a:solidFill>
                  <a:srgbClr val="0000B8"/>
                </a:solidFill>
              </a:rPr>
              <a:t>   </a:t>
            </a:r>
            <a:endParaRPr lang="en-US" dirty="0">
              <a:solidFill>
                <a:srgbClr val="0000B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05000" y="3810000"/>
            <a:ext cx="762000" cy="15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3" idx="3"/>
          </p:cNvCxnSpPr>
          <p:nvPr/>
        </p:nvCxnSpPr>
        <p:spPr>
          <a:xfrm flipV="1">
            <a:off x="2667000" y="3048000"/>
            <a:ext cx="1981200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24400" y="2590800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TextView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</a:t>
            </a:r>
            <a:r>
              <a:rPr lang="en-US" dirty="0" err="1" smtClean="0">
                <a:solidFill>
                  <a:srgbClr val="FF0000"/>
                </a:solidFill>
              </a:rPr>
              <a:t>android:id</a:t>
            </a:r>
            <a:r>
              <a:rPr lang="en-US" dirty="0" smtClean="0">
                <a:solidFill>
                  <a:srgbClr val="FF0000"/>
                </a:solidFill>
              </a:rPr>
              <a:t>=“</a:t>
            </a:r>
            <a:r>
              <a:rPr lang="en-US" dirty="0" err="1" smtClean="0">
                <a:solidFill>
                  <a:srgbClr val="FF0000"/>
                </a:solidFill>
              </a:rPr>
              <a:t>cab_text</a:t>
            </a:r>
            <a:r>
              <a:rPr lang="en-US" dirty="0" smtClean="0">
                <a:solidFill>
                  <a:srgbClr val="FF0000"/>
                </a:solidFill>
              </a:rPr>
              <a:t>”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</a:t>
            </a:r>
            <a:r>
              <a:rPr lang="en-US" dirty="0" err="1" smtClean="0">
                <a:solidFill>
                  <a:srgbClr val="FF0000"/>
                </a:solidFill>
              </a:rPr>
              <a:t>android:text</a:t>
            </a:r>
            <a:r>
              <a:rPr lang="en-US" dirty="0" smtClean="0">
                <a:solidFill>
                  <a:srgbClr val="FF0000"/>
                </a:solidFill>
              </a:rPr>
              <a:t>=“@string/</a:t>
            </a:r>
            <a:r>
              <a:rPr lang="en-US" dirty="0" err="1" smtClean="0">
                <a:solidFill>
                  <a:srgbClr val="FF0000"/>
                </a:solidFill>
              </a:rPr>
              <a:t>cab_text</a:t>
            </a:r>
            <a:r>
              <a:rPr lang="en-US" dirty="0" smtClean="0">
                <a:solidFill>
                  <a:srgbClr val="FF0000"/>
                </a:solidFill>
              </a:rPr>
              <a:t>” /&gt;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28800" y="3048000"/>
            <a:ext cx="914400" cy="990600"/>
          </a:xfrm>
          <a:prstGeom prst="rect">
            <a:avLst/>
          </a:prstGeom>
          <a:noFill/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7" idx="3"/>
            <a:endCxn id="16" idx="1"/>
          </p:cNvCxnSpPr>
          <p:nvPr/>
        </p:nvCxnSpPr>
        <p:spPr>
          <a:xfrm>
            <a:off x="2743200" y="3543300"/>
            <a:ext cx="1676400" cy="70366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743200" y="1066800"/>
            <a:ext cx="1828800" cy="25146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19600" y="247471"/>
            <a:ext cx="419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&lt;</a:t>
            </a:r>
            <a:r>
              <a:rPr lang="en-US" dirty="0" err="1" smtClean="0">
                <a:solidFill>
                  <a:srgbClr val="008000"/>
                </a:solidFill>
              </a:rPr>
              <a:t>LinearLayout</a:t>
            </a:r>
            <a:endParaRPr lang="en-US" dirty="0" smtClean="0">
              <a:solidFill>
                <a:srgbClr val="008000"/>
              </a:solidFill>
            </a:endParaRPr>
          </a:p>
          <a:p>
            <a:r>
              <a:rPr lang="en-US" dirty="0" smtClean="0">
                <a:solidFill>
                  <a:srgbClr val="008000"/>
                </a:solidFill>
              </a:rPr>
              <a:t>    </a:t>
            </a:r>
            <a:r>
              <a:rPr lang="en-US" dirty="0" err="1" smtClean="0">
                <a:solidFill>
                  <a:srgbClr val="008000"/>
                </a:solidFill>
              </a:rPr>
              <a:t>android:layout_width</a:t>
            </a:r>
            <a:r>
              <a:rPr lang="en-US" dirty="0" smtClean="0">
                <a:solidFill>
                  <a:srgbClr val="008000"/>
                </a:solidFill>
              </a:rPr>
              <a:t>=</a:t>
            </a:r>
            <a:r>
              <a:rPr lang="en-US" dirty="0" err="1" smtClean="0">
                <a:solidFill>
                  <a:srgbClr val="008000"/>
                </a:solidFill>
              </a:rPr>
              <a:t>wrap_content</a:t>
            </a:r>
            <a:endParaRPr lang="en-US" dirty="0" smtClean="0">
              <a:solidFill>
                <a:srgbClr val="008000"/>
              </a:solidFill>
            </a:endParaRPr>
          </a:p>
          <a:p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 smtClean="0">
                <a:solidFill>
                  <a:srgbClr val="008000"/>
                </a:solidFill>
              </a:rPr>
              <a:t>   </a:t>
            </a:r>
            <a:r>
              <a:rPr lang="en-US" dirty="0" err="1" smtClean="0">
                <a:solidFill>
                  <a:srgbClr val="008000"/>
                </a:solidFill>
              </a:rPr>
              <a:t>android:layout_height</a:t>
            </a:r>
            <a:r>
              <a:rPr lang="en-US" dirty="0" smtClean="0">
                <a:solidFill>
                  <a:srgbClr val="008000"/>
                </a:solidFill>
              </a:rPr>
              <a:t>=</a:t>
            </a:r>
            <a:r>
              <a:rPr lang="en-US" dirty="0" err="1" smtClean="0">
                <a:solidFill>
                  <a:srgbClr val="008000"/>
                </a:solidFill>
              </a:rPr>
              <a:t>wrap_content</a:t>
            </a:r>
            <a:endParaRPr lang="en-US" dirty="0" smtClean="0">
              <a:solidFill>
                <a:srgbClr val="008000"/>
              </a:solidFill>
            </a:endParaRPr>
          </a:p>
          <a:p>
            <a:r>
              <a:rPr lang="en-US" dirty="0" smtClean="0">
                <a:solidFill>
                  <a:srgbClr val="008000"/>
                </a:solidFill>
              </a:rPr>
              <a:t>    </a:t>
            </a:r>
            <a:r>
              <a:rPr lang="en-US" dirty="0" err="1" smtClean="0">
                <a:solidFill>
                  <a:srgbClr val="008000"/>
                </a:solidFill>
              </a:rPr>
              <a:t>android:orientation</a:t>
            </a:r>
            <a:r>
              <a:rPr lang="en-US" dirty="0" smtClean="0">
                <a:solidFill>
                  <a:srgbClr val="008000"/>
                </a:solidFill>
              </a:rPr>
              <a:t>=vertical&gt;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19600" y="34290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&lt;/</a:t>
            </a:r>
            <a:r>
              <a:rPr lang="en-US" dirty="0" err="1" smtClean="0">
                <a:solidFill>
                  <a:srgbClr val="008000"/>
                </a:solidFill>
              </a:rPr>
              <a:t>LinearLayout</a:t>
            </a:r>
            <a:r>
              <a:rPr lang="en-US" dirty="0">
                <a:solidFill>
                  <a:srgbClr val="008000"/>
                </a:solidFill>
              </a:rPr>
              <a:t>&gt;</a:t>
            </a:r>
            <a:endParaRPr lang="en-US" dirty="0" smtClean="0">
              <a:solidFill>
                <a:srgbClr val="008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600" y="1219200"/>
            <a:ext cx="3352800" cy="4800600"/>
          </a:xfrm>
          <a:prstGeom prst="rect">
            <a:avLst/>
          </a:prstGeom>
          <a:noFill/>
          <a:ln w="41275"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581400" y="5334000"/>
            <a:ext cx="838200" cy="76200"/>
          </a:xfrm>
          <a:prstGeom prst="straightConnector1">
            <a:avLst/>
          </a:prstGeom>
          <a:ln>
            <a:solidFill>
              <a:srgbClr val="6600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419600" y="5181600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60066"/>
                </a:solidFill>
              </a:rPr>
              <a:t>&lt;</a:t>
            </a:r>
            <a:r>
              <a:rPr lang="en-US" dirty="0" err="1" smtClean="0">
                <a:solidFill>
                  <a:srgbClr val="660066"/>
                </a:solidFill>
              </a:rPr>
              <a:t>GridView</a:t>
            </a:r>
            <a:endParaRPr lang="en-US" dirty="0" smtClean="0">
              <a:solidFill>
                <a:srgbClr val="660066"/>
              </a:solidFill>
            </a:endParaRPr>
          </a:p>
          <a:p>
            <a:r>
              <a:rPr lang="en-US" dirty="0">
                <a:solidFill>
                  <a:srgbClr val="660066"/>
                </a:solidFill>
              </a:rPr>
              <a:t> </a:t>
            </a:r>
            <a:r>
              <a:rPr lang="en-US" dirty="0" smtClean="0">
                <a:solidFill>
                  <a:srgbClr val="660066"/>
                </a:solidFill>
              </a:rPr>
              <a:t>   </a:t>
            </a:r>
            <a:r>
              <a:rPr lang="en-US" dirty="0" err="1" smtClean="0">
                <a:solidFill>
                  <a:srgbClr val="660066"/>
                </a:solidFill>
              </a:rPr>
              <a:t>android:id</a:t>
            </a:r>
            <a:r>
              <a:rPr lang="en-US" dirty="0" smtClean="0">
                <a:solidFill>
                  <a:srgbClr val="660066"/>
                </a:solidFill>
              </a:rPr>
              <a:t>=“</a:t>
            </a:r>
            <a:r>
              <a:rPr lang="en-US" dirty="0" err="1" smtClean="0">
                <a:solidFill>
                  <a:srgbClr val="660066"/>
                </a:solidFill>
              </a:rPr>
              <a:t>badge_grid_layout</a:t>
            </a:r>
            <a:r>
              <a:rPr lang="en-US" dirty="0" smtClean="0">
                <a:solidFill>
                  <a:srgbClr val="660066"/>
                </a:solidFill>
              </a:rPr>
              <a:t>”</a:t>
            </a:r>
          </a:p>
          <a:p>
            <a:r>
              <a:rPr lang="en-US" dirty="0">
                <a:solidFill>
                  <a:srgbClr val="660066"/>
                </a:solidFill>
              </a:rPr>
              <a:t> </a:t>
            </a:r>
            <a:r>
              <a:rPr lang="en-US" dirty="0" smtClean="0">
                <a:solidFill>
                  <a:srgbClr val="660066"/>
                </a:solidFill>
              </a:rPr>
              <a:t>   </a:t>
            </a:r>
            <a:r>
              <a:rPr lang="en-US" dirty="0" err="1" smtClean="0">
                <a:solidFill>
                  <a:srgbClr val="660066"/>
                </a:solidFill>
              </a:rPr>
              <a:t>android:layout_width</a:t>
            </a:r>
            <a:r>
              <a:rPr lang="en-US" dirty="0" smtClean="0">
                <a:solidFill>
                  <a:srgbClr val="660066"/>
                </a:solidFill>
              </a:rPr>
              <a:t>=</a:t>
            </a:r>
            <a:r>
              <a:rPr lang="en-US" dirty="0" err="1" smtClean="0">
                <a:solidFill>
                  <a:srgbClr val="660066"/>
                </a:solidFill>
              </a:rPr>
              <a:t>fill_parent</a:t>
            </a:r>
            <a:endParaRPr lang="en-US" dirty="0" smtClean="0">
              <a:solidFill>
                <a:srgbClr val="660066"/>
              </a:solidFill>
            </a:endParaRPr>
          </a:p>
          <a:p>
            <a:r>
              <a:rPr lang="en-US" dirty="0">
                <a:solidFill>
                  <a:srgbClr val="660066"/>
                </a:solidFill>
              </a:rPr>
              <a:t> </a:t>
            </a:r>
            <a:r>
              <a:rPr lang="en-US" dirty="0" smtClean="0">
                <a:solidFill>
                  <a:srgbClr val="660066"/>
                </a:solidFill>
              </a:rPr>
              <a:t>   </a:t>
            </a:r>
            <a:r>
              <a:rPr lang="en-US" dirty="0" err="1" smtClean="0">
                <a:solidFill>
                  <a:srgbClr val="660066"/>
                </a:solidFill>
              </a:rPr>
              <a:t>android:layout_height</a:t>
            </a:r>
            <a:r>
              <a:rPr lang="en-US" dirty="0" smtClean="0">
                <a:solidFill>
                  <a:srgbClr val="660066"/>
                </a:solidFill>
              </a:rPr>
              <a:t>=</a:t>
            </a:r>
            <a:r>
              <a:rPr lang="en-US" dirty="0" err="1" smtClean="0">
                <a:solidFill>
                  <a:srgbClr val="660066"/>
                </a:solidFill>
              </a:rPr>
              <a:t>fill_parent</a:t>
            </a:r>
            <a:r>
              <a:rPr lang="en-US" dirty="0" smtClean="0">
                <a:solidFill>
                  <a:srgbClr val="660066"/>
                </a:solidFill>
              </a:rPr>
              <a:t> /&gt;</a:t>
            </a:r>
            <a:endParaRPr lang="en-US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24207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lots of pre-built Android view components</a:t>
            </a:r>
          </a:p>
          <a:p>
            <a:pPr lvl="1"/>
            <a:r>
              <a:rPr lang="en-US" dirty="0" smtClean="0"/>
              <a:t>So many that I couldn’t possibly go over how to use them all or even everything that you can do with the ones I did mention</a:t>
            </a:r>
          </a:p>
          <a:p>
            <a:pPr lvl="1"/>
            <a:r>
              <a:rPr lang="en-US" dirty="0" smtClean="0"/>
              <a:t>See: </a:t>
            </a:r>
            <a:r>
              <a:rPr lang="en-US" dirty="0">
                <a:hlinkClick r:id="rId2"/>
              </a:rPr>
              <a:t>http://developer.android.com/guide/topics/ui/</a:t>
            </a:r>
            <a:r>
              <a:rPr lang="en-US" dirty="0" smtClean="0">
                <a:hlinkClick r:id="rId2"/>
              </a:rPr>
              <a:t>overview.html</a:t>
            </a:r>
            <a:r>
              <a:rPr lang="en-US" dirty="0" smtClean="0"/>
              <a:t> for a more extensive list and usage guides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59741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interfaces make your app presentable to a user</a:t>
            </a:r>
          </a:p>
          <a:p>
            <a:r>
              <a:rPr lang="en-US" dirty="0" smtClean="0"/>
              <a:t>Android UI are hierarchical</a:t>
            </a:r>
            <a:endParaRPr lang="en-US" dirty="0"/>
          </a:p>
          <a:p>
            <a:pPr lvl="1"/>
            <a:r>
              <a:rPr lang="en-US" dirty="0" smtClean="0"/>
              <a:t>Made up of Views inside Views inside Views</a:t>
            </a:r>
          </a:p>
          <a:p>
            <a:pPr lvl="1"/>
            <a:r>
              <a:rPr lang="en-US" dirty="0" smtClean="0"/>
              <a:t>Built statically in XML or dynamically in Java</a:t>
            </a:r>
            <a:endParaRPr lang="en-US" dirty="0"/>
          </a:p>
          <a:p>
            <a:r>
              <a:rPr lang="en-US" dirty="0" smtClean="0"/>
              <a:t>Interface builder provides a drag and drop solution to creating Android UI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923160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an Activity:</a:t>
            </a:r>
          </a:p>
          <a:p>
            <a:pPr lvl="1"/>
            <a:r>
              <a:rPr lang="en-US" dirty="0" smtClean="0"/>
              <a:t>Use </a:t>
            </a:r>
            <a:r>
              <a:rPr lang="en-US" b="1" dirty="0" err="1" smtClean="0"/>
              <a:t>setContentView</a:t>
            </a:r>
            <a:r>
              <a:rPr lang="en-US" b="1" dirty="0" smtClean="0"/>
              <a:t>()</a:t>
            </a:r>
            <a:r>
              <a:rPr lang="en-US" dirty="0" smtClean="0"/>
              <a:t> to load a layout file</a:t>
            </a:r>
          </a:p>
          <a:p>
            <a:pPr lvl="1"/>
            <a:r>
              <a:rPr lang="en-US" dirty="0" smtClean="0"/>
              <a:t>Use </a:t>
            </a:r>
            <a:r>
              <a:rPr lang="en-US" b="1" dirty="0" err="1" smtClean="0"/>
              <a:t>findViewById</a:t>
            </a:r>
            <a:r>
              <a:rPr lang="en-US" b="1" dirty="0" smtClean="0"/>
              <a:t>()</a:t>
            </a:r>
            <a:r>
              <a:rPr lang="en-US" dirty="0" smtClean="0"/>
              <a:t> to get a reference to a view in your XML layout</a:t>
            </a:r>
          </a:p>
          <a:p>
            <a:pPr lvl="2"/>
            <a:r>
              <a:rPr lang="en-US" dirty="0" smtClean="0"/>
              <a:t>Remember to cast the object to the correct type</a:t>
            </a:r>
          </a:p>
          <a:p>
            <a:r>
              <a:rPr lang="en-US" dirty="0" smtClean="0"/>
              <a:t>When designing layouts for mobile:</a:t>
            </a:r>
          </a:p>
          <a:p>
            <a:pPr lvl="1"/>
            <a:r>
              <a:rPr lang="en-US" dirty="0" smtClean="0"/>
              <a:t>Remember, screen sizes are small and fingers are huge (compared to a pointer)</a:t>
            </a:r>
          </a:p>
        </p:txBody>
      </p:sp>
    </p:spTree>
    <p:extLst>
      <p:ext uri="{BB962C8B-B14F-4D97-AF65-F5344CB8AC3E}">
        <p14:creationId xmlns:p14="http://schemas.microsoft.com/office/powerpoint/2010/main" val="211953597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299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an Android UI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04488" y="644292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1659" y="594731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90341" y="531541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981200"/>
            <a:ext cx="4953000" cy="304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00600" y="1524000"/>
            <a:ext cx="42672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&lt;?xml version="</a:t>
            </a:r>
            <a:r>
              <a:rPr lang="en-US" sz="1600" dirty="0">
                <a:solidFill>
                  <a:srgbClr val="00FF00"/>
                </a:solidFill>
              </a:rPr>
              <a:t>1.0</a:t>
            </a:r>
            <a:r>
              <a:rPr lang="en-US" sz="1600" dirty="0"/>
              <a:t>" encoding="</a:t>
            </a:r>
            <a:r>
              <a:rPr lang="en-US" sz="1600" dirty="0">
                <a:solidFill>
                  <a:srgbClr val="00FF00"/>
                </a:solidFill>
              </a:rPr>
              <a:t>utf-8</a:t>
            </a:r>
            <a:r>
              <a:rPr lang="en-US" sz="1600" dirty="0"/>
              <a:t>"?&gt;</a:t>
            </a:r>
          </a:p>
          <a:p>
            <a:r>
              <a:rPr lang="fr-FR" sz="1600" dirty="0">
                <a:solidFill>
                  <a:srgbClr val="0000EA"/>
                </a:solidFill>
              </a:rPr>
              <a:t>&lt;</a:t>
            </a:r>
            <a:r>
              <a:rPr lang="fr-FR" sz="1600" dirty="0" err="1">
                <a:solidFill>
                  <a:srgbClr val="0000EA"/>
                </a:solidFill>
              </a:rPr>
              <a:t>LinearLayout</a:t>
            </a:r>
            <a:r>
              <a:rPr lang="fr-FR" sz="1600" dirty="0">
                <a:solidFill>
                  <a:srgbClr val="0000EA"/>
                </a:solidFill>
              </a:rPr>
              <a:t> </a:t>
            </a:r>
            <a:r>
              <a:rPr lang="fr-FR" sz="1600" dirty="0" err="1">
                <a:solidFill>
                  <a:srgbClr val="CA76F2"/>
                </a:solidFill>
              </a:rPr>
              <a:t>xmlns:android</a:t>
            </a:r>
            <a:r>
              <a:rPr lang="fr-FR" sz="1600" dirty="0"/>
              <a:t>="</a:t>
            </a:r>
            <a:r>
              <a:rPr lang="fr-FR" sz="1600" dirty="0">
                <a:solidFill>
                  <a:srgbClr val="00FF00"/>
                </a:solidFill>
              </a:rPr>
              <a:t>http://</a:t>
            </a:r>
            <a:r>
              <a:rPr lang="fr-FR" sz="1600" dirty="0" err="1">
                <a:solidFill>
                  <a:srgbClr val="00FF00"/>
                </a:solidFill>
              </a:rPr>
              <a:t>schemas.android.com</a:t>
            </a:r>
            <a:r>
              <a:rPr lang="fr-FR" sz="1600" dirty="0">
                <a:solidFill>
                  <a:srgbClr val="00FF00"/>
                </a:solidFill>
              </a:rPr>
              <a:t>/</a:t>
            </a:r>
            <a:r>
              <a:rPr lang="fr-FR" sz="1600" dirty="0" err="1">
                <a:solidFill>
                  <a:srgbClr val="00FF00"/>
                </a:solidFill>
              </a:rPr>
              <a:t>apk</a:t>
            </a:r>
            <a:r>
              <a:rPr lang="fr-FR" sz="1600" dirty="0">
                <a:solidFill>
                  <a:srgbClr val="00FF00"/>
                </a:solidFill>
              </a:rPr>
              <a:t>/</a:t>
            </a:r>
            <a:r>
              <a:rPr lang="fr-FR" sz="1600" dirty="0" err="1">
                <a:solidFill>
                  <a:srgbClr val="00FF00"/>
                </a:solidFill>
              </a:rPr>
              <a:t>res</a:t>
            </a:r>
            <a:r>
              <a:rPr lang="fr-FR" sz="1600" dirty="0">
                <a:solidFill>
                  <a:srgbClr val="00FF00"/>
                </a:solidFill>
              </a:rPr>
              <a:t>/</a:t>
            </a:r>
            <a:r>
              <a:rPr lang="fr-FR" sz="1600" dirty="0" err="1">
                <a:solidFill>
                  <a:srgbClr val="00FF00"/>
                </a:solidFill>
              </a:rPr>
              <a:t>android</a:t>
            </a:r>
            <a:r>
              <a:rPr lang="fr-FR" sz="1600" dirty="0"/>
              <a:t>"</a:t>
            </a:r>
          </a:p>
          <a:p>
            <a:r>
              <a:rPr lang="en-US" sz="1600" dirty="0"/>
              <a:t>              </a:t>
            </a:r>
            <a:r>
              <a:rPr lang="en-US" sz="1600" dirty="0" err="1">
                <a:solidFill>
                  <a:srgbClr val="CA76F2"/>
                </a:solidFill>
              </a:rPr>
              <a:t>android:layout_width</a:t>
            </a:r>
            <a:r>
              <a:rPr lang="en-US" sz="1600" dirty="0"/>
              <a:t>="</a:t>
            </a:r>
            <a:r>
              <a:rPr lang="en-US" sz="1600" dirty="0" err="1">
                <a:solidFill>
                  <a:srgbClr val="00FF00"/>
                </a:solidFill>
              </a:rPr>
              <a:t>fill_parent</a:t>
            </a:r>
            <a:r>
              <a:rPr lang="en-US" sz="1600" dirty="0"/>
              <a:t>" </a:t>
            </a:r>
          </a:p>
          <a:p>
            <a:r>
              <a:rPr lang="en-US" sz="1600" dirty="0"/>
              <a:t>              </a:t>
            </a:r>
            <a:r>
              <a:rPr lang="en-US" sz="1600" dirty="0" err="1">
                <a:solidFill>
                  <a:srgbClr val="CA76F2"/>
                </a:solidFill>
              </a:rPr>
              <a:t>android:layout_height</a:t>
            </a:r>
            <a:r>
              <a:rPr lang="en-US" sz="1600" dirty="0"/>
              <a:t>="</a:t>
            </a:r>
            <a:r>
              <a:rPr lang="en-US" sz="1600" dirty="0" err="1">
                <a:solidFill>
                  <a:srgbClr val="00FF00"/>
                </a:solidFill>
              </a:rPr>
              <a:t>fill_parent</a:t>
            </a:r>
            <a:r>
              <a:rPr lang="en-US" sz="1600" dirty="0"/>
              <a:t>" </a:t>
            </a:r>
          </a:p>
          <a:p>
            <a:r>
              <a:rPr lang="fr-FR" sz="1600" dirty="0"/>
              <a:t>              </a:t>
            </a:r>
            <a:r>
              <a:rPr lang="fr-FR" sz="1600" dirty="0" err="1">
                <a:solidFill>
                  <a:srgbClr val="CA76F2"/>
                </a:solidFill>
              </a:rPr>
              <a:t>android:orientation</a:t>
            </a:r>
            <a:r>
              <a:rPr lang="fr-FR" sz="1600" dirty="0"/>
              <a:t>="</a:t>
            </a:r>
            <a:r>
              <a:rPr lang="fr-FR" sz="1600" dirty="0">
                <a:solidFill>
                  <a:srgbClr val="00FF00"/>
                </a:solidFill>
              </a:rPr>
              <a:t>vertical</a:t>
            </a:r>
            <a:r>
              <a:rPr lang="fr-FR" sz="1600" dirty="0"/>
              <a:t>" </a:t>
            </a:r>
            <a:r>
              <a:rPr lang="fr-FR" sz="1600" dirty="0">
                <a:solidFill>
                  <a:srgbClr val="0000EA"/>
                </a:solidFill>
              </a:rPr>
              <a:t>&gt;</a:t>
            </a:r>
          </a:p>
          <a:p>
            <a:r>
              <a:rPr lang="pl-PL" sz="1600" dirty="0"/>
              <a:t>    </a:t>
            </a:r>
            <a:r>
              <a:rPr lang="pl-PL" sz="1600" dirty="0">
                <a:solidFill>
                  <a:srgbClr val="0000EA"/>
                </a:solidFill>
              </a:rPr>
              <a:t>&lt;</a:t>
            </a:r>
            <a:r>
              <a:rPr lang="pl-PL" sz="1600" dirty="0" err="1">
                <a:solidFill>
                  <a:srgbClr val="0000EA"/>
                </a:solidFill>
              </a:rPr>
              <a:t>TextView</a:t>
            </a:r>
            <a:r>
              <a:rPr lang="pl-PL" sz="1600" dirty="0">
                <a:solidFill>
                  <a:srgbClr val="0000EA"/>
                </a:solidFill>
              </a:rPr>
              <a:t> </a:t>
            </a:r>
            <a:endParaRPr lang="pl-PL" sz="1600" dirty="0" smtClean="0">
              <a:solidFill>
                <a:srgbClr val="0000EA"/>
              </a:solidFill>
            </a:endParaRPr>
          </a:p>
          <a:p>
            <a:r>
              <a:rPr lang="pl-PL" sz="1600" dirty="0"/>
              <a:t> </a:t>
            </a:r>
            <a:r>
              <a:rPr lang="pl-PL" sz="1600" dirty="0" smtClean="0"/>
              <a:t>       </a:t>
            </a:r>
            <a:r>
              <a:rPr lang="pl-PL" sz="1600" dirty="0" err="1" smtClean="0">
                <a:solidFill>
                  <a:srgbClr val="CA76F2"/>
                </a:solidFill>
              </a:rPr>
              <a:t>android:id</a:t>
            </a:r>
            <a:r>
              <a:rPr lang="pl-PL" sz="1600" dirty="0"/>
              <a:t>="</a:t>
            </a:r>
            <a:r>
              <a:rPr lang="pl-PL" sz="1600" dirty="0">
                <a:solidFill>
                  <a:srgbClr val="00FF00"/>
                </a:solidFill>
              </a:rPr>
              <a:t>@+id/</a:t>
            </a:r>
            <a:r>
              <a:rPr lang="pl-PL" sz="1600" dirty="0" err="1">
                <a:solidFill>
                  <a:srgbClr val="00FF00"/>
                </a:solidFill>
              </a:rPr>
              <a:t>text</a:t>
            </a:r>
            <a:r>
              <a:rPr lang="pl-PL" sz="1600" dirty="0"/>
              <a:t>"</a:t>
            </a:r>
          </a:p>
          <a:p>
            <a:r>
              <a:rPr lang="en-US" sz="1600" dirty="0"/>
              <a:t>        </a:t>
            </a:r>
            <a:r>
              <a:rPr lang="en-US" sz="1600" dirty="0" err="1" smtClean="0">
                <a:solidFill>
                  <a:srgbClr val="CA76F2"/>
                </a:solidFill>
              </a:rPr>
              <a:t>android:layout_width</a:t>
            </a:r>
            <a:r>
              <a:rPr lang="en-US" sz="1600" dirty="0"/>
              <a:t>="</a:t>
            </a:r>
            <a:r>
              <a:rPr lang="en-US" sz="1600" dirty="0" err="1">
                <a:solidFill>
                  <a:srgbClr val="00FF00"/>
                </a:solidFill>
              </a:rPr>
              <a:t>wrap_content</a:t>
            </a:r>
            <a:r>
              <a:rPr lang="en-US" sz="1600" dirty="0"/>
              <a:t>"</a:t>
            </a:r>
          </a:p>
          <a:p>
            <a:r>
              <a:rPr lang="en-US" sz="1600" dirty="0"/>
              <a:t>        </a:t>
            </a:r>
            <a:r>
              <a:rPr lang="en-US" sz="1600" dirty="0" err="1" smtClean="0">
                <a:solidFill>
                  <a:srgbClr val="CA76F2"/>
                </a:solidFill>
              </a:rPr>
              <a:t>android:layout_height</a:t>
            </a:r>
            <a:r>
              <a:rPr lang="en-US" sz="1600" dirty="0"/>
              <a:t>="</a:t>
            </a:r>
            <a:r>
              <a:rPr lang="en-US" sz="1600" dirty="0" err="1">
                <a:solidFill>
                  <a:srgbClr val="00FF00"/>
                </a:solidFill>
              </a:rPr>
              <a:t>wrap_content</a:t>
            </a:r>
            <a:r>
              <a:rPr lang="en-US" sz="1600" dirty="0"/>
              <a:t>"</a:t>
            </a:r>
          </a:p>
          <a:p>
            <a:r>
              <a:rPr lang="en-US" sz="1600" dirty="0"/>
              <a:t>        </a:t>
            </a:r>
            <a:r>
              <a:rPr lang="en-US" sz="1600" dirty="0" err="1" smtClean="0">
                <a:solidFill>
                  <a:srgbClr val="CA76F2"/>
                </a:solidFill>
              </a:rPr>
              <a:t>android:text</a:t>
            </a:r>
            <a:r>
              <a:rPr lang="en-US" sz="1600" dirty="0"/>
              <a:t>="</a:t>
            </a:r>
            <a:r>
              <a:rPr lang="en-US" sz="1600" dirty="0">
                <a:solidFill>
                  <a:srgbClr val="00FF00"/>
                </a:solidFill>
              </a:rPr>
              <a:t>Hello, I am a </a:t>
            </a:r>
            <a:r>
              <a:rPr lang="en-US" sz="1600" dirty="0" err="1">
                <a:solidFill>
                  <a:srgbClr val="00FF00"/>
                </a:solidFill>
              </a:rPr>
              <a:t>TextView</a:t>
            </a:r>
            <a:r>
              <a:rPr lang="en-US" sz="1600" dirty="0"/>
              <a:t>" </a:t>
            </a:r>
            <a:r>
              <a:rPr lang="en-US" sz="1600" dirty="0">
                <a:solidFill>
                  <a:srgbClr val="0000EA"/>
                </a:solidFill>
              </a:rPr>
              <a:t>/&gt;</a:t>
            </a:r>
          </a:p>
          <a:p>
            <a:r>
              <a:rPr lang="it-IT" sz="1600" dirty="0"/>
              <a:t>    </a:t>
            </a:r>
            <a:r>
              <a:rPr lang="it-IT" sz="1600" dirty="0">
                <a:solidFill>
                  <a:srgbClr val="0000EA"/>
                </a:solidFill>
              </a:rPr>
              <a:t>&lt;Button </a:t>
            </a:r>
            <a:endParaRPr lang="it-IT" sz="1600" dirty="0" smtClean="0">
              <a:solidFill>
                <a:srgbClr val="0000EA"/>
              </a:solidFill>
            </a:endParaRPr>
          </a:p>
          <a:p>
            <a:r>
              <a:rPr lang="it-IT" sz="1600" dirty="0"/>
              <a:t> </a:t>
            </a:r>
            <a:r>
              <a:rPr lang="it-IT" sz="1600" dirty="0" smtClean="0"/>
              <a:t>       </a:t>
            </a:r>
            <a:r>
              <a:rPr lang="it-IT" sz="1600" dirty="0" err="1" smtClean="0">
                <a:solidFill>
                  <a:srgbClr val="CA76F2"/>
                </a:solidFill>
              </a:rPr>
              <a:t>android:id</a:t>
            </a:r>
            <a:r>
              <a:rPr lang="it-IT" sz="1600" dirty="0"/>
              <a:t>="</a:t>
            </a:r>
            <a:r>
              <a:rPr lang="it-IT" sz="1600" dirty="0">
                <a:solidFill>
                  <a:srgbClr val="00FF00"/>
                </a:solidFill>
              </a:rPr>
              <a:t>@+id/</a:t>
            </a:r>
            <a:r>
              <a:rPr lang="it-IT" sz="1600" dirty="0" err="1">
                <a:solidFill>
                  <a:srgbClr val="00FF00"/>
                </a:solidFill>
              </a:rPr>
              <a:t>button</a:t>
            </a:r>
            <a:r>
              <a:rPr lang="it-IT" sz="1600" dirty="0"/>
              <a:t>"</a:t>
            </a:r>
          </a:p>
          <a:p>
            <a:r>
              <a:rPr lang="en-US" sz="1600" dirty="0"/>
              <a:t>        </a:t>
            </a:r>
            <a:r>
              <a:rPr lang="en-US" sz="1600" dirty="0" err="1" smtClean="0">
                <a:solidFill>
                  <a:srgbClr val="CA76F2"/>
                </a:solidFill>
              </a:rPr>
              <a:t>android:layout_width</a:t>
            </a:r>
            <a:r>
              <a:rPr lang="en-US" sz="1600" dirty="0"/>
              <a:t>="</a:t>
            </a:r>
            <a:r>
              <a:rPr lang="en-US" sz="1600" dirty="0" err="1">
                <a:solidFill>
                  <a:srgbClr val="00FF00"/>
                </a:solidFill>
              </a:rPr>
              <a:t>wrap_content</a:t>
            </a:r>
            <a:r>
              <a:rPr lang="en-US" sz="1600" dirty="0"/>
              <a:t>"</a:t>
            </a:r>
          </a:p>
          <a:p>
            <a:r>
              <a:rPr lang="en-US" sz="1600" dirty="0"/>
              <a:t>        </a:t>
            </a:r>
            <a:r>
              <a:rPr lang="en-US" sz="1600" dirty="0" err="1" smtClean="0">
                <a:solidFill>
                  <a:srgbClr val="CA76F2"/>
                </a:solidFill>
              </a:rPr>
              <a:t>android:layout_height</a:t>
            </a:r>
            <a:r>
              <a:rPr lang="en-US" sz="1600" dirty="0"/>
              <a:t>="</a:t>
            </a:r>
            <a:r>
              <a:rPr lang="en-US" sz="1600" dirty="0" err="1">
                <a:solidFill>
                  <a:srgbClr val="00FF00"/>
                </a:solidFill>
              </a:rPr>
              <a:t>wrap_content</a:t>
            </a:r>
            <a:r>
              <a:rPr lang="en-US" sz="1600" dirty="0"/>
              <a:t>"</a:t>
            </a:r>
          </a:p>
          <a:p>
            <a:r>
              <a:rPr lang="en-US" sz="1600" dirty="0"/>
              <a:t>        </a:t>
            </a:r>
            <a:r>
              <a:rPr lang="en-US" sz="1600" dirty="0" err="1" smtClean="0">
                <a:solidFill>
                  <a:srgbClr val="CA76F2"/>
                </a:solidFill>
              </a:rPr>
              <a:t>android:text</a:t>
            </a:r>
            <a:r>
              <a:rPr lang="en-US" sz="1600" dirty="0"/>
              <a:t>="</a:t>
            </a:r>
            <a:r>
              <a:rPr lang="en-US" sz="1600" dirty="0">
                <a:solidFill>
                  <a:srgbClr val="00FF00"/>
                </a:solidFill>
              </a:rPr>
              <a:t>Hello, I am a Button</a:t>
            </a:r>
            <a:r>
              <a:rPr lang="en-US" sz="1600" dirty="0"/>
              <a:t>" </a:t>
            </a:r>
            <a:r>
              <a:rPr lang="en-US" sz="1600" dirty="0">
                <a:solidFill>
                  <a:srgbClr val="0000EA"/>
                </a:solidFill>
              </a:rPr>
              <a:t>/&gt;</a:t>
            </a:r>
          </a:p>
          <a:p>
            <a:r>
              <a:rPr lang="en-US" sz="1600" dirty="0">
                <a:solidFill>
                  <a:srgbClr val="0000EA"/>
                </a:solidFill>
              </a:rPr>
              <a:t>&lt;/</a:t>
            </a:r>
            <a:r>
              <a:rPr lang="en-US" sz="1600" dirty="0" err="1">
                <a:solidFill>
                  <a:srgbClr val="0000EA"/>
                </a:solidFill>
              </a:rPr>
              <a:t>LinearLayout</a:t>
            </a:r>
            <a:r>
              <a:rPr lang="en-US" sz="1600" dirty="0">
                <a:solidFill>
                  <a:srgbClr val="0000EA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643399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Interface Builder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04488" y="644292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1659" y="594731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90341" y="531541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315357"/>
            <a:ext cx="6973928" cy="485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46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_no dragon">
  <a:themeElements>
    <a:clrScheme name="Presentation_no drag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esentation_no drag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_no drag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no drag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no drag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no drag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no drag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no drag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no drag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no drag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no drag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no drag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no drag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no drag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359B17A7A03B4CB28BD069043E3D4E" ma:contentTypeVersion="0" ma:contentTypeDescription="Create a new document." ma:contentTypeScope="" ma:versionID="595bc86a680c4749353df3a27dd62d5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5D32F46-EE79-4A80-94C6-D070C668179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08B6335-8F57-43F6-8DBA-17A9706528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8AED84D-4350-4E23-88C6-0D3C0E5A8F9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Presentation_no dragon</Template>
  <TotalTime>21011</TotalTime>
  <Words>2141</Words>
  <Application>Microsoft Macintosh PowerPoint</Application>
  <PresentationFormat>On-screen Show (4:3)</PresentationFormat>
  <Paragraphs>506</Paragraphs>
  <Slides>77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78" baseType="lpstr">
      <vt:lpstr>Presentation_no dragon</vt:lpstr>
      <vt:lpstr>Layouts and Designing Interfaces for Mobile</vt:lpstr>
      <vt:lpstr>PowerPoint Presentation</vt:lpstr>
      <vt:lpstr>PowerPoint Presentation</vt:lpstr>
      <vt:lpstr>PowerPoint Presentation</vt:lpstr>
      <vt:lpstr>PowerPoint Presentation</vt:lpstr>
      <vt:lpstr>User Interface</vt:lpstr>
      <vt:lpstr>Building an Android UI</vt:lpstr>
      <vt:lpstr>Building an Android UI</vt:lpstr>
      <vt:lpstr>The Interface Builder</vt:lpstr>
      <vt:lpstr>The Interface Builder</vt:lpstr>
      <vt:lpstr>The Interface Builder</vt:lpstr>
      <vt:lpstr>The Interface Builder</vt:lpstr>
      <vt:lpstr>The Interface Builder</vt:lpstr>
      <vt:lpstr>The Interface Builder</vt:lpstr>
      <vt:lpstr>The Interface Builder</vt:lpstr>
      <vt:lpstr>The Interface Builder</vt:lpstr>
      <vt:lpstr>Loading a Layout</vt:lpstr>
      <vt:lpstr>Finding Statically-Defined Views</vt:lpstr>
      <vt:lpstr>User Interface</vt:lpstr>
      <vt:lpstr>TextView</vt:lpstr>
      <vt:lpstr>ImageView</vt:lpstr>
      <vt:lpstr>Toast</vt:lpstr>
      <vt:lpstr>User Interface</vt:lpstr>
      <vt:lpstr>EditText</vt:lpstr>
      <vt:lpstr>Button</vt:lpstr>
      <vt:lpstr>ImageButton</vt:lpstr>
      <vt:lpstr>Handling Events</vt:lpstr>
      <vt:lpstr>Handling Button Clicks</vt:lpstr>
      <vt:lpstr>Handling Button Clicks</vt:lpstr>
      <vt:lpstr>Checkboxes / Radio Buttons</vt:lpstr>
      <vt:lpstr>User Interface</vt:lpstr>
      <vt:lpstr>Linear Layout</vt:lpstr>
      <vt:lpstr>Relative Layout</vt:lpstr>
      <vt:lpstr>WebView</vt:lpstr>
      <vt:lpstr>AdapterView</vt:lpstr>
      <vt:lpstr>AdapterView</vt:lpstr>
      <vt:lpstr>Adapters</vt:lpstr>
      <vt:lpstr>Adapters</vt:lpstr>
      <vt:lpstr>Adapters</vt:lpstr>
      <vt:lpstr>Adapters</vt:lpstr>
      <vt:lpstr>Adapters</vt:lpstr>
      <vt:lpstr>Adapters</vt:lpstr>
      <vt:lpstr>Adapters</vt:lpstr>
      <vt:lpstr>Adapters</vt:lpstr>
      <vt:lpstr>Adapters</vt:lpstr>
      <vt:lpstr>Adapters</vt:lpstr>
      <vt:lpstr>Adapters</vt:lpstr>
      <vt:lpstr>Adapters</vt:lpstr>
      <vt:lpstr>Adapters</vt:lpstr>
      <vt:lpstr>Adapters</vt:lpstr>
      <vt:lpstr>Adapters</vt:lpstr>
      <vt:lpstr>Width / Height</vt:lpstr>
      <vt:lpstr>Padding / Margins</vt:lpstr>
      <vt:lpstr>Accessibility</vt:lpstr>
      <vt:lpstr>Accessibility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Else?</vt:lpstr>
      <vt:lpstr>Review</vt:lpstr>
      <vt:lpstr>Review</vt:lpstr>
      <vt:lpstr>Questions?</vt:lpstr>
    </vt:vector>
  </TitlesOfParts>
  <Company>Drexel 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khowland</dc:creator>
  <cp:lastModifiedBy>Bill Mongan</cp:lastModifiedBy>
  <cp:revision>278</cp:revision>
  <dcterms:created xsi:type="dcterms:W3CDTF">2009-08-21T12:54:22Z</dcterms:created>
  <dcterms:modified xsi:type="dcterms:W3CDTF">2015-02-24T20:21:28Z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0x010100D4359B17A7A03B4CB28BD069043E3D4E</vt:lpwstr>
  </property>
</Properties>
</file>