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4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98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6" r:id="rId44"/>
    <p:sldId id="297" r:id="rId4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500"/>
  </p:normalViewPr>
  <p:slideViewPr>
    <p:cSldViewPr>
      <p:cViewPr varScale="1">
        <p:scale>
          <a:sx n="49" d="100"/>
          <a:sy n="49" d="100"/>
        </p:scale>
        <p:origin x="1136" y="17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32F668B-DE5C-45E4-8694-DF1DD771967F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36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24295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22836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181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75073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142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95156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83014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42302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64158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69876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1134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1976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17728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50481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58429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18224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82064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62694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689675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49552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07413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0692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3075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42826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79423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03769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670719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357094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32920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64074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248489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79112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9229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031561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130101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07340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39997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6774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31533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83389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777240" y="4777560"/>
            <a:ext cx="6217920" cy="452628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7030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1F2B6FE-BBD0-4D56-B386-BD6D8AF00DD7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5637D788-E65F-4B65-95EF-D8B4C1A0868E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Web Services with Database Backends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Passing Parameters with Jersey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Multiple parameters are OK, too: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@GET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@Path(“{college}/{dept}/{course}”)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public Response getClass(@PathParam(“college”) String c, @PathParam(“dept”) String d, @PathParam(“course”) String crn) 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return Response.status(200).entity(c + “ is offering “ + dept + crn).build();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Passing Parameters with Jersey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Query Parameters do not require a path annotation mapping – you can do these directly in the function parameter list using @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QueryParam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:</a:t>
            </a:r>
            <a:endParaRPr dirty="0"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300" dirty="0">
                <a:solidFill>
                  <a:srgbClr val="464653"/>
                </a:solidFill>
                <a:latin typeface="Gill Sans MT"/>
                <a:ea typeface="DejaVu Sans"/>
              </a:rPr>
              <a:t>@</a:t>
            </a:r>
            <a:r>
              <a:rPr lang="en-US" sz="2300" dirty="0" err="1">
                <a:solidFill>
                  <a:srgbClr val="464653"/>
                </a:solidFill>
                <a:latin typeface="Gill Sans MT"/>
                <a:ea typeface="DejaVu Sans"/>
              </a:rPr>
              <a:t>DefaultValue</a:t>
            </a:r>
            <a:r>
              <a:rPr lang="en-US" sz="2300" dirty="0">
                <a:solidFill>
                  <a:srgbClr val="464653"/>
                </a:solidFill>
                <a:latin typeface="Gill Sans MT"/>
                <a:ea typeface="DejaVu Sans"/>
              </a:rPr>
              <a:t>(“”) @</a:t>
            </a:r>
            <a:r>
              <a:rPr lang="en-US" sz="2300" dirty="0" err="1">
                <a:solidFill>
                  <a:srgbClr val="464653"/>
                </a:solidFill>
                <a:latin typeface="Gill Sans MT"/>
                <a:ea typeface="DejaVu Sans"/>
              </a:rPr>
              <a:t>QueryParam</a:t>
            </a:r>
            <a:r>
              <a:rPr lang="en-US" sz="2300" dirty="0">
                <a:solidFill>
                  <a:srgbClr val="464653"/>
                </a:solidFill>
                <a:latin typeface="Gill Sans MT"/>
                <a:ea typeface="DejaVu Sans"/>
              </a:rPr>
              <a:t>(“foo”) String f</a:t>
            </a:r>
            <a:endParaRPr dirty="0"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300" dirty="0">
                <a:solidFill>
                  <a:srgbClr val="464653"/>
                </a:solidFill>
                <a:latin typeface="Gill Sans MT"/>
                <a:ea typeface="DejaVu Sans"/>
              </a:rPr>
              <a:t>http://</a:t>
            </a:r>
            <a:r>
              <a:rPr lang="en-US" sz="2300" dirty="0" err="1">
                <a:solidFill>
                  <a:srgbClr val="464653"/>
                </a:solidFill>
                <a:latin typeface="Gill Sans MT"/>
                <a:ea typeface="DejaVu Sans"/>
              </a:rPr>
              <a:t>www.myserver.com</a:t>
            </a:r>
            <a:r>
              <a:rPr lang="en-US" sz="2300" dirty="0">
                <a:solidFill>
                  <a:srgbClr val="464653"/>
                </a:solidFill>
                <a:latin typeface="Gill Sans MT"/>
                <a:ea typeface="DejaVu Sans"/>
              </a:rPr>
              <a:t>/</a:t>
            </a:r>
            <a:r>
              <a:rPr lang="en-US" sz="2300" dirty="0" err="1">
                <a:solidFill>
                  <a:srgbClr val="464653"/>
                </a:solidFill>
                <a:latin typeface="Gill Sans MT"/>
                <a:ea typeface="DejaVu Sans"/>
              </a:rPr>
              <a:t>test?foo</a:t>
            </a:r>
            <a:r>
              <a:rPr lang="en-US" sz="2300" dirty="0">
                <a:solidFill>
                  <a:srgbClr val="464653"/>
                </a:solidFill>
                <a:latin typeface="Gill Sans MT"/>
                <a:ea typeface="DejaVu Sans"/>
              </a:rPr>
              <a:t>=bar</a:t>
            </a:r>
            <a:endParaRPr dirty="0"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If a query parameter is specified more than once, it will be converted into a List of those objects.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Jersey Responses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By default, responses are text/plain, but you can change them via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ResponseBuilder response = Response.ok(some_file);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response.header(“Content-Disposition”, “attachment; filename=x”)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return response.build();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// and annotate the function with @Produces(“content/type”) as appropriate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Integrating with JSON/XML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You can use a library like gson to convert a Java object to JSON and return a string from your service, or you can return the object naturally if you:
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@XmlRootElement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public class MyClass 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 int a;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 String b;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 // methods as needed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Also, annotate each field or getter with @XmlAttribute; provide a default constructor and a constructor that takes all possible parameters.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Integrating with JSON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503640" y="1343880"/>
            <a:ext cx="9072000" cy="57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@Path(“/myservice”)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public class Provider 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@GET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@Path(“/getclass/json”)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@Produces(MediaType.APPLICATION_JSON)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public MyClass reader() 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    MyClass foo = new MyClass();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    foo.a = 5; foo.b = “Bar”;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    return foo;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Integrating with JSON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@Path(“/myservice”)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public class Provider 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@POST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@Path(“/putclass/json”)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@Consumes(MediaType.APPLICATION_JSON)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public MyClass putter(MyClass foo) 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      // save foo and send back normal response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Set up Maven project for a service backend: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mvn archetype:create 
-DgroupId=com.rest.test
-DartifactId=restprj 
-DarchetypeArtifactId=maven-archetype-quickstart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503640" y="1343880"/>
            <a:ext cx="4536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Add dependencies in pom.xml
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&lt;dependency&gt;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&lt;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groupId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org.eclipse.jetty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&lt;/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groupId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&lt;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artifactId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&gt;jetty-server&lt;/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artifactId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&lt;version&gt;9.2.3.v20140905&lt;/version&gt;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&lt;/dependency&gt;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&lt;dependency&gt;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&lt;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groupId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org.eclipse.jetty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&lt;/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groupId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&lt;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artifactId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&gt;jetty-servlet&lt;/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artifactId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&lt;version&gt;9.2.3.v20140905&lt;/version&gt;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&lt;/dependency&gt;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&lt;dependency&gt;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&lt;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groupId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org.glassfish.jersey.core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&lt;/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groupId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&lt;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artifactId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&gt;jersey-server&lt;/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artifactId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&lt;version&gt;2.7&lt;/version&gt;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&lt;/dependency&gt;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&lt;dependency&gt;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&lt;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groupId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org.glassfish.jersey.containers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&lt;/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groupId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&lt;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artifactId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&gt;jersey-container-servlet-core&lt;/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artifactId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&lt;version&gt;2.7&lt;/version&gt;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&lt;/dependency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Gill Sans MT"/>
                <a:ea typeface="DejaVu Sans"/>
              </a:rPr>
              <a:t/>
            </a:r>
            <a:br>
              <a:rPr lang="en-US" sz="1000" dirty="0" smtClean="0">
                <a:solidFill>
                  <a:srgbClr val="000000"/>
                </a:solidFill>
                <a:latin typeface="Gill Sans MT"/>
                <a:ea typeface="DejaVu Sans"/>
              </a:rPr>
            </a:b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5304912" y="1341437"/>
            <a:ext cx="4536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
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&lt;dependency&gt;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</a:b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&lt;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org.glassfish.jersey.containers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&lt;/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  &lt;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artifactId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&gt;jersey-container-jetty-http&lt;/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artifactId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  &lt;version&gt;2.7&lt;/version&gt;</a:t>
            </a:r>
            <a:endParaRPr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&lt;/dependency&gt;</a:t>
            </a:r>
            <a:endParaRPr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&lt;dependency&gt;</a:t>
            </a:r>
            <a:endParaRPr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  &lt;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org.glassfish.jersey.media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&lt;/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groupId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  &lt;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artifactId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&gt;jersey-media-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moxy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&lt;/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artifactId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  &lt;version&gt;2.7&lt;/version&gt;</a:t>
            </a:r>
            <a:endParaRPr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&lt;/dependency&gt;</a:t>
            </a:r>
            <a:endParaRPr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&lt;dependency&gt;</a:t>
            </a:r>
            <a:endParaRPr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groupId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org.xerial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&lt;/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groupId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&lt;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artifactId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sqlite-jdbc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&lt;/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artifactId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&lt;version&gt;3.7.2&lt;/version&gt;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&lt;/dependency&gt;</a:t>
            </a:r>
            <a:endParaRPr sz="14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Configure to build all dependency jars into a single jar file for easier execution in pom.xml
</a:t>
            </a: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&lt;build&gt;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&lt;plugins&gt;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  &lt;plugin&gt;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    &lt;</a:t>
            </a:r>
            <a:r>
              <a:rPr lang="en-US" sz="1600" dirty="0" err="1">
                <a:solidFill>
                  <a:srgbClr val="000000"/>
                </a:solidFill>
                <a:latin typeface="Gill Sans MT"/>
                <a:ea typeface="DejaVu Sans"/>
              </a:rPr>
              <a:t>groupId</a:t>
            </a: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Gill Sans MT"/>
                <a:ea typeface="DejaVu Sans"/>
              </a:rPr>
              <a:t>org.apache.maven.plugins</a:t>
            </a: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Gill Sans MT"/>
                <a:ea typeface="DejaVu Sans"/>
              </a:rPr>
              <a:t>groupId</a:t>
            </a: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    &lt;</a:t>
            </a:r>
            <a:r>
              <a:rPr lang="en-US" sz="1600" dirty="0" err="1">
                <a:solidFill>
                  <a:srgbClr val="000000"/>
                </a:solidFill>
                <a:latin typeface="Gill Sans MT"/>
                <a:ea typeface="DejaVu Sans"/>
              </a:rPr>
              <a:t>artifactId</a:t>
            </a: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&gt;maven-shade-plugin&lt;/</a:t>
            </a:r>
            <a:r>
              <a:rPr lang="en-US" sz="1600" dirty="0" err="1">
                <a:solidFill>
                  <a:srgbClr val="000000"/>
                </a:solidFill>
                <a:latin typeface="Gill Sans MT"/>
                <a:ea typeface="DejaVu Sans"/>
              </a:rPr>
              <a:t>artifactId</a:t>
            </a: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    &lt;version&gt;1.6&lt;/version&gt;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    &lt;configuration&gt;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      &lt;</a:t>
            </a:r>
            <a:r>
              <a:rPr lang="en-US" sz="1600" dirty="0" err="1">
                <a:solidFill>
                  <a:srgbClr val="000000"/>
                </a:solidFill>
                <a:latin typeface="Gill Sans MT"/>
                <a:ea typeface="DejaVu Sans"/>
              </a:rPr>
              <a:t>createDependencyReducedPom</a:t>
            </a: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&gt;true&lt;/</a:t>
            </a:r>
            <a:r>
              <a:rPr lang="en-US" sz="1600" dirty="0" err="1">
                <a:solidFill>
                  <a:srgbClr val="000000"/>
                </a:solidFill>
                <a:latin typeface="Gill Sans MT"/>
                <a:ea typeface="DejaVu Sans"/>
              </a:rPr>
              <a:t>createDependencyReducedPom</a:t>
            </a: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      &lt;filters&gt;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        &lt;filter&gt;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          &lt;artifact&gt;*:*&lt;/artifact&gt;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          &lt;excludes&gt;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            &lt;exclude&gt;META-INF/*.SF&lt;/exclude&gt;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            &lt;exclude&gt;META-INF/*.DSA&lt;/exclude&gt;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            &lt;exclude&gt;META-INF/*.RSA&lt;/exclude&gt;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          &lt;/excludes&gt;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        &lt;/filter&gt;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      &lt;/filters&gt;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Gill Sans MT"/>
                <a:ea typeface="DejaVu Sans"/>
              </a:rPr>
              <a:t>      &lt;/configuration</a:t>
            </a:r>
            <a:r>
              <a:rPr lang="en-US" sz="1600" dirty="0" smtClean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Configure to build all dependency jars into a single jar file for easier execution in pom.xml
</a:t>
            </a:r>
            <a:endParaRPr lang="en-US" sz="2600" dirty="0" smtClean="0">
              <a:solidFill>
                <a:srgbClr val="000000"/>
              </a:solidFill>
              <a:latin typeface="Gill Sans M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&lt;executions&gt;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&lt;execution&gt;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&lt;phase&gt;package&lt;/phase&gt;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&lt;goals&gt;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 &lt;goal&gt;shade&lt;/goal&gt;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&lt;/goals&gt;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&lt;configuration&gt;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 &lt;transformers&gt;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   &lt;transformer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     implementation="org.apache.maven.plugins.shade.resource.ServicesResourceTransformer" /&gt;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   &lt;transformer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     implementation="org.apache.maven.plugins.shade.resource.ManifestResourceTransformer"&gt;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     &lt;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manifestEntries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       &lt;Main-Class&gt;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com.rest.test.App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&lt;/Main-Class&gt;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     &lt;/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manifestEntries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   &lt;/transformer&gt;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 &lt;/transformers&gt;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&lt;/configuration&gt;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&lt;/execution&gt;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&lt;/executions&gt;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&lt;/plugin&gt;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&lt;/plugins&gt;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&lt;/build&gt;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113273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83880"/>
            <a:ext cx="9072000" cy="11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Review: Making Basic Service Requests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4000" y="1343880"/>
            <a:ext cx="4536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public static String </a:t>
            </a:r>
            <a:r>
              <a:rPr lang="en-US" sz="1200" dirty="0" err="1">
                <a:solidFill>
                  <a:srgbClr val="000000"/>
                </a:solidFill>
                <a:latin typeface="Gill Sans MT"/>
                <a:ea typeface="DejaVu Sans"/>
              </a:rPr>
              <a:t>httpGet</a:t>
            </a: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(String </a:t>
            </a:r>
            <a:r>
              <a:rPr lang="en-US" sz="1200" dirty="0" err="1">
                <a:solidFill>
                  <a:srgbClr val="000000"/>
                </a:solidFill>
                <a:latin typeface="Gill Sans MT"/>
                <a:ea typeface="DejaVu Sans"/>
              </a:rPr>
              <a:t>urlStr</a:t>
            </a: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) throws </a:t>
            </a:r>
            <a:r>
              <a:rPr lang="en-US" sz="1200" dirty="0" err="1">
                <a:solidFill>
                  <a:srgbClr val="000000"/>
                </a:solidFill>
                <a:latin typeface="Gill Sans MT"/>
                <a:ea typeface="DejaVu Sans"/>
              </a:rPr>
              <a:t>IOException</a:t>
            </a: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  URL </a:t>
            </a:r>
            <a:r>
              <a:rPr lang="en-US" sz="1200" dirty="0" err="1">
                <a:solidFill>
                  <a:srgbClr val="000000"/>
                </a:solidFill>
                <a:latin typeface="Gill Sans MT"/>
                <a:ea typeface="DejaVu Sans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 = new URL(</a:t>
            </a:r>
            <a:r>
              <a:rPr lang="en-US" sz="1200" dirty="0" err="1">
                <a:solidFill>
                  <a:srgbClr val="000000"/>
                </a:solidFill>
                <a:latin typeface="Gill Sans MT"/>
                <a:ea typeface="DejaVu Sans"/>
              </a:rPr>
              <a:t>urlStr</a:t>
            </a: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Gill Sans MT"/>
                <a:ea typeface="DejaVu Sans"/>
              </a:rPr>
              <a:t>HttpURLConnection</a:t>
            </a: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 conn =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      (</a:t>
            </a:r>
            <a:r>
              <a:rPr lang="en-US" sz="1200" dirty="0" err="1">
                <a:solidFill>
                  <a:srgbClr val="000000"/>
                </a:solidFill>
                <a:latin typeface="Gill Sans MT"/>
                <a:ea typeface="DejaVu Sans"/>
              </a:rPr>
              <a:t>HttpURLConnection</a:t>
            </a: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) </a:t>
            </a:r>
            <a:r>
              <a:rPr lang="en-US" sz="1200" dirty="0" err="1">
                <a:solidFill>
                  <a:srgbClr val="000000"/>
                </a:solidFill>
                <a:latin typeface="Gill Sans MT"/>
                <a:ea typeface="DejaVu Sans"/>
              </a:rPr>
              <a:t>url.openConnection</a:t>
            </a: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  if (</a:t>
            </a:r>
            <a:r>
              <a:rPr lang="en-US" sz="1200" dirty="0" err="1">
                <a:solidFill>
                  <a:srgbClr val="000000"/>
                </a:solidFill>
                <a:latin typeface="Gill Sans MT"/>
                <a:ea typeface="DejaVu Sans"/>
              </a:rPr>
              <a:t>conn.getResponseCode</a:t>
            </a: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() != 200)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    throw new </a:t>
            </a:r>
            <a:r>
              <a:rPr lang="en-US" sz="1200" dirty="0" err="1">
                <a:solidFill>
                  <a:srgbClr val="000000"/>
                </a:solidFill>
                <a:latin typeface="Gill Sans MT"/>
                <a:ea typeface="DejaVu Sans"/>
              </a:rPr>
              <a:t>IOException</a:t>
            </a: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Gill Sans MT"/>
                <a:ea typeface="DejaVu Sans"/>
              </a:rPr>
              <a:t>conn.getResponseMessage</a:t>
            </a: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());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Gill Sans MT"/>
                <a:ea typeface="DejaVu Sans"/>
              </a:rPr>
              <a:t>  }</a:t>
            </a:r>
            <a:endParaRPr dirty="0"/>
          </a:p>
        </p:txBody>
      </p:sp>
      <p:sp>
        <p:nvSpPr>
          <p:cNvPr id="123" name="CustomShape 3"/>
          <p:cNvSpPr/>
          <p:nvPr/>
        </p:nvSpPr>
        <p:spPr>
          <a:xfrm>
            <a:off x="5039640" y="1361160"/>
            <a:ext cx="4536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Arial"/>
              </a:rPr>
              <a:t>  // Buffer the result into a string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Arial"/>
              </a:rPr>
              <a:t>  BufferedReader rd = new BufferedReader(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Arial"/>
              </a:rPr>
              <a:t>      new InputStreamReader(conn.getInputStream()));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Arial"/>
              </a:rPr>
              <a:t>  StringBuilder sb = new StringBuilder();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Arial"/>
              </a:rPr>
              <a:t>  String line;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Arial"/>
              </a:rPr>
              <a:t>  while ((line = rd.readLine()) != null)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Arial"/>
              </a:rPr>
              <a:t>    sb.append(line);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Arial"/>
              </a:rPr>
              <a:t>  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Arial"/>
              </a:rPr>
              <a:t>  rd.close();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Arial"/>
              </a:rPr>
              <a:t>  conn.disconnect();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Arial"/>
              </a:rPr>
              <a:t>  return sb.toString();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Set up the main App.java to launch the Jetty server with your service class (configured here as 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EntryPoint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) and port 8080, at the URL root</a:t>
            </a:r>
            <a:r>
              <a:rPr lang="en-US" sz="2600" dirty="0" smtClean="0">
                <a:solidFill>
                  <a:srgbClr val="000000"/>
                </a:solidFill>
                <a:latin typeface="Gill Sans MT"/>
                <a:ea typeface="DejaVu Sans"/>
              </a:rPr>
              <a:t>: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
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public class App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{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public static void main( String[]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)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Exception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{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ServletContextHandler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context = new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ServletContextHandler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ServletContextHandler.SESSIONS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);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context.setContextPath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("/");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Server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jettyServer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= new Server(8080);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jettyServer.setHandler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(context);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ServletHolder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jerseyServlet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context.addServlet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 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org.glassfish.jersey.servlet.ServletContainer.class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, "/*");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jerseyServlet.setInitOrder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(0);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// Tells the Jersey Servlet which REST service/class to load.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jerseyServlet.setInitParameter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"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jersey.config.server.provider.classnames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",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EntryPoint.class.getCanonicalName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());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jettyServer.start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();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jettyServer.join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();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jettyServer.destroy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();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}</a:t>
            </a:r>
            <a:endParaRPr sz="14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Now let’s make a class that represents our data model.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In practice, this could be more than one class, of course, but you’ll learn about software design in another course.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Let’s make a Person: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String name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int age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Now let’s make a class that represents our data model.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In practice, this could be more than one class, of course, but you’ll learn about software design in another course.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Let’s make a Person:</a:t>
            </a:r>
            <a:endParaRPr/>
          </a:p>
          <a:p>
            <a:pPr lvl="1"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class Person {</a:t>
            </a:r>
            <a:endParaRPr/>
          </a:p>
          <a:p>
            <a:pPr lvl="1"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private String name;</a:t>
            </a:r>
            <a:endParaRPr/>
          </a:p>
          <a:p>
            <a:pPr lvl="1"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private int age;</a:t>
            </a:r>
            <a:endParaRPr/>
          </a:p>
          <a:p>
            <a:pPr lvl="1"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public int getAge() { return age; 	}</a:t>
            </a:r>
            <a:endParaRPr/>
          </a:p>
          <a:p>
            <a:pPr lvl="1"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public void setAge(int age) { this.age = age; }</a:t>
            </a:r>
            <a:endParaRPr/>
          </a:p>
          <a:p>
            <a:pPr lvl="1"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public String getName() { return name; }</a:t>
            </a:r>
            <a:endParaRPr/>
          </a:p>
          <a:p>
            <a:pPr lvl="1"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public void setName(String name) { this.name = name; }</a:t>
            </a:r>
            <a:endParaRPr/>
          </a:p>
          <a:p>
            <a:pPr lvl="1"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
	public Person(String n, int a) {</a:t>
            </a:r>
            <a:endParaRPr/>
          </a:p>
          <a:p>
            <a:pPr lvl="1"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	name = n;</a:t>
            </a:r>
            <a:endParaRPr/>
          </a:p>
          <a:p>
            <a:pPr lvl="1"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	age = a;</a:t>
            </a:r>
            <a:endParaRPr/>
          </a:p>
          <a:p>
            <a:pPr lvl="1"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}</a:t>
            </a:r>
            <a:endParaRPr/>
          </a:p>
          <a:p>
            <a:pPr lvl="1"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50400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Next, let’s create a Jersey service: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@Path("myservice")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public class MyService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50400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Next, let’s create a Jersey service: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@Path("myservice")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public class MyService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@GET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@Produces(MediaType.APPLICATION_JSON)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public String getPerson(@QueryParam("name") String name, @QueryParam("age") Integer age)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      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50400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We can create a Person object, convert it to json, and return it!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@Path("myservice")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public class MyService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@GET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@Produces(MediaType.APPLICATION_JSON)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public String getPerson(@QueryParam("name") String name, @QueryParam("age") Integer age)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	Person p = new Person(name, age.intValue());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	// Convert to JSON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	// alternatively, import JAXB library jars and annotate the Person class with @XmlRootElement, and just return person!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	Gson g = new Gson();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		return g.toJson(p);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      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464653"/>
                </a:solidFill>
                <a:latin typeface="Gill Sans MT"/>
                <a:ea typeface="DejaVu San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50400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But, in that function, we could also get access to a database and store the person!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SQL to create a table (if one does not exist already):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CREATE TABLE IF NOT EXISTS People (ID Integer PRIMARY KEY NOT NULL, Name Text, Age Integer);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SQL to insert into a table: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INSERT INTO People (Name, Age) Values ('" + name + "', " + age + "); // Be careful to sanitize your inputs!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XKCD 327:</a:t>
            </a:r>
            <a:endParaRPr/>
          </a:p>
        </p:txBody>
      </p:sp>
      <p:pic>
        <p:nvPicPr>
          <p:cNvPr id="171" name="Picture 2"/>
          <p:cNvPicPr/>
          <p:nvPr/>
        </p:nvPicPr>
        <p:blipFill>
          <a:blip r:embed="rId3"/>
          <a:stretch/>
        </p:blipFill>
        <p:spPr>
          <a:xfrm>
            <a:off x="3076200" y="5367240"/>
            <a:ext cx="6993360" cy="215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50400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But, in that function, we could also get access to a database and store the person!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// Add the person to a sqlite db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Connection c = null;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try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 Class.forName("org.sqlite.JDBC");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 c = DriverManager.getConnection("jdbc:sqlite:test.db"); // defaults to my home directory; store this string centrally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 Statement stmt = c.createStatement();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 stmt.executeUpdate("CREATE TABLE IF NOT EXISTS People (ID Integer PRIMARY KEY NOT NULL, Name Text, Age Integer);");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 stmt.executeUpdate("INSERT INTO People (Name, Age) Values ('" + name + "', " + age + ");"); // always cleanse!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 c.close();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} catch ( Exception e 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 System.err.println( e.getClass().getName() + ": " + e.getMessage() 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We can improve upon this, using the 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PreparedStatement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 which automatically sanitizes your inputs.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     // Add the person to a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sqlite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db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    Connection c = null;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    try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     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Class.forName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("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org.sqlite.JDBC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");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      c =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DriverManager.getConnection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("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jdbc:sqlite:test.db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"); // defaults to my home directory; store this string centrally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      Statement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stmt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c.createStatement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     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stmt.executeUpdate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("CREATE TABLE IF NOT EXISTS People (ID Integer PRIMARY KEY NOT NULL, Name Text, Age Integer);");     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            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PreparedStatement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pstmt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c.prepareStatement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(“INSERT INTO People (Name, Age) Values (?,?)”);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            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pstmt.setString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(1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, name);  // maps to the first question mark in the statement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            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pstmt.setInt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(2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, age);  // maps to the second question mark in the statement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  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            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pstmt.executeUpdate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();	     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     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c.close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    } catch ( Exception e )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     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System.err.println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e.getClass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() + ": " +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e.getMessage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() 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    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After writing your code (which we will do next), you can build with:
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mvn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 clean install
and run with
java -jar restprj-1.0-SNAPSHOT.jar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This version number is configured in 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pom.xml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Run with http://localhost:8080/... or http://tux64-XX.cs.drexel.edu:8080 if you ran your jar on tux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83880"/>
            <a:ext cx="9072000" cy="117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Review: Making Basic Service Requests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259640"/>
            <a:ext cx="4536000" cy="64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public static String httpPost(String urlStr, String[] paramName,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String[] paramVal) throws Exception {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 URL url = new URL(urlStr);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 HttpURLConnection conn =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     (HttpURLConnection) url.openConnection();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 conn.setRequestMethod("POST");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 conn.setDoOutput(true);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 conn.setDoInput(true);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 conn.setUseCaches(false);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 conn.setAllowUserInteraction(false);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 conn.setRequestProperty("Content-Type",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     "application/x-www-form-urlencoded");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// Create the form content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 OutputStream out = conn.getOutputStream();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 Writer writer = new OutputStreamWriter(out, "UTF-8");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for (int i = 0; i &lt; paramName.length; i++) {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   writer.write(paramName[i]);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   writer.write("=");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   writer.write(URLEncoder.encode(paramVal[i], "UTF-8"));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   writer.write("&amp;");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Gill Sans MT"/>
                <a:ea typeface="DejaVu Sans"/>
              </a:rPr>
              <a:t> 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5123880" y="1343880"/>
            <a:ext cx="4536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  <a:ea typeface="Arial"/>
              </a:rPr>
              <a:t>writer.close();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  <a:ea typeface="Arial"/>
              </a:rPr>
              <a:t>  out.close();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  <a:ea typeface="Arial"/>
              </a:rPr>
              <a:t>  if (conn.getResponseCode() != 200)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  <a:ea typeface="Arial"/>
              </a:rPr>
              <a:t>    throw new IOException(conn.getResponseMessage());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  <a:ea typeface="Arial"/>
              </a:rPr>
              <a:t> 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  <a:ea typeface="Arial"/>
              </a:rPr>
              <a:t>  // Buffer the result into a string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  <a:ea typeface="Arial"/>
              </a:rPr>
              <a:t>  BufferedReader rd = new BufferedReader(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  <a:ea typeface="Arial"/>
              </a:rPr>
              <a:t>      new InputStreamReader(conn.getInputStream()));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  <a:ea typeface="Arial"/>
              </a:rPr>
              <a:t>  StringBuilder sb = new StringBuilder();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  <a:ea typeface="Arial"/>
              </a:rPr>
              <a:t>  String line;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  <a:ea typeface="Arial"/>
              </a:rPr>
              <a:t>  while ((line = rd.readLine()) != null)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  <a:ea typeface="Arial"/>
              </a:rPr>
              <a:t>    sb.append(line);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  <a:ea typeface="Arial"/>
              </a:rPr>
              <a:t>  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  <a:ea typeface="Arial"/>
              </a:rPr>
              <a:t>  rd.close();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  <a:ea typeface="Arial"/>
              </a:rPr>
              <a:t>  conn.disconnect();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  <a:ea typeface="Arial"/>
              </a:rPr>
              <a:t>  return sb.toString();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  <a:ea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Access this URL endpoint at http://localhost:8080/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myservice?name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=...&amp;age=... </a:t>
            </a:r>
            <a:endParaRPr dirty="0"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myservice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: specified as @Path in your service java file</a:t>
            </a:r>
            <a:endParaRPr dirty="0"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name and age: @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QueryParams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 in your service java file</a:t>
            </a:r>
            <a:endParaRPr dirty="0"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Let’s add another URL endpoint (/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listall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) to get all the People in the database.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Let’s add another URL endpoint (/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myservice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/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listall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) to get all the People in the database.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@Path("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listall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")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@GET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@Produces(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MediaType.APPLICATION_JSON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public String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getPeople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()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           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Let’s add another URL endpoint (/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myservice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/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listall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) to get all the People in the database.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@Path("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listall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")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@GET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@Produces(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MediaType.APPLICATION_JSON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public String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getPeople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()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    Connection c = null;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   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&lt;Person&gt;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peopleList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&lt;Person&gt;();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Gill Sans MT"/>
                <a:ea typeface="DejaVu Sans"/>
              </a:rPr>
              <a:t>       </a:t>
            </a:r>
            <a:r>
              <a:rPr lang="en-US" sz="1400" b="1" dirty="0" smtClean="0">
                <a:solidFill>
                  <a:srgbClr val="000000"/>
                </a:solidFill>
                <a:latin typeface="Gill Sans MT"/>
                <a:ea typeface="DejaVu Sans"/>
              </a:rPr>
              <a:t>               </a:t>
            </a:r>
            <a:r>
              <a:rPr lang="en-US" sz="1400" b="1" dirty="0">
                <a:solidFill>
                  <a:srgbClr val="000000"/>
                </a:solidFill>
                <a:latin typeface="Gill Sans MT"/>
                <a:ea typeface="DejaVu Sans"/>
              </a:rPr>
              <a:t>//Exercise: what goes here to query the database?</a:t>
            </a:r>
            <a:endParaRPr b="1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    // Convert to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json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   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           </a:t>
            </a:r>
            <a:r>
              <a:rPr lang="en-US" sz="1400" dirty="0" err="1" smtClean="0">
                <a:solidFill>
                  <a:srgbClr val="000000"/>
                </a:solidFill>
                <a:latin typeface="Gill Sans MT"/>
                <a:ea typeface="DejaVu Sans"/>
              </a:rPr>
              <a:t>Gson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g = new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Gson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	   return "" + 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g.toJson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Gill Sans MT"/>
                <a:ea typeface="DejaVu Sans"/>
              </a:rPr>
              <a:t>peopleList</a:t>
            </a: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);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Gill Sans MT"/>
                <a:ea typeface="DejaVu San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Gill Sans MT"/>
                <a:ea typeface="DejaVu Sans"/>
              </a:rPr>
              <a:t>           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Let’s add another URL endpoint (/myservice/listall) to get all the People in the database.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// Query the database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try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 Class.forName("org.sqlite.JDBC");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 c = DriverManager.getConnection("jdbc:sqlite:test.db");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 Statement stmt = c.createStatement();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 ResultSet results = stmt.executeQuery("SELECT * FROM People;");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 // iterate over the results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 while(results.next())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	  peopleList.add(new Person(results.getString("name"), results.getInt("age")));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 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 c.close();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} catch ( Exception e 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  System.err.println( e.getClass().getName() + ": " + e.getMessage() 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    }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Access at http://localhost:8080/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myservice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/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listall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endParaRPr dirty="0"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Or with our own programmatic client, like you’ve been doing all term!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50400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ill Sans MT"/>
                <a:ea typeface="DejaVu Sans"/>
              </a:rPr>
              <a:t>	public static void listPeople() throws Exception 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ill Sans MT"/>
                <a:ea typeface="DejaVu Sans"/>
              </a:rPr>
              <a:t>		URL url = new URL("http://localhost:8080/myservice/listall");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ill Sans MT"/>
                <a:ea typeface="DejaVu Sans"/>
              </a:rPr>
              <a:t>	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ill Sans MT"/>
                <a:ea typeface="DejaVu Sans"/>
              </a:rPr>
              <a:t>		HttpURLConnection request = (HttpURLConnection) url.openConnection();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ill Sans MT"/>
                <a:ea typeface="DejaVu Sans"/>
              </a:rPr>
              <a:t>		request.connect();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ill Sans MT"/>
                <a:ea typeface="DejaVu Sans"/>
              </a:rPr>
              <a:t>	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ill Sans MT"/>
                <a:ea typeface="DejaVu Sans"/>
              </a:rPr>
              <a:t>		JsonParser jp = new JsonParser();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ill Sans MT"/>
                <a:ea typeface="DejaVu Sans"/>
              </a:rPr>
              <a:t>		JsonElement root = jp.parse(new InputStreamReader((InputStream) request.getContent()));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ill Sans MT"/>
                <a:ea typeface="DejaVu Sans"/>
              </a:rPr>
              <a:t>		System.out.println(root);	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ill Sans MT"/>
                <a:ea typeface="DejaVu Sans"/>
              </a:rPr>
              <a:t>	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public static void addPerson(String name, String age) throws Exception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	URL url = new URL("http://localhost:8080/myservice?name=" + name + "&amp;age=" + age);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	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	HttpURLConnection request = (HttpURLConnection) url.openConnection();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	request.connect();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	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	JsonParser jp = new JsonParser();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	JsonElement root = jp.parse(new InputStreamReader((InputStream) request.getContent()));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	System.out.println(root);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	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	// You can loop over the document and “traverse” it!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	for (Map.Entry&lt;String,JsonElement&gt; entry : root.getAsJsonObject().entrySet())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		System.out.println(entry.getKey() + ": " + entry.getValue().getAsString()); // notice age is really an integer but we get away with this!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	}		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50400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public static void main(String[] args) throws Exception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	addPerson("Bill", "31");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	addPerson("Joe", "30");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	addPerson("Alice", "32");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	listPeople();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  <a:ea typeface="DejaVu Sans"/>
              </a:rPr>
              <a:t>	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Example: Service with Database Backend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Exercise: how would you modify this service to allow the user to query a single person by number?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Exercise: how would you modify this service to allow the user to update a person?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Deployment with a git target: Heroku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Instead of running a web service locally, you can use a service like Heroku or Google App Engine or Amazon AWS to deploy your service to the cloud.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We will use Heroku in this example, by adding your Heroku account as a git push target to your source repository.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Pushing your repository auto-deploys!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RESTful Service Providers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We saw that REST service clients pass requests as GET and POST HTTP requests to a URL.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  <a:ea typeface="DejaVu Sans"/>
              </a:rPr>
              <a:t>Actually, other methods are possible as well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Parameters are encoded in JSON (or other format) in the POST body or GET arguments.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Response is encoded as a JSON (or other format) HTTP response body.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A service provider, then, must be a server that (like an HTTP server), listens for such requests.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•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Think nouns!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Deployment with a git target: Heroku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Begin by creating a Jersey project inside your git repository (or run </a:t>
            </a:r>
            <a:r>
              <a:rPr lang="en-US" sz="2600" b="1">
                <a:solidFill>
                  <a:srgbClr val="000000"/>
                </a:solidFill>
                <a:latin typeface="Gill Sans MT"/>
                <a:ea typeface="DejaVu Sans"/>
              </a:rPr>
              <a:t>git init</a:t>
            </a: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 if you don't have one) with Maven like before, and fill in the pom.xml dependencies, source and test files:
mvn archetype:generate -DarchetypeArtifactId=jersey-heroku-webapp            -DarchetypeGroupId=org.glassfish.jersey.archetypes -DinteractiveMode=false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-DgroupId=com.example 
-DartifactId=simple-heroku-webapp -Dpackage=com.example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-DarchetypeVersion=2.17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 b="1">
                <a:solidFill>
                  <a:srgbClr val="000000"/>
                </a:solidFill>
                <a:latin typeface="Gill Sans MT"/>
                <a:ea typeface="DejaVu Sans"/>
              </a:rPr>
              <a:t>Build with:</a:t>
            </a: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
mvn clean package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364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Deployment with a git target: Heroku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Tie your project to Heroku, after installing the Heroku SDK and registering an account, with: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 b="1">
                <a:solidFill>
                  <a:srgbClr val="000000"/>
                </a:solidFill>
                <a:latin typeface="Gill Sans MT"/>
                <a:ea typeface="DejaVu Sans"/>
              </a:rPr>
              <a:t>heroku create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Add your files to the git repository:</a:t>
            </a:r>
            <a:r>
              <a:rPr lang="en-US" sz="2600" b="1">
                <a:solidFill>
                  <a:srgbClr val="000000"/>
                </a:solidFill>
                <a:latin typeface="Gill Sans MT"/>
                <a:ea typeface="DejaVu Sans"/>
              </a:rPr>
              <a:t>
git add src/ pom.xml Procfile system.properties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Push as normal to your main git target, and to deploy:
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b="1">
                <a:solidFill>
                  <a:srgbClr val="000000"/>
                </a:solidFill>
                <a:latin typeface="Gill Sans MT"/>
                <a:ea typeface="DejaVu Sans"/>
              </a:rPr>
              <a:t>git push heroku master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Access at 
http://simple-heroku-webapp.herokuapp.com/myresource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References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504000" y="80676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200" dirty="0">
                <a:solidFill>
                  <a:srgbClr val="CCCCFF"/>
                </a:solidFill>
                <a:latin typeface="Gill Sans MT"/>
                <a:ea typeface="DejaVu Sans"/>
              </a:rPr>
              <a:t>http://</a:t>
            </a:r>
            <a:r>
              <a:rPr lang="en-US" sz="2200" dirty="0" err="1">
                <a:solidFill>
                  <a:srgbClr val="CCCCFF"/>
                </a:solidFill>
                <a:latin typeface="Gill Sans MT"/>
                <a:ea typeface="DejaVu Sans"/>
              </a:rPr>
              <a:t>rest.elkstein.org</a:t>
            </a:r>
            <a:r>
              <a:rPr lang="en-US" sz="2200" dirty="0">
                <a:solidFill>
                  <a:srgbClr val="CCCCFF"/>
                </a:solidFill>
                <a:latin typeface="Gill Sans MT"/>
                <a:ea typeface="DejaVu Sans"/>
              </a:rPr>
              <a:t>/2008/02/what-is-</a:t>
            </a:r>
            <a:r>
              <a:rPr lang="en-US" sz="2200" dirty="0" err="1">
                <a:solidFill>
                  <a:srgbClr val="CCCCFF"/>
                </a:solidFill>
                <a:latin typeface="Gill Sans MT"/>
                <a:ea typeface="DejaVu Sans"/>
              </a:rPr>
              <a:t>rest.html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200" dirty="0">
                <a:solidFill>
                  <a:srgbClr val="CCCCFF"/>
                </a:solidFill>
                <a:latin typeface="Gill Sans MT"/>
                <a:ea typeface="DejaVu Sans"/>
              </a:rPr>
              <a:t>http://</a:t>
            </a:r>
            <a:r>
              <a:rPr lang="en-US" sz="2200" dirty="0" err="1">
                <a:solidFill>
                  <a:srgbClr val="CCCCFF"/>
                </a:solidFill>
                <a:latin typeface="Gill Sans MT"/>
                <a:ea typeface="DejaVu Sans"/>
              </a:rPr>
              <a:t>www.mkyong.com</a:t>
            </a:r>
            <a:r>
              <a:rPr lang="en-US" sz="2200" dirty="0">
                <a:solidFill>
                  <a:srgbClr val="CCCCFF"/>
                </a:solidFill>
                <a:latin typeface="Gill Sans MT"/>
                <a:ea typeface="DejaVu Sans"/>
              </a:rPr>
              <a:t>/</a:t>
            </a:r>
            <a:r>
              <a:rPr lang="en-US" sz="2200" dirty="0" err="1">
                <a:solidFill>
                  <a:srgbClr val="CCCCFF"/>
                </a:solidFill>
                <a:latin typeface="Gill Sans MT"/>
                <a:ea typeface="DejaVu Sans"/>
              </a:rPr>
              <a:t>webservices</a:t>
            </a:r>
            <a:r>
              <a:rPr lang="en-US" sz="2200" dirty="0">
                <a:solidFill>
                  <a:srgbClr val="CCCCFF"/>
                </a:solidFill>
                <a:latin typeface="Gill Sans MT"/>
                <a:ea typeface="DejaVu Sans"/>
              </a:rPr>
              <a:t>/</a:t>
            </a:r>
            <a:r>
              <a:rPr lang="en-US" sz="2200" dirty="0" err="1">
                <a:solidFill>
                  <a:srgbClr val="CCCCFF"/>
                </a:solidFill>
                <a:latin typeface="Gill Sans MT"/>
                <a:ea typeface="DejaVu Sans"/>
              </a:rPr>
              <a:t>jax-rs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200" dirty="0">
                <a:solidFill>
                  <a:srgbClr val="CCCCFF"/>
                </a:solidFill>
                <a:latin typeface="Gill Sans MT"/>
                <a:ea typeface="DejaVu Sans"/>
              </a:rPr>
              <a:t>http://</a:t>
            </a:r>
            <a:r>
              <a:rPr lang="en-US" sz="2200" dirty="0" err="1">
                <a:solidFill>
                  <a:srgbClr val="CCCCFF"/>
                </a:solidFill>
                <a:latin typeface="Gill Sans MT"/>
                <a:ea typeface="DejaVu Sans"/>
              </a:rPr>
              <a:t>wiki.fasterxml.com</a:t>
            </a:r>
            <a:r>
              <a:rPr lang="en-US" sz="2200" dirty="0">
                <a:solidFill>
                  <a:srgbClr val="CCCCFF"/>
                </a:solidFill>
                <a:latin typeface="Gill Sans MT"/>
                <a:ea typeface="DejaVu Sans"/>
              </a:rPr>
              <a:t>/</a:t>
            </a:r>
            <a:r>
              <a:rPr lang="en-US" sz="2200" dirty="0" err="1">
                <a:solidFill>
                  <a:srgbClr val="CCCCFF"/>
                </a:solidFill>
                <a:latin typeface="Gill Sans MT"/>
                <a:ea typeface="DejaVu Sans"/>
              </a:rPr>
              <a:t>JacksonSampleSimplePojoMapper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200" dirty="0">
                <a:solidFill>
                  <a:srgbClr val="CCCCFF"/>
                </a:solidFill>
                <a:latin typeface="Gill Sans MT"/>
                <a:ea typeface="DejaVu Sans"/>
              </a:rPr>
              <a:t>http://</a:t>
            </a:r>
            <a:r>
              <a:rPr lang="en-US" sz="2200" dirty="0" err="1">
                <a:solidFill>
                  <a:srgbClr val="CCCCFF"/>
                </a:solidFill>
                <a:latin typeface="Gill Sans MT"/>
                <a:ea typeface="DejaVu Sans"/>
              </a:rPr>
              <a:t>www.myeclipseide.com</a:t>
            </a:r>
            <a:r>
              <a:rPr lang="en-US" sz="2200" dirty="0">
                <a:solidFill>
                  <a:srgbClr val="CCCCFF"/>
                </a:solidFill>
                <a:latin typeface="Gill Sans MT"/>
                <a:ea typeface="DejaVu Sans"/>
              </a:rPr>
              <a:t>/documentation/</a:t>
            </a:r>
            <a:r>
              <a:rPr lang="en-US" sz="2200" dirty="0" err="1">
                <a:solidFill>
                  <a:srgbClr val="CCCCFF"/>
                </a:solidFill>
                <a:latin typeface="Gill Sans MT"/>
                <a:ea typeface="DejaVu Sans"/>
              </a:rPr>
              <a:t>quickstarts</a:t>
            </a:r>
            <a:r>
              <a:rPr lang="en-US" sz="2200" dirty="0">
                <a:solidFill>
                  <a:srgbClr val="CCCCFF"/>
                </a:solidFill>
                <a:latin typeface="Gill Sans MT"/>
                <a:ea typeface="DejaVu Sans"/>
              </a:rPr>
              <a:t>/</a:t>
            </a:r>
            <a:r>
              <a:rPr lang="en-US" sz="2200" dirty="0" err="1">
                <a:solidFill>
                  <a:srgbClr val="CCCCFF"/>
                </a:solidFill>
                <a:latin typeface="Gill Sans MT"/>
                <a:ea typeface="DejaVu Sans"/>
              </a:rPr>
              <a:t>webservices_rest</a:t>
            </a:r>
            <a:r>
              <a:rPr lang="en-US" sz="2200" dirty="0">
                <a:solidFill>
                  <a:srgbClr val="CCCCFF"/>
                </a:solidFill>
                <a:latin typeface="Gill Sans MT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200" dirty="0">
                <a:solidFill>
                  <a:srgbClr val="CCCCFF"/>
                </a:solidFill>
                <a:latin typeface="Gill Sans MT"/>
                <a:ea typeface="DejaVu Sans"/>
              </a:rPr>
              <a:t>http://</a:t>
            </a:r>
            <a:r>
              <a:rPr lang="en-US" sz="2200" dirty="0" err="1">
                <a:solidFill>
                  <a:srgbClr val="CCCCFF"/>
                </a:solidFill>
                <a:latin typeface="Gill Sans MT"/>
                <a:ea typeface="DejaVu Sans"/>
              </a:rPr>
              <a:t>stackoverflow.com</a:t>
            </a:r>
            <a:r>
              <a:rPr lang="en-US" sz="2200" dirty="0">
                <a:solidFill>
                  <a:srgbClr val="CCCCFF"/>
                </a:solidFill>
                <a:latin typeface="Gill Sans MT"/>
                <a:ea typeface="DejaVu Sans"/>
              </a:rPr>
              <a:t>/questions/6777929/http-post-with-body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200" dirty="0">
                <a:solidFill>
                  <a:srgbClr val="CCCCFF"/>
                </a:solidFill>
                <a:latin typeface="Gill Sans MT"/>
                <a:ea typeface="DejaVu Sans"/>
              </a:rPr>
              <a:t>http://</a:t>
            </a:r>
            <a:r>
              <a:rPr lang="en-US" sz="2200" dirty="0" err="1">
                <a:solidFill>
                  <a:srgbClr val="CCCCFF"/>
                </a:solidFill>
                <a:latin typeface="Gill Sans MT"/>
                <a:ea typeface="DejaVu Sans"/>
              </a:rPr>
              <a:t>www.vogella.com</a:t>
            </a:r>
            <a:r>
              <a:rPr lang="en-US" sz="2200" dirty="0">
                <a:solidFill>
                  <a:srgbClr val="CCCCFF"/>
                </a:solidFill>
                <a:latin typeface="Gill Sans MT"/>
                <a:ea typeface="DejaVu Sans"/>
              </a:rPr>
              <a:t>/articles/</a:t>
            </a:r>
            <a:r>
              <a:rPr lang="en-US" sz="2200" dirty="0" err="1">
                <a:solidFill>
                  <a:srgbClr val="CCCCFF"/>
                </a:solidFill>
                <a:latin typeface="Gill Sans MT"/>
                <a:ea typeface="DejaVu Sans"/>
              </a:rPr>
              <a:t>GoogleAppEngineJava</a:t>
            </a:r>
            <a:r>
              <a:rPr lang="en-US" sz="2200" dirty="0">
                <a:solidFill>
                  <a:srgbClr val="CCCCFF"/>
                </a:solidFill>
                <a:latin typeface="Gill Sans MT"/>
                <a:ea typeface="DejaVu Sans"/>
              </a:rPr>
              <a:t>/</a:t>
            </a:r>
            <a:r>
              <a:rPr lang="en-US" sz="2200" dirty="0" err="1">
                <a:solidFill>
                  <a:srgbClr val="CCCCFF"/>
                </a:solidFill>
                <a:latin typeface="Gill Sans MT"/>
                <a:ea typeface="DejaVu Sans"/>
              </a:rPr>
              <a:t>article.html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200" dirty="0">
                <a:solidFill>
                  <a:srgbClr val="000000"/>
                </a:solidFill>
                <a:latin typeface="Gill Sans MT"/>
                <a:ea typeface="DejaVu Sans"/>
              </a:rPr>
              <a:t>https://</a:t>
            </a:r>
            <a:r>
              <a:rPr lang="en-US" sz="2200" dirty="0" err="1">
                <a:solidFill>
                  <a:srgbClr val="000000"/>
                </a:solidFill>
                <a:latin typeface="Gill Sans MT"/>
                <a:ea typeface="DejaVu Sans"/>
              </a:rPr>
              <a:t>cloudmine.me</a:t>
            </a:r>
            <a:r>
              <a:rPr lang="en-US" sz="2200" dirty="0">
                <a:solidFill>
                  <a:srgbClr val="000000"/>
                </a:solidFill>
                <a:latin typeface="Gill Sans MT"/>
                <a:ea typeface="DejaVu Sans"/>
              </a:rPr>
              <a:t>/docs/</a:t>
            </a:r>
            <a:r>
              <a:rPr lang="en-US" sz="2200" dirty="0" err="1">
                <a:solidFill>
                  <a:srgbClr val="000000"/>
                </a:solidFill>
                <a:latin typeface="Gill Sans MT"/>
                <a:ea typeface="DejaVu Sans"/>
              </a:rPr>
              <a:t>api</a:t>
            </a:r>
            <a:r>
              <a:rPr lang="en-US" sz="2200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200" dirty="0">
                <a:solidFill>
                  <a:srgbClr val="000000"/>
                </a:solidFill>
                <a:latin typeface="Gill Sans MT"/>
                <a:ea typeface="DejaVu Sans"/>
              </a:rPr>
              <a:t>http://</a:t>
            </a:r>
            <a:r>
              <a:rPr lang="en-US" sz="2200" dirty="0" err="1">
                <a:solidFill>
                  <a:srgbClr val="000000"/>
                </a:solidFill>
                <a:latin typeface="Gill Sans MT"/>
                <a:ea typeface="DejaVu Sans"/>
              </a:rPr>
              <a:t>www.vogella.com</a:t>
            </a:r>
            <a:r>
              <a:rPr lang="en-US" sz="2200" dirty="0">
                <a:solidFill>
                  <a:srgbClr val="000000"/>
                </a:solidFill>
                <a:latin typeface="Gill Sans MT"/>
                <a:ea typeface="DejaVu Sans"/>
              </a:rPr>
              <a:t>/tutorials/REST/</a:t>
            </a:r>
            <a:r>
              <a:rPr lang="en-US" sz="2200" dirty="0" err="1">
                <a:solidFill>
                  <a:srgbClr val="000000"/>
                </a:solidFill>
                <a:latin typeface="Gill Sans MT"/>
                <a:ea typeface="DejaVu Sans"/>
              </a:rPr>
              <a:t>article.html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200" dirty="0">
                <a:solidFill>
                  <a:srgbClr val="000000"/>
                </a:solidFill>
                <a:latin typeface="Gill Sans MT"/>
                <a:ea typeface="DejaVu Sans"/>
              </a:rPr>
              <a:t>http://</a:t>
            </a:r>
            <a:r>
              <a:rPr lang="en-US" sz="2200" dirty="0" err="1">
                <a:solidFill>
                  <a:srgbClr val="000000"/>
                </a:solidFill>
                <a:latin typeface="Gill Sans MT"/>
                <a:ea typeface="DejaVu Sans"/>
              </a:rPr>
              <a:t>www.tutorialspoint.com</a:t>
            </a:r>
            <a:r>
              <a:rPr lang="en-US" sz="2200" dirty="0">
                <a:solidFill>
                  <a:srgbClr val="000000"/>
                </a:solidFill>
                <a:latin typeface="Gill Sans MT"/>
                <a:ea typeface="DejaVu Sans"/>
              </a:rPr>
              <a:t>/</a:t>
            </a:r>
            <a:r>
              <a:rPr lang="en-US" sz="2200" dirty="0" err="1">
                <a:solidFill>
                  <a:srgbClr val="000000"/>
                </a:solidFill>
                <a:latin typeface="Gill Sans MT"/>
                <a:ea typeface="DejaVu Sans"/>
              </a:rPr>
              <a:t>sqlite</a:t>
            </a:r>
            <a:r>
              <a:rPr lang="en-US" sz="2200" dirty="0">
                <a:solidFill>
                  <a:srgbClr val="000000"/>
                </a:solidFill>
                <a:latin typeface="Gill Sans MT"/>
                <a:ea typeface="DejaVu Sans"/>
              </a:rPr>
              <a:t>/</a:t>
            </a:r>
            <a:r>
              <a:rPr lang="en-US" sz="2200" dirty="0" err="1">
                <a:solidFill>
                  <a:srgbClr val="000000"/>
                </a:solidFill>
                <a:latin typeface="Gill Sans MT"/>
                <a:ea typeface="DejaVu Sans"/>
              </a:rPr>
              <a:t>sqlite_java.htm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200" dirty="0">
                <a:solidFill>
                  <a:srgbClr val="000000"/>
                </a:solidFill>
                <a:latin typeface="Gill Sans MT"/>
                <a:ea typeface="DejaVu Sans"/>
              </a:rPr>
              <a:t>https://</a:t>
            </a:r>
            <a:r>
              <a:rPr lang="en-US" sz="2200" dirty="0" err="1">
                <a:solidFill>
                  <a:srgbClr val="000000"/>
                </a:solidFill>
                <a:latin typeface="Gill Sans MT"/>
                <a:ea typeface="DejaVu Sans"/>
              </a:rPr>
              <a:t>nikolaygrozev.wordpress.com</a:t>
            </a:r>
            <a:r>
              <a:rPr lang="en-US" sz="2200" dirty="0">
                <a:solidFill>
                  <a:srgbClr val="000000"/>
                </a:solidFill>
                <a:latin typeface="Gill Sans MT"/>
                <a:ea typeface="DejaVu Sans"/>
              </a:rPr>
              <a:t>/2014/10/16/rest-with-embedded-jetty-and-jersey-in-a-single-jar-step-by-step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200" dirty="0">
                <a:solidFill>
                  <a:srgbClr val="000000"/>
                </a:solidFill>
                <a:latin typeface="Gill Sans MT"/>
                <a:ea typeface="DejaVu Sans"/>
              </a:rPr>
              <a:t>http://</a:t>
            </a:r>
            <a:r>
              <a:rPr lang="en-US" sz="2200" dirty="0" err="1">
                <a:solidFill>
                  <a:srgbClr val="000000"/>
                </a:solidFill>
                <a:latin typeface="Gill Sans MT"/>
                <a:ea typeface="DejaVu Sans"/>
              </a:rPr>
              <a:t>www.mkyong.com</a:t>
            </a:r>
            <a:r>
              <a:rPr lang="en-US" sz="2200" dirty="0">
                <a:solidFill>
                  <a:srgbClr val="000000"/>
                </a:solidFill>
                <a:latin typeface="Gill Sans MT"/>
                <a:ea typeface="DejaVu Sans"/>
              </a:rPr>
              <a:t>/</a:t>
            </a:r>
            <a:r>
              <a:rPr lang="en-US" sz="2200" dirty="0" err="1">
                <a:solidFill>
                  <a:srgbClr val="000000"/>
                </a:solidFill>
                <a:latin typeface="Gill Sans MT"/>
                <a:ea typeface="DejaVu Sans"/>
              </a:rPr>
              <a:t>jdbc</a:t>
            </a:r>
            <a:r>
              <a:rPr lang="en-US" sz="2200" dirty="0">
                <a:solidFill>
                  <a:srgbClr val="000000"/>
                </a:solidFill>
                <a:latin typeface="Gill Sans MT"/>
                <a:ea typeface="DejaVu Sans"/>
              </a:rPr>
              <a:t>/</a:t>
            </a:r>
            <a:r>
              <a:rPr lang="en-US" sz="2200" dirty="0" err="1">
                <a:solidFill>
                  <a:srgbClr val="000000"/>
                </a:solidFill>
                <a:latin typeface="Gill Sans MT"/>
                <a:ea typeface="DejaVu Sans"/>
              </a:rPr>
              <a:t>jdbc</a:t>
            </a:r>
            <a:r>
              <a:rPr lang="en-US" sz="2200" dirty="0">
                <a:solidFill>
                  <a:srgbClr val="000000"/>
                </a:solidFill>
                <a:latin typeface="Gill Sans MT"/>
                <a:ea typeface="DejaVu Sans"/>
              </a:rPr>
              <a:t>-</a:t>
            </a:r>
            <a:r>
              <a:rPr lang="en-US" sz="2200" dirty="0" err="1">
                <a:solidFill>
                  <a:srgbClr val="000000"/>
                </a:solidFill>
                <a:latin typeface="Gill Sans MT"/>
                <a:ea typeface="DejaVu Sans"/>
              </a:rPr>
              <a:t>preparestatement</a:t>
            </a:r>
            <a:r>
              <a:rPr lang="en-US" sz="2200" dirty="0">
                <a:solidFill>
                  <a:srgbClr val="000000"/>
                </a:solidFill>
                <a:latin typeface="Gill Sans MT"/>
                <a:ea typeface="DejaVu Sans"/>
              </a:rPr>
              <a:t>-example-insert-a-record/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200" dirty="0">
                <a:solidFill>
                  <a:srgbClr val="000000"/>
                </a:solidFill>
                <a:latin typeface="Gill Sans MT"/>
                <a:ea typeface="DejaVu Sans"/>
              </a:rPr>
              <a:t>https://</a:t>
            </a:r>
            <a:r>
              <a:rPr lang="en-US" sz="2200" dirty="0" err="1">
                <a:solidFill>
                  <a:srgbClr val="000000"/>
                </a:solidFill>
                <a:latin typeface="Gill Sans MT"/>
                <a:ea typeface="DejaVu Sans"/>
              </a:rPr>
              <a:t>jersey.java.net</a:t>
            </a:r>
            <a:r>
              <a:rPr lang="en-US" sz="2200" dirty="0">
                <a:solidFill>
                  <a:srgbClr val="000000"/>
                </a:solidFill>
                <a:latin typeface="Gill Sans MT"/>
                <a:ea typeface="DejaVu Sans"/>
              </a:rPr>
              <a:t>/documentation/latest/getting-</a:t>
            </a:r>
            <a:r>
              <a:rPr lang="en-US" sz="2200" dirty="0" err="1">
                <a:solidFill>
                  <a:srgbClr val="000000"/>
                </a:solidFill>
                <a:latin typeface="Gill Sans MT"/>
                <a:ea typeface="DejaVu Sans"/>
              </a:rPr>
              <a:t>started.html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RESTful Service Providers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You could do this manually by setting up a ServerSocket that listens on a port, but of course there are many libraries that will help you.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We will focus on the following, but you don’t have to!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  <a:ea typeface="DejaVu Sans"/>
              </a:rPr>
              <a:t>Java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  <a:ea typeface="DejaVu Sans"/>
              </a:rPr>
              <a:t>Jersey / JAX-RS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  <a:ea typeface="DejaVu Sans"/>
              </a:rPr>
              <a:t>Jackson for JSON support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Introduction to Jersey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03640" y="1343880"/>
            <a:ext cx="9072000" cy="592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On a normal web server, you would place files in directories that would form the URL path for a browser to request.</a:t>
            </a:r>
            <a:endParaRPr dirty="0"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100" dirty="0">
                <a:solidFill>
                  <a:srgbClr val="464653"/>
                </a:solidFill>
                <a:latin typeface="Gill Sans MT"/>
                <a:ea typeface="DejaVu Sans"/>
              </a:rPr>
              <a:t>For example, </a:t>
            </a:r>
            <a:r>
              <a:rPr lang="en-US" sz="2100" dirty="0" err="1">
                <a:solidFill>
                  <a:srgbClr val="464653"/>
                </a:solidFill>
                <a:latin typeface="Gill Sans MT"/>
                <a:ea typeface="DejaVu Sans"/>
              </a:rPr>
              <a:t>public_html</a:t>
            </a:r>
            <a:r>
              <a:rPr lang="en-US" sz="2100" dirty="0">
                <a:solidFill>
                  <a:srgbClr val="464653"/>
                </a:solidFill>
                <a:latin typeface="Gill Sans MT"/>
                <a:ea typeface="DejaVu Sans"/>
              </a:rPr>
              <a:t>/cs480_sp12/</a:t>
            </a:r>
            <a:r>
              <a:rPr lang="en-US" sz="2100" dirty="0" err="1">
                <a:solidFill>
                  <a:srgbClr val="464653"/>
                </a:solidFill>
                <a:latin typeface="Gill Sans MT"/>
                <a:ea typeface="DejaVu Sans"/>
              </a:rPr>
              <a:t>lectures.html</a:t>
            </a:r>
            <a:endParaRPr dirty="0"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100" dirty="0">
                <a:solidFill>
                  <a:srgbClr val="464653"/>
                </a:solidFill>
                <a:latin typeface="Gill Sans MT"/>
                <a:ea typeface="DejaVu Sans"/>
              </a:rPr>
              <a:t>http://</a:t>
            </a:r>
            <a:r>
              <a:rPr lang="en-US" sz="2100" dirty="0" err="1">
                <a:solidFill>
                  <a:srgbClr val="464653"/>
                </a:solidFill>
                <a:latin typeface="Gill Sans MT"/>
                <a:ea typeface="DejaVu Sans"/>
              </a:rPr>
              <a:t>www.cs.drexel.edu</a:t>
            </a:r>
            <a:r>
              <a:rPr lang="en-US" sz="2100" dirty="0">
                <a:solidFill>
                  <a:srgbClr val="464653"/>
                </a:solidFill>
                <a:latin typeface="Gill Sans MT"/>
                <a:ea typeface="DejaVu Sans"/>
              </a:rPr>
              <a:t>/~wmm24/cs480_sp12/</a:t>
            </a:r>
            <a:r>
              <a:rPr lang="en-US" sz="2100" dirty="0" err="1">
                <a:solidFill>
                  <a:srgbClr val="464653"/>
                </a:solidFill>
                <a:latin typeface="Gill Sans MT"/>
                <a:ea typeface="DejaVu Sans"/>
              </a:rPr>
              <a:t>lectures.html</a:t>
            </a:r>
            <a:endParaRPr dirty="0"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100" dirty="0">
                <a:solidFill>
                  <a:srgbClr val="464653"/>
                </a:solidFill>
                <a:latin typeface="Gill Sans MT"/>
                <a:ea typeface="DejaVu Sans"/>
              </a:rPr>
              <a:t>If a CGI or server-side program is the target, parameters are passed from HTTP to that program, and the response is returned.</a:t>
            </a:r>
            <a:endParaRPr dirty="0"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Jersey allows us to match URL endpoints to </a:t>
            </a:r>
            <a:r>
              <a:rPr lang="en-US" sz="2600" b="1" i="1" dirty="0">
                <a:solidFill>
                  <a:srgbClr val="000000"/>
                </a:solidFill>
                <a:latin typeface="Gill Sans MT"/>
                <a:ea typeface="DejaVu Sans"/>
              </a:rPr>
              <a:t>functions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 using Java annotations</a:t>
            </a:r>
            <a:endParaRPr dirty="0"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300" dirty="0">
                <a:solidFill>
                  <a:srgbClr val="464653"/>
                </a:solidFill>
                <a:latin typeface="Gill Sans MT"/>
                <a:ea typeface="DejaVu Sans"/>
              </a:rPr>
              <a:t>@Path(“/</a:t>
            </a:r>
            <a:r>
              <a:rPr lang="en-US" sz="2300" dirty="0" err="1">
                <a:solidFill>
                  <a:srgbClr val="464653"/>
                </a:solidFill>
                <a:latin typeface="Gill Sans MT"/>
                <a:ea typeface="DejaVu Sans"/>
              </a:rPr>
              <a:t>myapp</a:t>
            </a:r>
            <a:r>
              <a:rPr lang="en-US" sz="2300" dirty="0">
                <a:solidFill>
                  <a:srgbClr val="464653"/>
                </a:solidFill>
                <a:latin typeface="Gill Sans MT"/>
                <a:ea typeface="DejaVu Sans"/>
              </a:rPr>
              <a:t>”)
public class </a:t>
            </a:r>
            <a:r>
              <a:rPr lang="en-US" sz="2300" dirty="0" err="1">
                <a:solidFill>
                  <a:srgbClr val="464653"/>
                </a:solidFill>
                <a:latin typeface="Gill Sans MT"/>
                <a:ea typeface="DejaVu Sans"/>
              </a:rPr>
              <a:t>MyClass</a:t>
            </a:r>
            <a:r>
              <a:rPr lang="en-US" sz="2300" dirty="0">
                <a:solidFill>
                  <a:srgbClr val="464653"/>
                </a:solidFill>
                <a:latin typeface="Gill Sans MT"/>
                <a:ea typeface="DejaVu Sans"/>
              </a:rPr>
              <a:t> { @GET public Response </a:t>
            </a:r>
            <a:r>
              <a:rPr lang="en-US" sz="2300" dirty="0" err="1">
                <a:solidFill>
                  <a:srgbClr val="464653"/>
                </a:solidFill>
                <a:latin typeface="Gill Sans MT"/>
                <a:ea typeface="DejaVu Sans"/>
              </a:rPr>
              <a:t>getFn</a:t>
            </a:r>
            <a:r>
              <a:rPr lang="en-US" sz="2300" dirty="0">
                <a:solidFill>
                  <a:srgbClr val="464653"/>
                </a:solidFill>
                <a:latin typeface="Gill Sans MT"/>
                <a:ea typeface="DejaVu Sans"/>
              </a:rPr>
              <a:t>() { … } 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Introduction to Jersey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503640" y="1343880"/>
            <a:ext cx="9072000" cy="617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import 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javax.ws.rs.core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.*;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import 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javax.ws.rs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.*;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// Access via http://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www.yourserver.com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/test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@Path(“/test”)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public class 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MyClass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      @GET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      public Response get()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             return 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Response.status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(200).entity(“here").build();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      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Introduction to Jersey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503640" y="1343880"/>
            <a:ext cx="9072000" cy="54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Subpaths can be specified by annotating individual functions with @Path.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Annotating another class function as follows would map it to /test/subpath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@GET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  <a:ea typeface="DejaVu Sans"/>
              </a:rPr>
              <a:t>@Path(“/subpath”)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167760"/>
            <a:ext cx="9072000" cy="10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  <a:ea typeface="DejaVu Sans"/>
              </a:rPr>
              <a:t>Passing Parameters with Jersey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503640" y="1343880"/>
            <a:ext cx="9072000" cy="61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Include path elements in curly braces if they represent parameters.</a:t>
            </a:r>
            <a:endParaRPr dirty="0"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You can map them to individual function parameters using the @</a:t>
            </a:r>
            <a:r>
              <a:rPr lang="en-US" sz="2600" dirty="0" err="1">
                <a:solidFill>
                  <a:srgbClr val="000000"/>
                </a:solidFill>
                <a:latin typeface="Gill Sans MT"/>
                <a:ea typeface="DejaVu Sans"/>
              </a:rPr>
              <a:t>PathParam</a:t>
            </a:r>
            <a:r>
              <a:rPr lang="en-US" sz="2600" dirty="0">
                <a:solidFill>
                  <a:srgbClr val="000000"/>
                </a:solidFill>
                <a:latin typeface="Gill Sans MT"/>
                <a:ea typeface="DejaVu Sans"/>
              </a:rPr>
              <a:t> annotation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  <a:ea typeface="DejaVu Sans"/>
              </a:rPr>
              <a:t>// http://</a:t>
            </a:r>
            <a:r>
              <a:rPr lang="en-US" sz="2400" dirty="0" err="1">
                <a:solidFill>
                  <a:srgbClr val="000000"/>
                </a:solidFill>
                <a:latin typeface="Gill Sans MT"/>
                <a:ea typeface="DejaVu Sans"/>
              </a:rPr>
              <a:t>www.myserver.com</a:t>
            </a:r>
            <a:r>
              <a:rPr lang="en-US" sz="2400" dirty="0">
                <a:solidFill>
                  <a:srgbClr val="000000"/>
                </a:solidFill>
                <a:latin typeface="Gill Sans MT"/>
                <a:ea typeface="DejaVu Sans"/>
              </a:rPr>
              <a:t>/test/people/Bill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  <a:ea typeface="DejaVu Sans"/>
              </a:rPr>
              <a:t>@GET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  <a:ea typeface="DejaVu Sans"/>
              </a:rPr>
              <a:t>@Path(“people/{</a:t>
            </a:r>
            <a:r>
              <a:rPr lang="en-US" sz="2400" dirty="0" err="1">
                <a:solidFill>
                  <a:srgbClr val="000000"/>
                </a:solidFill>
                <a:latin typeface="Gill Sans MT"/>
                <a:ea typeface="DejaVu Sans"/>
              </a:rPr>
              <a:t>param</a:t>
            </a:r>
            <a:r>
              <a:rPr lang="en-US" sz="2400" dirty="0">
                <a:solidFill>
                  <a:srgbClr val="000000"/>
                </a:solidFill>
                <a:latin typeface="Gill Sans MT"/>
                <a:ea typeface="DejaVu Sans"/>
              </a:rPr>
              <a:t>}”)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  <a:ea typeface="DejaVu Sans"/>
              </a:rPr>
              <a:t>public Response get(@</a:t>
            </a:r>
            <a:r>
              <a:rPr lang="en-US" sz="2400" dirty="0" err="1">
                <a:solidFill>
                  <a:srgbClr val="000000"/>
                </a:solidFill>
                <a:latin typeface="Gill Sans MT"/>
                <a:ea typeface="DejaVu Sans"/>
              </a:rPr>
              <a:t>PathParam</a:t>
            </a:r>
            <a:r>
              <a:rPr lang="en-US" sz="2400" dirty="0">
                <a:solidFill>
                  <a:srgbClr val="000000"/>
                </a:solidFill>
                <a:latin typeface="Gill Sans MT"/>
                <a:ea typeface="DejaVu Sans"/>
              </a:rPr>
              <a:t>(“</a:t>
            </a:r>
            <a:r>
              <a:rPr lang="en-US" sz="2400" dirty="0" err="1">
                <a:solidFill>
                  <a:srgbClr val="000000"/>
                </a:solidFill>
                <a:latin typeface="Gill Sans MT"/>
                <a:ea typeface="DejaVu Sans"/>
              </a:rPr>
              <a:t>param</a:t>
            </a:r>
            <a:r>
              <a:rPr lang="en-US" sz="2400" dirty="0">
                <a:solidFill>
                  <a:srgbClr val="000000"/>
                </a:solidFill>
                <a:latin typeface="Gill Sans MT"/>
                <a:ea typeface="DejaVu Sans"/>
              </a:rPr>
              <a:t>”) String p)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  <a:ea typeface="DejaVu Sans"/>
              </a:rPr>
              <a:t>    return </a:t>
            </a:r>
            <a:r>
              <a:rPr lang="en-US" sz="2400" dirty="0" err="1">
                <a:solidFill>
                  <a:srgbClr val="000000"/>
                </a:solidFill>
                <a:latin typeface="Gill Sans MT"/>
                <a:ea typeface="DejaVu Sans"/>
              </a:rPr>
              <a:t>Response.status</a:t>
            </a:r>
            <a:r>
              <a:rPr lang="en-US" sz="2400" dirty="0">
                <a:solidFill>
                  <a:srgbClr val="000000"/>
                </a:solidFill>
                <a:latin typeface="Gill Sans MT"/>
                <a:ea typeface="DejaVu Sans"/>
              </a:rPr>
              <a:t>(200).entity(“Hello, “ + p).build();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  <a:ea typeface="DejaVu Sans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1822</Words>
  <Application>Microsoft Macintosh PowerPoint</Application>
  <PresentationFormat>Custom</PresentationFormat>
  <Paragraphs>492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StarSymbol</vt:lpstr>
      <vt:lpstr>Arial</vt:lpstr>
      <vt:lpstr>Bookman Old Style</vt:lpstr>
      <vt:lpstr>Calibri</vt:lpstr>
      <vt:lpstr>DejaVu Sans</vt:lpstr>
      <vt:lpstr>Gill Sans MT</vt:lpstr>
      <vt:lpstr>Times New Roman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William Mongan</cp:lastModifiedBy>
  <cp:revision>6</cp:revision>
  <dcterms:modified xsi:type="dcterms:W3CDTF">2016-01-12T00:56:15Z</dcterms:modified>
</cp:coreProperties>
</file>