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70" r:id="rId5"/>
    <p:sldId id="272" r:id="rId6"/>
    <p:sldId id="295" r:id="rId7"/>
    <p:sldId id="296" r:id="rId8"/>
    <p:sldId id="297" r:id="rId9"/>
    <p:sldId id="300" r:id="rId10"/>
    <p:sldId id="301" r:id="rId11"/>
    <p:sldId id="298" r:id="rId12"/>
    <p:sldId id="299" r:id="rId13"/>
    <p:sldId id="273" r:id="rId14"/>
    <p:sldId id="276" r:id="rId15"/>
    <p:sldId id="274" r:id="rId16"/>
    <p:sldId id="275" r:id="rId17"/>
    <p:sldId id="277" r:id="rId18"/>
    <p:sldId id="278" r:id="rId19"/>
    <p:sldId id="279" r:id="rId20"/>
    <p:sldId id="282" r:id="rId21"/>
    <p:sldId id="283" r:id="rId22"/>
    <p:sldId id="284" r:id="rId23"/>
    <p:sldId id="285" r:id="rId24"/>
    <p:sldId id="280" r:id="rId25"/>
    <p:sldId id="281" r:id="rId26"/>
    <p:sldId id="286" r:id="rId27"/>
    <p:sldId id="271" r:id="rId28"/>
    <p:sldId id="287" r:id="rId29"/>
    <p:sldId id="290" r:id="rId30"/>
    <p:sldId id="289" r:id="rId31"/>
    <p:sldId id="291" r:id="rId32"/>
    <p:sldId id="292" r:id="rId33"/>
    <p:sldId id="293" r:id="rId34"/>
    <p:sldId id="294" r:id="rId35"/>
    <p:sldId id="303" r:id="rId36"/>
    <p:sldId id="302" r:id="rId37"/>
    <p:sldId id="304" r:id="rId38"/>
    <p:sldId id="305" r:id="rId39"/>
    <p:sldId id="306" r:id="rId40"/>
    <p:sldId id="307" r:id="rId41"/>
    <p:sldId id="308" r:id="rId42"/>
    <p:sldId id="309" r:id="rId43"/>
    <p:sldId id="31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6F2"/>
    <a:srgbClr val="00FF00"/>
    <a:srgbClr val="C6C600"/>
    <a:srgbClr val="0000EA"/>
    <a:srgbClr val="00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37" autoAdjust="0"/>
  </p:normalViewPr>
  <p:slideViewPr>
    <p:cSldViewPr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79CB-D928-A14B-A06B-9D6DEE91A589}" type="datetimeFigureOut">
              <a:rPr lang="en-US" smtClean="0"/>
              <a:t>7/10/13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9D2B-3ABE-6D49-938B-856943B3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= package path</a:t>
            </a:r>
          </a:p>
          <a:p>
            <a:endParaRPr lang="en-US" dirty="0" smtClean="0"/>
          </a:p>
          <a:p>
            <a:r>
              <a:rPr lang="en-US" dirty="0" smtClean="0"/>
              <a:t>Label =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learn more</a:t>
            </a:r>
            <a:r>
              <a:rPr lang="en-US" baseline="0" dirty="0" smtClean="0"/>
              <a:t> about Intents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rgbClr val="00006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ww.ischool.drexel.edu</a:t>
            </a:r>
          </a:p>
          <a:p>
            <a:pPr>
              <a:defRPr/>
            </a:pPr>
            <a:fld id="{491871A8-5A62-461A-B63D-51B841D0F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3BA61-5EA6-4AEC-AA81-84598EB90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AA976-4719-41AE-A7B9-897525BCBB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5225"/>
            <a:ext cx="1447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93F53-77C3-4BED-B64B-30580092A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00ED4-A086-44CB-B51B-F046D80ED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D590-0AFD-4871-96BA-240ADF0506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EEA5D-5216-4E6D-9388-9F323780DA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92F8B-904B-46DC-A9F2-1D5BB7D0E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6744-C4B9-439D-A9A8-239ED4788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42F5-64D1-4639-B42A-95354CBF3F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A577-B955-40A7-84B5-26E437806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56720"/>
            <a:ext cx="1607820" cy="440559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878C833-E066-41D2-AB23-4E6EB88C8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010400" y="6477000"/>
            <a:ext cx="3276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 dirty="0" smtClean="0">
                <a:solidFill>
                  <a:srgbClr val="000066"/>
                </a:solidFill>
                <a:latin typeface="Avenir 35" pitchFamily="34" charset="0"/>
              </a:rPr>
              <a:t>      ischool.drexel.edu</a:t>
            </a:r>
            <a:endParaRPr lang="en-US" sz="1100" b="1" dirty="0">
              <a:solidFill>
                <a:srgbClr val="000066"/>
              </a:solidFill>
              <a:latin typeface="Avenir 35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>
            <a:gsLst>
              <a:gs pos="0">
                <a:srgbClr val="0000FF"/>
              </a:gs>
              <a:gs pos="45000">
                <a:srgbClr val="0000EA"/>
              </a:gs>
              <a:gs pos="100000">
                <a:srgbClr val="0000B8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Services, Tasks, and Intents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2000" detail="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1800" y="1838325"/>
            <a:ext cx="5715000" cy="402907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239000" y="5715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Jeff Segall</a:t>
            </a:r>
          </a:p>
          <a:p>
            <a:r>
              <a:rPr lang="en-US" dirty="0" smtClean="0"/>
              <a:t>July </a:t>
            </a:r>
            <a:r>
              <a:rPr lang="en-US" dirty="0" smtClean="0"/>
              <a:t>11,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application starts, one thread is created for its running</a:t>
            </a:r>
          </a:p>
          <a:p>
            <a:pPr lvl="1"/>
            <a:r>
              <a:rPr lang="en-US" dirty="0" smtClean="0"/>
              <a:t>Handles UI and computation</a:t>
            </a:r>
          </a:p>
          <a:p>
            <a:r>
              <a:rPr lang="en-US" dirty="0" smtClean="0"/>
              <a:t>All components are run in the same thread</a:t>
            </a:r>
          </a:p>
          <a:p>
            <a:r>
              <a:rPr lang="en-US" dirty="0" smtClean="0"/>
              <a:t>Why might this be a problem?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1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rules to the Android single-threaded design: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AutoNum type="arabicParenR"/>
            </a:pPr>
            <a:r>
              <a:rPr lang="en-US" dirty="0" smtClean="0"/>
              <a:t>Do not block the UI thread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Do not access the UI toolkit from outside the UI thread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48768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The first rule of Fight Club is: you do not talk about Fight Club. The second rule of Fight Club is: you DO NOT talk about Fight Club!</a:t>
            </a:r>
            <a:r>
              <a:rPr lang="en-US" i="1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- Tyler </a:t>
            </a:r>
            <a:r>
              <a:rPr lang="en-US" dirty="0" err="1" smtClean="0"/>
              <a:t>Durden</a:t>
            </a:r>
            <a:r>
              <a:rPr lang="en-US" dirty="0" smtClean="0"/>
              <a:t>, Fight Club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42" y="4953000"/>
            <a:ext cx="925285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 can be handled in the standard Java way…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void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(View v){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A76F2"/>
                </a:solidFill>
              </a:rPr>
              <a:t>new </a:t>
            </a:r>
            <a:r>
              <a:rPr lang="en-US" sz="2400" dirty="0" smtClean="0"/>
              <a:t>Thread(</a:t>
            </a:r>
            <a:r>
              <a:rPr lang="en-US" sz="2400" dirty="0" smtClean="0">
                <a:solidFill>
                  <a:srgbClr val="CA76F2"/>
                </a:solidFill>
              </a:rPr>
              <a:t>new</a:t>
            </a:r>
            <a:r>
              <a:rPr lang="en-US" sz="2400" dirty="0" smtClean="0"/>
              <a:t> Runnable() {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CA76F2"/>
                </a:solidFill>
              </a:rPr>
              <a:t>public void </a:t>
            </a:r>
            <a:r>
              <a:rPr lang="en-US" sz="2400" dirty="0" smtClean="0"/>
              <a:t>run() {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rgbClr val="008000"/>
                </a:solidFill>
              </a:rPr>
              <a:t>//Do something in another thread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}).start();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31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…but what if we want to set an </a:t>
            </a:r>
            <a:r>
              <a:rPr lang="en-US" dirty="0" err="1" smtClean="0"/>
              <a:t>ImageView’s</a:t>
            </a:r>
            <a:r>
              <a:rPr lang="en-US" dirty="0" smtClean="0"/>
              <a:t> </a:t>
            </a:r>
            <a:r>
              <a:rPr lang="en-US" dirty="0" err="1" smtClean="0"/>
              <a:t>Drawable</a:t>
            </a:r>
            <a:r>
              <a:rPr lang="en-US" dirty="0" smtClean="0"/>
              <a:t> in our thread?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void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(View v){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A76F2"/>
                </a:solidFill>
              </a:rPr>
              <a:t>new </a:t>
            </a:r>
            <a:r>
              <a:rPr lang="en-US" sz="2400" dirty="0" smtClean="0"/>
              <a:t>Thread(</a:t>
            </a:r>
            <a:r>
              <a:rPr lang="en-US" sz="2400" dirty="0" smtClean="0">
                <a:solidFill>
                  <a:srgbClr val="CA76F2"/>
                </a:solidFill>
              </a:rPr>
              <a:t>new</a:t>
            </a:r>
            <a:r>
              <a:rPr lang="en-US" sz="2400" dirty="0" smtClean="0"/>
              <a:t> Runnable() {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CA76F2"/>
                </a:solidFill>
              </a:rPr>
              <a:t>public void </a:t>
            </a:r>
            <a:r>
              <a:rPr lang="en-US" sz="2400" dirty="0" smtClean="0"/>
              <a:t>run() {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imageView.setImageBitmap</a:t>
            </a:r>
            <a:r>
              <a:rPr lang="en-US" sz="2400" dirty="0" smtClean="0"/>
              <a:t>(bmp);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}).start();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07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void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(View v){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A76F2"/>
                </a:solidFill>
              </a:rPr>
              <a:t>new </a:t>
            </a:r>
            <a:r>
              <a:rPr lang="en-US" sz="2400" dirty="0" smtClean="0"/>
              <a:t>Thread(</a:t>
            </a:r>
            <a:r>
              <a:rPr lang="en-US" sz="2400" dirty="0" smtClean="0">
                <a:solidFill>
                  <a:srgbClr val="CA76F2"/>
                </a:solidFill>
              </a:rPr>
              <a:t>new</a:t>
            </a:r>
            <a:r>
              <a:rPr lang="en-US" sz="2400" dirty="0" smtClean="0"/>
              <a:t> Runnable() {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CA76F2"/>
                </a:solidFill>
              </a:rPr>
              <a:t>public void </a:t>
            </a:r>
            <a:r>
              <a:rPr lang="en-US" sz="2400" dirty="0" smtClean="0"/>
              <a:t>run() {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imageView.post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CA76F2"/>
                </a:solidFill>
              </a:rPr>
              <a:t>new</a:t>
            </a:r>
            <a:r>
              <a:rPr lang="en-US" sz="2400" dirty="0" smtClean="0"/>
              <a:t> Runnable() {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CA76F2"/>
                </a:solidFill>
              </a:rPr>
              <a:t> public void </a:t>
            </a:r>
            <a:r>
              <a:rPr lang="en-US" sz="2400" dirty="0" smtClean="0"/>
              <a:t>run()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</a:t>
            </a:r>
            <a:r>
              <a:rPr lang="en-US" sz="2400" dirty="0" err="1" smtClean="0"/>
              <a:t>imageView.setImageBitmap</a:t>
            </a:r>
            <a:r>
              <a:rPr lang="en-US" sz="2400" dirty="0" smtClean="0"/>
              <a:t>(bmp);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}).start();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02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Task</a:t>
            </a:r>
          </a:p>
          <a:p>
            <a:r>
              <a:rPr lang="en-US" dirty="0" smtClean="0"/>
              <a:t>Handles threading for you</a:t>
            </a:r>
          </a:p>
          <a:p>
            <a:pPr lvl="1"/>
            <a:r>
              <a:rPr lang="en-US" dirty="0" smtClean="0"/>
              <a:t>Performs blocking operations in a worker thread</a:t>
            </a:r>
          </a:p>
          <a:p>
            <a:pPr lvl="1"/>
            <a:r>
              <a:rPr lang="en-US" dirty="0" smtClean="0"/>
              <a:t>Provides access to the UI thread to update your UI without breaking rule #2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8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A76F2"/>
                </a:solidFill>
              </a:rPr>
              <a:t>private class </a:t>
            </a:r>
            <a:r>
              <a:rPr lang="en-US" sz="2000" dirty="0" err="1" smtClean="0"/>
              <a:t>DownloadTask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A76F2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AsyncTask</a:t>
            </a:r>
            <a:r>
              <a:rPr lang="en-US" sz="2000" dirty="0" smtClean="0"/>
              <a:t>&lt;String, Void, Bitmap&gt;{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A76F2"/>
                </a:solidFill>
              </a:rPr>
              <a:t>protected</a:t>
            </a:r>
            <a:r>
              <a:rPr lang="en-US" sz="2000" dirty="0" smtClean="0"/>
              <a:t> Bitmap </a:t>
            </a:r>
            <a:r>
              <a:rPr lang="en-US" sz="2000" dirty="0" err="1" smtClean="0"/>
              <a:t>doInBackground</a:t>
            </a:r>
            <a:r>
              <a:rPr lang="en-US" sz="2000" dirty="0" smtClean="0"/>
              <a:t>(String… </a:t>
            </a:r>
            <a:r>
              <a:rPr lang="en-US" sz="2000" dirty="0" err="1" smtClean="0"/>
              <a:t>urls</a:t>
            </a:r>
            <a:r>
              <a:rPr lang="en-US" sz="2000" dirty="0" smtClean="0"/>
              <a:t>){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CA76F2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loadImageFromNetwork</a:t>
            </a:r>
            <a:r>
              <a:rPr lang="en-US" sz="2000" dirty="0" smtClean="0"/>
              <a:t>(</a:t>
            </a:r>
            <a:r>
              <a:rPr lang="en-US" sz="2000" dirty="0" err="1" smtClean="0"/>
              <a:t>urls</a:t>
            </a:r>
            <a:r>
              <a:rPr lang="en-US" sz="2000" dirty="0" smtClean="0"/>
              <a:t>[0]);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CA76F2"/>
                </a:solidFill>
              </a:rPr>
              <a:t>protected void </a:t>
            </a:r>
            <a:r>
              <a:rPr lang="en-US" sz="2000" dirty="0" err="1" smtClean="0"/>
              <a:t>onPostExecute</a:t>
            </a:r>
            <a:r>
              <a:rPr lang="en-US" sz="2000" dirty="0" smtClean="0"/>
              <a:t>(Bitmap result){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imageView.setImageBitmap</a:t>
            </a:r>
            <a:r>
              <a:rPr lang="en-US" sz="2000" dirty="0" smtClean="0"/>
              <a:t>(result);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08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CA76F2"/>
                </a:solidFill>
              </a:rPr>
              <a:t>private class </a:t>
            </a:r>
            <a:r>
              <a:rPr lang="en-US" sz="2800" dirty="0" err="1" smtClean="0"/>
              <a:t>DownloadTask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CA76F2"/>
                </a:solidFill>
              </a:rPr>
              <a:t>extends</a:t>
            </a:r>
            <a:r>
              <a:rPr lang="en-US" sz="2800" dirty="0" smtClean="0"/>
              <a:t> </a:t>
            </a:r>
            <a:r>
              <a:rPr lang="en-US" sz="2800" dirty="0" err="1" smtClean="0"/>
              <a:t>AsyncTask</a:t>
            </a:r>
            <a:r>
              <a:rPr lang="en-US" sz="2800" dirty="0" smtClean="0"/>
              <a:t>&lt;String, Void, Bitmap&gt;{</a:t>
            </a:r>
            <a:endParaRPr lang="en-US" sz="28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81600" y="2209800"/>
            <a:ext cx="990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962400"/>
            <a:ext cx="571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Params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r>
              <a:rPr lang="en-US" sz="2400" dirty="0" smtClean="0"/>
              <a:t>	Type of the parameters passed to 	the task on execution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81600" y="2743200"/>
            <a:ext cx="4572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CA76F2"/>
                </a:solidFill>
              </a:rPr>
              <a:t>private class </a:t>
            </a:r>
            <a:r>
              <a:rPr lang="en-US" sz="2800" dirty="0" err="1" smtClean="0"/>
              <a:t>DownloadTask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CA76F2"/>
                </a:solidFill>
              </a:rPr>
              <a:t>extends</a:t>
            </a:r>
            <a:r>
              <a:rPr lang="en-US" sz="2800" dirty="0" smtClean="0"/>
              <a:t> </a:t>
            </a:r>
            <a:r>
              <a:rPr lang="en-US" sz="2800" dirty="0" err="1" smtClean="0"/>
              <a:t>AsyncTask</a:t>
            </a:r>
            <a:r>
              <a:rPr lang="en-US" sz="2800" dirty="0" smtClean="0"/>
              <a:t>&lt;String, Void, Bitmap&gt;{</a:t>
            </a:r>
            <a:endParaRPr lang="en-US" sz="28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4600" y="2209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962400"/>
            <a:ext cx="55763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Progress:</a:t>
            </a:r>
            <a:endParaRPr lang="en-US" sz="2400" b="1" dirty="0"/>
          </a:p>
          <a:p>
            <a:r>
              <a:rPr lang="en-US" sz="2400" dirty="0" smtClean="0"/>
              <a:t>	Type of parameters passed back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about progress of the task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81600" y="2819400"/>
            <a:ext cx="14478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CA76F2"/>
                </a:solidFill>
              </a:rPr>
              <a:t>private class </a:t>
            </a:r>
            <a:r>
              <a:rPr lang="en-US" sz="2800" dirty="0" err="1" smtClean="0"/>
              <a:t>DownloadTask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CA76F2"/>
                </a:solidFill>
              </a:rPr>
              <a:t>extends</a:t>
            </a:r>
            <a:r>
              <a:rPr lang="en-US" sz="2800" dirty="0" smtClean="0"/>
              <a:t> </a:t>
            </a:r>
            <a:r>
              <a:rPr lang="en-US" sz="2800" dirty="0" err="1" smtClean="0"/>
              <a:t>AsyncTask</a:t>
            </a:r>
            <a:r>
              <a:rPr lang="en-US" sz="2800" dirty="0" smtClean="0"/>
              <a:t>&lt;String, Void, Bitmap&gt;{</a:t>
            </a:r>
            <a:endParaRPr lang="en-US" sz="28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39000" y="22098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962400"/>
            <a:ext cx="601844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Result:</a:t>
            </a:r>
            <a:endParaRPr lang="en-US" sz="2400" b="1" dirty="0"/>
          </a:p>
          <a:p>
            <a:r>
              <a:rPr lang="en-US" sz="2400" dirty="0" smtClean="0"/>
              <a:t>	Type of the result of the background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computation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81600" y="2819400"/>
            <a:ext cx="2514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5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long-running background tasks</a:t>
            </a:r>
          </a:p>
          <a:p>
            <a:r>
              <a:rPr lang="en-US" dirty="0" smtClean="0"/>
              <a:t>No user interface</a:t>
            </a:r>
          </a:p>
          <a:p>
            <a:pPr lvl="1"/>
            <a:r>
              <a:rPr lang="en-US" dirty="0" smtClean="0"/>
              <a:t>Playing music in the background</a:t>
            </a:r>
          </a:p>
          <a:p>
            <a:pPr lvl="1"/>
            <a:r>
              <a:rPr lang="en-US" dirty="0" smtClean="0"/>
              <a:t>Checking the web for updates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4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A76F2"/>
                </a:solidFill>
              </a:rPr>
              <a:t>private class </a:t>
            </a:r>
            <a:r>
              <a:rPr lang="en-US" sz="2000" dirty="0" err="1" smtClean="0"/>
              <a:t>DownloadTask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A76F2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AsyncTask</a:t>
            </a:r>
            <a:r>
              <a:rPr lang="en-US" sz="2000" dirty="0" smtClean="0"/>
              <a:t>&lt;String, Void, Bitmap&gt;{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A76F2"/>
                </a:solidFill>
              </a:rPr>
              <a:t>protected</a:t>
            </a:r>
            <a:r>
              <a:rPr lang="en-US" sz="2000" dirty="0" smtClean="0"/>
              <a:t> Bitmap </a:t>
            </a:r>
            <a:r>
              <a:rPr lang="en-US" sz="2000" dirty="0" err="1" smtClean="0"/>
              <a:t>doInBackground</a:t>
            </a:r>
            <a:r>
              <a:rPr lang="en-US" sz="2000" dirty="0" smtClean="0"/>
              <a:t>(String… </a:t>
            </a:r>
            <a:r>
              <a:rPr lang="en-US" sz="2000" dirty="0" err="1" smtClean="0"/>
              <a:t>urls</a:t>
            </a:r>
            <a:r>
              <a:rPr lang="en-US" sz="2000" dirty="0" smtClean="0"/>
              <a:t>){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CA76F2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loadImageFromNetwork</a:t>
            </a:r>
            <a:r>
              <a:rPr lang="en-US" sz="2000" dirty="0" smtClean="0"/>
              <a:t>(</a:t>
            </a:r>
            <a:r>
              <a:rPr lang="en-US" sz="2000" dirty="0" err="1" smtClean="0"/>
              <a:t>urls</a:t>
            </a:r>
            <a:r>
              <a:rPr lang="en-US" sz="2000" dirty="0" smtClean="0"/>
              <a:t>[0]);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CA76F2"/>
                </a:solidFill>
              </a:rPr>
              <a:t>protected void </a:t>
            </a:r>
            <a:r>
              <a:rPr lang="en-US" sz="2000" dirty="0" err="1" smtClean="0"/>
              <a:t>onPostExecute</a:t>
            </a:r>
            <a:r>
              <a:rPr lang="en-US" sz="2000" dirty="0" smtClean="0"/>
              <a:t>(Bitmap result){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imageView.setImageBitmap</a:t>
            </a:r>
            <a:r>
              <a:rPr lang="en-US" sz="2000" dirty="0" smtClean="0"/>
              <a:t>(result);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6764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23622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43800" y="1676400"/>
            <a:ext cx="8382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362200"/>
            <a:ext cx="8382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3886200"/>
            <a:ext cx="8382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800" dirty="0" smtClean="0">
                <a:solidFill>
                  <a:srgbClr val="CA76F2"/>
                </a:solidFill>
              </a:rPr>
              <a:t>protected</a:t>
            </a:r>
            <a:r>
              <a:rPr lang="en-US" sz="2800" dirty="0" smtClean="0"/>
              <a:t> Bitmap </a:t>
            </a:r>
            <a:r>
              <a:rPr lang="en-US" sz="2800" dirty="0" err="1" smtClean="0"/>
              <a:t>doInBackground</a:t>
            </a:r>
            <a:r>
              <a:rPr lang="en-US" sz="2800" dirty="0" smtClean="0"/>
              <a:t>(String… </a:t>
            </a:r>
            <a:r>
              <a:rPr lang="en-US" sz="2800" dirty="0" err="1" smtClean="0"/>
              <a:t>urls</a:t>
            </a:r>
            <a:r>
              <a:rPr lang="en-US" sz="2800" dirty="0" smtClean="0"/>
              <a:t>){</a:t>
            </a:r>
          </a:p>
          <a:p>
            <a:pPr marL="0" indent="0">
              <a:buNone/>
            </a:pPr>
            <a:r>
              <a:rPr lang="en-US" sz="2800" dirty="0" smtClean="0"/>
              <a:t>        </a:t>
            </a:r>
            <a:r>
              <a:rPr lang="en-US" sz="2800" dirty="0" smtClean="0">
                <a:solidFill>
                  <a:srgbClr val="CA76F2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dirty="0" err="1" smtClean="0"/>
              <a:t>loadImageFromNetwork</a:t>
            </a:r>
            <a:r>
              <a:rPr lang="en-US" sz="2800" dirty="0" smtClean="0"/>
              <a:t>(</a:t>
            </a:r>
            <a:r>
              <a:rPr lang="en-US" sz="2800" dirty="0" err="1" smtClean="0"/>
              <a:t>urls</a:t>
            </a:r>
            <a:r>
              <a:rPr lang="en-US" sz="2800" dirty="0" smtClean="0"/>
              <a:t>[0]);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Performs in a worker thread</a:t>
            </a:r>
          </a:p>
          <a:p>
            <a:r>
              <a:rPr lang="en-US" sz="2800" dirty="0" smtClean="0"/>
              <a:t>Acts on a list of parameters passed through </a:t>
            </a:r>
            <a:r>
              <a:rPr lang="en-US" sz="2800" b="1" dirty="0" smtClean="0"/>
              <a:t>execute()</a:t>
            </a:r>
            <a:endParaRPr lang="en-US" sz="2800" dirty="0" smtClean="0"/>
          </a:p>
          <a:p>
            <a:r>
              <a:rPr lang="en-US" sz="2800" dirty="0" smtClean="0"/>
              <a:t>Returns a value that will be used in </a:t>
            </a:r>
            <a:r>
              <a:rPr lang="en-US" sz="2800" b="1" dirty="0" err="1" smtClean="0"/>
              <a:t>onPostExecute</a:t>
            </a:r>
            <a:r>
              <a:rPr lang="en-US" sz="2800" b="1" dirty="0" smtClean="0"/>
              <a:t>()</a:t>
            </a:r>
            <a:r>
              <a:rPr lang="en-US" sz="2800" dirty="0" smtClean="0"/>
              <a:t> of the type defined for the task</a:t>
            </a:r>
          </a:p>
        </p:txBody>
      </p:sp>
    </p:spTree>
    <p:extLst>
      <p:ext uri="{BB962C8B-B14F-4D97-AF65-F5344CB8AC3E}">
        <p14:creationId xmlns:p14="http://schemas.microsoft.com/office/powerpoint/2010/main" val="188014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CA76F2"/>
                </a:solidFill>
              </a:rPr>
              <a:t>protected void </a:t>
            </a:r>
            <a:r>
              <a:rPr lang="en-US" sz="2800" dirty="0" err="1" smtClean="0"/>
              <a:t>onPostExecute</a:t>
            </a:r>
            <a:r>
              <a:rPr lang="en-US" sz="2800" dirty="0" smtClean="0"/>
              <a:t>(Bitmap result){</a:t>
            </a:r>
          </a:p>
          <a:p>
            <a:pPr marL="0" indent="0"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imageView.setImageBitmap</a:t>
            </a:r>
            <a:r>
              <a:rPr lang="en-US" sz="2800" dirty="0" smtClean="0"/>
              <a:t>(result);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Performs in the UI thread</a:t>
            </a:r>
          </a:p>
          <a:p>
            <a:r>
              <a:rPr lang="en-US" sz="2800" dirty="0" smtClean="0"/>
              <a:t>Receives the result of </a:t>
            </a:r>
            <a:r>
              <a:rPr lang="en-US" sz="2800" b="1" dirty="0" err="1" smtClean="0"/>
              <a:t>doInBackground</a:t>
            </a:r>
            <a:r>
              <a:rPr lang="en-US" sz="2800" b="1" dirty="0" smtClean="0"/>
              <a:t>()</a:t>
            </a:r>
            <a:endParaRPr lang="en-US" sz="2800" dirty="0" smtClean="0"/>
          </a:p>
          <a:p>
            <a:r>
              <a:rPr lang="en-US" sz="2800" dirty="0" smtClean="0"/>
              <a:t>Can update UI components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4765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an </a:t>
            </a:r>
            <a:r>
              <a:rPr lang="en-US" dirty="0" err="1" smtClean="0"/>
              <a:t>AsyncTask</a:t>
            </a:r>
            <a:r>
              <a:rPr lang="en-US" dirty="0" smtClean="0"/>
              <a:t>, call </a:t>
            </a:r>
            <a:r>
              <a:rPr lang="en-US" b="1" dirty="0" smtClean="0"/>
              <a:t>execute()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void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(View v){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A76F2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err="1" smtClean="0"/>
              <a:t>DownloadTask</a:t>
            </a:r>
            <a:r>
              <a:rPr lang="en-US" sz="2400" dirty="0" smtClean="0"/>
              <a:t>().execute(url1, url2, url3);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391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of information that activate other components (Activities, Services, etc…)</a:t>
            </a:r>
          </a:p>
          <a:p>
            <a:r>
              <a:rPr lang="en-US" dirty="0" smtClean="0"/>
              <a:t>Either a description of something to be done or something that has happened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2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Intent intent = </a:t>
            </a:r>
            <a:r>
              <a:rPr lang="en-US" dirty="0" smtClean="0">
                <a:solidFill>
                  <a:srgbClr val="CA76F2"/>
                </a:solidFill>
              </a:rPr>
              <a:t>new</a:t>
            </a:r>
            <a:r>
              <a:rPr lang="en-US" dirty="0" smtClean="0"/>
              <a:t> Intent(</a:t>
            </a:r>
            <a:r>
              <a:rPr lang="en-US" dirty="0" err="1" smtClean="0"/>
              <a:t>MainActivity.this</a:t>
            </a:r>
            <a:r>
              <a:rPr lang="en-US" dirty="0" smtClean="0"/>
              <a:t>,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OtherActivity.class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startActivity</a:t>
            </a:r>
            <a:r>
              <a:rPr lang="en-US" dirty="0" smtClean="0"/>
              <a:t>(intent);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5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Intent intent = </a:t>
            </a:r>
            <a:r>
              <a:rPr lang="en-US" dirty="0" smtClean="0">
                <a:solidFill>
                  <a:srgbClr val="CA76F2"/>
                </a:solidFill>
              </a:rPr>
              <a:t>new</a:t>
            </a:r>
            <a:r>
              <a:rPr lang="en-US" dirty="0" smtClean="0"/>
              <a:t> Intent(</a:t>
            </a:r>
            <a:r>
              <a:rPr lang="en-US" dirty="0" err="1" smtClean="0"/>
              <a:t>MainActivity.this</a:t>
            </a:r>
            <a:r>
              <a:rPr lang="en-US" dirty="0" smtClean="0"/>
              <a:t>,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</a:t>
            </a:r>
            <a:r>
              <a:rPr lang="en-US" dirty="0" err="1" smtClean="0"/>
              <a:t>TestService.class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startService</a:t>
            </a:r>
            <a:r>
              <a:rPr lang="en-US" dirty="0" smtClean="0"/>
              <a:t>(intent);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7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Extra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component may need additional information</a:t>
            </a:r>
          </a:p>
          <a:p>
            <a:r>
              <a:rPr lang="en-US" dirty="0" smtClean="0"/>
              <a:t>We can add “extras” to an intent to pass data between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8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Extra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intent = </a:t>
            </a:r>
            <a:r>
              <a:rPr lang="en-US" dirty="0" smtClean="0">
                <a:solidFill>
                  <a:srgbClr val="CA76F2"/>
                </a:solidFill>
              </a:rPr>
              <a:t>new</a:t>
            </a:r>
            <a:r>
              <a:rPr lang="en-US" dirty="0" smtClean="0"/>
              <a:t> Intent(</a:t>
            </a:r>
            <a:r>
              <a:rPr lang="en-US" dirty="0" err="1" smtClean="0"/>
              <a:t>MainActivity.this</a:t>
            </a:r>
            <a:r>
              <a:rPr lang="en-US" dirty="0" smtClean="0"/>
              <a:t>,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OtherActivity.class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intent.putStringExtra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EA"/>
                </a:solidFill>
              </a:rPr>
              <a:t>“foo”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EA"/>
                </a:solidFill>
              </a:rPr>
              <a:t>“bar”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intent.putIntExtra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EA"/>
                </a:solidFill>
              </a:rPr>
              <a:t>“</a:t>
            </a:r>
            <a:r>
              <a:rPr lang="en-US" dirty="0" err="1" smtClean="0">
                <a:solidFill>
                  <a:srgbClr val="0000EA"/>
                </a:solidFill>
              </a:rPr>
              <a:t>test_int</a:t>
            </a:r>
            <a:r>
              <a:rPr lang="en-US" dirty="0" smtClean="0">
                <a:solidFill>
                  <a:srgbClr val="0000EA"/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EA"/>
                </a:solidFill>
              </a:rPr>
              <a:t>3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startActivity</a:t>
            </a:r>
            <a:r>
              <a:rPr lang="en-US" dirty="0" smtClean="0"/>
              <a:t>(intent);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97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 err="1" smtClean="0"/>
              <a:t>vs</a:t>
            </a:r>
            <a:r>
              <a:rPr lang="en-US" dirty="0" smtClean="0"/>
              <a:t> 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Intents we’ve seen so far have been </a:t>
            </a:r>
            <a:r>
              <a:rPr lang="en-US" b="1" dirty="0" smtClean="0"/>
              <a:t>explicit</a:t>
            </a:r>
            <a:endParaRPr lang="en-US" dirty="0" smtClean="0"/>
          </a:p>
          <a:p>
            <a:pPr lvl="1"/>
            <a:r>
              <a:rPr lang="en-US" dirty="0" smtClean="0"/>
              <a:t>They define exactly what class / component needs to be run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400" dirty="0" smtClean="0"/>
              <a:t>Intent(Context </a:t>
            </a:r>
            <a:r>
              <a:rPr lang="en-US" sz="2400" dirty="0" err="1" smtClean="0"/>
              <a:t>packageContext</a:t>
            </a:r>
            <a:r>
              <a:rPr lang="en-US" sz="2400" dirty="0" smtClean="0"/>
              <a:t>, Class&lt;?&gt; </a:t>
            </a:r>
            <a:r>
              <a:rPr lang="en-US" sz="2400" dirty="0" err="1" smtClean="0"/>
              <a:t>cls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Intent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CA76F2"/>
                </a:solidFill>
              </a:rPr>
              <a:t>new</a:t>
            </a:r>
            <a:r>
              <a:rPr lang="en-US" sz="2400" dirty="0" smtClean="0"/>
              <a:t> Intent(</a:t>
            </a:r>
            <a:r>
              <a:rPr lang="en-US" sz="2400" dirty="0" err="1" smtClean="0"/>
              <a:t>MainActivity.this</a:t>
            </a:r>
            <a:r>
              <a:rPr lang="en-US" sz="2400" dirty="0" smtClean="0"/>
              <a:t>,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</a:t>
            </a:r>
            <a:r>
              <a:rPr lang="en-US" sz="2400" dirty="0" err="1" smtClean="0"/>
              <a:t>OtherActivity.class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2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Service must be a subclass of the </a:t>
            </a:r>
            <a:r>
              <a:rPr lang="en-US" b="1" dirty="0" smtClean="0"/>
              <a:t>Service </a:t>
            </a:r>
            <a:r>
              <a:rPr lang="en-US" dirty="0" smtClean="0"/>
              <a:t>class (</a:t>
            </a:r>
            <a:r>
              <a:rPr lang="en-US" i="1" dirty="0" smtClean="0"/>
              <a:t>or one of its subclasses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CA76F2"/>
                </a:solidFill>
              </a:rPr>
              <a:t>public class </a:t>
            </a:r>
            <a:r>
              <a:rPr lang="en-US" dirty="0" err="1" smtClean="0"/>
              <a:t>TestService</a:t>
            </a:r>
            <a:r>
              <a:rPr lang="en-US" dirty="0" smtClean="0">
                <a:solidFill>
                  <a:srgbClr val="CA76F2"/>
                </a:solidFill>
              </a:rPr>
              <a:t> </a:t>
            </a:r>
            <a:r>
              <a:rPr lang="en-US" dirty="0">
                <a:solidFill>
                  <a:srgbClr val="CA76F2"/>
                </a:solidFill>
              </a:rPr>
              <a:t>extends </a:t>
            </a:r>
            <a:r>
              <a:rPr lang="en-US" dirty="0" smtClean="0">
                <a:solidFill>
                  <a:srgbClr val="000000"/>
                </a:solidFill>
              </a:rPr>
              <a:t>Service{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…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97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an action we wish to take and the data to act upon</a:t>
            </a:r>
          </a:p>
          <a:p>
            <a:pPr lvl="1"/>
            <a:r>
              <a:rPr lang="en-US" dirty="0" smtClean="0"/>
              <a:t>Let the device decide what class is best</a:t>
            </a:r>
          </a:p>
          <a:p>
            <a:r>
              <a:rPr lang="en-US" dirty="0" smtClean="0"/>
              <a:t>Android will decide go through the installed apps and either</a:t>
            </a:r>
          </a:p>
          <a:p>
            <a:pPr lvl="1"/>
            <a:r>
              <a:rPr lang="en-US" dirty="0" smtClean="0"/>
              <a:t>Find the class needed</a:t>
            </a:r>
          </a:p>
          <a:p>
            <a:pPr lvl="1"/>
            <a:r>
              <a:rPr lang="en-US" dirty="0" smtClean="0"/>
              <a:t>Present a list of possible options and let the user decide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20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Intent </a:t>
            </a:r>
            <a:r>
              <a:rPr lang="en-US" sz="2400" dirty="0" err="1"/>
              <a:t>mapsIntent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CA76F2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Intent</a:t>
            </a:r>
            <a:r>
              <a:rPr lang="en-US" sz="2400" dirty="0"/>
              <a:t>(</a:t>
            </a:r>
            <a:r>
              <a:rPr lang="en-US" sz="2400" dirty="0" err="1"/>
              <a:t>android.content.Intent.</a:t>
            </a:r>
            <a:r>
              <a:rPr lang="en-US" sz="2400" i="1" dirty="0" err="1">
                <a:solidFill>
                  <a:srgbClr val="0000EA"/>
                </a:solidFill>
              </a:rPr>
              <a:t>ACTION_VIEW</a:t>
            </a:r>
            <a:r>
              <a:rPr lang="en-US" sz="2400" i="1" dirty="0"/>
              <a:t>,</a:t>
            </a:r>
            <a:r>
              <a:rPr lang="en-US" sz="2400" b="1" i="1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  <a:r>
              <a:rPr lang="en-US" sz="2400" dirty="0" err="1" smtClean="0"/>
              <a:t>Uri.</a:t>
            </a:r>
            <a:r>
              <a:rPr lang="en-US" sz="2400" i="1" dirty="0" err="1" smtClean="0"/>
              <a:t>parse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0000EA"/>
                </a:solidFill>
              </a:rPr>
              <a:t>"https://</a:t>
            </a:r>
            <a:r>
              <a:rPr lang="en-US" sz="2400" i="1" dirty="0" err="1">
                <a:solidFill>
                  <a:srgbClr val="0000EA"/>
                </a:solidFill>
              </a:rPr>
              <a:t>maps.google.com</a:t>
            </a:r>
            <a:r>
              <a:rPr lang="en-US" sz="2400" i="1" dirty="0">
                <a:solidFill>
                  <a:srgbClr val="0000EA"/>
                </a:solidFill>
              </a:rPr>
              <a:t>/maps</a:t>
            </a:r>
            <a:r>
              <a:rPr lang="en-US" sz="2400" i="1" dirty="0" smtClean="0">
                <a:solidFill>
                  <a:srgbClr val="0000EA"/>
                </a:solidFill>
              </a:rPr>
              <a:t>?   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00EA"/>
                </a:solidFill>
              </a:rPr>
              <a:t> </a:t>
            </a:r>
            <a:r>
              <a:rPr lang="en-US" sz="2400" i="1" dirty="0" smtClean="0">
                <a:solidFill>
                  <a:srgbClr val="0000EA"/>
                </a:solidFill>
              </a:rPr>
              <a:t>                 </a:t>
            </a:r>
            <a:r>
              <a:rPr lang="en-US" sz="2400" i="1" dirty="0" err="1" smtClean="0">
                <a:solidFill>
                  <a:srgbClr val="0000EA"/>
                </a:solidFill>
              </a:rPr>
              <a:t>saddr</a:t>
            </a:r>
            <a:r>
              <a:rPr lang="en-US" sz="2400" i="1" dirty="0">
                <a:solidFill>
                  <a:srgbClr val="0000EA"/>
                </a:solidFill>
              </a:rPr>
              <a:t>=current%20location&amp;daddr=" </a:t>
            </a:r>
            <a:r>
              <a:rPr lang="en-US" sz="2400" i="1" dirty="0"/>
              <a:t>+ location));</a:t>
            </a:r>
          </a:p>
          <a:p>
            <a:pPr marL="0" indent="0">
              <a:buNone/>
            </a:pPr>
            <a:r>
              <a:rPr lang="hu-HU" sz="2400" dirty="0" smtClean="0"/>
              <a:t>startActivity</a:t>
            </a:r>
            <a:r>
              <a:rPr lang="hu-HU" sz="2400" dirty="0"/>
              <a:t>(mapsIntent);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691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Intent </a:t>
            </a:r>
            <a:r>
              <a:rPr lang="en-US" sz="2200" dirty="0"/>
              <a:t>intent = </a:t>
            </a:r>
            <a:r>
              <a:rPr lang="en-US" sz="2200" dirty="0" smtClean="0">
                <a:solidFill>
                  <a:srgbClr val="CA76F2"/>
                </a:solidFill>
              </a:rPr>
              <a:t>new</a:t>
            </a:r>
            <a:r>
              <a:rPr lang="en-US" sz="2200" dirty="0" smtClean="0"/>
              <a:t> Intent</a:t>
            </a:r>
            <a:r>
              <a:rPr lang="en-US" sz="2200" dirty="0"/>
              <a:t>(</a:t>
            </a:r>
            <a:r>
              <a:rPr lang="en-US" sz="2200" dirty="0" err="1"/>
              <a:t>MediaStore.</a:t>
            </a:r>
            <a:r>
              <a:rPr lang="en-US" sz="2200" i="1" dirty="0" err="1">
                <a:solidFill>
                  <a:srgbClr val="0000EA"/>
                </a:solidFill>
              </a:rPr>
              <a:t>ACTION_IMAGE_CAPTURE</a:t>
            </a:r>
            <a:r>
              <a:rPr lang="en-US" sz="2200" i="1" dirty="0"/>
              <a:t>)</a:t>
            </a:r>
            <a:r>
              <a:rPr lang="en-US" sz="2200" i="1" dirty="0" smtClean="0"/>
              <a:t>;</a:t>
            </a:r>
            <a:br>
              <a:rPr lang="en-US" sz="2200" i="1" dirty="0" smtClean="0"/>
            </a:br>
            <a:endParaRPr lang="en-US" sz="2200" i="1" dirty="0" smtClean="0"/>
          </a:p>
          <a:p>
            <a:pPr marL="0" indent="0">
              <a:buNone/>
            </a:pPr>
            <a:r>
              <a:rPr lang="en-US" sz="2200" dirty="0" err="1" smtClean="0"/>
              <a:t>ContentValues</a:t>
            </a:r>
            <a:r>
              <a:rPr lang="en-US" sz="2200" dirty="0" smtClean="0"/>
              <a:t> </a:t>
            </a:r>
            <a:r>
              <a:rPr lang="en-US" sz="2200" dirty="0"/>
              <a:t>values = </a:t>
            </a:r>
            <a:r>
              <a:rPr lang="en-US" sz="2200" dirty="0">
                <a:solidFill>
                  <a:srgbClr val="CA76F2"/>
                </a:solidFill>
              </a:rPr>
              <a:t>new</a:t>
            </a:r>
            <a:r>
              <a:rPr lang="en-US" sz="2200" dirty="0"/>
              <a:t> </a:t>
            </a:r>
            <a:r>
              <a:rPr lang="en-US" sz="2200" dirty="0" err="1"/>
              <a:t>ContentValues</a:t>
            </a:r>
            <a:r>
              <a:rPr lang="en-US" sz="2200" dirty="0"/>
              <a:t>()</a:t>
            </a:r>
            <a:r>
              <a:rPr lang="en-US" sz="2200" dirty="0" smtClean="0"/>
              <a:t>; </a:t>
            </a:r>
          </a:p>
          <a:p>
            <a:pPr marL="0" indent="0">
              <a:buNone/>
            </a:pPr>
            <a:r>
              <a:rPr lang="pl-PL" sz="2200" dirty="0" err="1" smtClean="0"/>
              <a:t>cameraImageUri</a:t>
            </a:r>
            <a:r>
              <a:rPr lang="pl-PL" sz="2200" dirty="0" smtClean="0"/>
              <a:t> = </a:t>
            </a:r>
            <a:r>
              <a:rPr lang="pl-PL" sz="2200" dirty="0" err="1" smtClean="0"/>
              <a:t>getContentResolver</a:t>
            </a:r>
            <a:r>
              <a:rPr lang="pl-PL" sz="2200" dirty="0"/>
              <a:t>().insert</a:t>
            </a:r>
            <a:r>
              <a:rPr lang="pl-PL" sz="2200" dirty="0" smtClean="0"/>
              <a:t>( </a:t>
            </a:r>
          </a:p>
          <a:p>
            <a:pPr marL="0" indent="0">
              <a:buNone/>
            </a:pPr>
            <a:r>
              <a:rPr lang="pl-PL" sz="2200" dirty="0"/>
              <a:t> </a:t>
            </a:r>
            <a:r>
              <a:rPr lang="pl-PL" sz="2200" dirty="0" smtClean="0"/>
              <a:t>   </a:t>
            </a:r>
            <a:r>
              <a:rPr lang="pl-PL" sz="2200" dirty="0" err="1" smtClean="0"/>
              <a:t>MediaStore.Images.Media.</a:t>
            </a:r>
            <a:r>
              <a:rPr lang="pl-PL" sz="2200" i="1" dirty="0" err="1" smtClean="0">
                <a:solidFill>
                  <a:srgbClr val="0000EA"/>
                </a:solidFill>
              </a:rPr>
              <a:t>EXTERNAL_CONTENT_URI</a:t>
            </a:r>
            <a:r>
              <a:rPr lang="pl-PL" sz="2200" i="1" dirty="0"/>
              <a:t>, </a:t>
            </a:r>
            <a:r>
              <a:rPr lang="pl-PL" sz="2200" i="1" dirty="0" err="1"/>
              <a:t>values</a:t>
            </a:r>
            <a:r>
              <a:rPr lang="pl-PL" sz="2200" i="1" dirty="0"/>
              <a:t>)</a:t>
            </a:r>
            <a:r>
              <a:rPr lang="pl-PL" sz="2200" i="1" dirty="0" smtClean="0"/>
              <a:t>;</a:t>
            </a:r>
            <a:r>
              <a:rPr lang="it-IT" sz="2200" dirty="0"/>
              <a:t>		    </a:t>
            </a:r>
            <a:endParaRPr lang="it-IT" sz="2200" dirty="0" smtClean="0"/>
          </a:p>
          <a:p>
            <a:pPr marL="0" indent="0">
              <a:buNone/>
            </a:pPr>
            <a:r>
              <a:rPr lang="it-IT" sz="2200" dirty="0" err="1" smtClean="0"/>
              <a:t>intent.putExtra</a:t>
            </a:r>
            <a:r>
              <a:rPr lang="it-IT" sz="2200" dirty="0"/>
              <a:t>(</a:t>
            </a:r>
            <a:r>
              <a:rPr lang="it-IT" sz="2200" dirty="0" err="1"/>
              <a:t>MediaStore.</a:t>
            </a:r>
            <a:r>
              <a:rPr lang="it-IT" sz="2200" i="1" dirty="0" err="1">
                <a:solidFill>
                  <a:srgbClr val="0000EA"/>
                </a:solidFill>
              </a:rPr>
              <a:t>EXTRA_OUTPUT</a:t>
            </a:r>
            <a:r>
              <a:rPr lang="it-IT" sz="2200" i="1" dirty="0"/>
              <a:t>, </a:t>
            </a:r>
            <a:r>
              <a:rPr lang="it-IT" sz="2200" i="1" dirty="0" err="1"/>
              <a:t>cameraImageUri</a:t>
            </a:r>
            <a:r>
              <a:rPr lang="it-IT" sz="2200" i="1" dirty="0"/>
              <a:t>)</a:t>
            </a:r>
            <a:r>
              <a:rPr lang="it-IT" sz="2200" i="1" dirty="0" smtClean="0"/>
              <a:t>;</a:t>
            </a:r>
          </a:p>
          <a:p>
            <a:pPr marL="0" indent="0">
              <a:buNone/>
            </a:pPr>
            <a:r>
              <a:rPr lang="en-US" sz="2200" dirty="0" err="1" smtClean="0"/>
              <a:t>intent.putExtra</a:t>
            </a:r>
            <a:r>
              <a:rPr lang="en-US" sz="2200" dirty="0"/>
              <a:t>(</a:t>
            </a:r>
            <a:r>
              <a:rPr lang="en-US" sz="2200" dirty="0" err="1"/>
              <a:t>MediaStore.</a:t>
            </a:r>
            <a:r>
              <a:rPr lang="en-US" sz="2200" dirty="0" err="1">
                <a:solidFill>
                  <a:srgbClr val="0000EA"/>
                </a:solidFill>
              </a:rPr>
              <a:t>EXTRA_OUTPUT</a:t>
            </a:r>
            <a:r>
              <a:rPr lang="en-US" sz="2200" dirty="0"/>
              <a:t>, </a:t>
            </a:r>
            <a:r>
              <a:rPr lang="en-US" sz="2200" dirty="0" err="1"/>
              <a:t>fileUri</a:t>
            </a:r>
            <a:r>
              <a:rPr lang="en-US" sz="2200" dirty="0"/>
              <a:t>)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endParaRPr lang="hu-HU" sz="2200" dirty="0" smtClean="0"/>
          </a:p>
          <a:p>
            <a:pPr marL="0" indent="0">
              <a:buNone/>
            </a:pPr>
            <a:r>
              <a:rPr lang="hu-HU" sz="2200" dirty="0" smtClean="0"/>
              <a:t>startActivityForResult</a:t>
            </a:r>
            <a:r>
              <a:rPr lang="hu-HU" sz="2200" dirty="0"/>
              <a:t>(intent, 100);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837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Intents allow Android to select an appropriate class to handle the request</a:t>
            </a:r>
          </a:p>
          <a:p>
            <a:endParaRPr lang="en-US" dirty="0"/>
          </a:p>
          <a:p>
            <a:r>
              <a:rPr lang="en-US" dirty="0" smtClean="0"/>
              <a:t>In your Android Manifest, you can let Android know what your components are capable 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80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&lt;</a:t>
            </a:r>
            <a:r>
              <a:rPr lang="en-US" sz="2400" dirty="0">
                <a:solidFill>
                  <a:srgbClr val="008000"/>
                </a:solidFill>
              </a:rPr>
              <a:t>intent-filter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8000"/>
                </a:solidFill>
              </a:rPr>
              <a:t>&lt;action </a:t>
            </a:r>
            <a:r>
              <a:rPr lang="en-US" sz="2400" dirty="0" err="1" smtClean="0">
                <a:solidFill>
                  <a:srgbClr val="CA76F2"/>
                </a:solidFill>
              </a:rPr>
              <a:t>android:name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00EA"/>
                </a:solidFill>
              </a:rPr>
              <a:t>“</a:t>
            </a:r>
            <a:r>
              <a:rPr lang="en-US" sz="2400" dirty="0" err="1" smtClean="0">
                <a:solidFill>
                  <a:srgbClr val="0000EA"/>
                </a:solidFill>
              </a:rPr>
              <a:t>android.intent.action.VIEW</a:t>
            </a:r>
            <a:r>
              <a:rPr lang="en-US" sz="2400" dirty="0" smtClean="0">
                <a:solidFill>
                  <a:srgbClr val="0000EA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8000"/>
                </a:solidFill>
              </a:rPr>
              <a:t> &lt;action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A76F2"/>
                </a:solidFill>
              </a:rPr>
              <a:t>android:name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00EA"/>
                </a:solidFill>
              </a:rPr>
              <a:t>“</a:t>
            </a:r>
            <a:r>
              <a:rPr lang="en-US" sz="2400" dirty="0" err="1" smtClean="0">
                <a:solidFill>
                  <a:srgbClr val="0000EA"/>
                </a:solidFill>
              </a:rPr>
              <a:t>android.intent.action.EDIT</a:t>
            </a:r>
            <a:r>
              <a:rPr lang="en-US" sz="2400" dirty="0" smtClean="0">
                <a:solidFill>
                  <a:srgbClr val="0000EA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8000"/>
                </a:solidFill>
              </a:rPr>
              <a:t>&lt;action </a:t>
            </a:r>
            <a:r>
              <a:rPr lang="en-US" sz="2400" dirty="0" err="1" smtClean="0">
                <a:solidFill>
                  <a:srgbClr val="CA76F2"/>
                </a:solidFill>
              </a:rPr>
              <a:t>android:name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00EA"/>
                </a:solidFill>
              </a:rPr>
              <a:t>“</a:t>
            </a:r>
            <a:r>
              <a:rPr lang="en-US" sz="2400" dirty="0" err="1" smtClean="0">
                <a:solidFill>
                  <a:srgbClr val="0000EA"/>
                </a:solidFill>
              </a:rPr>
              <a:t>android.intent.action.PICK</a:t>
            </a:r>
            <a:r>
              <a:rPr lang="en-US" sz="2400" dirty="0" smtClean="0">
                <a:solidFill>
                  <a:srgbClr val="0000EA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/&gt;</a:t>
            </a:r>
            <a:r>
              <a:rPr lang="pl-PL" sz="2400" dirty="0">
                <a:solidFill>
                  <a:srgbClr val="008000"/>
                </a:solidFill>
              </a:rPr>
              <a:t>  </a:t>
            </a:r>
            <a:r>
              <a:rPr lang="pl-PL" sz="2400" dirty="0"/>
              <a:t>  </a:t>
            </a:r>
            <a:r>
              <a:rPr lang="pl-PL" sz="2400" dirty="0" smtClean="0"/>
              <a:t>    </a:t>
            </a:r>
          </a:p>
          <a:p>
            <a:pPr marL="0" indent="0">
              <a:buNone/>
            </a:pPr>
            <a:r>
              <a:rPr lang="pl-PL" sz="2400" dirty="0"/>
              <a:t> </a:t>
            </a:r>
            <a:r>
              <a:rPr lang="pl-PL" sz="2400" dirty="0" smtClean="0"/>
              <a:t>   </a:t>
            </a:r>
            <a:r>
              <a:rPr lang="pl-PL" sz="2400" dirty="0" smtClean="0">
                <a:solidFill>
                  <a:srgbClr val="008000"/>
                </a:solidFill>
              </a:rPr>
              <a:t>&lt;</a:t>
            </a:r>
            <a:r>
              <a:rPr lang="pl-PL" sz="2400" dirty="0" err="1">
                <a:solidFill>
                  <a:srgbClr val="008000"/>
                </a:solidFill>
              </a:rPr>
              <a:t>category</a:t>
            </a:r>
            <a:r>
              <a:rPr lang="pl-PL" sz="2400" dirty="0">
                <a:solidFill>
                  <a:srgbClr val="008000"/>
                </a:solidFill>
              </a:rPr>
              <a:t> </a:t>
            </a:r>
            <a:r>
              <a:rPr lang="pl-PL" sz="2400" dirty="0" smtClean="0">
                <a:solidFill>
                  <a:srgbClr val="008000"/>
                </a:solidFill>
              </a:rPr>
              <a:t>   </a:t>
            </a:r>
          </a:p>
          <a:p>
            <a:pPr marL="0" indent="0">
              <a:buNone/>
            </a:pPr>
            <a:r>
              <a:rPr lang="pl-PL" sz="2400" dirty="0"/>
              <a:t> </a:t>
            </a:r>
            <a:r>
              <a:rPr lang="pl-PL" sz="2400" dirty="0" smtClean="0"/>
              <a:t>        </a:t>
            </a:r>
            <a:r>
              <a:rPr lang="pl-PL" sz="2400" dirty="0" err="1" smtClean="0">
                <a:solidFill>
                  <a:srgbClr val="CA76F2"/>
                </a:solidFill>
              </a:rPr>
              <a:t>android:name</a:t>
            </a:r>
            <a:r>
              <a:rPr lang="pl-PL" sz="2400" dirty="0"/>
              <a:t>=</a:t>
            </a:r>
            <a:r>
              <a:rPr lang="en-US" sz="2400" dirty="0" smtClean="0">
                <a:solidFill>
                  <a:srgbClr val="0000EA"/>
                </a:solidFill>
              </a:rPr>
              <a:t>“</a:t>
            </a:r>
            <a:r>
              <a:rPr lang="pl-PL" sz="2400" dirty="0" err="1" smtClean="0">
                <a:solidFill>
                  <a:srgbClr val="0000EA"/>
                </a:solidFill>
              </a:rPr>
              <a:t>android.intent.catgory.DEFAULT</a:t>
            </a:r>
            <a:r>
              <a:rPr lang="pl-PL" sz="2400" dirty="0" smtClean="0">
                <a:solidFill>
                  <a:srgbClr val="0000EA"/>
                </a:solidFill>
              </a:rPr>
              <a:t>”</a:t>
            </a:r>
            <a:r>
              <a:rPr lang="pl-PL" sz="2400" dirty="0" smtClean="0"/>
              <a:t> </a:t>
            </a:r>
            <a:r>
              <a:rPr lang="pl-PL" sz="2400" dirty="0" smtClean="0">
                <a:solidFill>
                  <a:srgbClr val="008000"/>
                </a:solidFill>
              </a:rPr>
              <a:t>/&gt;</a:t>
            </a:r>
          </a:p>
          <a:p>
            <a:pPr marL="0" indent="0">
              <a:buNone/>
            </a:pPr>
            <a:r>
              <a:rPr lang="pl-PL" sz="2400" dirty="0"/>
              <a:t> </a:t>
            </a:r>
            <a:r>
              <a:rPr lang="pl-PL" sz="2400" dirty="0" smtClean="0"/>
              <a:t>   </a:t>
            </a:r>
            <a:r>
              <a:rPr lang="fr-FR" sz="2400" dirty="0" smtClean="0">
                <a:solidFill>
                  <a:srgbClr val="008000"/>
                </a:solidFill>
              </a:rPr>
              <a:t>&lt;</a:t>
            </a:r>
            <a:r>
              <a:rPr lang="fr-FR" sz="2400" dirty="0">
                <a:solidFill>
                  <a:srgbClr val="008000"/>
                </a:solidFill>
              </a:rPr>
              <a:t>data </a:t>
            </a:r>
            <a:r>
              <a:rPr lang="fr-FR" sz="2400" dirty="0" err="1">
                <a:solidFill>
                  <a:srgbClr val="CA76F2"/>
                </a:solidFill>
              </a:rPr>
              <a:t>mimeType:name</a:t>
            </a:r>
            <a:r>
              <a:rPr lang="fr-FR" sz="2400" dirty="0"/>
              <a:t>=</a:t>
            </a:r>
            <a:r>
              <a:rPr lang="fr-FR" sz="2400" dirty="0">
                <a:solidFill>
                  <a:srgbClr val="0000EA"/>
                </a:solidFill>
              </a:rPr>
              <a:t>"</a:t>
            </a:r>
            <a:r>
              <a:rPr lang="fr-FR" sz="2400" dirty="0" err="1">
                <a:solidFill>
                  <a:srgbClr val="0000EA"/>
                </a:solidFill>
              </a:rPr>
              <a:t>vnd.android.cursor.dir</a:t>
            </a:r>
            <a:r>
              <a:rPr lang="fr-FR" sz="2400" dirty="0" smtClean="0">
                <a:solidFill>
                  <a:srgbClr val="0000EA"/>
                </a:solidFill>
              </a:rPr>
              <a:t>/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0000EA"/>
                </a:solidFill>
              </a:rPr>
              <a:t> </a:t>
            </a:r>
            <a:r>
              <a:rPr lang="fr-FR" sz="2400" i="1" dirty="0" smtClean="0">
                <a:solidFill>
                  <a:srgbClr val="0000EA"/>
                </a:solidFill>
              </a:rPr>
              <a:t>        </a:t>
            </a:r>
            <a:r>
              <a:rPr lang="fr-FR" sz="2400" i="1" dirty="0" err="1" smtClean="0">
                <a:solidFill>
                  <a:srgbClr val="0000EA"/>
                </a:solidFill>
              </a:rPr>
              <a:t>vnd.google.note</a:t>
            </a:r>
            <a:r>
              <a:rPr lang="fr-FR" sz="2400" dirty="0">
                <a:solidFill>
                  <a:srgbClr val="0000EA"/>
                </a:solidFill>
              </a:rPr>
              <a:t>"</a:t>
            </a:r>
            <a:r>
              <a:rPr lang="fr-FR" sz="2400" dirty="0">
                <a:solidFill>
                  <a:srgbClr val="008000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&lt;</a:t>
            </a:r>
            <a:r>
              <a:rPr lang="en-US" sz="2400" dirty="0">
                <a:solidFill>
                  <a:srgbClr val="008000"/>
                </a:solidFill>
              </a:rPr>
              <a:t>/intent-filter&gt;</a:t>
            </a:r>
          </a:p>
        </p:txBody>
      </p:sp>
    </p:spTree>
    <p:extLst>
      <p:ext uri="{BB962C8B-B14F-4D97-AF65-F5344CB8AC3E}">
        <p14:creationId xmlns:p14="http://schemas.microsoft.com/office/powerpoint/2010/main" val="1342011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long-running background processes</a:t>
            </a:r>
          </a:p>
          <a:p>
            <a:pPr lvl="1"/>
            <a:r>
              <a:rPr lang="en-US" dirty="0" smtClean="0"/>
              <a:t>They have no user interface</a:t>
            </a:r>
          </a:p>
          <a:p>
            <a:r>
              <a:rPr lang="en-US" dirty="0" smtClean="0"/>
              <a:t>Custom services extend the Service class (or a subclass)</a:t>
            </a:r>
          </a:p>
          <a:p>
            <a:r>
              <a:rPr lang="en-US" dirty="0" smtClean="0"/>
              <a:t>Services have callback methods, just like Activities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</a:t>
            </a:r>
            <a:r>
              <a:rPr lang="en-US" dirty="0" err="1" smtClean="0"/>
              <a:t>onBind</a:t>
            </a:r>
            <a:r>
              <a:rPr lang="en-US" dirty="0" smtClean="0"/>
              <a:t>(), </a:t>
            </a:r>
            <a:r>
              <a:rPr lang="en-US" dirty="0" err="1" smtClean="0"/>
              <a:t>onStartCommand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53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IntentService</a:t>
            </a:r>
            <a:r>
              <a:rPr lang="en-US" dirty="0" smtClean="0"/>
              <a:t> is a service that handles the creation of a worker thread and the queuing of Intents</a:t>
            </a:r>
          </a:p>
          <a:p>
            <a:pPr lvl="1"/>
            <a:r>
              <a:rPr lang="en-US" dirty="0" smtClean="0"/>
              <a:t>They are much easier to work with than normal services</a:t>
            </a:r>
          </a:p>
          <a:p>
            <a:r>
              <a:rPr lang="en-US" dirty="0" smtClean="0"/>
              <a:t>Either way, services can be started using </a:t>
            </a:r>
            <a:r>
              <a:rPr lang="en-US" b="1" dirty="0" err="1" smtClean="0"/>
              <a:t>startService</a:t>
            </a:r>
            <a:r>
              <a:rPr lang="en-US" b="1" dirty="0" smtClean="0"/>
              <a:t>()</a:t>
            </a:r>
            <a:r>
              <a:rPr lang="en-US" dirty="0" smtClean="0"/>
              <a:t> with an Intent that describes the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Android application runs in its own thread</a:t>
            </a:r>
          </a:p>
          <a:p>
            <a:r>
              <a:rPr lang="en-US" dirty="0" smtClean="0"/>
              <a:t>Since that thread runs the user interface, doing any blocking operations will prevent the UI from updating</a:t>
            </a:r>
          </a:p>
          <a:p>
            <a:r>
              <a:rPr lang="en-US" dirty="0" smtClean="0"/>
              <a:t>Run blocking operations in a separate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1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way to handle threading is to use an </a:t>
            </a:r>
            <a:r>
              <a:rPr lang="en-US" b="1" dirty="0" err="1" smtClean="0"/>
              <a:t>AsyncTask</a:t>
            </a:r>
            <a:endParaRPr lang="en-US" dirty="0" smtClean="0"/>
          </a:p>
          <a:p>
            <a:pPr lvl="1"/>
            <a:r>
              <a:rPr lang="en-US" dirty="0" err="1" smtClean="0"/>
              <a:t>AsyncTasks</a:t>
            </a:r>
            <a:r>
              <a:rPr lang="en-US" dirty="0" smtClean="0"/>
              <a:t> handle the separation of background tasks and UI tasks</a:t>
            </a:r>
          </a:p>
          <a:p>
            <a:r>
              <a:rPr lang="en-US" b="1" dirty="0" smtClean="0"/>
              <a:t>Intents</a:t>
            </a:r>
            <a:r>
              <a:rPr lang="en-US" dirty="0" smtClean="0"/>
              <a:t> are a data structure that describe an event about to happen or that just happened</a:t>
            </a:r>
          </a:p>
          <a:p>
            <a:pPr lvl="1"/>
            <a:r>
              <a:rPr lang="en-US" dirty="0" smtClean="0"/>
              <a:t>They are used to connect components</a:t>
            </a:r>
          </a:p>
          <a:p>
            <a:pPr lvl="2"/>
            <a:r>
              <a:rPr lang="en-US" dirty="0" smtClean="0"/>
              <a:t>Starting Activities, Services,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1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Intents can also be used to pass data between components by filling their </a:t>
            </a:r>
            <a:r>
              <a:rPr lang="en-US" b="1" dirty="0" smtClean="0"/>
              <a:t>Extras</a:t>
            </a:r>
            <a:endParaRPr lang="en-US" dirty="0" smtClean="0"/>
          </a:p>
          <a:p>
            <a:r>
              <a:rPr lang="en-US" dirty="0" smtClean="0"/>
              <a:t>Intents can either be </a:t>
            </a:r>
            <a:r>
              <a:rPr lang="en-US" b="1" dirty="0" smtClean="0"/>
              <a:t>Explicit </a:t>
            </a:r>
            <a:r>
              <a:rPr lang="en-US" dirty="0" smtClean="0"/>
              <a:t>or </a:t>
            </a:r>
            <a:r>
              <a:rPr lang="en-US" b="1" dirty="0" smtClean="0"/>
              <a:t>Implicit</a:t>
            </a:r>
            <a:endParaRPr lang="en-US" dirty="0" smtClean="0"/>
          </a:p>
          <a:p>
            <a:pPr lvl="1"/>
            <a:r>
              <a:rPr lang="en-US" dirty="0" smtClean="0"/>
              <a:t>Explicit Intents include the exact class to be invoked</a:t>
            </a:r>
          </a:p>
          <a:p>
            <a:pPr lvl="1"/>
            <a:r>
              <a:rPr lang="en-US" dirty="0" smtClean="0"/>
              <a:t>Implicit Intents describe a desired behavior and let Android find a class</a:t>
            </a:r>
          </a:p>
          <a:p>
            <a:r>
              <a:rPr lang="en-US" b="1" dirty="0" smtClean="0"/>
              <a:t>Intent Filters</a:t>
            </a:r>
            <a:r>
              <a:rPr lang="en-US" dirty="0" smtClean="0"/>
              <a:t> tell Android what the components in your app can 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640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Service in your application must be declared in your </a:t>
            </a:r>
            <a:r>
              <a:rPr lang="en-US" b="1" dirty="0" err="1" smtClean="0"/>
              <a:t>AndroidManifest.xml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>
                <a:solidFill>
                  <a:srgbClr val="008000"/>
                </a:solidFill>
              </a:rPr>
              <a:t>&lt;service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android:name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"</a:t>
            </a:r>
            <a:r>
              <a:rPr lang="en-US" sz="2400" dirty="0" err="1" smtClean="0">
                <a:solidFill>
                  <a:srgbClr val="0000FF"/>
                </a:solidFill>
              </a:rPr>
              <a:t>com.example.project.TestService</a:t>
            </a:r>
            <a:r>
              <a:rPr lang="en-US" sz="2400" dirty="0" smtClean="0">
                <a:solidFill>
                  <a:srgbClr val="0000FF"/>
                </a:solidFill>
              </a:rPr>
              <a:t>”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    &lt;/service&gt;</a:t>
            </a:r>
            <a:endParaRPr lang="en-US" sz="24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105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/>
              <a:t>startService</a:t>
            </a:r>
            <a:r>
              <a:rPr lang="en-US" b="1" dirty="0" smtClean="0"/>
              <a:t>()</a:t>
            </a:r>
            <a:r>
              <a:rPr lang="en-US" dirty="0" smtClean="0"/>
              <a:t> to start a new service</a:t>
            </a:r>
          </a:p>
          <a:p>
            <a:pPr lvl="1"/>
            <a:r>
              <a:rPr lang="en-US" dirty="0" err="1" smtClean="0"/>
              <a:t>startService</a:t>
            </a:r>
            <a:r>
              <a:rPr lang="en-US" dirty="0" smtClean="0"/>
              <a:t>() takes an </a:t>
            </a:r>
            <a:r>
              <a:rPr lang="en-US" b="1" dirty="0" smtClean="0"/>
              <a:t>Intent</a:t>
            </a:r>
            <a:r>
              <a:rPr lang="en-US" dirty="0" smtClean="0"/>
              <a:t> as a parameter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  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()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Intent </a:t>
            </a:r>
            <a:r>
              <a:rPr lang="en-US" sz="2400" dirty="0" err="1" smtClean="0"/>
              <a:t>servIntent</a:t>
            </a:r>
            <a:r>
              <a:rPr lang="en-US" sz="2400" dirty="0" smtClean="0"/>
              <a:t> = new Intent(this, </a:t>
            </a:r>
            <a:r>
              <a:rPr lang="en-US" sz="2400" dirty="0" err="1" smtClean="0"/>
              <a:t>TestService.class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 </a:t>
            </a:r>
            <a:r>
              <a:rPr lang="en-US" sz="2400" dirty="0" err="1" smtClean="0"/>
              <a:t>startService</a:t>
            </a:r>
            <a:r>
              <a:rPr lang="en-US" sz="2400" dirty="0" smtClean="0"/>
              <a:t>(</a:t>
            </a:r>
            <a:r>
              <a:rPr lang="en-US" sz="2400" dirty="0" err="1" smtClean="0"/>
              <a:t>servIntent</a:t>
            </a:r>
            <a:r>
              <a:rPr lang="en-US" sz="2400" dirty="0" smtClean="0"/>
              <a:t>);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6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Activities, Services have callback functions that can be overridden</a:t>
            </a:r>
          </a:p>
          <a:p>
            <a:pPr lvl="1"/>
            <a:r>
              <a:rPr lang="en-US" b="1" dirty="0" err="1" smtClean="0"/>
              <a:t>onCreate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onDestroy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onBind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onStartCommand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296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() and </a:t>
            </a:r>
            <a:r>
              <a:rPr lang="en-US" dirty="0" err="1" smtClean="0"/>
              <a:t>onDestroy</a:t>
            </a:r>
            <a:r>
              <a:rPr lang="en-US" dirty="0" smtClean="0"/>
              <a:t>() are called on creation and destruction, respectively</a:t>
            </a:r>
          </a:p>
          <a:p>
            <a:pPr lvl="1"/>
            <a:r>
              <a:rPr lang="en-US" dirty="0" smtClean="0"/>
              <a:t>Exactly like their Activity counterparts, but without any parameters</a:t>
            </a:r>
          </a:p>
          <a:p>
            <a:r>
              <a:rPr lang="en-US" dirty="0" err="1" smtClean="0"/>
              <a:t>onStartCommand</a:t>
            </a:r>
            <a:r>
              <a:rPr lang="en-US" dirty="0" smtClean="0"/>
              <a:t>() is called when another process calls </a:t>
            </a:r>
            <a:r>
              <a:rPr lang="en-US" dirty="0" err="1" smtClean="0"/>
              <a:t>startService</a:t>
            </a:r>
            <a:r>
              <a:rPr lang="en-US" dirty="0" smtClean="0"/>
              <a:t>()</a:t>
            </a:r>
            <a:endParaRPr lang="en-US" sz="24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CA76F2"/>
                </a:solidFill>
              </a:rPr>
              <a:t>    public </a:t>
            </a:r>
            <a:r>
              <a:rPr lang="en-US" sz="2200" dirty="0" err="1" smtClean="0">
                <a:solidFill>
                  <a:srgbClr val="CA76F2"/>
                </a:solidFill>
              </a:rPr>
              <a:t>int</a:t>
            </a:r>
            <a:r>
              <a:rPr lang="en-US" sz="2200" dirty="0" smtClean="0">
                <a:solidFill>
                  <a:srgbClr val="CA76F2"/>
                </a:solidFill>
              </a:rPr>
              <a:t> </a:t>
            </a:r>
            <a:r>
              <a:rPr lang="en-US" sz="2200" dirty="0" err="1" smtClean="0"/>
              <a:t>onStartCommand</a:t>
            </a:r>
            <a:r>
              <a:rPr lang="en-US" sz="2200" dirty="0" smtClean="0"/>
              <a:t>(Intent intent, </a:t>
            </a:r>
            <a:r>
              <a:rPr lang="en-US" sz="2200" dirty="0" err="1" smtClean="0">
                <a:solidFill>
                  <a:srgbClr val="CA76F2"/>
                </a:solidFill>
              </a:rPr>
              <a:t>int</a:t>
            </a:r>
            <a:r>
              <a:rPr lang="en-US" sz="2200" dirty="0" smtClean="0">
                <a:solidFill>
                  <a:srgbClr val="CA76F2"/>
                </a:solidFill>
              </a:rPr>
              <a:t> </a:t>
            </a:r>
            <a:r>
              <a:rPr lang="en-US" sz="2200" dirty="0" smtClean="0"/>
              <a:t>flags, </a:t>
            </a:r>
            <a:r>
              <a:rPr lang="en-US" sz="2200" dirty="0" err="1" smtClean="0">
                <a:solidFill>
                  <a:srgbClr val="CA76F2"/>
                </a:solidFill>
              </a:rPr>
              <a:t>int</a:t>
            </a:r>
            <a:r>
              <a:rPr lang="en-US" sz="2200" dirty="0" smtClean="0">
                <a:solidFill>
                  <a:srgbClr val="CA76F2"/>
                </a:solidFill>
              </a:rPr>
              <a:t> </a:t>
            </a:r>
            <a:r>
              <a:rPr lang="en-US" sz="2200" dirty="0" err="1" smtClean="0"/>
              <a:t>startId</a:t>
            </a:r>
            <a:r>
              <a:rPr lang="en-US" sz="2200" dirty="0" smtClean="0"/>
              <a:t>){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200" dirty="0" smtClean="0">
                <a:solidFill>
                  <a:srgbClr val="008000"/>
                </a:solidFill>
              </a:rPr>
              <a:t>     //Service is starting</a:t>
            </a:r>
            <a:endParaRPr lang="en-US" sz="22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    }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8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IntentService</a:t>
            </a:r>
            <a:r>
              <a:rPr lang="en-US" dirty="0" smtClean="0"/>
              <a:t> class provides a service that handles one request at a time</a:t>
            </a:r>
          </a:p>
          <a:p>
            <a:r>
              <a:rPr lang="en-US" dirty="0" smtClean="0"/>
              <a:t>Much less work to implement</a:t>
            </a:r>
          </a:p>
          <a:p>
            <a:r>
              <a:rPr lang="en-US" dirty="0" smtClean="0"/>
              <a:t>No threading problems</a:t>
            </a:r>
          </a:p>
          <a:p>
            <a:pPr lvl="1"/>
            <a:r>
              <a:rPr lang="en-US" dirty="0" smtClean="0"/>
              <a:t>Each Intent is handled in order by the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1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A76F2"/>
                </a:solidFill>
              </a:rPr>
              <a:t>p</a:t>
            </a:r>
            <a:r>
              <a:rPr lang="en-US" sz="2400" dirty="0" smtClean="0">
                <a:solidFill>
                  <a:srgbClr val="CA76F2"/>
                </a:solidFill>
              </a:rPr>
              <a:t>ublic class </a:t>
            </a:r>
            <a:r>
              <a:rPr lang="en-US" sz="2400" dirty="0" err="1" smtClean="0"/>
              <a:t>HelloIntentService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A76F2"/>
                </a:solidFill>
              </a:rPr>
              <a:t>extends</a:t>
            </a:r>
            <a:r>
              <a:rPr lang="en-US" sz="2400" dirty="0" smtClean="0"/>
              <a:t> </a:t>
            </a:r>
            <a:r>
              <a:rPr lang="en-US" sz="2400" dirty="0" err="1" smtClean="0"/>
              <a:t>IntentService</a:t>
            </a: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A76F2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 err="1" smtClean="0"/>
              <a:t>HelloIntentService</a:t>
            </a:r>
            <a:r>
              <a:rPr lang="en-US" sz="2400" dirty="0" smtClean="0"/>
              <a:t>()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super(</a:t>
            </a:r>
            <a:r>
              <a:rPr lang="en-US" sz="2400" dirty="0" smtClean="0">
                <a:solidFill>
                  <a:srgbClr val="0000FF"/>
                </a:solidFill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</a:rPr>
              <a:t>HelloIntentService</a:t>
            </a:r>
            <a:r>
              <a:rPr lang="en-US" sz="2400" dirty="0" smtClean="0">
                <a:solidFill>
                  <a:srgbClr val="0000FF"/>
                </a:solidFill>
              </a:rPr>
              <a:t>”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@Override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CA76F2"/>
                </a:solidFill>
              </a:rPr>
              <a:t>protected void </a:t>
            </a:r>
            <a:r>
              <a:rPr lang="en-US" sz="2400" dirty="0" err="1" smtClean="0"/>
              <a:t>onHandleIntent</a:t>
            </a:r>
            <a:r>
              <a:rPr lang="en-US" sz="2400" dirty="0" smtClean="0"/>
              <a:t>(Intent intent){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008000"/>
                </a:solidFill>
              </a:rPr>
              <a:t>//Do some work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5879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no dragon">
  <a:themeElements>
    <a:clrScheme name="Presentation_no drag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_no drag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_no drag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359B17A7A03B4CB28BD069043E3D4E" ma:contentTypeVersion="0" ma:contentTypeDescription="Create a new document." ma:contentTypeScope="" ma:versionID="595bc86a680c4749353df3a27dd62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8B6335-8F57-43F6-8DBA-17A970652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AED84D-4350-4E23-88C6-0D3C0E5A8F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32F46-EE79-4A80-94C6-D070C66817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Presentation_no dragon</Template>
  <TotalTime>19807</TotalTime>
  <Words>1384</Words>
  <Application>Microsoft Macintosh PowerPoint</Application>
  <PresentationFormat>On-screen Show (4:3)</PresentationFormat>
  <Paragraphs>267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Presentation_no dragon</vt:lpstr>
      <vt:lpstr>Services, Tasks, and Intents</vt:lpstr>
      <vt:lpstr>Services</vt:lpstr>
      <vt:lpstr>Creating a Service</vt:lpstr>
      <vt:lpstr>Creating a Service</vt:lpstr>
      <vt:lpstr>Starting a new Service</vt:lpstr>
      <vt:lpstr>Service Callbacks</vt:lpstr>
      <vt:lpstr>Service Callbacks</vt:lpstr>
      <vt:lpstr>IntentService</vt:lpstr>
      <vt:lpstr>IntentService</vt:lpstr>
      <vt:lpstr>Threading</vt:lpstr>
      <vt:lpstr>Threading</vt:lpstr>
      <vt:lpstr>Threading</vt:lpstr>
      <vt:lpstr>Threading</vt:lpstr>
      <vt:lpstr>Threading</vt:lpstr>
      <vt:lpstr>AsyncTask</vt:lpstr>
      <vt:lpstr>AsyncTask</vt:lpstr>
      <vt:lpstr>AsyncTask</vt:lpstr>
      <vt:lpstr>AsyncTask</vt:lpstr>
      <vt:lpstr>AsyncTask</vt:lpstr>
      <vt:lpstr>AsyncTask</vt:lpstr>
      <vt:lpstr>AsyncTask</vt:lpstr>
      <vt:lpstr>AsyncTask</vt:lpstr>
      <vt:lpstr>AsyncTask</vt:lpstr>
      <vt:lpstr>Intents</vt:lpstr>
      <vt:lpstr>Starting an Activity</vt:lpstr>
      <vt:lpstr>Starting a Service</vt:lpstr>
      <vt:lpstr>Adding Extra Information</vt:lpstr>
      <vt:lpstr>Adding Extra Information</vt:lpstr>
      <vt:lpstr>Explicit vs Implicit</vt:lpstr>
      <vt:lpstr>Implicit Intents</vt:lpstr>
      <vt:lpstr>Implicit Intents</vt:lpstr>
      <vt:lpstr>Implicit Intents</vt:lpstr>
      <vt:lpstr>Intent Filters</vt:lpstr>
      <vt:lpstr>Intent Filters</vt:lpstr>
      <vt:lpstr>Review</vt:lpstr>
      <vt:lpstr>Review</vt:lpstr>
      <vt:lpstr>Review</vt:lpstr>
      <vt:lpstr>Review</vt:lpstr>
      <vt:lpstr>Review</vt:lpstr>
      <vt:lpstr>Questions?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khowland</dc:creator>
  <cp:lastModifiedBy>Jeff Segall</cp:lastModifiedBy>
  <cp:revision>517</cp:revision>
  <dcterms:created xsi:type="dcterms:W3CDTF">2009-08-21T12:54:22Z</dcterms:created>
  <dcterms:modified xsi:type="dcterms:W3CDTF">2013-07-11T16:36:22Z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0x010100D4359B17A7A03B4CB28BD069043E3D4E</vt:lpwstr>
  </property>
</Properties>
</file>