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0" r:id="rId9"/>
    <p:sldId id="265" r:id="rId10"/>
    <p:sldId id="266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4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5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6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4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0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6B4F-A7AF-4C25-9D42-A395A377CA1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3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1B6B4F-A7AF-4C25-9D42-A395A377CA1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7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6B4F-A7AF-4C25-9D42-A395A377CA1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258096-95BA-49A1-9F32-95E1999081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9BF6-47CD-7545-56E4-7C68B58A1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AQademiC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8BBC6-ADDF-914B-866E-E939841BA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9593"/>
            <a:ext cx="8637072" cy="977621"/>
          </a:xfrm>
        </p:spPr>
        <p:txBody>
          <a:bodyPr/>
          <a:lstStyle/>
          <a:p>
            <a:r>
              <a:rPr lang="en-US" b="0" i="0" dirty="0">
                <a:solidFill>
                  <a:srgbClr val="283C46"/>
                </a:solidFill>
                <a:effectLst/>
                <a:latin typeface="-apple-system"/>
              </a:rPr>
              <a:t>(advanced question answer document enhanced machine intelligence computation)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7F479-CCE0-CFE5-ECE0-030CDBD4F106}"/>
              </a:ext>
            </a:extLst>
          </p:cNvPr>
          <p:cNvSpPr txBox="1"/>
          <p:nvPr/>
        </p:nvSpPr>
        <p:spPr>
          <a:xfrm>
            <a:off x="282633" y="5278582"/>
            <a:ext cx="433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Dave Zack	Martin Moreno</a:t>
            </a:r>
          </a:p>
        </p:txBody>
      </p:sp>
    </p:spTree>
    <p:extLst>
      <p:ext uri="{BB962C8B-B14F-4D97-AF65-F5344CB8AC3E}">
        <p14:creationId xmlns:p14="http://schemas.microsoft.com/office/powerpoint/2010/main" val="69389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742D-FC5A-E0A9-CFA9-D40A81DF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F53F9-95FB-557B-296A-B6A521DD0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748" y="2125182"/>
            <a:ext cx="4154752" cy="34496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53F75-1D57-B1D6-056C-337311F5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12" y="2125182"/>
            <a:ext cx="4154754" cy="3449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22FAE7-8410-0FD4-F3A3-1D038B33927A}"/>
              </a:ext>
            </a:extLst>
          </p:cNvPr>
          <p:cNvSpPr txBox="1"/>
          <p:nvPr/>
        </p:nvSpPr>
        <p:spPr>
          <a:xfrm>
            <a:off x="1004748" y="5574820"/>
            <a:ext cx="415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Unprocessed Context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3C4A2-719C-7A5F-AB43-BC713788B324}"/>
              </a:ext>
            </a:extLst>
          </p:cNvPr>
          <p:cNvSpPr txBox="1"/>
          <p:nvPr/>
        </p:nvSpPr>
        <p:spPr>
          <a:xfrm>
            <a:off x="5887412" y="5574820"/>
            <a:ext cx="415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Processed Context Data</a:t>
            </a:r>
          </a:p>
        </p:txBody>
      </p:sp>
    </p:spTree>
    <p:extLst>
      <p:ext uri="{BB962C8B-B14F-4D97-AF65-F5344CB8AC3E}">
        <p14:creationId xmlns:p14="http://schemas.microsoft.com/office/powerpoint/2010/main" val="412622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C362-1406-1EEC-9608-730491CB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</a:rPr>
              <a:t>Model Development</a:t>
            </a:r>
            <a:br>
              <a:rPr lang="en-US" sz="3200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404E-C13A-8308-C9C1-B70BF63B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0899"/>
            <a:ext cx="9603275" cy="3450613"/>
          </a:xfrm>
        </p:spPr>
        <p:txBody>
          <a:bodyPr>
            <a:normAutofit fontScale="92500"/>
          </a:bodyPr>
          <a:lstStyle/>
          <a:p>
            <a:r>
              <a:rPr lang="en-US" dirty="0"/>
              <a:t>Split the data into Train, Validation and Test sets </a:t>
            </a:r>
          </a:p>
          <a:p>
            <a:r>
              <a:rPr lang="en-US" dirty="0"/>
              <a:t>Attempted two models: </a:t>
            </a:r>
          </a:p>
          <a:p>
            <a:pPr lvl="1"/>
            <a:r>
              <a:rPr lang="en-US" dirty="0"/>
              <a:t>Custom transformer architecture</a:t>
            </a:r>
          </a:p>
          <a:p>
            <a:pPr lvl="1"/>
            <a:r>
              <a:rPr lang="en-US" dirty="0"/>
              <a:t>Fine-tuned </a:t>
            </a:r>
            <a:r>
              <a:rPr lang="en-US" dirty="0" err="1"/>
              <a:t>RoBERTa</a:t>
            </a:r>
            <a:r>
              <a:rPr lang="en-US" dirty="0"/>
              <a:t> model </a:t>
            </a:r>
          </a:p>
          <a:p>
            <a:r>
              <a:rPr lang="en-US" dirty="0"/>
              <a:t>Difficulties: </a:t>
            </a:r>
          </a:p>
          <a:p>
            <a:pPr lvl="1"/>
            <a:r>
              <a:rPr lang="en-US" dirty="0"/>
              <a:t>Transformer - Getting the output of the model to align with the tokenized answers</a:t>
            </a:r>
          </a:p>
          <a:p>
            <a:pPr lvl="1"/>
            <a:r>
              <a:rPr lang="en-US" dirty="0" err="1"/>
              <a:t>RoBERTa</a:t>
            </a:r>
            <a:r>
              <a:rPr lang="en-US" dirty="0"/>
              <a:t> - Structuring data in a way that can be used to fine-tune the model </a:t>
            </a:r>
          </a:p>
          <a:p>
            <a:r>
              <a:rPr lang="en-US" dirty="0"/>
              <a:t>Given more time, could explore a “Start and Stop” output method in our custom architecture  </a:t>
            </a:r>
          </a:p>
        </p:txBody>
      </p:sp>
    </p:spTree>
    <p:extLst>
      <p:ext uri="{BB962C8B-B14F-4D97-AF65-F5344CB8AC3E}">
        <p14:creationId xmlns:p14="http://schemas.microsoft.com/office/powerpoint/2010/main" val="191530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63D3-EFD2-CBBA-5888-31077F38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146E-CC14-9CC9-A2AD-5BFD28CC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4617"/>
          </a:xfrm>
        </p:spPr>
        <p:txBody>
          <a:bodyPr/>
          <a:lstStyle/>
          <a:p>
            <a:r>
              <a:rPr lang="en-US" dirty="0"/>
              <a:t>Working models</a:t>
            </a:r>
          </a:p>
          <a:p>
            <a:r>
              <a:rPr lang="en-US" dirty="0"/>
              <a:t>Hyper parameter optimization</a:t>
            </a:r>
          </a:p>
          <a:p>
            <a:r>
              <a:rPr lang="en-US" dirty="0"/>
              <a:t>Documentation</a:t>
            </a:r>
          </a:p>
          <a:p>
            <a:endParaRPr lang="en-US" dirty="0"/>
          </a:p>
          <a:p>
            <a:r>
              <a:rPr lang="en-US" dirty="0"/>
              <a:t>Take-aways: </a:t>
            </a:r>
          </a:p>
          <a:p>
            <a:pPr lvl="1"/>
            <a:r>
              <a:rPr lang="en-US" dirty="0"/>
              <a:t>Organization and project structuring are crucial in the beginning</a:t>
            </a:r>
          </a:p>
          <a:p>
            <a:pPr lvl="1"/>
            <a:r>
              <a:rPr lang="en-US" dirty="0"/>
              <a:t>Built a comprehensive data processing pipeline that could feed into models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1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CC55-9D8E-7564-31DF-D16E21B6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Project/Presentation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4FC9-46AB-664F-363B-A8A4EAA7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Objective: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 a model that can answer questions, that has been enhanced by additional context. </a:t>
            </a:r>
          </a:p>
          <a:p>
            <a:r>
              <a:rPr lang="en-US" sz="1800" dirty="0">
                <a:latin typeface="Arial" panose="020B0604020202020204" pitchFamily="34" charset="0"/>
              </a:rPr>
              <a:t>Version control/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directory structures</a:t>
            </a:r>
          </a:p>
          <a:p>
            <a:r>
              <a:rPr lang="en-US" sz="1800" dirty="0">
                <a:latin typeface="Arial" panose="020B0604020202020204" pitchFamily="34" charset="0"/>
              </a:rPr>
              <a:t>Project planning</a:t>
            </a:r>
          </a:p>
          <a:p>
            <a:r>
              <a:rPr lang="en-US" sz="1800" dirty="0">
                <a:latin typeface="Arial" panose="020B0604020202020204" pitchFamily="34" charset="0"/>
              </a:rPr>
              <a:t>Data Collection/Preparation (several steps)</a:t>
            </a:r>
          </a:p>
          <a:p>
            <a:r>
              <a:rPr lang="en-US" sz="1800" dirty="0">
                <a:latin typeface="Arial" panose="020B0604020202020204" pitchFamily="34" charset="0"/>
              </a:rPr>
              <a:t>Exploratory Data Analysis </a:t>
            </a:r>
          </a:p>
          <a:p>
            <a:r>
              <a:rPr lang="en-US" sz="1800" dirty="0">
                <a:latin typeface="Arial" panose="020B0604020202020204" pitchFamily="34" charset="0"/>
              </a:rPr>
              <a:t>Model Development</a:t>
            </a:r>
          </a:p>
          <a:p>
            <a:r>
              <a:rPr lang="en-US" sz="1800" dirty="0">
                <a:latin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477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3186-31DE-FD38-9757-FD9EA1B7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9581"/>
            <a:ext cx="9603275" cy="104923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D96A-6A98-954D-D698-D5405FBD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196348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/>
              <a:t>Create a model that takes in context and provides an answer to questions</a:t>
            </a:r>
          </a:p>
          <a:p>
            <a:r>
              <a:rPr lang="en-US" sz="3100" dirty="0"/>
              <a:t>Use Stanford Question Answering Dataset (</a:t>
            </a:r>
            <a:r>
              <a:rPr lang="en-US" sz="3100" dirty="0" err="1"/>
              <a:t>SQuAD</a:t>
            </a:r>
            <a:r>
              <a:rPr lang="en-US" sz="3100" dirty="0"/>
              <a:t>) dataset to provide additional context to:</a:t>
            </a:r>
          </a:p>
          <a:p>
            <a:pPr lvl="1"/>
            <a:r>
              <a:rPr lang="en-US" sz="2600" dirty="0"/>
              <a:t> A custom (that one that we will attempt to create) and</a:t>
            </a:r>
          </a:p>
          <a:p>
            <a:pPr lvl="1"/>
            <a:r>
              <a:rPr lang="en-US" sz="2600" dirty="0"/>
              <a:t> A pre-trained </a:t>
            </a:r>
            <a:r>
              <a:rPr lang="en-US" sz="2600" dirty="0" err="1"/>
              <a:t>RoBERTa</a:t>
            </a:r>
            <a:r>
              <a:rPr lang="en-US" sz="2600" dirty="0"/>
              <a:t> question-answering model</a:t>
            </a: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0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E218A-81B3-5C1C-4234-B71D12FBA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38" y="972588"/>
            <a:ext cx="11718322" cy="50873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60265-B801-354C-A934-C49558A33F1D}"/>
              </a:ext>
            </a:extLst>
          </p:cNvPr>
          <p:cNvSpPr txBox="1"/>
          <p:nvPr/>
        </p:nvSpPr>
        <p:spPr>
          <a:xfrm>
            <a:off x="170338" y="216131"/>
            <a:ext cx="1171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							   Question							Answer</a:t>
            </a:r>
          </a:p>
        </p:txBody>
      </p:sp>
    </p:spTree>
    <p:extLst>
      <p:ext uri="{BB962C8B-B14F-4D97-AF65-F5344CB8AC3E}">
        <p14:creationId xmlns:p14="http://schemas.microsoft.com/office/powerpoint/2010/main" val="279026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4879-AEC2-EA55-47E6-AC82ADE2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25B1-AC2C-B5C8-81D8-00CCEFA5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went over every task in the project guideline and developed a plan:</a:t>
            </a:r>
          </a:p>
          <a:p>
            <a:pPr lvl="1"/>
            <a:r>
              <a:rPr lang="en-US" dirty="0"/>
              <a:t>Limited time to complete ambitious project</a:t>
            </a:r>
          </a:p>
          <a:p>
            <a:pPr lvl="1"/>
            <a:r>
              <a:rPr lang="en-US" dirty="0"/>
              <a:t>We agreed and started on a complete project set up before any tasks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2F21-212F-A7D0-3A9D-268499C9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control/Directory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66C-46D6-F2B3-6118-54A6775F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GitHub</a:t>
            </a:r>
          </a:p>
          <a:p>
            <a:r>
              <a:rPr lang="en-US" dirty="0"/>
              <a:t>Setting up folder structures for project</a:t>
            </a:r>
          </a:p>
          <a:p>
            <a:r>
              <a:rPr lang="en-US" dirty="0"/>
              <a:t>Split up every task into a separate scripts</a:t>
            </a:r>
          </a:p>
          <a:p>
            <a:pPr lvl="1"/>
            <a:r>
              <a:rPr lang="en-US" dirty="0"/>
              <a:t>Outputting a new Dataset after every task (data cleaning, augmentation, etc.) allowed us to quickly experiment over different data structures</a:t>
            </a:r>
          </a:p>
          <a:p>
            <a:pPr lvl="1"/>
            <a:r>
              <a:rPr lang="en-US" dirty="0"/>
              <a:t>Creates a structured data pipeline that can be used for unseen data in a similar format</a:t>
            </a:r>
          </a:p>
        </p:txBody>
      </p:sp>
    </p:spTree>
    <p:extLst>
      <p:ext uri="{BB962C8B-B14F-4D97-AF65-F5344CB8AC3E}">
        <p14:creationId xmlns:p14="http://schemas.microsoft.com/office/powerpoint/2010/main" val="305095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3776AF-AF3E-93ED-0B2C-A1A5A5DD22F0}"/>
              </a:ext>
            </a:extLst>
          </p:cNvPr>
          <p:cNvSpPr txBox="1"/>
          <p:nvPr/>
        </p:nvSpPr>
        <p:spPr>
          <a:xfrm>
            <a:off x="973123" y="4563611"/>
            <a:ext cx="38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DF2A6-1CD2-0656-84CC-6DBE1DF69308}"/>
              </a:ext>
            </a:extLst>
          </p:cNvPr>
          <p:cNvSpPr txBox="1"/>
          <p:nvPr/>
        </p:nvSpPr>
        <p:spPr>
          <a:xfrm>
            <a:off x="6442745" y="4563611"/>
            <a:ext cx="2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A55CE9-4584-49B9-56A3-648CDE8F1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"/>
          <a:stretch/>
        </p:blipFill>
        <p:spPr>
          <a:xfrm>
            <a:off x="774584" y="1255622"/>
            <a:ext cx="5399714" cy="3190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37B59C-DFFB-517A-0E97-E57764C73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45" y="1255622"/>
            <a:ext cx="4938301" cy="31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0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F039-F3C0-ADAF-80ED-74CC1860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Collection/preparation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7CDE-812B-1D4C-DB0A-A7A6689F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Publicly available dataset, we expected it to be relatively clean </a:t>
            </a:r>
          </a:p>
          <a:p>
            <a:r>
              <a:rPr lang="en-US" dirty="0"/>
              <a:t>Downloaded as a JSON, converted to python data structures</a:t>
            </a:r>
          </a:p>
          <a:p>
            <a:r>
              <a:rPr lang="en-US" dirty="0"/>
              <a:t>Checked for duplicate entries</a:t>
            </a:r>
          </a:p>
          <a:p>
            <a:r>
              <a:rPr lang="en-US" dirty="0"/>
              <a:t>Data Transformation: Lemmatization, stemming, and “</a:t>
            </a:r>
            <a:r>
              <a:rPr lang="en-US" dirty="0" err="1"/>
              <a:t>stopword</a:t>
            </a:r>
            <a:r>
              <a:rPr lang="en-US" dirty="0"/>
              <a:t>” removal</a:t>
            </a:r>
          </a:p>
          <a:p>
            <a:r>
              <a:rPr lang="en-US" dirty="0"/>
              <a:t>Feature engineering: Part of Speech (</a:t>
            </a:r>
            <a:r>
              <a:rPr lang="en-US" dirty="0" err="1"/>
              <a:t>PoS</a:t>
            </a:r>
            <a:r>
              <a:rPr lang="en-US" dirty="0"/>
              <a:t>) tagging and Name Entity Recognition (NER)</a:t>
            </a:r>
          </a:p>
          <a:p>
            <a:r>
              <a:rPr lang="en-US" dirty="0"/>
              <a:t>Data augmentation: Synonym replacement and random word insertion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4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61A1-60CB-0E62-9C38-F3659305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</a:rPr>
              <a:t>Exploratory Data Analysis (EDA) </a:t>
            </a:r>
            <a:br>
              <a:rPr lang="en-US" sz="3200" dirty="0"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E6CA49-B155-C23E-FD7E-7F4ED58AD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48" y="1987579"/>
            <a:ext cx="3249543" cy="25380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A68907-A817-6E73-2921-A0AEF9B7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425" y="1987579"/>
            <a:ext cx="3126968" cy="2538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27DADA-BFC9-5077-E980-5FCACFBFD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86" y="1987579"/>
            <a:ext cx="2985115" cy="2538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9E47F1-2A65-286A-37A4-6F95E36924E9}"/>
              </a:ext>
            </a:extLst>
          </p:cNvPr>
          <p:cNvSpPr txBox="1"/>
          <p:nvPr/>
        </p:nvSpPr>
        <p:spPr>
          <a:xfrm>
            <a:off x="442648" y="4664279"/>
            <a:ext cx="324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lengths of context entries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AC44-8CFF-8AE0-7B4B-B4D65349FD4B}"/>
              </a:ext>
            </a:extLst>
          </p:cNvPr>
          <p:cNvSpPr txBox="1"/>
          <p:nvPr/>
        </p:nvSpPr>
        <p:spPr>
          <a:xfrm>
            <a:off x="4121425" y="4664279"/>
            <a:ext cx="312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lengths of context, question, and answer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02978-66F0-3C10-26C5-DE52D6AD19B2}"/>
              </a:ext>
            </a:extLst>
          </p:cNvPr>
          <p:cNvSpPr txBox="1"/>
          <p:nvPr/>
        </p:nvSpPr>
        <p:spPr>
          <a:xfrm>
            <a:off x="7558786" y="4664279"/>
            <a:ext cx="298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tag distribution </a:t>
            </a:r>
          </a:p>
        </p:txBody>
      </p:sp>
    </p:spTree>
    <p:extLst>
      <p:ext uri="{BB962C8B-B14F-4D97-AF65-F5344CB8AC3E}">
        <p14:creationId xmlns:p14="http://schemas.microsoft.com/office/powerpoint/2010/main" val="8483071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51d9dc18-15ea-424b-b24d-55ab4d4e7519}" enabled="1" method="Privileged" siteId="{d5fe813e-0caa-432a-b2ac-d555aa91bd1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1243</TotalTime>
  <Words>434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Gill Sans MT</vt:lpstr>
      <vt:lpstr>Gallery</vt:lpstr>
      <vt:lpstr>AQademiC</vt:lpstr>
      <vt:lpstr>Project/Presentation outline</vt:lpstr>
      <vt:lpstr>Objective</vt:lpstr>
      <vt:lpstr>PowerPoint Presentation</vt:lpstr>
      <vt:lpstr>Project Planning</vt:lpstr>
      <vt:lpstr>Version control/Directory set up</vt:lpstr>
      <vt:lpstr>PowerPoint Presentation</vt:lpstr>
      <vt:lpstr>Data Collection/preparation</vt:lpstr>
      <vt:lpstr>Exploratory Data Analysis (EDA)  </vt:lpstr>
      <vt:lpstr>EDA (cont.)</vt:lpstr>
      <vt:lpstr>Model Development </vt:lpstr>
      <vt:lpstr>Conclusions/Next steps 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Academiq</dc:title>
  <dc:creator>Moreno Almiron, Martin [USA]</dc:creator>
  <cp:lastModifiedBy>Zack, Dave [USA]</cp:lastModifiedBy>
  <cp:revision>4</cp:revision>
  <dcterms:created xsi:type="dcterms:W3CDTF">2024-04-25T20:36:28Z</dcterms:created>
  <dcterms:modified xsi:type="dcterms:W3CDTF">2024-04-26T18:17:34Z</dcterms:modified>
</cp:coreProperties>
</file>