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1" r:id="rId5"/>
    <p:sldId id="264" r:id="rId6"/>
    <p:sldId id="265" r:id="rId7"/>
    <p:sldId id="276" r:id="rId8"/>
    <p:sldId id="290" r:id="rId9"/>
    <p:sldId id="292" r:id="rId10"/>
    <p:sldId id="278" r:id="rId11"/>
    <p:sldId id="263" r:id="rId12"/>
    <p:sldId id="277" r:id="rId13"/>
    <p:sldId id="260" r:id="rId14"/>
    <p:sldId id="261" r:id="rId15"/>
    <p:sldId id="262" r:id="rId16"/>
    <p:sldId id="266" r:id="rId17"/>
    <p:sldId id="267"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4590" autoAdjust="0"/>
  </p:normalViewPr>
  <p:slideViewPr>
    <p:cSldViewPr>
      <p:cViewPr varScale="1">
        <p:scale>
          <a:sx n="71" d="100"/>
          <a:sy n="71" d="100"/>
        </p:scale>
        <p:origin x="-4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7"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8"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1/27/2016</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106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1/27/2016</a:t>
            </a:fld>
            <a:endParaRPr lang="en-US" dirty="0"/>
          </a:p>
        </p:txBody>
      </p:sp>
      <p:sp>
        <p:nvSpPr>
          <p:cNvPr id="6" name="Slide Number Placeholder 5"/>
          <p:cNvSpPr>
            <a:spLocks noGrp="1"/>
          </p:cNvSpPr>
          <p:nvPr>
            <p:ph type="sldNum" sz="quarter" idx="4"/>
          </p:nvPr>
        </p:nvSpPr>
        <p:spPr>
          <a:xfrm>
            <a:off x="7162800" y="6356350"/>
            <a:ext cx="1524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
        <p:nvSpPr>
          <p:cNvPr id="7" name="Footer Placeholder 4"/>
          <p:cNvSpPr>
            <a:spLocks noGrp="1"/>
          </p:cNvSpPr>
          <p:nvPr>
            <p:ph type="ftr" sz="quarter" idx="3"/>
          </p:nvPr>
        </p:nvSpPr>
        <p:spPr>
          <a:xfrm>
            <a:off x="1676400" y="6356350"/>
            <a:ext cx="5334000" cy="365125"/>
          </a:xfrm>
          <a:prstGeom prst="rect">
            <a:avLst/>
          </a:prstGeom>
        </p:spPr>
        <p:txBody>
          <a:bodyPr/>
          <a:lstStyle/>
          <a:p>
            <a:r>
              <a:rPr lang="en-US" dirty="0" smtClean="0"/>
              <a:t>Copy right 2016 David Wagoner, Montgomery College</a:t>
            </a:r>
            <a:endParaRPr lang="en-US" dirty="0"/>
          </a:p>
        </p:txBody>
      </p:sp>
    </p:spTree>
    <p:extLst>
      <p:ext uri="{BB962C8B-B14F-4D97-AF65-F5344CB8AC3E}">
        <p14:creationId xmlns:p14="http://schemas.microsoft.com/office/powerpoint/2010/main" val="2148672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Software-Testing-2nd-Edition-Patton/dp/0672327988/ref=cm_sw_em_r_dp_DaM9tb10K45F9_l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3295651"/>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1</a:t>
            </a:r>
            <a:br>
              <a:rPr lang="en-US" dirty="0" smtClean="0"/>
            </a:br>
            <a:r>
              <a:rPr lang="en-US" dirty="0" smtClean="0"/>
              <a:t>Deck </a:t>
            </a:r>
            <a:r>
              <a:rPr lang="en-US" dirty="0" smtClean="0"/>
              <a:t>1</a:t>
            </a:r>
            <a:br>
              <a:rPr lang="en-US" dirty="0" smtClean="0"/>
            </a:br>
            <a:r>
              <a:rPr lang="en-US" dirty="0" smtClean="0"/>
              <a:t>Elemental Principals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a:t>
            </a:fld>
            <a:endParaRPr lang="en-US" dirty="0"/>
          </a:p>
        </p:txBody>
      </p:sp>
    </p:spTree>
    <p:extLst>
      <p:ext uri="{BB962C8B-B14F-4D97-AF65-F5344CB8AC3E}">
        <p14:creationId xmlns:p14="http://schemas.microsoft.com/office/powerpoint/2010/main" val="57082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Quality Control (QC)</a:t>
            </a:r>
          </a:p>
          <a:p>
            <a:pPr lvl="1"/>
            <a:r>
              <a:rPr lang="en-US" dirty="0" smtClean="0"/>
              <a:t>Verifies that something built in a previously executed activity is done correctly and defects are removed, when possible</a:t>
            </a:r>
          </a:p>
          <a:p>
            <a:pPr lvl="1"/>
            <a:r>
              <a:rPr lang="en-US" dirty="0" smtClean="0"/>
              <a:t>Testing is a QC activity</a:t>
            </a:r>
          </a:p>
          <a:p>
            <a:r>
              <a:rPr lang="en-US" dirty="0" smtClean="0"/>
              <a:t>Quality Assurance (QA)</a:t>
            </a:r>
          </a:p>
          <a:p>
            <a:pPr lvl="1"/>
            <a:r>
              <a:rPr lang="en-US" dirty="0" smtClean="0"/>
              <a:t>QA audits projects to ensure all designated and scheduled activities occurred and produced designated work products (requirements and design documents, software, test documents…etc.)</a:t>
            </a:r>
          </a:p>
          <a:p>
            <a:pPr lvl="1"/>
            <a:r>
              <a:rPr lang="en-US" dirty="0" smtClean="0"/>
              <a:t>Because of this mission, QA is often designated as the group managing the overall process</a:t>
            </a:r>
          </a:p>
          <a:p>
            <a:pPr lvl="2"/>
            <a:r>
              <a:rPr lang="en-US" dirty="0" smtClean="0"/>
              <a:t>Designing, documenting, managing changes, publishing, training people and ensuring adherence to the process</a:t>
            </a:r>
          </a:p>
          <a:p>
            <a:pPr lvl="2"/>
            <a:r>
              <a:rPr lang="en-US" dirty="0" smtClean="0"/>
              <a:t>Ensuring project personnel are aware of process requirements</a:t>
            </a:r>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10</a:t>
            </a:fld>
            <a:endParaRPr lang="en-US" dirty="0"/>
          </a:p>
        </p:txBody>
      </p:sp>
    </p:spTree>
    <p:extLst>
      <p:ext uri="{BB962C8B-B14F-4D97-AF65-F5344CB8AC3E}">
        <p14:creationId xmlns:p14="http://schemas.microsoft.com/office/powerpoint/2010/main" val="2648921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Testing</a:t>
            </a:r>
            <a:br>
              <a:rPr lang="en-US" dirty="0" smtClean="0"/>
            </a:br>
            <a:r>
              <a:rPr lang="en-US" dirty="0" smtClean="0"/>
              <a:t>(Verification and Validation)</a:t>
            </a:r>
            <a:endParaRPr lang="en-US" dirty="0"/>
          </a:p>
        </p:txBody>
      </p:sp>
      <p:sp>
        <p:nvSpPr>
          <p:cNvPr id="3" name="Content Placeholder 2"/>
          <p:cNvSpPr>
            <a:spLocks noGrp="1"/>
          </p:cNvSpPr>
          <p:nvPr>
            <p:ph idx="1"/>
          </p:nvPr>
        </p:nvSpPr>
        <p:spPr/>
        <p:txBody>
          <a:bodyPr>
            <a:noAutofit/>
          </a:bodyPr>
          <a:lstStyle/>
          <a:p>
            <a:r>
              <a:rPr lang="en-US" sz="4000" dirty="0" smtClean="0"/>
              <a:t>Verification</a:t>
            </a:r>
          </a:p>
          <a:p>
            <a:pPr lvl="1"/>
            <a:r>
              <a:rPr lang="en-US" sz="3600" dirty="0" smtClean="0"/>
              <a:t>Requirements and Design Verification</a:t>
            </a:r>
          </a:p>
          <a:p>
            <a:pPr lvl="1"/>
            <a:r>
              <a:rPr lang="en-US" sz="3600" dirty="0" smtClean="0"/>
              <a:t>Unit Testing</a:t>
            </a:r>
          </a:p>
          <a:p>
            <a:pPr lvl="2"/>
            <a:r>
              <a:rPr lang="en-US" sz="2800" dirty="0" smtClean="0"/>
              <a:t>Programmer level testing (</a:t>
            </a:r>
            <a:r>
              <a:rPr lang="en-US" sz="2800" dirty="0"/>
              <a:t>C</a:t>
            </a:r>
            <a:r>
              <a:rPr lang="en-US" sz="2800" dirty="0" smtClean="0"/>
              <a:t>onfiguration Items (CI))</a:t>
            </a:r>
          </a:p>
          <a:p>
            <a:pPr lvl="1"/>
            <a:r>
              <a:rPr lang="en-US" sz="3600" dirty="0" smtClean="0"/>
              <a:t>Integration Testing</a:t>
            </a:r>
          </a:p>
          <a:p>
            <a:pPr lvl="2"/>
            <a:r>
              <a:rPr lang="en-US" sz="2800" dirty="0" smtClean="0"/>
              <a:t>Programmer Level testing of integrated units or Cis</a:t>
            </a:r>
          </a:p>
          <a:p>
            <a:pPr lvl="1"/>
            <a:endParaRPr lang="en-US" sz="28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11</a:t>
            </a:fld>
            <a:endParaRPr lang="en-US" dirty="0"/>
          </a:p>
        </p:txBody>
      </p:sp>
    </p:spTree>
    <p:extLst>
      <p:ext uri="{BB962C8B-B14F-4D97-AF65-F5344CB8AC3E}">
        <p14:creationId xmlns:p14="http://schemas.microsoft.com/office/powerpoint/2010/main" val="341522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1"/>
            <a:r>
              <a:rPr lang="en-US" sz="3600" dirty="0"/>
              <a:t>Systems Testing</a:t>
            </a:r>
          </a:p>
          <a:p>
            <a:pPr lvl="2"/>
            <a:r>
              <a:rPr lang="en-US" sz="2800" dirty="0"/>
              <a:t>Testing done by a test team or requirements analysts to verify system functions, new requirements and  fixed defects.</a:t>
            </a:r>
          </a:p>
          <a:p>
            <a:pPr lvl="1"/>
            <a:r>
              <a:rPr lang="en-US" sz="3600" dirty="0"/>
              <a:t>Regression Testing</a:t>
            </a:r>
          </a:p>
          <a:p>
            <a:pPr lvl="2"/>
            <a:r>
              <a:rPr lang="en-US" sz="2800" dirty="0"/>
              <a:t>Often part of Systems Testing. Verifies the elements of a system unchanged by new software continue to function as intended</a:t>
            </a:r>
          </a:p>
          <a:p>
            <a:r>
              <a:rPr lang="en-US" sz="4000" dirty="0"/>
              <a:t>Validation</a:t>
            </a:r>
          </a:p>
          <a:p>
            <a:pPr lvl="1"/>
            <a:r>
              <a:rPr lang="en-US" sz="3600" dirty="0" smtClean="0"/>
              <a:t>Customer Acceptance </a:t>
            </a:r>
            <a:r>
              <a:rPr lang="en-US" sz="3600" dirty="0"/>
              <a:t>Testing</a:t>
            </a:r>
          </a:p>
          <a:p>
            <a:pPr lvl="2"/>
            <a:r>
              <a:rPr lang="en-US" sz="2800" dirty="0"/>
              <a:t>Conducted by the end user to validate that all requirements have been delivered and function properly.  Often involves validation that scheduled defects are corrected.</a:t>
            </a:r>
            <a:endParaRPr lang="en-US" dirty="0"/>
          </a:p>
        </p:txBody>
      </p:sp>
      <p:sp>
        <p:nvSpPr>
          <p:cNvPr id="4" name="Title 1"/>
          <p:cNvSpPr>
            <a:spLocks noGrp="1"/>
          </p:cNvSpPr>
          <p:nvPr>
            <p:ph type="title"/>
          </p:nvPr>
        </p:nvSpPr>
        <p:spPr>
          <a:xfrm>
            <a:off x="457200" y="274638"/>
            <a:ext cx="8229600" cy="1143000"/>
          </a:xfrm>
        </p:spPr>
        <p:txBody>
          <a:bodyPr>
            <a:normAutofit fontScale="90000"/>
          </a:bodyPr>
          <a:lstStyle/>
          <a:p>
            <a:r>
              <a:rPr lang="en-US" dirty="0" smtClean="0"/>
              <a:t>Types of Testing</a:t>
            </a:r>
            <a:br>
              <a:rPr lang="en-US" dirty="0" smtClean="0"/>
            </a:br>
            <a:r>
              <a:rPr lang="en-US" dirty="0" smtClean="0"/>
              <a:t>(Verification and Validation)</a:t>
            </a:r>
            <a:endParaRPr lang="en-US" dirty="0"/>
          </a:p>
        </p:txBody>
      </p:sp>
      <p:sp>
        <p:nvSpPr>
          <p:cNvPr id="5"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6"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7"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12</a:t>
            </a:fld>
            <a:endParaRPr lang="en-US" dirty="0"/>
          </a:p>
        </p:txBody>
      </p:sp>
    </p:spTree>
    <p:extLst>
      <p:ext uri="{BB962C8B-B14F-4D97-AF65-F5344CB8AC3E}">
        <p14:creationId xmlns:p14="http://schemas.microsoft.com/office/powerpoint/2010/main" val="1635185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Failures</a:t>
            </a:r>
            <a:endParaRPr lang="en-US" dirty="0"/>
          </a:p>
        </p:txBody>
      </p:sp>
      <p:sp>
        <p:nvSpPr>
          <p:cNvPr id="3" name="Content Placeholder 2"/>
          <p:cNvSpPr>
            <a:spLocks noGrp="1"/>
          </p:cNvSpPr>
          <p:nvPr>
            <p:ph idx="1"/>
          </p:nvPr>
        </p:nvSpPr>
        <p:spPr>
          <a:xfrm>
            <a:off x="381000" y="1600200"/>
            <a:ext cx="8229600" cy="4525963"/>
          </a:xfrm>
        </p:spPr>
        <p:txBody>
          <a:bodyPr>
            <a:normAutofit/>
          </a:bodyPr>
          <a:lstStyle/>
          <a:p>
            <a:r>
              <a:rPr lang="en-US" sz="2800" dirty="0" smtClean="0"/>
              <a:t>There are many instances of colossal failure linked to inadequate testing or failed testing approaches</a:t>
            </a:r>
          </a:p>
          <a:p>
            <a:pPr lvl="1"/>
            <a:r>
              <a:rPr lang="en-US" sz="2400" dirty="0" smtClean="0"/>
              <a:t>Affordable Care Act Web Site Rollout</a:t>
            </a:r>
          </a:p>
          <a:p>
            <a:pPr lvl="1"/>
            <a:r>
              <a:rPr lang="en-US" sz="2400" dirty="0" smtClean="0"/>
              <a:t>Disney Lion King Game</a:t>
            </a:r>
          </a:p>
          <a:p>
            <a:pPr lvl="1"/>
            <a:r>
              <a:rPr lang="en-US" sz="2400" dirty="0" smtClean="0"/>
              <a:t>Y2K bug</a:t>
            </a:r>
          </a:p>
          <a:p>
            <a:r>
              <a:rPr lang="en-US" sz="2800" dirty="0" smtClean="0"/>
              <a:t>All can be linked to inadequate or underfunded </a:t>
            </a:r>
            <a:r>
              <a:rPr lang="en-US" sz="2800" dirty="0" smtClean="0"/>
              <a:t>test planning and execution or </a:t>
            </a:r>
            <a:r>
              <a:rPr lang="en-US" sz="2800" dirty="0" smtClean="0"/>
              <a:t>lack of test time</a:t>
            </a:r>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13</a:t>
            </a:fld>
            <a:endParaRPr lang="en-US" dirty="0"/>
          </a:p>
        </p:txBody>
      </p:sp>
    </p:spTree>
    <p:extLst>
      <p:ext uri="{BB962C8B-B14F-4D97-AF65-F5344CB8AC3E}">
        <p14:creationId xmlns:p14="http://schemas.microsoft.com/office/powerpoint/2010/main" val="2635406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Failures (cont)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Root Causes of failures</a:t>
            </a:r>
          </a:p>
          <a:p>
            <a:pPr lvl="1"/>
            <a:r>
              <a:rPr lang="en-US" sz="2400" dirty="0" smtClean="0"/>
              <a:t>No testing planned or funded</a:t>
            </a:r>
          </a:p>
          <a:p>
            <a:pPr lvl="1"/>
            <a:r>
              <a:rPr lang="en-US" sz="2400" dirty="0" smtClean="0"/>
              <a:t>Previous project phases/activities overran schedules and used up testing time and funding</a:t>
            </a:r>
          </a:p>
          <a:p>
            <a:pPr lvl="2"/>
            <a:r>
              <a:rPr lang="en-US" sz="2000" dirty="0" smtClean="0"/>
              <a:t>Testing becomes hurried and harried</a:t>
            </a:r>
          </a:p>
          <a:p>
            <a:pPr lvl="2"/>
            <a:r>
              <a:rPr lang="en-US" sz="2000" dirty="0" smtClean="0"/>
              <a:t>Quality is traded off for delivering on time</a:t>
            </a:r>
          </a:p>
          <a:p>
            <a:pPr lvl="1"/>
            <a:r>
              <a:rPr lang="en-US" sz="2400" dirty="0" smtClean="0"/>
              <a:t>Poor test planning and execution processes</a:t>
            </a:r>
          </a:p>
          <a:p>
            <a:pPr lvl="2"/>
            <a:r>
              <a:rPr lang="en-US" sz="2000" dirty="0" smtClean="0"/>
              <a:t>Organizations often undervalue testing</a:t>
            </a:r>
          </a:p>
          <a:p>
            <a:pPr lvl="1"/>
            <a:r>
              <a:rPr lang="en-US" sz="2400" dirty="0" smtClean="0"/>
              <a:t>Poor defect management activities</a:t>
            </a:r>
          </a:p>
          <a:p>
            <a:pPr lvl="2"/>
            <a:r>
              <a:rPr lang="en-US" sz="2000" dirty="0" smtClean="0"/>
              <a:t>Undocumented defects are easily overlooked</a:t>
            </a:r>
          </a:p>
          <a:p>
            <a:pPr lvl="2"/>
            <a:r>
              <a:rPr lang="en-US" sz="2000" dirty="0" smtClean="0"/>
              <a:t>Many, particularly developers and their managers would prefer to reduce the visibility of testing and the defects uncovered</a:t>
            </a:r>
          </a:p>
          <a:p>
            <a:pPr lvl="1"/>
            <a:endParaRPr lang="en-US" sz="24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14</a:t>
            </a:fld>
            <a:endParaRPr lang="en-US" dirty="0"/>
          </a:p>
        </p:txBody>
      </p:sp>
    </p:spTree>
    <p:extLst>
      <p:ext uri="{BB962C8B-B14F-4D97-AF65-F5344CB8AC3E}">
        <p14:creationId xmlns:p14="http://schemas.microsoft.com/office/powerpoint/2010/main" val="4083063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Testing</a:t>
            </a:r>
            <a:endParaRPr lang="en-US" dirty="0"/>
          </a:p>
        </p:txBody>
      </p:sp>
      <p:sp>
        <p:nvSpPr>
          <p:cNvPr id="3" name="Content Placeholder 2"/>
          <p:cNvSpPr>
            <a:spLocks noGrp="1"/>
          </p:cNvSpPr>
          <p:nvPr>
            <p:ph idx="1"/>
          </p:nvPr>
        </p:nvSpPr>
        <p:spPr/>
        <p:txBody>
          <a:bodyPr>
            <a:normAutofit/>
          </a:bodyPr>
          <a:lstStyle/>
          <a:p>
            <a:r>
              <a:rPr lang="en-US" sz="2800" dirty="0" smtClean="0"/>
              <a:t>Well-planned and funded testing activities/projects rarely produce colossal failures</a:t>
            </a:r>
          </a:p>
          <a:p>
            <a:r>
              <a:rPr lang="en-US" sz="2800" dirty="0" smtClean="0"/>
              <a:t>Well-defined and understood SDLC</a:t>
            </a:r>
          </a:p>
          <a:p>
            <a:r>
              <a:rPr lang="en-US" sz="2800" dirty="0" smtClean="0"/>
              <a:t>Well-defined, documented testing processes </a:t>
            </a:r>
          </a:p>
          <a:p>
            <a:r>
              <a:rPr lang="en-US" sz="2800" dirty="0" smtClean="0"/>
              <a:t>Use industry standard Defect Management tools</a:t>
            </a:r>
          </a:p>
          <a:p>
            <a:r>
              <a:rPr lang="en-US" sz="2800" dirty="0" smtClean="0"/>
              <a:t>Well-defined, documented test plans, scripts</a:t>
            </a:r>
            <a:r>
              <a:rPr lang="en-US" sz="2800" dirty="0"/>
              <a:t> </a:t>
            </a:r>
            <a:r>
              <a:rPr lang="en-US" sz="2800" dirty="0" smtClean="0"/>
              <a:t>and scenarios</a:t>
            </a:r>
          </a:p>
          <a:p>
            <a:endParaRPr lang="en-US" sz="28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15</a:t>
            </a:fld>
            <a:endParaRPr lang="en-US" dirty="0"/>
          </a:p>
        </p:txBody>
      </p:sp>
    </p:spTree>
    <p:extLst>
      <p:ext uri="{BB962C8B-B14F-4D97-AF65-F5344CB8AC3E}">
        <p14:creationId xmlns:p14="http://schemas.microsoft.com/office/powerpoint/2010/main" val="236839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800" dirty="0" smtClean="0"/>
              <a:t>A Quality Control (verification) activity that verifies proper software function prior to moving forward on a project</a:t>
            </a:r>
          </a:p>
          <a:p>
            <a:r>
              <a:rPr lang="en-US" sz="2800" dirty="0" smtClean="0"/>
              <a:t>Within the SDLC, it is a ‘destructive’ or ‘deconstructive’ activity. All other SDLC activities are constructive.</a:t>
            </a:r>
          </a:p>
          <a:p>
            <a:pPr lvl="1"/>
            <a:r>
              <a:rPr lang="en-US" sz="2400" dirty="0" smtClean="0"/>
              <a:t>Your job as tester is to break things other people have worked hard constructing.  This is often a source of rancor on projects.  </a:t>
            </a:r>
          </a:p>
          <a:p>
            <a:pPr lvl="1"/>
            <a:r>
              <a:rPr lang="en-US" sz="2400" dirty="0" smtClean="0"/>
              <a:t>In this context, a tester can and should be as creative as possible to find ways to break software</a:t>
            </a:r>
            <a:endParaRPr lang="en-US" sz="24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16</a:t>
            </a:fld>
            <a:endParaRPr lang="en-US" dirty="0"/>
          </a:p>
        </p:txBody>
      </p:sp>
    </p:spTree>
    <p:extLst>
      <p:ext uri="{BB962C8B-B14F-4D97-AF65-F5344CB8AC3E}">
        <p14:creationId xmlns:p14="http://schemas.microsoft.com/office/powerpoint/2010/main" val="1202782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Good Testers</a:t>
            </a:r>
            <a:endParaRPr lang="en-US" dirty="0"/>
          </a:p>
        </p:txBody>
      </p:sp>
      <p:sp>
        <p:nvSpPr>
          <p:cNvPr id="3" name="Content Placeholder 2"/>
          <p:cNvSpPr>
            <a:spLocks noGrp="1"/>
          </p:cNvSpPr>
          <p:nvPr>
            <p:ph idx="1"/>
          </p:nvPr>
        </p:nvSpPr>
        <p:spPr>
          <a:xfrm>
            <a:off x="0" y="1600200"/>
            <a:ext cx="9144000" cy="5105400"/>
          </a:xfrm>
        </p:spPr>
        <p:txBody>
          <a:bodyPr>
            <a:noAutofit/>
          </a:bodyPr>
          <a:lstStyle/>
          <a:p>
            <a:r>
              <a:rPr lang="en-US" sz="2400" dirty="0" smtClean="0"/>
              <a:t>A natural sense of curiosity to creatively explore ways of using software that uncover problems</a:t>
            </a:r>
          </a:p>
          <a:p>
            <a:r>
              <a:rPr lang="en-US" sz="2400" dirty="0" smtClean="0"/>
              <a:t>Must be a domain expert in testing and the software and the new requirements or enhancements to enable strong persuasion of others that don’t want to go ‘undo’ what they built and fix it</a:t>
            </a:r>
          </a:p>
          <a:p>
            <a:r>
              <a:rPr lang="en-US" sz="2400" dirty="0" smtClean="0"/>
              <a:t>Must be a user advocate and press issues with tact and diplomacy</a:t>
            </a:r>
          </a:p>
          <a:p>
            <a:r>
              <a:rPr lang="en-US" sz="2400" dirty="0" smtClean="0"/>
              <a:t>Be relentless but diplomatic in pushing for bug fixes, adequate schedule time and funding</a:t>
            </a:r>
          </a:p>
          <a:p>
            <a:r>
              <a:rPr lang="en-US" sz="2400" dirty="0" smtClean="0"/>
              <a:t>Be a respected, responsible voice in readiness reviews</a:t>
            </a:r>
          </a:p>
          <a:p>
            <a:r>
              <a:rPr lang="en-US" sz="2400" dirty="0" smtClean="0"/>
              <a:t>Do not alienate others with terms and foster rancor, your success depends on others more so than any other professional on the team.  The more they want to work with you and want to share more information with you, the more successful you become.</a:t>
            </a:r>
            <a:endParaRPr lang="en-US" sz="2400"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17</a:t>
            </a:fld>
            <a:endParaRPr lang="en-US" dirty="0"/>
          </a:p>
        </p:txBody>
      </p:sp>
    </p:spTree>
    <p:extLst>
      <p:ext uri="{BB962C8B-B14F-4D97-AF65-F5344CB8AC3E}">
        <p14:creationId xmlns:p14="http://schemas.microsoft.com/office/powerpoint/2010/main" val="3977918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Roles on Projects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Test Manager</a:t>
            </a:r>
          </a:p>
          <a:p>
            <a:pPr lvl="1"/>
            <a:r>
              <a:rPr lang="en-US" dirty="0" smtClean="0"/>
              <a:t>In larger organizations a manager helps to coordinate resources with other teams and projects</a:t>
            </a:r>
          </a:p>
          <a:p>
            <a:r>
              <a:rPr lang="en-US" dirty="0" smtClean="0"/>
              <a:t>Test Lead</a:t>
            </a:r>
          </a:p>
          <a:p>
            <a:pPr lvl="1"/>
            <a:r>
              <a:rPr lang="en-US" dirty="0" smtClean="0"/>
              <a:t>Manages tactical test efforts on projects, ensuring testing is planned, documented and executed properly.</a:t>
            </a:r>
          </a:p>
          <a:p>
            <a:r>
              <a:rPr lang="en-US" dirty="0" smtClean="0"/>
              <a:t>Test Analyst</a:t>
            </a:r>
          </a:p>
          <a:p>
            <a:pPr lvl="1"/>
            <a:r>
              <a:rPr lang="en-US" dirty="0" smtClean="0"/>
              <a:t>Develops test cases, maintains RTM, executes manual and automated testing</a:t>
            </a:r>
          </a:p>
          <a:p>
            <a:r>
              <a:rPr lang="en-US" dirty="0" smtClean="0"/>
              <a:t>Roles</a:t>
            </a:r>
            <a:endParaRPr lang="en-US" dirty="0"/>
          </a:p>
          <a:p>
            <a:pPr lvl="1"/>
            <a:r>
              <a:rPr lang="en-US" dirty="0" smtClean="0"/>
              <a:t>Requirements </a:t>
            </a:r>
            <a:r>
              <a:rPr lang="en-US" dirty="0"/>
              <a:t>Analyst</a:t>
            </a:r>
          </a:p>
          <a:p>
            <a:pPr lvl="1"/>
            <a:r>
              <a:rPr lang="en-US" dirty="0"/>
              <a:t>Test Lead</a:t>
            </a:r>
          </a:p>
          <a:p>
            <a:pPr lvl="1"/>
            <a:r>
              <a:rPr lang="en-US" dirty="0"/>
              <a:t>Test Analysts (may be same as Requirements Analyst</a:t>
            </a:r>
          </a:p>
          <a:p>
            <a:pPr lvl="1"/>
            <a:r>
              <a:rPr lang="en-US" dirty="0"/>
              <a:t>Customer</a:t>
            </a:r>
          </a:p>
          <a:p>
            <a:pPr lvl="1"/>
            <a:r>
              <a:rPr lang="en-US" dirty="0"/>
              <a:t>Instructor will be the developer and a customer</a:t>
            </a:r>
          </a:p>
          <a:p>
            <a:pPr lvl="1"/>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18</a:t>
            </a:fld>
            <a:endParaRPr lang="en-US" dirty="0"/>
          </a:p>
        </p:txBody>
      </p:sp>
    </p:spTree>
    <p:extLst>
      <p:ext uri="{BB962C8B-B14F-4D97-AF65-F5344CB8AC3E}">
        <p14:creationId xmlns:p14="http://schemas.microsoft.com/office/powerpoint/2010/main" val="684908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Responsibilities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Test plans and ensure they are integrated with other related groups on the project AND reflected properly in the schedule</a:t>
            </a:r>
          </a:p>
          <a:p>
            <a:r>
              <a:rPr lang="en-US" dirty="0" smtClean="0"/>
              <a:t>Develop and help maintain the RTM, updating as test cases and scenarios are developed</a:t>
            </a:r>
          </a:p>
          <a:p>
            <a:r>
              <a:rPr lang="en-US" dirty="0" smtClean="0"/>
              <a:t>Participate in reviews</a:t>
            </a:r>
          </a:p>
          <a:p>
            <a:pPr lvl="1"/>
            <a:r>
              <a:rPr lang="en-US" dirty="0" smtClean="0"/>
              <a:t>Requirements, Design</a:t>
            </a:r>
          </a:p>
          <a:p>
            <a:pPr lvl="1"/>
            <a:r>
              <a:rPr lang="en-US" dirty="0" smtClean="0"/>
              <a:t>Readiness</a:t>
            </a:r>
          </a:p>
          <a:p>
            <a:pPr lvl="2"/>
            <a:r>
              <a:rPr lang="en-US" dirty="0" smtClean="0"/>
              <a:t>Design, Coding, Testing, User Acceptance</a:t>
            </a:r>
          </a:p>
          <a:p>
            <a:r>
              <a:rPr lang="en-US" dirty="0" smtClean="0"/>
              <a:t>Manage the Testing phase and code rework cycle</a:t>
            </a:r>
          </a:p>
          <a:p>
            <a:pPr lvl="1"/>
            <a:r>
              <a:rPr lang="en-US" dirty="0" smtClean="0"/>
              <a:t>Often manages meetings to correct defects</a:t>
            </a:r>
          </a:p>
          <a:p>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19</a:t>
            </a:fld>
            <a:endParaRPr lang="en-US" dirty="0"/>
          </a:p>
        </p:txBody>
      </p:sp>
    </p:spTree>
    <p:extLst>
      <p:ext uri="{BB962C8B-B14F-4D97-AF65-F5344CB8AC3E}">
        <p14:creationId xmlns:p14="http://schemas.microsoft.com/office/powerpoint/2010/main" val="45472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Course Objectives</a:t>
            </a:r>
          </a:p>
          <a:p>
            <a:r>
              <a:rPr lang="en-US" dirty="0" smtClean="0"/>
              <a:t>Why are you taking the course and what you hope to get out of it?</a:t>
            </a:r>
          </a:p>
          <a:p>
            <a:r>
              <a:rPr lang="en-US" dirty="0" smtClean="0"/>
              <a:t>What will you do with this knowledge upon course conclusion?</a:t>
            </a:r>
          </a:p>
          <a:p>
            <a:r>
              <a:rPr lang="en-US" dirty="0" smtClean="0"/>
              <a:t>Textbook</a:t>
            </a:r>
          </a:p>
          <a:p>
            <a:pPr lvl="1"/>
            <a:r>
              <a:rPr lang="en-US" dirty="0" smtClean="0">
                <a:solidFill>
                  <a:schemeClr val="tx1">
                    <a:lumMod val="95000"/>
                  </a:schemeClr>
                </a:solidFill>
                <a:hlinkClick r:id="rId2"/>
              </a:rPr>
              <a:t>Software Testing (2nd Edition); Paperback; Patton, Ron; 2006</a:t>
            </a:r>
            <a:endParaRPr lang="en-US" dirty="0">
              <a:solidFill>
                <a:schemeClr val="tx1">
                  <a:lumMod val="95000"/>
                </a:schemeClr>
              </a:solidFill>
            </a:endParaRPr>
          </a:p>
        </p:txBody>
      </p:sp>
      <p:sp>
        <p:nvSpPr>
          <p:cNvPr id="8"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9"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10"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2</a:t>
            </a:fld>
            <a:endParaRPr lang="en-US" dirty="0"/>
          </a:p>
        </p:txBody>
      </p:sp>
    </p:spTree>
    <p:extLst>
      <p:ext uri="{BB962C8B-B14F-4D97-AF65-F5344CB8AC3E}">
        <p14:creationId xmlns:p14="http://schemas.microsoft.com/office/powerpoint/2010/main" val="2619701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1 Objectives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overall understanding of </a:t>
            </a:r>
          </a:p>
          <a:p>
            <a:pPr lvl="1"/>
            <a:r>
              <a:rPr lang="en-US" dirty="0" smtClean="0"/>
              <a:t>Testing Life Cycle (TLC) within the Software Development Life Cycle (SDLC)</a:t>
            </a:r>
          </a:p>
          <a:p>
            <a:pPr lvl="1"/>
            <a:r>
              <a:rPr lang="en-US" dirty="0" smtClean="0"/>
              <a:t>Quality Control (Testing, Verification and Validation) vs. Quality Assurance (Process Control and Effectiveness)</a:t>
            </a:r>
          </a:p>
          <a:p>
            <a:pPr lvl="1"/>
            <a:r>
              <a:rPr lang="en-US" dirty="0" smtClean="0"/>
              <a:t>Different SDLC Models from Traditional (Waterfall) to Modern (Agile) </a:t>
            </a:r>
          </a:p>
          <a:p>
            <a:r>
              <a:rPr lang="en-US" dirty="0" smtClean="0"/>
              <a:t>A detailed understanding of:</a:t>
            </a:r>
          </a:p>
          <a:p>
            <a:pPr lvl="1"/>
            <a:r>
              <a:rPr lang="en-US" dirty="0" smtClean="0"/>
              <a:t>Testing Activities within the TLC/SDLC</a:t>
            </a:r>
          </a:p>
          <a:p>
            <a:pPr lvl="1"/>
            <a:r>
              <a:rPr lang="en-US" dirty="0" smtClean="0"/>
              <a:t>Test Automation Prerequisites</a:t>
            </a:r>
          </a:p>
          <a:p>
            <a:pPr lvl="1"/>
            <a:r>
              <a:rPr lang="en-US" dirty="0" smtClean="0"/>
              <a:t>Repeatable Automated Tests using Selenium IDE</a:t>
            </a:r>
          </a:p>
          <a:p>
            <a:pPr lvl="1"/>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3</a:t>
            </a:fld>
            <a:endParaRPr lang="en-US" dirty="0"/>
          </a:p>
        </p:txBody>
      </p:sp>
    </p:spTree>
    <p:extLst>
      <p:ext uri="{BB962C8B-B14F-4D97-AF65-F5344CB8AC3E}">
        <p14:creationId xmlns:p14="http://schemas.microsoft.com/office/powerpoint/2010/main" val="305355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Labs and Assignment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Using the </a:t>
            </a:r>
            <a:r>
              <a:rPr lang="en-US" dirty="0" smtClean="0"/>
              <a:t>Selenium toolkit, we will:</a:t>
            </a:r>
            <a:endParaRPr lang="en-US" dirty="0" smtClean="0"/>
          </a:p>
          <a:p>
            <a:pPr lvl="1"/>
            <a:r>
              <a:rPr lang="en-US" dirty="0" smtClean="0"/>
              <a:t>Develop Macro-based Test Scripts</a:t>
            </a:r>
          </a:p>
          <a:p>
            <a:pPr lvl="2"/>
            <a:r>
              <a:rPr lang="en-US" dirty="0" smtClean="0"/>
              <a:t>Organize the scripts into a suite of automated tests</a:t>
            </a:r>
          </a:p>
          <a:p>
            <a:pPr lvl="1"/>
            <a:r>
              <a:rPr lang="en-US" dirty="0" smtClean="0"/>
              <a:t>Develop </a:t>
            </a:r>
            <a:r>
              <a:rPr lang="en-US" dirty="0" smtClean="0"/>
              <a:t>Python based scripts to execute test scripts written in Python</a:t>
            </a:r>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4</a:t>
            </a:fld>
            <a:endParaRPr lang="en-US" dirty="0"/>
          </a:p>
        </p:txBody>
      </p:sp>
    </p:spTree>
    <p:extLst>
      <p:ext uri="{BB962C8B-B14F-4D97-AF65-F5344CB8AC3E}">
        <p14:creationId xmlns:p14="http://schemas.microsoft.com/office/powerpoint/2010/main" val="364511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Autofit/>
          </a:bodyPr>
          <a:lstStyle/>
          <a:p>
            <a:r>
              <a:rPr lang="en-US" sz="2800" dirty="0" smtClean="0"/>
              <a:t>Requirement</a:t>
            </a:r>
          </a:p>
          <a:p>
            <a:pPr lvl="1"/>
            <a:r>
              <a:rPr lang="en-US" sz="2400" dirty="0" smtClean="0"/>
              <a:t>New system functionality planned into a software release.  </a:t>
            </a:r>
            <a:endParaRPr lang="en-US" sz="2400" dirty="0"/>
          </a:p>
          <a:p>
            <a:r>
              <a:rPr lang="en-US" sz="2800" dirty="0" smtClean="0"/>
              <a:t>Enhancement</a:t>
            </a:r>
          </a:p>
          <a:p>
            <a:pPr lvl="1"/>
            <a:r>
              <a:rPr lang="en-US" sz="2400" dirty="0" smtClean="0"/>
              <a:t>Improved existing system functionality</a:t>
            </a:r>
          </a:p>
          <a:p>
            <a:r>
              <a:rPr lang="en-US" sz="2800" dirty="0" smtClean="0"/>
              <a:t>Bug/Defect/Anomaly/Abend</a:t>
            </a:r>
          </a:p>
          <a:p>
            <a:pPr lvl="1"/>
            <a:r>
              <a:rPr lang="en-US" sz="2400" dirty="0" smtClean="0"/>
              <a:t>A malfunction of a system process.   The longer time a bug goes undetected, the higher the cost to fix it.</a:t>
            </a:r>
          </a:p>
          <a:p>
            <a:r>
              <a:rPr lang="en-US" sz="2800" dirty="0" smtClean="0"/>
              <a:t>Test Case/Script</a:t>
            </a:r>
          </a:p>
          <a:p>
            <a:pPr lvl="1"/>
            <a:r>
              <a:rPr lang="en-US" sz="2400" dirty="0" smtClean="0"/>
              <a:t>A documented procedure or outline to follow when executing tests on specific system functions</a:t>
            </a:r>
          </a:p>
          <a:p>
            <a:pPr lvl="1"/>
            <a:endParaRPr lang="en-US" sz="24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5</a:t>
            </a:fld>
            <a:endParaRPr lang="en-US" dirty="0"/>
          </a:p>
        </p:txBody>
      </p:sp>
    </p:spTree>
    <p:extLst>
      <p:ext uri="{BB962C8B-B14F-4D97-AF65-F5344CB8AC3E}">
        <p14:creationId xmlns:p14="http://schemas.microsoft.com/office/powerpoint/2010/main" val="219470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(cont)</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r>
              <a:rPr lang="en-US" sz="2800" dirty="0" smtClean="0"/>
              <a:t>Requirements Traceability</a:t>
            </a:r>
          </a:p>
          <a:p>
            <a:pPr lvl="1"/>
            <a:r>
              <a:rPr lang="en-US" dirty="0" smtClean="0"/>
              <a:t>Refers to the document(s) that trace requirements to designs, program elements, test cases and test results</a:t>
            </a:r>
          </a:p>
          <a:p>
            <a:r>
              <a:rPr lang="en-US" sz="2800" dirty="0" smtClean="0"/>
              <a:t>Scenario</a:t>
            </a:r>
            <a:endParaRPr lang="en-US" sz="2800" dirty="0"/>
          </a:p>
          <a:p>
            <a:pPr lvl="1"/>
            <a:r>
              <a:rPr lang="en-US" dirty="0"/>
              <a:t>A set of test execution activities that follow system business processes from end to end.  Often, test cases and scripts will be organized to define a </a:t>
            </a:r>
            <a:r>
              <a:rPr lang="en-US" dirty="0" smtClean="0"/>
              <a:t>scenario</a:t>
            </a:r>
          </a:p>
          <a:p>
            <a:endParaRPr lang="en-US" dirty="0" smtClean="0"/>
          </a:p>
          <a:p>
            <a:endParaRPr lang="en-US" sz="2800"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6</a:t>
            </a:fld>
            <a:endParaRPr lang="en-US" dirty="0"/>
          </a:p>
        </p:txBody>
      </p:sp>
    </p:spTree>
    <p:extLst>
      <p:ext uri="{BB962C8B-B14F-4D97-AF65-F5344CB8AC3E}">
        <p14:creationId xmlns:p14="http://schemas.microsoft.com/office/powerpoint/2010/main" val="379886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(cont)</a:t>
            </a:r>
            <a:endParaRPr lang="en-US" dirty="0"/>
          </a:p>
        </p:txBody>
      </p:sp>
      <p:sp>
        <p:nvSpPr>
          <p:cNvPr id="3" name="Content Placeholder 2"/>
          <p:cNvSpPr>
            <a:spLocks noGrp="1"/>
          </p:cNvSpPr>
          <p:nvPr>
            <p:ph idx="1"/>
          </p:nvPr>
        </p:nvSpPr>
        <p:spPr/>
        <p:txBody>
          <a:bodyPr>
            <a:normAutofit lnSpcReduction="10000"/>
          </a:bodyPr>
          <a:lstStyle/>
          <a:p>
            <a:r>
              <a:rPr lang="en-US" sz="2800" dirty="0"/>
              <a:t>Test Plan</a:t>
            </a:r>
          </a:p>
          <a:p>
            <a:pPr lvl="1"/>
            <a:r>
              <a:rPr lang="en-US" dirty="0"/>
              <a:t>A document that details the testing effort in terms of requirements to test, fixed defects to test, test activities (test planning, design, construction, execution of scripts) as well as the overall schedule when not detailed elsewhere</a:t>
            </a:r>
          </a:p>
          <a:p>
            <a:r>
              <a:rPr lang="en-US" sz="2800" dirty="0"/>
              <a:t>Test Report</a:t>
            </a:r>
          </a:p>
          <a:p>
            <a:pPr lvl="1"/>
            <a:r>
              <a:rPr lang="en-US" dirty="0"/>
              <a:t>A document that details the results of testing including a defect list, delays to testing, items not tested and items deferred to future releases</a:t>
            </a:r>
          </a:p>
          <a:p>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7</a:t>
            </a:fld>
            <a:endParaRPr lang="en-US" dirty="0"/>
          </a:p>
        </p:txBody>
      </p:sp>
    </p:spTree>
    <p:extLst>
      <p:ext uri="{BB962C8B-B14F-4D97-AF65-F5344CB8AC3E}">
        <p14:creationId xmlns:p14="http://schemas.microsoft.com/office/powerpoint/2010/main" val="318137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(cont)</a:t>
            </a:r>
          </a:p>
        </p:txBody>
      </p:sp>
      <p:sp>
        <p:nvSpPr>
          <p:cNvPr id="3" name="Content Placeholder 2"/>
          <p:cNvSpPr>
            <a:spLocks noGrp="1"/>
          </p:cNvSpPr>
          <p:nvPr>
            <p:ph idx="1"/>
          </p:nvPr>
        </p:nvSpPr>
        <p:spPr/>
        <p:txBody>
          <a:bodyPr>
            <a:normAutofit fontScale="85000" lnSpcReduction="20000"/>
          </a:bodyPr>
          <a:lstStyle/>
          <a:p>
            <a:r>
              <a:rPr lang="en-US" dirty="0" smtClean="0"/>
              <a:t>Business Process</a:t>
            </a:r>
          </a:p>
          <a:p>
            <a:pPr lvl="1"/>
            <a:r>
              <a:rPr lang="en-US" dirty="0" smtClean="0"/>
              <a:t>The business process is the set of end-to-end activities that occur to accomplish a task</a:t>
            </a:r>
          </a:p>
          <a:p>
            <a:pPr lvl="1"/>
            <a:r>
              <a:rPr lang="en-US" dirty="0" smtClean="0"/>
              <a:t>A web site purchase is a business process</a:t>
            </a:r>
          </a:p>
          <a:p>
            <a:pPr lvl="2"/>
            <a:r>
              <a:rPr lang="en-US" dirty="0" smtClean="0"/>
              <a:t>Process a Cart with contents</a:t>
            </a:r>
          </a:p>
          <a:p>
            <a:pPr lvl="2"/>
            <a:r>
              <a:rPr lang="en-US" dirty="0" smtClean="0"/>
              <a:t>Validate Inventory Availability</a:t>
            </a:r>
          </a:p>
          <a:p>
            <a:pPr lvl="2"/>
            <a:r>
              <a:rPr lang="en-US" dirty="0" smtClean="0"/>
              <a:t>Validate user, payment and shipping</a:t>
            </a:r>
          </a:p>
          <a:p>
            <a:pPr lvl="2"/>
            <a:r>
              <a:rPr lang="en-US" dirty="0" smtClean="0"/>
              <a:t>Store the order and return a confirmation</a:t>
            </a:r>
          </a:p>
          <a:p>
            <a:pPr lvl="1"/>
            <a:r>
              <a:rPr lang="en-US" dirty="0" smtClean="0"/>
              <a:t>Web sites have rapidly moved to use Service Oriented Architectures and Web Services to build business processes within and across industries and companies</a:t>
            </a:r>
          </a:p>
          <a:p>
            <a:pPr lvl="2"/>
            <a:r>
              <a:rPr lang="en-US" dirty="0" smtClean="0"/>
              <a:t>The ACA requires combination and collating and processing information from CMS, the IRS, state governments and thousands of private companies, not to mention the web site!</a:t>
            </a:r>
            <a:endParaRPr lang="en-US" dirty="0"/>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8</a:t>
            </a:fld>
            <a:endParaRPr lang="en-US" dirty="0"/>
          </a:p>
        </p:txBody>
      </p:sp>
    </p:spTree>
    <p:extLst>
      <p:ext uri="{BB962C8B-B14F-4D97-AF65-F5344CB8AC3E}">
        <p14:creationId xmlns:p14="http://schemas.microsoft.com/office/powerpoint/2010/main" val="3625643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What does ‘quality’ mean when it’s seems to be a subjective term?</a:t>
            </a:r>
          </a:p>
          <a:p>
            <a:r>
              <a:rPr lang="en-US" dirty="0" smtClean="0"/>
              <a:t>What does in mean in terms of software to have, or not </a:t>
            </a:r>
            <a:r>
              <a:rPr lang="en-US" smtClean="0"/>
              <a:t>have quality?</a:t>
            </a:r>
            <a:endParaRPr lang="en-US"/>
          </a:p>
        </p:txBody>
      </p:sp>
      <p:sp>
        <p:nvSpPr>
          <p:cNvPr id="4" name="Date Placeholder 3"/>
          <p:cNvSpPr>
            <a:spLocks noGrp="1"/>
          </p:cNvSpPr>
          <p:nvPr>
            <p:ph type="dt" sz="half" idx="10"/>
          </p:nvPr>
        </p:nvSpPr>
        <p:spPr>
          <a:xfrm>
            <a:off x="457200" y="6356350"/>
            <a:ext cx="1066800" cy="365125"/>
          </a:xfrm>
        </p:spPr>
        <p:txBody>
          <a:bodyPr/>
          <a:lstStyle/>
          <a:p>
            <a:fld id="{7AD20EE4-0733-4907-8B15-0EC5B219CC6A}" type="datetimeFigureOut">
              <a:rPr lang="en-US" smtClean="0"/>
              <a:t>1/27/2016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7162800" y="6356350"/>
            <a:ext cx="1524000" cy="365125"/>
          </a:xfrm>
        </p:spPr>
        <p:txBody>
          <a:bodyPr/>
          <a:lstStyle/>
          <a:p>
            <a:fld id="{69D71191-D6F7-4EB1-B544-658800134A88}" type="slidenum">
              <a:rPr lang="en-US" smtClean="0"/>
              <a:t>9</a:t>
            </a:fld>
            <a:endParaRPr lang="en-US" dirty="0"/>
          </a:p>
        </p:txBody>
      </p:sp>
    </p:spTree>
    <p:extLst>
      <p:ext uri="{BB962C8B-B14F-4D97-AF65-F5344CB8AC3E}">
        <p14:creationId xmlns:p14="http://schemas.microsoft.com/office/powerpoint/2010/main" val="258322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1392</Words>
  <Application>Microsoft Office PowerPoint</Application>
  <PresentationFormat>On-screen Show (4:3)</PresentationFormat>
  <Paragraphs>192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Software QA and Testing with Automation using Selenium IDE Course 1, Class 1 Deck 1 Elemental Principals </vt:lpstr>
      <vt:lpstr>Introductions</vt:lpstr>
      <vt:lpstr>Course 1 Objectives</vt:lpstr>
      <vt:lpstr>Class Labs and Assignment</vt:lpstr>
      <vt:lpstr>Terms</vt:lpstr>
      <vt:lpstr>Terms (cont)</vt:lpstr>
      <vt:lpstr>Terms (cont)</vt:lpstr>
      <vt:lpstr>Terms (cont)</vt:lpstr>
      <vt:lpstr>‘Quality’</vt:lpstr>
      <vt:lpstr>Quality Assurance/Control</vt:lpstr>
      <vt:lpstr>Types of Testing (Verification and Validation)</vt:lpstr>
      <vt:lpstr>Types of Testing (Verification and Validation)</vt:lpstr>
      <vt:lpstr>Test Failures</vt:lpstr>
      <vt:lpstr>Test Failures (cont)</vt:lpstr>
      <vt:lpstr>Successful Testing</vt:lpstr>
      <vt:lpstr>What is Testing?</vt:lpstr>
      <vt:lpstr>Qualities of Good Testers</vt:lpstr>
      <vt:lpstr>Testing Roles on Projects</vt:lpstr>
      <vt:lpstr>Testing Responsibilities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49</cp:revision>
  <dcterms:created xsi:type="dcterms:W3CDTF">2015-01-11T21:24:15Z</dcterms:created>
  <dcterms:modified xsi:type="dcterms:W3CDTF">2016-01-27T05:54:59Z</dcterms:modified>
</cp:coreProperties>
</file>