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1" r:id="rId6"/>
    <p:sldId id="264" r:id="rId7"/>
    <p:sldId id="265" r:id="rId8"/>
    <p:sldId id="276" r:id="rId9"/>
    <p:sldId id="290" r:id="rId10"/>
    <p:sldId id="278" r:id="rId11"/>
    <p:sldId id="263" r:id="rId12"/>
    <p:sldId id="277" r:id="rId13"/>
    <p:sldId id="260" r:id="rId14"/>
    <p:sldId id="261" r:id="rId15"/>
    <p:sldId id="262" r:id="rId16"/>
    <p:sldId id="266" r:id="rId17"/>
    <p:sldId id="267" r:id="rId18"/>
    <p:sldId id="282" r:id="rId19"/>
    <p:sldId id="283" r:id="rId20"/>
    <p:sldId id="284" r:id="rId21"/>
    <p:sldId id="268" r:id="rId22"/>
    <p:sldId id="269" r:id="rId23"/>
    <p:sldId id="286" r:id="rId24"/>
    <p:sldId id="272" r:id="rId25"/>
    <p:sldId id="273" r:id="rId26"/>
    <p:sldId id="285" r:id="rId27"/>
    <p:sldId id="274" r:id="rId28"/>
    <p:sldId id="275" r:id="rId29"/>
    <p:sldId id="280" r:id="rId30"/>
    <p:sldId id="281" r:id="rId31"/>
    <p:sldId id="270" r:id="rId32"/>
    <p:sldId id="271" r:id="rId33"/>
    <p:sldId id="287" r:id="rId34"/>
    <p:sldId id="28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21641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85841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969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09301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70504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13467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206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26615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79970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65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17619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20EE4-0733-4907-8B15-0EC5B219CC6A}" type="datetimeFigureOut">
              <a:rPr lang="en-US" smtClean="0"/>
              <a:t>2/15/2015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71191-D6F7-4EB1-B544-658800134A88}" type="slidenum">
              <a:rPr lang="en-US" smtClean="0"/>
              <a:t>‹#›</a:t>
            </a:fld>
            <a:endParaRPr lang="en-US" dirty="0"/>
          </a:p>
        </p:txBody>
      </p:sp>
    </p:spTree>
    <p:extLst>
      <p:ext uri="{BB962C8B-B14F-4D97-AF65-F5344CB8AC3E}">
        <p14:creationId xmlns:p14="http://schemas.microsoft.com/office/powerpoint/2010/main" val="214867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mazon.com/Software-Testing-2nd-Edition-Patton/dp/0672327988/ref=cm_sw_em_r_dp_DaM9tb10K45F9_l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fontScale="90000"/>
          </a:bodyPr>
          <a:lstStyle/>
          <a:p>
            <a:r>
              <a:rPr lang="en-US" dirty="0" smtClean="0"/>
              <a:t/>
            </a:r>
            <a:br>
              <a:rPr lang="en-US" dirty="0" smtClean="0"/>
            </a:br>
            <a:r>
              <a:rPr lang="en-US" dirty="0" smtClean="0"/>
              <a:t>Software </a:t>
            </a:r>
            <a:r>
              <a:rPr lang="en-US" dirty="0"/>
              <a:t>QA and Testing with Automation using Selenium </a:t>
            </a:r>
            <a:r>
              <a:rPr lang="en-US" dirty="0" smtClean="0"/>
              <a:t>IDE</a:t>
            </a:r>
            <a:br>
              <a:rPr lang="en-US" dirty="0" smtClean="0"/>
            </a:br>
            <a:r>
              <a:rPr lang="en-US" dirty="0" smtClean="0"/>
              <a:t>Course 1, Class 1</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Instructor</a:t>
            </a:r>
          </a:p>
          <a:p>
            <a:r>
              <a:rPr lang="en-US" dirty="0" smtClean="0"/>
              <a:t>David F Wagoner</a:t>
            </a:r>
          </a:p>
          <a:p>
            <a:r>
              <a:rPr lang="en-US" dirty="0" smtClean="0"/>
              <a:t>PMP, CSQE, CMQ/OE</a:t>
            </a:r>
            <a:endParaRPr lang="en-US" dirty="0"/>
          </a:p>
        </p:txBody>
      </p:sp>
    </p:spTree>
    <p:extLst>
      <p:ext uri="{BB962C8B-B14F-4D97-AF65-F5344CB8AC3E}">
        <p14:creationId xmlns:p14="http://schemas.microsoft.com/office/powerpoint/2010/main" val="57082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Assurance/Control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Quality Control (QC)</a:t>
            </a:r>
          </a:p>
          <a:p>
            <a:pPr lvl="1"/>
            <a:r>
              <a:rPr lang="en-US" dirty="0" smtClean="0"/>
              <a:t>Verifies that something built in a previously executed activity is done correctly and defects are removed, when possible</a:t>
            </a:r>
          </a:p>
          <a:p>
            <a:pPr lvl="1"/>
            <a:r>
              <a:rPr lang="en-US" dirty="0" smtClean="0"/>
              <a:t>Testing is a QC activity</a:t>
            </a:r>
          </a:p>
          <a:p>
            <a:r>
              <a:rPr lang="en-US" dirty="0" smtClean="0"/>
              <a:t>Quality Assurance (QA)</a:t>
            </a:r>
          </a:p>
          <a:p>
            <a:pPr lvl="1"/>
            <a:r>
              <a:rPr lang="en-US" dirty="0" smtClean="0"/>
              <a:t>QA audits projects to ensure all designated and scheduled activities occurred and produced designated work products (requirements and design documents, software, test documents…etc.)</a:t>
            </a:r>
          </a:p>
          <a:p>
            <a:pPr lvl="1"/>
            <a:r>
              <a:rPr lang="en-US" dirty="0" smtClean="0"/>
              <a:t>Because of this mission, QA is often designated as the group managing the overall process</a:t>
            </a:r>
          </a:p>
          <a:p>
            <a:pPr lvl="2"/>
            <a:r>
              <a:rPr lang="en-US" dirty="0" smtClean="0"/>
              <a:t>Designing, documenting, managing changes, publishing, training people and ensuring adherence to the process</a:t>
            </a:r>
          </a:p>
          <a:p>
            <a:pPr lvl="2"/>
            <a:r>
              <a:rPr lang="en-US" dirty="0" smtClean="0"/>
              <a:t>Ensuring project personnel are aware of process requirements</a:t>
            </a:r>
            <a:endParaRPr lang="en-US" dirty="0"/>
          </a:p>
        </p:txBody>
      </p:sp>
    </p:spTree>
    <p:extLst>
      <p:ext uri="{BB962C8B-B14F-4D97-AF65-F5344CB8AC3E}">
        <p14:creationId xmlns:p14="http://schemas.microsoft.com/office/powerpoint/2010/main" val="264892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Testing</a:t>
            </a:r>
            <a:br>
              <a:rPr lang="en-US" dirty="0" smtClean="0"/>
            </a:br>
            <a:r>
              <a:rPr lang="en-US" dirty="0" smtClean="0"/>
              <a:t>(Verification and Validation)</a:t>
            </a:r>
            <a:endParaRPr lang="en-US" dirty="0"/>
          </a:p>
        </p:txBody>
      </p:sp>
      <p:sp>
        <p:nvSpPr>
          <p:cNvPr id="3" name="Content Placeholder 2"/>
          <p:cNvSpPr>
            <a:spLocks noGrp="1"/>
          </p:cNvSpPr>
          <p:nvPr>
            <p:ph idx="1"/>
          </p:nvPr>
        </p:nvSpPr>
        <p:spPr/>
        <p:txBody>
          <a:bodyPr>
            <a:noAutofit/>
          </a:bodyPr>
          <a:lstStyle/>
          <a:p>
            <a:r>
              <a:rPr lang="en-US" sz="4000" dirty="0" smtClean="0"/>
              <a:t>Verification</a:t>
            </a:r>
          </a:p>
          <a:p>
            <a:pPr lvl="1"/>
            <a:r>
              <a:rPr lang="en-US" sz="3600" dirty="0" smtClean="0"/>
              <a:t>Requirements and Design Verification</a:t>
            </a:r>
          </a:p>
          <a:p>
            <a:pPr lvl="1"/>
            <a:r>
              <a:rPr lang="en-US" sz="3600" dirty="0" smtClean="0"/>
              <a:t>Unit Testing</a:t>
            </a:r>
          </a:p>
          <a:p>
            <a:pPr lvl="2"/>
            <a:r>
              <a:rPr lang="en-US" sz="2800" dirty="0" smtClean="0"/>
              <a:t>Programmer level testing (</a:t>
            </a:r>
            <a:r>
              <a:rPr lang="en-US" sz="2800" dirty="0"/>
              <a:t>C</a:t>
            </a:r>
            <a:r>
              <a:rPr lang="en-US" sz="2800" dirty="0" smtClean="0"/>
              <a:t>onfiguration Items (CI))</a:t>
            </a:r>
          </a:p>
          <a:p>
            <a:pPr lvl="1"/>
            <a:r>
              <a:rPr lang="en-US" sz="3600" dirty="0" smtClean="0"/>
              <a:t>Integration Testing</a:t>
            </a:r>
          </a:p>
          <a:p>
            <a:pPr lvl="2"/>
            <a:r>
              <a:rPr lang="en-US" sz="2800" dirty="0" smtClean="0"/>
              <a:t>Programmer Level testing of integrated units or Cis</a:t>
            </a:r>
          </a:p>
          <a:p>
            <a:pPr lvl="1"/>
            <a:endParaRPr lang="en-US" sz="2800" dirty="0"/>
          </a:p>
        </p:txBody>
      </p:sp>
    </p:spTree>
    <p:extLst>
      <p:ext uri="{BB962C8B-B14F-4D97-AF65-F5344CB8AC3E}">
        <p14:creationId xmlns:p14="http://schemas.microsoft.com/office/powerpoint/2010/main" val="341522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1"/>
            <a:r>
              <a:rPr lang="en-US" sz="3600" dirty="0"/>
              <a:t>Systems Testing</a:t>
            </a:r>
          </a:p>
          <a:p>
            <a:pPr lvl="2"/>
            <a:r>
              <a:rPr lang="en-US" sz="2800" dirty="0"/>
              <a:t>Testing done by a test team or requirements analysts to verify system functions, new requirements and  fixed defects.</a:t>
            </a:r>
          </a:p>
          <a:p>
            <a:pPr lvl="1"/>
            <a:r>
              <a:rPr lang="en-US" sz="3600" dirty="0"/>
              <a:t>Regression Testing</a:t>
            </a:r>
          </a:p>
          <a:p>
            <a:pPr lvl="2"/>
            <a:r>
              <a:rPr lang="en-US" sz="2800" dirty="0"/>
              <a:t>Often part of Systems Testing. Verifies the elements of a system unchanged by new software continue to function as intended</a:t>
            </a:r>
          </a:p>
          <a:p>
            <a:r>
              <a:rPr lang="en-US" sz="4000" dirty="0"/>
              <a:t>Validation</a:t>
            </a:r>
          </a:p>
          <a:p>
            <a:pPr lvl="1"/>
            <a:r>
              <a:rPr lang="en-US" sz="3600" dirty="0" smtClean="0"/>
              <a:t>Customer Acceptance </a:t>
            </a:r>
            <a:r>
              <a:rPr lang="en-US" sz="3600" dirty="0"/>
              <a:t>Testing</a:t>
            </a:r>
          </a:p>
          <a:p>
            <a:pPr lvl="2"/>
            <a:r>
              <a:rPr lang="en-US" sz="2800" dirty="0"/>
              <a:t>Conducted by the end user to validate that all requirements have been delivered and function properly.  Often involves validation that scheduled defects are corrected.</a:t>
            </a:r>
            <a:endParaRPr lang="en-US" dirty="0"/>
          </a:p>
        </p:txBody>
      </p:sp>
      <p:sp>
        <p:nvSpPr>
          <p:cNvPr id="4" name="Title 1"/>
          <p:cNvSpPr>
            <a:spLocks noGrp="1"/>
          </p:cNvSpPr>
          <p:nvPr>
            <p:ph type="title"/>
          </p:nvPr>
        </p:nvSpPr>
        <p:spPr>
          <a:xfrm>
            <a:off x="457200" y="274638"/>
            <a:ext cx="8229600" cy="1143000"/>
          </a:xfrm>
        </p:spPr>
        <p:txBody>
          <a:bodyPr>
            <a:normAutofit fontScale="90000"/>
          </a:bodyPr>
          <a:lstStyle/>
          <a:p>
            <a:r>
              <a:rPr lang="en-US" dirty="0" smtClean="0"/>
              <a:t>Types of Testing</a:t>
            </a:r>
            <a:br>
              <a:rPr lang="en-US" dirty="0" smtClean="0"/>
            </a:br>
            <a:r>
              <a:rPr lang="en-US" dirty="0" smtClean="0"/>
              <a:t>(Verification and Validation)</a:t>
            </a:r>
            <a:endParaRPr lang="en-US" dirty="0"/>
          </a:p>
        </p:txBody>
      </p:sp>
    </p:spTree>
    <p:extLst>
      <p:ext uri="{BB962C8B-B14F-4D97-AF65-F5344CB8AC3E}">
        <p14:creationId xmlns:p14="http://schemas.microsoft.com/office/powerpoint/2010/main" val="163518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Failures</a:t>
            </a:r>
            <a:endParaRPr lang="en-US" dirty="0"/>
          </a:p>
        </p:txBody>
      </p:sp>
      <p:sp>
        <p:nvSpPr>
          <p:cNvPr id="3" name="Content Placeholder 2"/>
          <p:cNvSpPr>
            <a:spLocks noGrp="1"/>
          </p:cNvSpPr>
          <p:nvPr>
            <p:ph idx="1"/>
          </p:nvPr>
        </p:nvSpPr>
        <p:spPr>
          <a:xfrm>
            <a:off x="381000" y="1600200"/>
            <a:ext cx="8229600" cy="4525963"/>
          </a:xfrm>
        </p:spPr>
        <p:txBody>
          <a:bodyPr>
            <a:normAutofit/>
          </a:bodyPr>
          <a:lstStyle/>
          <a:p>
            <a:r>
              <a:rPr lang="en-US" sz="2800" dirty="0" smtClean="0"/>
              <a:t>There are many instances of colossal failure linked to inadequate testing or failed testing approaches</a:t>
            </a:r>
          </a:p>
          <a:p>
            <a:pPr lvl="1"/>
            <a:r>
              <a:rPr lang="en-US" sz="2400" dirty="0" smtClean="0"/>
              <a:t>Affordable Care Act Web Site Rollout</a:t>
            </a:r>
          </a:p>
          <a:p>
            <a:pPr lvl="1"/>
            <a:r>
              <a:rPr lang="en-US" sz="2400" dirty="0" smtClean="0"/>
              <a:t>Disney Lion King Game</a:t>
            </a:r>
          </a:p>
          <a:p>
            <a:pPr lvl="1"/>
            <a:r>
              <a:rPr lang="en-US" sz="2400" dirty="0" smtClean="0"/>
              <a:t>Y2K bug</a:t>
            </a:r>
          </a:p>
          <a:p>
            <a:r>
              <a:rPr lang="en-US" sz="2800" dirty="0" smtClean="0"/>
              <a:t>All can be linked to inadequate or underfunded testing or lack of test time</a:t>
            </a:r>
          </a:p>
        </p:txBody>
      </p:sp>
    </p:spTree>
    <p:extLst>
      <p:ext uri="{BB962C8B-B14F-4D97-AF65-F5344CB8AC3E}">
        <p14:creationId xmlns:p14="http://schemas.microsoft.com/office/powerpoint/2010/main" val="263540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Failures (cont)</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Root Causes of failures</a:t>
            </a:r>
          </a:p>
          <a:p>
            <a:pPr lvl="1"/>
            <a:r>
              <a:rPr lang="en-US" sz="2400" dirty="0" smtClean="0"/>
              <a:t>No testing planned or funded</a:t>
            </a:r>
          </a:p>
          <a:p>
            <a:pPr lvl="1"/>
            <a:r>
              <a:rPr lang="en-US" sz="2400" dirty="0" smtClean="0"/>
              <a:t>Previous project phases/activities overran schedules and used up testing time and funding</a:t>
            </a:r>
          </a:p>
          <a:p>
            <a:pPr lvl="2"/>
            <a:r>
              <a:rPr lang="en-US" sz="2000" dirty="0" smtClean="0"/>
              <a:t>Testing becomes hurried and harried</a:t>
            </a:r>
          </a:p>
          <a:p>
            <a:pPr lvl="2"/>
            <a:r>
              <a:rPr lang="en-US" sz="2000" dirty="0" smtClean="0"/>
              <a:t>Quality is traded off for delivering on time</a:t>
            </a:r>
          </a:p>
          <a:p>
            <a:pPr lvl="1"/>
            <a:r>
              <a:rPr lang="en-US" sz="2400" dirty="0" smtClean="0"/>
              <a:t>Poor test planning and execution processes</a:t>
            </a:r>
          </a:p>
          <a:p>
            <a:pPr lvl="2"/>
            <a:r>
              <a:rPr lang="en-US" sz="2000" dirty="0" smtClean="0"/>
              <a:t>Organizations often undervalue testing</a:t>
            </a:r>
          </a:p>
          <a:p>
            <a:pPr lvl="1"/>
            <a:r>
              <a:rPr lang="en-US" sz="2400" dirty="0" smtClean="0"/>
              <a:t>Poor defect management activities</a:t>
            </a:r>
          </a:p>
          <a:p>
            <a:pPr lvl="2"/>
            <a:r>
              <a:rPr lang="en-US" sz="2000" dirty="0" smtClean="0"/>
              <a:t>Undocumented defects are easily overlooked</a:t>
            </a:r>
          </a:p>
          <a:p>
            <a:pPr lvl="2"/>
            <a:r>
              <a:rPr lang="en-US" sz="2000" dirty="0" smtClean="0"/>
              <a:t>Many, particularly developers and their managers would prefer to reduce the visibility of testing and the defects uncovered</a:t>
            </a:r>
          </a:p>
          <a:p>
            <a:pPr lvl="1"/>
            <a:endParaRPr lang="en-US" sz="2400" dirty="0"/>
          </a:p>
        </p:txBody>
      </p:sp>
    </p:spTree>
    <p:extLst>
      <p:ext uri="{BB962C8B-B14F-4D97-AF65-F5344CB8AC3E}">
        <p14:creationId xmlns:p14="http://schemas.microsoft.com/office/powerpoint/2010/main" val="4083063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Testing</a:t>
            </a:r>
            <a:endParaRPr lang="en-US" dirty="0"/>
          </a:p>
        </p:txBody>
      </p:sp>
      <p:sp>
        <p:nvSpPr>
          <p:cNvPr id="3" name="Content Placeholder 2"/>
          <p:cNvSpPr>
            <a:spLocks noGrp="1"/>
          </p:cNvSpPr>
          <p:nvPr>
            <p:ph idx="1"/>
          </p:nvPr>
        </p:nvSpPr>
        <p:spPr/>
        <p:txBody>
          <a:bodyPr>
            <a:normAutofit/>
          </a:bodyPr>
          <a:lstStyle/>
          <a:p>
            <a:r>
              <a:rPr lang="en-US" sz="2800" dirty="0" smtClean="0"/>
              <a:t>Well-planned and funded testing activities/projects rarely produce colossal failures</a:t>
            </a:r>
          </a:p>
          <a:p>
            <a:r>
              <a:rPr lang="en-US" sz="2800" dirty="0" smtClean="0"/>
              <a:t>Well-defined and understood SDLC</a:t>
            </a:r>
          </a:p>
          <a:p>
            <a:r>
              <a:rPr lang="en-US" sz="2800" dirty="0" smtClean="0"/>
              <a:t>Well-defined, documented testing processes </a:t>
            </a:r>
          </a:p>
          <a:p>
            <a:r>
              <a:rPr lang="en-US" sz="2800" dirty="0" smtClean="0"/>
              <a:t>Use industry standard Defect Management tools</a:t>
            </a:r>
          </a:p>
          <a:p>
            <a:r>
              <a:rPr lang="en-US" sz="2800" dirty="0" smtClean="0"/>
              <a:t>Well-defined, documented test plans, scripts</a:t>
            </a:r>
            <a:r>
              <a:rPr lang="en-US" sz="2800" dirty="0"/>
              <a:t> </a:t>
            </a:r>
            <a:r>
              <a:rPr lang="en-US" sz="2800" dirty="0" smtClean="0"/>
              <a:t>and scenarios</a:t>
            </a:r>
          </a:p>
          <a:p>
            <a:endParaRPr lang="en-US" sz="2800" dirty="0"/>
          </a:p>
        </p:txBody>
      </p:sp>
    </p:spTree>
    <p:extLst>
      <p:ext uri="{BB962C8B-B14F-4D97-AF65-F5344CB8AC3E}">
        <p14:creationId xmlns:p14="http://schemas.microsoft.com/office/powerpoint/2010/main" val="2368395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2800" dirty="0" smtClean="0"/>
              <a:t>A Quality Control (verification) activity that verifies proper software function prior to moving forward on a project</a:t>
            </a:r>
          </a:p>
          <a:p>
            <a:r>
              <a:rPr lang="en-US" sz="2800" dirty="0" smtClean="0"/>
              <a:t>Within the SDLC, it is a ‘destructive’ or ‘deconstructive’ activity. All other SDLC activities are constructive.</a:t>
            </a:r>
          </a:p>
          <a:p>
            <a:pPr lvl="1"/>
            <a:r>
              <a:rPr lang="en-US" sz="2400" dirty="0" smtClean="0"/>
              <a:t>Your job as tester is to break things other people have worked hard constructing.  This is often a source of rancor on projects.  </a:t>
            </a:r>
          </a:p>
          <a:p>
            <a:pPr lvl="1"/>
            <a:r>
              <a:rPr lang="en-US" sz="2400" dirty="0" smtClean="0"/>
              <a:t>In this context, a tester can and should be as creative as possible to find ways to break software</a:t>
            </a:r>
            <a:endParaRPr lang="en-US" sz="2400" dirty="0"/>
          </a:p>
        </p:txBody>
      </p:sp>
    </p:spTree>
    <p:extLst>
      <p:ext uri="{BB962C8B-B14F-4D97-AF65-F5344CB8AC3E}">
        <p14:creationId xmlns:p14="http://schemas.microsoft.com/office/powerpoint/2010/main" val="120278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Good Testers</a:t>
            </a:r>
            <a:endParaRPr lang="en-US" dirty="0"/>
          </a:p>
        </p:txBody>
      </p:sp>
      <p:sp>
        <p:nvSpPr>
          <p:cNvPr id="3" name="Content Placeholder 2"/>
          <p:cNvSpPr>
            <a:spLocks noGrp="1"/>
          </p:cNvSpPr>
          <p:nvPr>
            <p:ph idx="1"/>
          </p:nvPr>
        </p:nvSpPr>
        <p:spPr>
          <a:xfrm>
            <a:off x="0" y="1600200"/>
            <a:ext cx="9144000" cy="5105400"/>
          </a:xfrm>
        </p:spPr>
        <p:txBody>
          <a:bodyPr>
            <a:noAutofit/>
          </a:bodyPr>
          <a:lstStyle/>
          <a:p>
            <a:r>
              <a:rPr lang="en-US" sz="2400" dirty="0" smtClean="0"/>
              <a:t>A natural sense of curiosity to creatively explore ways of using software that uncover problems</a:t>
            </a:r>
          </a:p>
          <a:p>
            <a:r>
              <a:rPr lang="en-US" sz="2400" dirty="0" smtClean="0"/>
              <a:t>Must be a domain expert in testing and the software and the new requirements or enhancements to enable strong persuasion of others that don’t want to go ‘undo’ what they built and fix it</a:t>
            </a:r>
          </a:p>
          <a:p>
            <a:r>
              <a:rPr lang="en-US" sz="2400" dirty="0" smtClean="0"/>
              <a:t>Must be a user advocate and press issues with tact and diplomacy</a:t>
            </a:r>
          </a:p>
          <a:p>
            <a:r>
              <a:rPr lang="en-US" sz="2400" dirty="0" smtClean="0"/>
              <a:t>Be relentless but diplomatic in pushing for bug fixes, adequate schedule time and funding</a:t>
            </a:r>
          </a:p>
          <a:p>
            <a:r>
              <a:rPr lang="en-US" sz="2400" dirty="0" smtClean="0"/>
              <a:t>Be a respected, responsible voice in readiness reviews</a:t>
            </a:r>
          </a:p>
          <a:p>
            <a:r>
              <a:rPr lang="en-US" sz="2400" dirty="0" smtClean="0"/>
              <a:t>Do not alienate others with terms and foster rancor, your success depends on others more so than any other professional on the team.  The more they want to work with you and want to share more information with you, the more successful you become.</a:t>
            </a:r>
            <a:endParaRPr lang="en-US" sz="2400" dirty="0"/>
          </a:p>
        </p:txBody>
      </p:sp>
    </p:spTree>
    <p:extLst>
      <p:ext uri="{BB962C8B-B14F-4D97-AF65-F5344CB8AC3E}">
        <p14:creationId xmlns:p14="http://schemas.microsoft.com/office/powerpoint/2010/main" val="397791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Roles on Projects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Test Manager</a:t>
            </a:r>
          </a:p>
          <a:p>
            <a:pPr lvl="1"/>
            <a:r>
              <a:rPr lang="en-US" dirty="0" smtClean="0"/>
              <a:t>In larger organizations a manager helps to coordinate resources with other teams and projects</a:t>
            </a:r>
          </a:p>
          <a:p>
            <a:r>
              <a:rPr lang="en-US" dirty="0" smtClean="0"/>
              <a:t>Test Lead</a:t>
            </a:r>
          </a:p>
          <a:p>
            <a:pPr lvl="1"/>
            <a:r>
              <a:rPr lang="en-US" dirty="0" smtClean="0"/>
              <a:t>Manages tactical test efforts on projects, ensuring testing is planned, documented and executed properly.</a:t>
            </a:r>
          </a:p>
          <a:p>
            <a:r>
              <a:rPr lang="en-US" dirty="0" smtClean="0"/>
              <a:t>Test Analyst</a:t>
            </a:r>
          </a:p>
          <a:p>
            <a:pPr lvl="1"/>
            <a:r>
              <a:rPr lang="en-US" dirty="0" smtClean="0"/>
              <a:t>Develops test cases, maintains RTM, executes manual and automated testing</a:t>
            </a:r>
          </a:p>
          <a:p>
            <a:r>
              <a:rPr lang="en-US" dirty="0" smtClean="0"/>
              <a:t>Roles</a:t>
            </a:r>
            <a:endParaRPr lang="en-US" dirty="0"/>
          </a:p>
          <a:p>
            <a:pPr lvl="1"/>
            <a:r>
              <a:rPr lang="en-US" dirty="0" smtClean="0"/>
              <a:t>Requirements </a:t>
            </a:r>
            <a:r>
              <a:rPr lang="en-US" dirty="0"/>
              <a:t>Analyst</a:t>
            </a:r>
          </a:p>
          <a:p>
            <a:pPr lvl="1"/>
            <a:r>
              <a:rPr lang="en-US" dirty="0"/>
              <a:t>Test Lead</a:t>
            </a:r>
          </a:p>
          <a:p>
            <a:pPr lvl="1"/>
            <a:r>
              <a:rPr lang="en-US" dirty="0"/>
              <a:t>Test Analysts (may be same as Requirements Analyst</a:t>
            </a:r>
          </a:p>
          <a:p>
            <a:pPr lvl="1"/>
            <a:r>
              <a:rPr lang="en-US" dirty="0"/>
              <a:t>Customer</a:t>
            </a:r>
          </a:p>
          <a:p>
            <a:pPr lvl="1"/>
            <a:r>
              <a:rPr lang="en-US" dirty="0"/>
              <a:t>Instructor will be the developer and a customer</a:t>
            </a:r>
          </a:p>
          <a:p>
            <a:pPr lvl="1"/>
            <a:endParaRPr lang="en-US" dirty="0"/>
          </a:p>
        </p:txBody>
      </p:sp>
    </p:spTree>
    <p:extLst>
      <p:ext uri="{BB962C8B-B14F-4D97-AF65-F5344CB8AC3E}">
        <p14:creationId xmlns:p14="http://schemas.microsoft.com/office/powerpoint/2010/main" val="684908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Responsibilities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 Test plans and ensure they are integrated with other related groups on the project AND reflected properly in the schedule</a:t>
            </a:r>
          </a:p>
          <a:p>
            <a:r>
              <a:rPr lang="en-US" dirty="0" smtClean="0"/>
              <a:t>Develop and help maintain the RTM, updating as test cases and scenarios are developed</a:t>
            </a:r>
          </a:p>
          <a:p>
            <a:r>
              <a:rPr lang="en-US" dirty="0" smtClean="0"/>
              <a:t>Participate in reviews</a:t>
            </a:r>
          </a:p>
          <a:p>
            <a:pPr lvl="1"/>
            <a:r>
              <a:rPr lang="en-US" dirty="0" smtClean="0"/>
              <a:t>Requirements, Design</a:t>
            </a:r>
          </a:p>
          <a:p>
            <a:pPr lvl="1"/>
            <a:r>
              <a:rPr lang="en-US" dirty="0" smtClean="0"/>
              <a:t>Readiness</a:t>
            </a:r>
          </a:p>
          <a:p>
            <a:pPr lvl="2"/>
            <a:r>
              <a:rPr lang="en-US" dirty="0" smtClean="0"/>
              <a:t>Design, Coding, Testing, User Acceptance</a:t>
            </a:r>
          </a:p>
          <a:p>
            <a:r>
              <a:rPr lang="en-US" dirty="0" smtClean="0"/>
              <a:t>Manage the Testing phase and code rework cycle</a:t>
            </a:r>
          </a:p>
          <a:p>
            <a:pPr lvl="1"/>
            <a:r>
              <a:rPr lang="en-US" dirty="0" smtClean="0"/>
              <a:t>Often manages meetings to correct defects</a:t>
            </a:r>
          </a:p>
          <a:p>
            <a:endParaRPr lang="en-US" dirty="0"/>
          </a:p>
        </p:txBody>
      </p:sp>
    </p:spTree>
    <p:extLst>
      <p:ext uri="{BB962C8B-B14F-4D97-AF65-F5344CB8AC3E}">
        <p14:creationId xmlns:p14="http://schemas.microsoft.com/office/powerpoint/2010/main" val="45472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Course Objectives</a:t>
            </a:r>
          </a:p>
          <a:p>
            <a:r>
              <a:rPr lang="en-US" dirty="0" smtClean="0"/>
              <a:t>Why are you taking the course and what you hope to get out of it?</a:t>
            </a:r>
          </a:p>
          <a:p>
            <a:r>
              <a:rPr lang="en-US" dirty="0" smtClean="0"/>
              <a:t>What will you do with this knowledge upon course conclusion?</a:t>
            </a:r>
          </a:p>
          <a:p>
            <a:r>
              <a:rPr lang="en-US" dirty="0" smtClean="0"/>
              <a:t>Textbook</a:t>
            </a:r>
          </a:p>
          <a:p>
            <a:pPr lvl="1"/>
            <a:r>
              <a:rPr lang="en-US" u="sng" dirty="0">
                <a:hlinkClick r:id="rId2"/>
              </a:rPr>
              <a:t>Software Testing (2</a:t>
            </a:r>
            <a:r>
              <a:rPr lang="en-US" u="sng" baseline="30000" dirty="0">
                <a:hlinkClick r:id="rId2"/>
              </a:rPr>
              <a:t>nd</a:t>
            </a:r>
            <a:r>
              <a:rPr lang="en-US" u="sng" dirty="0">
                <a:hlinkClick r:id="rId2"/>
              </a:rPr>
              <a:t> Edition); Paperback; Patton, Ron; 2006</a:t>
            </a:r>
            <a:endParaRPr lang="en-US" dirty="0"/>
          </a:p>
        </p:txBody>
      </p:sp>
    </p:spTree>
    <p:extLst>
      <p:ext uri="{BB962C8B-B14F-4D97-AF65-F5344CB8AC3E}">
        <p14:creationId xmlns:p14="http://schemas.microsoft.com/office/powerpoint/2010/main" val="261970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Project – The Voracious Validators</a:t>
            </a:r>
            <a:endParaRPr lang="en-US" dirty="0"/>
          </a:p>
        </p:txBody>
      </p:sp>
      <p:sp>
        <p:nvSpPr>
          <p:cNvPr id="3" name="Content Placeholder 2"/>
          <p:cNvSpPr>
            <a:spLocks noGrp="1"/>
          </p:cNvSpPr>
          <p:nvPr>
            <p:ph idx="1"/>
          </p:nvPr>
        </p:nvSpPr>
        <p:spPr/>
        <p:txBody>
          <a:bodyPr/>
          <a:lstStyle/>
          <a:p>
            <a:r>
              <a:rPr lang="en-US" dirty="0" smtClean="0"/>
              <a:t>We’ll put together a virtual team comprised of a Test Lead, Test Analysts, Requirements Analysts and the customer</a:t>
            </a:r>
          </a:p>
          <a:p>
            <a:r>
              <a:rPr lang="en-US" dirty="0" smtClean="0"/>
              <a:t>In the next section on the process, we’ll discuss what these different roles do</a:t>
            </a:r>
          </a:p>
        </p:txBody>
      </p:sp>
    </p:spTree>
    <p:extLst>
      <p:ext uri="{BB962C8B-B14F-4D97-AF65-F5344CB8AC3E}">
        <p14:creationId xmlns:p14="http://schemas.microsoft.com/office/powerpoint/2010/main" val="313344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SDLC</a:t>
            </a:r>
            <a:endParaRPr lang="en-US" dirty="0"/>
          </a:p>
        </p:txBody>
      </p:sp>
      <p:sp>
        <p:nvSpPr>
          <p:cNvPr id="3" name="Content Placeholder 2"/>
          <p:cNvSpPr>
            <a:spLocks noGrp="1"/>
          </p:cNvSpPr>
          <p:nvPr>
            <p:ph idx="1"/>
          </p:nvPr>
        </p:nvSpPr>
        <p:spPr/>
        <p:txBody>
          <a:bodyPr>
            <a:normAutofit/>
          </a:bodyPr>
          <a:lstStyle/>
          <a:p>
            <a:r>
              <a:rPr lang="en-US" sz="2800" dirty="0" smtClean="0"/>
              <a:t>The SDLC</a:t>
            </a:r>
          </a:p>
          <a:p>
            <a:pPr lvl="1"/>
            <a:r>
              <a:rPr lang="en-US" sz="2400" dirty="0" smtClean="0"/>
              <a:t>Defines the major phases of a software development project</a:t>
            </a:r>
          </a:p>
          <a:p>
            <a:pPr lvl="1"/>
            <a:r>
              <a:rPr lang="en-US" sz="2400" dirty="0" smtClean="0"/>
              <a:t>May have a conceptual phase before planning</a:t>
            </a:r>
          </a:p>
          <a:p>
            <a:pPr lvl="1"/>
            <a:r>
              <a:rPr lang="en-US" sz="2400" dirty="0" smtClean="0"/>
              <a:t>May have a user acceptance phase for systems developed for a specific client(s)</a:t>
            </a:r>
          </a:p>
          <a:p>
            <a:pPr lvl="1"/>
            <a:r>
              <a:rPr lang="en-US" sz="2400" dirty="0" smtClean="0"/>
              <a:t>There are many different models that have similar phases</a:t>
            </a:r>
          </a:p>
          <a:p>
            <a:pPr lvl="2"/>
            <a:r>
              <a:rPr lang="en-US" sz="2000" dirty="0" smtClean="0"/>
              <a:t>Disregard Big Bang and Code and Fix from textbook</a:t>
            </a:r>
            <a:endParaRPr lang="en-US" sz="2000" dirty="0"/>
          </a:p>
        </p:txBody>
      </p:sp>
      <p:pic>
        <p:nvPicPr>
          <p:cNvPr id="1027" name="Picture 3" descr="C:\Download\MC\150125\MC Course\SDL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5486400"/>
            <a:ext cx="7800975"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838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SDLC Phases</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sz="2800" dirty="0" smtClean="0"/>
              <a:t>Regardless of the specific model, software projects use phases like these, in one form or term or another</a:t>
            </a:r>
          </a:p>
          <a:p>
            <a:pPr lvl="1"/>
            <a:r>
              <a:rPr lang="en-US" sz="2400" b="1" dirty="0" smtClean="0"/>
              <a:t>Planning</a:t>
            </a:r>
          </a:p>
          <a:p>
            <a:pPr lvl="2"/>
            <a:r>
              <a:rPr lang="en-US" sz="2000" dirty="0" smtClean="0"/>
              <a:t>Defines what we are doing</a:t>
            </a:r>
          </a:p>
          <a:p>
            <a:pPr lvl="2"/>
            <a:r>
              <a:rPr lang="en-US" sz="2000" dirty="0" smtClean="0"/>
              <a:t>Integrate distinct groups and integral processes  to the project</a:t>
            </a:r>
          </a:p>
          <a:p>
            <a:pPr lvl="1"/>
            <a:r>
              <a:rPr lang="en-US" sz="2400" b="1" dirty="0" smtClean="0"/>
              <a:t>Requirements Development</a:t>
            </a:r>
          </a:p>
          <a:p>
            <a:pPr lvl="2"/>
            <a:r>
              <a:rPr lang="en-US" sz="2000" dirty="0" smtClean="0"/>
              <a:t>Defines what we are building</a:t>
            </a:r>
          </a:p>
          <a:p>
            <a:pPr lvl="1"/>
            <a:r>
              <a:rPr lang="en-US" sz="2400" b="1" dirty="0" smtClean="0"/>
              <a:t>Design</a:t>
            </a:r>
          </a:p>
          <a:p>
            <a:pPr lvl="2"/>
            <a:r>
              <a:rPr lang="en-US" sz="2000" dirty="0" smtClean="0"/>
              <a:t>Defines how we are building the software</a:t>
            </a:r>
          </a:p>
          <a:p>
            <a:pPr lvl="1"/>
            <a:r>
              <a:rPr lang="en-US" sz="2400" b="1" dirty="0" smtClean="0"/>
              <a:t>Coding or Implementation</a:t>
            </a:r>
          </a:p>
          <a:p>
            <a:pPr lvl="2"/>
            <a:r>
              <a:rPr lang="en-US" sz="2000" dirty="0" smtClean="0"/>
              <a:t>Build it</a:t>
            </a:r>
          </a:p>
          <a:p>
            <a:pPr lvl="1"/>
            <a:r>
              <a:rPr lang="en-US" sz="2400" b="1" dirty="0" smtClean="0"/>
              <a:t>Systems Testing</a:t>
            </a:r>
          </a:p>
          <a:p>
            <a:pPr lvl="2"/>
            <a:r>
              <a:rPr lang="en-US" sz="2000" dirty="0" smtClean="0"/>
              <a:t>Verify what we built is correct</a:t>
            </a:r>
          </a:p>
          <a:p>
            <a:pPr lvl="1"/>
            <a:r>
              <a:rPr lang="en-US" sz="2300" b="1" dirty="0" smtClean="0"/>
              <a:t>User Acceptance Testing</a:t>
            </a:r>
          </a:p>
          <a:p>
            <a:pPr lvl="2"/>
            <a:r>
              <a:rPr lang="en-US" dirty="0" smtClean="0"/>
              <a:t>Did we build the right thing?</a:t>
            </a:r>
          </a:p>
          <a:p>
            <a:pPr lvl="2"/>
            <a:r>
              <a:rPr lang="en-US" dirty="0" smtClean="0"/>
              <a:t>Does it perform aligned with requirements</a:t>
            </a:r>
          </a:p>
          <a:p>
            <a:pPr lvl="1"/>
            <a:r>
              <a:rPr lang="en-US" sz="2400" b="1" dirty="0" smtClean="0"/>
              <a:t>Deployment</a:t>
            </a:r>
          </a:p>
          <a:p>
            <a:pPr lvl="2"/>
            <a:r>
              <a:rPr lang="en-US" sz="2000" dirty="0" smtClean="0"/>
              <a:t>Deliver and checkout what was built</a:t>
            </a:r>
            <a:endParaRPr lang="en-US" sz="2000" dirty="0"/>
          </a:p>
        </p:txBody>
      </p:sp>
    </p:spTree>
    <p:extLst>
      <p:ext uri="{BB962C8B-B14F-4D97-AF65-F5344CB8AC3E}">
        <p14:creationId xmlns:p14="http://schemas.microsoft.com/office/powerpoint/2010/main" val="395372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Phases with Test Rework</a:t>
            </a:r>
            <a:endParaRPr lang="en-US" dirty="0"/>
          </a:p>
        </p:txBody>
      </p:sp>
      <p:sp>
        <p:nvSpPr>
          <p:cNvPr id="3" name="Content Placeholder 2"/>
          <p:cNvSpPr>
            <a:spLocks noGrp="1"/>
          </p:cNvSpPr>
          <p:nvPr>
            <p:ph idx="1"/>
          </p:nvPr>
        </p:nvSpPr>
        <p:spPr>
          <a:xfrm>
            <a:off x="512618" y="1219200"/>
            <a:ext cx="8229600" cy="3048000"/>
          </a:xfrm>
        </p:spPr>
        <p:txBody>
          <a:bodyPr>
            <a:normAutofit fontScale="70000" lnSpcReduction="20000"/>
          </a:bodyPr>
          <a:lstStyle/>
          <a:p>
            <a:r>
              <a:rPr lang="en-US" dirty="0" smtClean="0"/>
              <a:t>This represents the looping that can occur when:</a:t>
            </a:r>
          </a:p>
          <a:p>
            <a:pPr lvl="1"/>
            <a:r>
              <a:rPr lang="en-US" dirty="0" smtClean="0"/>
              <a:t>A defect is encountered</a:t>
            </a:r>
          </a:p>
          <a:p>
            <a:pPr lvl="1"/>
            <a:r>
              <a:rPr lang="en-US" dirty="0" smtClean="0"/>
              <a:t>A requirement is not met</a:t>
            </a:r>
          </a:p>
          <a:p>
            <a:pPr lvl="1"/>
            <a:r>
              <a:rPr lang="en-US" dirty="0" smtClean="0"/>
              <a:t>The later in the process these are seen, the greater the cost to remediate </a:t>
            </a:r>
          </a:p>
          <a:p>
            <a:r>
              <a:rPr lang="en-US" dirty="0" smtClean="0"/>
              <a:t>To:</a:t>
            </a:r>
          </a:p>
          <a:p>
            <a:pPr lvl="1"/>
            <a:r>
              <a:rPr lang="en-US" dirty="0" smtClean="0"/>
              <a:t>Correct defects (expensive)</a:t>
            </a:r>
          </a:p>
          <a:p>
            <a:pPr lvl="1"/>
            <a:r>
              <a:rPr lang="en-US" dirty="0" smtClean="0"/>
              <a:t>Or designs and requirements (more expensive)</a:t>
            </a:r>
          </a:p>
          <a:p>
            <a:pPr lvl="1"/>
            <a:r>
              <a:rPr lang="en-US" dirty="0" smtClean="0"/>
              <a:t>Enhance the software based on evolving  user needs or software problems (very expensive)</a:t>
            </a:r>
            <a:endParaRPr lang="en-US" dirty="0"/>
          </a:p>
        </p:txBody>
      </p:sp>
      <p:pic>
        <p:nvPicPr>
          <p:cNvPr id="5123" name="Picture 3" descr="C:\Download\MC\150125\MC Course\SDLC with Re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63365"/>
            <a:ext cx="7572375" cy="208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80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Models (Waterfall)</a:t>
            </a:r>
            <a:endParaRPr lang="en-US" dirty="0"/>
          </a:p>
        </p:txBody>
      </p:sp>
      <p:sp>
        <p:nvSpPr>
          <p:cNvPr id="3" name="Content Placeholder 2"/>
          <p:cNvSpPr>
            <a:spLocks noGrp="1"/>
          </p:cNvSpPr>
          <p:nvPr>
            <p:ph idx="1"/>
          </p:nvPr>
        </p:nvSpPr>
        <p:spPr>
          <a:xfrm>
            <a:off x="457200" y="1600201"/>
            <a:ext cx="8229600" cy="1447800"/>
          </a:xfrm>
        </p:spPr>
        <p:txBody>
          <a:bodyPr>
            <a:normAutofit/>
          </a:bodyPr>
          <a:lstStyle/>
          <a:p>
            <a:r>
              <a:rPr lang="en-US" sz="2800" dirty="0" smtClean="0"/>
              <a:t>This is the oldest and simplest model. Phases occur one after another, which does not always model real-world projects</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968378"/>
            <a:ext cx="6323348" cy="3737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6477000"/>
            <a:ext cx="3886200" cy="369332"/>
          </a:xfrm>
          <a:prstGeom prst="rect">
            <a:avLst/>
          </a:prstGeom>
          <a:noFill/>
        </p:spPr>
        <p:txBody>
          <a:bodyPr wrap="square" rtlCol="0">
            <a:spAutoFit/>
          </a:bodyPr>
          <a:lstStyle/>
          <a:p>
            <a:r>
              <a:rPr lang="en-US" dirty="0" smtClean="0"/>
              <a:t>Image courtesy of tutorialpoints.com</a:t>
            </a:r>
            <a:endParaRPr lang="en-US" dirty="0"/>
          </a:p>
        </p:txBody>
      </p:sp>
    </p:spTree>
    <p:extLst>
      <p:ext uri="{BB962C8B-B14F-4D97-AF65-F5344CB8AC3E}">
        <p14:creationId xmlns:p14="http://schemas.microsoft.com/office/powerpoint/2010/main" val="3354284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Models (Spiral)</a:t>
            </a:r>
            <a:endParaRPr lang="en-US" dirty="0"/>
          </a:p>
        </p:txBody>
      </p:sp>
      <p:sp>
        <p:nvSpPr>
          <p:cNvPr id="3" name="Content Placeholder 2"/>
          <p:cNvSpPr>
            <a:spLocks noGrp="1"/>
          </p:cNvSpPr>
          <p:nvPr>
            <p:ph idx="1"/>
          </p:nvPr>
        </p:nvSpPr>
        <p:spPr>
          <a:xfrm>
            <a:off x="457200" y="1295400"/>
            <a:ext cx="8229600" cy="2362200"/>
          </a:xfrm>
        </p:spPr>
        <p:txBody>
          <a:bodyPr>
            <a:normAutofit/>
          </a:bodyPr>
          <a:lstStyle/>
          <a:p>
            <a:r>
              <a:rPr lang="en-US" sz="2800" dirty="0" smtClean="0"/>
              <a:t>The Spiral model is a more realistic model that still has phases similar to Waterfall, but lays the phases out in multiple iterations with risk management and re-planning between phases that enhances risk management</a:t>
            </a:r>
            <a:endParaRPr lang="en-US" sz="2800" dirty="0"/>
          </a:p>
        </p:txBody>
      </p:sp>
      <p:pic>
        <p:nvPicPr>
          <p:cNvPr id="3076" name="Picture 4" descr="http://www.fdicoig.gov/reports04/figure3-04-01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117797"/>
            <a:ext cx="3733800" cy="34854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6477000"/>
            <a:ext cx="3581400" cy="369332"/>
          </a:xfrm>
          <a:prstGeom prst="rect">
            <a:avLst/>
          </a:prstGeom>
          <a:noFill/>
        </p:spPr>
        <p:txBody>
          <a:bodyPr wrap="square" rtlCol="0">
            <a:spAutoFit/>
          </a:bodyPr>
          <a:lstStyle/>
          <a:p>
            <a:r>
              <a:rPr lang="en-US" dirty="0" smtClean="0"/>
              <a:t>Image courtesy of FDIC OIG Audits</a:t>
            </a:r>
            <a:endParaRPr lang="en-US" dirty="0"/>
          </a:p>
        </p:txBody>
      </p:sp>
    </p:spTree>
    <p:extLst>
      <p:ext uri="{BB962C8B-B14F-4D97-AF65-F5344CB8AC3E}">
        <p14:creationId xmlns:p14="http://schemas.microsoft.com/office/powerpoint/2010/main" val="2078755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SDLC</a:t>
            </a:r>
            <a:endParaRPr lang="en-US" dirty="0"/>
          </a:p>
        </p:txBody>
      </p:sp>
      <p:sp>
        <p:nvSpPr>
          <p:cNvPr id="3" name="Content Placeholder 2"/>
          <p:cNvSpPr>
            <a:spLocks noGrp="1"/>
          </p:cNvSpPr>
          <p:nvPr>
            <p:ph idx="1"/>
          </p:nvPr>
        </p:nvSpPr>
        <p:spPr>
          <a:xfrm>
            <a:off x="457200" y="1600201"/>
            <a:ext cx="8229600" cy="762000"/>
          </a:xfrm>
        </p:spPr>
        <p:txBody>
          <a:bodyPr/>
          <a:lstStyle/>
          <a:p>
            <a:r>
              <a:rPr lang="en-US" dirty="0" smtClean="0"/>
              <a:t>Agile Iterative Model</a:t>
            </a:r>
            <a:endParaRPr lang="en-US" dirty="0"/>
          </a:p>
        </p:txBody>
      </p:sp>
      <p:pic>
        <p:nvPicPr>
          <p:cNvPr id="4098" name="Picture 2" descr="http://www.tutorialspoint.com/sdlc/images/sdlc_agile_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172200" cy="4596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6477000"/>
            <a:ext cx="3886200" cy="369332"/>
          </a:xfrm>
          <a:prstGeom prst="rect">
            <a:avLst/>
          </a:prstGeom>
          <a:noFill/>
        </p:spPr>
        <p:txBody>
          <a:bodyPr wrap="square" rtlCol="0">
            <a:spAutoFit/>
          </a:bodyPr>
          <a:lstStyle/>
          <a:p>
            <a:r>
              <a:rPr lang="en-US" dirty="0" smtClean="0"/>
              <a:t>Image courtesy of tutorialpoints.com</a:t>
            </a:r>
            <a:endParaRPr lang="en-US" dirty="0"/>
          </a:p>
        </p:txBody>
      </p:sp>
    </p:spTree>
    <p:extLst>
      <p:ext uri="{BB962C8B-B14F-4D97-AF65-F5344CB8AC3E}">
        <p14:creationId xmlns:p14="http://schemas.microsoft.com/office/powerpoint/2010/main" val="4289847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Models (Agile)</a:t>
            </a:r>
            <a:endParaRPr lang="en-US" dirty="0"/>
          </a:p>
        </p:txBody>
      </p:sp>
      <p:sp>
        <p:nvSpPr>
          <p:cNvPr id="3" name="Content Placeholder 2"/>
          <p:cNvSpPr>
            <a:spLocks noGrp="1"/>
          </p:cNvSpPr>
          <p:nvPr>
            <p:ph idx="1"/>
          </p:nvPr>
        </p:nvSpPr>
        <p:spPr/>
        <p:txBody>
          <a:bodyPr>
            <a:normAutofit fontScale="92500"/>
          </a:bodyPr>
          <a:lstStyle/>
          <a:p>
            <a:r>
              <a:rPr lang="en-US" sz="2800" dirty="0" smtClean="0"/>
              <a:t>The Agile model is the most modern and is widely used today by leading software organizations.  It provides a shorter time-to-deployment with more requirements delivered than traditional models like Waterfall and Spiral</a:t>
            </a:r>
          </a:p>
          <a:p>
            <a:r>
              <a:rPr lang="en-US" sz="2800" dirty="0" smtClean="0"/>
              <a:t>It is almost a combination of Waterfall and Spiral with less documentation and overhead</a:t>
            </a:r>
          </a:p>
          <a:p>
            <a:r>
              <a:rPr lang="en-US" sz="2800" dirty="0" smtClean="0"/>
              <a:t>Agile is:</a:t>
            </a:r>
          </a:p>
          <a:p>
            <a:pPr lvl="1"/>
            <a:r>
              <a:rPr lang="en-US" sz="2400" dirty="0" smtClean="0"/>
              <a:t>Adaptive instead of predictive</a:t>
            </a:r>
          </a:p>
          <a:p>
            <a:pPr lvl="1"/>
            <a:r>
              <a:rPr lang="en-US" sz="2400" dirty="0" smtClean="0"/>
              <a:t>Iterative instead of waterfall</a:t>
            </a:r>
          </a:p>
          <a:p>
            <a:pPr lvl="1"/>
            <a:r>
              <a:rPr lang="en-US" sz="2400" dirty="0" smtClean="0"/>
              <a:t>Value code instead of documentation</a:t>
            </a:r>
            <a:endParaRPr lang="en-US" sz="2400" dirty="0"/>
          </a:p>
        </p:txBody>
      </p:sp>
    </p:spTree>
    <p:extLst>
      <p:ext uri="{BB962C8B-B14F-4D97-AF65-F5344CB8AC3E}">
        <p14:creationId xmlns:p14="http://schemas.microsoft.com/office/powerpoint/2010/main" val="2443009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Models (</a:t>
            </a:r>
            <a:r>
              <a:rPr lang="en-US" dirty="0" smtClean="0"/>
              <a:t>Agile -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Agile is based on a Manifesto that sought to overcome difficulties in projects by aligning to a set of engineering values:</a:t>
            </a:r>
          </a:p>
          <a:p>
            <a:pPr lvl="1"/>
            <a:r>
              <a:rPr lang="en-US" dirty="0"/>
              <a:t>Our highest priority is to satisfy the customer</a:t>
            </a:r>
            <a:br>
              <a:rPr lang="en-US" dirty="0"/>
            </a:br>
            <a:r>
              <a:rPr lang="en-US" dirty="0"/>
              <a:t>through early and continuous delivery</a:t>
            </a:r>
            <a:br>
              <a:rPr lang="en-US" dirty="0"/>
            </a:br>
            <a:r>
              <a:rPr lang="en-US" dirty="0"/>
              <a:t>of valuable software. </a:t>
            </a:r>
          </a:p>
          <a:p>
            <a:pPr lvl="1"/>
            <a:r>
              <a:rPr lang="en-US" dirty="0"/>
              <a:t>Welcome changing requirements, even late in </a:t>
            </a:r>
            <a:br>
              <a:rPr lang="en-US" dirty="0"/>
            </a:br>
            <a:r>
              <a:rPr lang="en-US" dirty="0"/>
              <a:t>development. Agile processes harness change for </a:t>
            </a:r>
            <a:br>
              <a:rPr lang="en-US" dirty="0"/>
            </a:br>
            <a:r>
              <a:rPr lang="en-US" dirty="0"/>
              <a:t>the customer's competitive advantage. </a:t>
            </a:r>
          </a:p>
          <a:p>
            <a:pPr lvl="1"/>
            <a:r>
              <a:rPr lang="en-US" dirty="0"/>
              <a:t>Deliver working software frequently, from a </a:t>
            </a:r>
            <a:br>
              <a:rPr lang="en-US" dirty="0"/>
            </a:br>
            <a:r>
              <a:rPr lang="en-US" dirty="0"/>
              <a:t>couple of weeks to a couple of months, with a </a:t>
            </a:r>
            <a:br>
              <a:rPr lang="en-US" dirty="0"/>
            </a:br>
            <a:r>
              <a:rPr lang="en-US" dirty="0"/>
              <a:t>preference to the shorter timescale. </a:t>
            </a:r>
            <a:endParaRPr lang="en-US" dirty="0" smtClean="0"/>
          </a:p>
          <a:p>
            <a:pPr lvl="1"/>
            <a:r>
              <a:rPr lang="en-US" dirty="0"/>
              <a:t>Business people and developers must work </a:t>
            </a:r>
            <a:br>
              <a:rPr lang="en-US" dirty="0"/>
            </a:br>
            <a:r>
              <a:rPr lang="en-US" dirty="0"/>
              <a:t>together daily throughout the project. </a:t>
            </a:r>
          </a:p>
          <a:p>
            <a:pPr lvl="1"/>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1207202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Models (Agile - cont)</a:t>
            </a:r>
          </a:p>
        </p:txBody>
      </p:sp>
      <p:sp>
        <p:nvSpPr>
          <p:cNvPr id="3" name="Content Placeholder 2"/>
          <p:cNvSpPr>
            <a:spLocks noGrp="1"/>
          </p:cNvSpPr>
          <p:nvPr>
            <p:ph idx="1"/>
          </p:nvPr>
        </p:nvSpPr>
        <p:spPr/>
        <p:txBody>
          <a:bodyPr>
            <a:normAutofit fontScale="92500" lnSpcReduction="10000"/>
          </a:bodyPr>
          <a:lstStyle/>
          <a:p>
            <a:r>
              <a:rPr lang="en-US" dirty="0" smtClean="0"/>
              <a:t>Manifesto (cont.)</a:t>
            </a:r>
          </a:p>
          <a:p>
            <a:pPr lvl="1"/>
            <a:r>
              <a:rPr lang="en-US" dirty="0" smtClean="0"/>
              <a:t>Build </a:t>
            </a:r>
            <a:r>
              <a:rPr lang="en-US" dirty="0"/>
              <a:t>projects around motivated individuals. </a:t>
            </a:r>
            <a:br>
              <a:rPr lang="en-US" dirty="0"/>
            </a:br>
            <a:r>
              <a:rPr lang="en-US" dirty="0"/>
              <a:t>Give them the environment and support they need, </a:t>
            </a:r>
            <a:br>
              <a:rPr lang="en-US" dirty="0"/>
            </a:br>
            <a:r>
              <a:rPr lang="en-US" dirty="0"/>
              <a:t>and trust them to get the job done. </a:t>
            </a:r>
          </a:p>
          <a:p>
            <a:pPr lvl="1"/>
            <a:r>
              <a:rPr lang="en-US" dirty="0"/>
              <a:t>The most efficient and effective method of </a:t>
            </a:r>
            <a:br>
              <a:rPr lang="en-US" dirty="0"/>
            </a:br>
            <a:r>
              <a:rPr lang="en-US" dirty="0"/>
              <a:t>conveying information to and within a development </a:t>
            </a:r>
            <a:br>
              <a:rPr lang="en-US" dirty="0"/>
            </a:br>
            <a:r>
              <a:rPr lang="en-US" dirty="0"/>
              <a:t>team is face-to-face conversation. </a:t>
            </a:r>
            <a:endParaRPr lang="en-US" dirty="0" smtClean="0"/>
          </a:p>
          <a:p>
            <a:pPr lvl="1"/>
            <a:r>
              <a:rPr lang="en-US" dirty="0"/>
              <a:t>Working software is the primary measure of progress. </a:t>
            </a:r>
          </a:p>
          <a:p>
            <a:pPr lvl="1"/>
            <a:r>
              <a:rPr lang="en-US" dirty="0"/>
              <a:t>Agile processes promote sustainable development. </a:t>
            </a:r>
            <a:br>
              <a:rPr lang="en-US" dirty="0"/>
            </a:br>
            <a:r>
              <a:rPr lang="en-US" dirty="0"/>
              <a:t>The sponsors, developers, and users should be able </a:t>
            </a:r>
            <a:br>
              <a:rPr lang="en-US" dirty="0"/>
            </a:br>
            <a:r>
              <a:rPr lang="en-US" dirty="0"/>
              <a:t>to maintain a constant pace indefinitely. </a:t>
            </a:r>
          </a:p>
          <a:p>
            <a:pPr lvl="1"/>
            <a:endParaRPr lang="en-US" dirty="0"/>
          </a:p>
          <a:p>
            <a:pPr lvl="1"/>
            <a:endParaRPr lang="en-US" dirty="0"/>
          </a:p>
        </p:txBody>
      </p:sp>
    </p:spTree>
    <p:extLst>
      <p:ext uri="{BB962C8B-B14F-4D97-AF65-F5344CB8AC3E}">
        <p14:creationId xmlns:p14="http://schemas.microsoft.com/office/powerpoint/2010/main" val="417391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1 Objectives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 overall understanding of </a:t>
            </a:r>
          </a:p>
          <a:p>
            <a:pPr lvl="1"/>
            <a:r>
              <a:rPr lang="en-US" dirty="0" smtClean="0"/>
              <a:t>Testing Life Cycle (TLC) within the Software Development Life Cycle (SDLC)</a:t>
            </a:r>
          </a:p>
          <a:p>
            <a:pPr lvl="1"/>
            <a:r>
              <a:rPr lang="en-US" dirty="0" smtClean="0"/>
              <a:t>Quality Control (Testing, Verification and Validation) vs. Quality Assurance (Process Control and Effectiveness)</a:t>
            </a:r>
          </a:p>
          <a:p>
            <a:pPr lvl="1"/>
            <a:r>
              <a:rPr lang="en-US" dirty="0" smtClean="0"/>
              <a:t>Different SDLC Models from Traditional (Waterfall) to Modern (Agile) </a:t>
            </a:r>
          </a:p>
          <a:p>
            <a:r>
              <a:rPr lang="en-US" dirty="0" smtClean="0"/>
              <a:t>A detailed understanding of:</a:t>
            </a:r>
          </a:p>
          <a:p>
            <a:pPr lvl="1"/>
            <a:r>
              <a:rPr lang="en-US" dirty="0" smtClean="0"/>
              <a:t>Testing Activities within the TLC/SDLC</a:t>
            </a:r>
          </a:p>
          <a:p>
            <a:pPr lvl="1"/>
            <a:r>
              <a:rPr lang="en-US" dirty="0" smtClean="0"/>
              <a:t>Test Automation Prerequisites</a:t>
            </a:r>
          </a:p>
          <a:p>
            <a:pPr lvl="1"/>
            <a:r>
              <a:rPr lang="en-US" dirty="0" smtClean="0"/>
              <a:t>Repeatable Automated Tests using Selenium IDE</a:t>
            </a:r>
          </a:p>
          <a:p>
            <a:pPr lvl="1"/>
            <a:endParaRPr lang="en-US" dirty="0"/>
          </a:p>
        </p:txBody>
      </p:sp>
    </p:spTree>
    <p:extLst>
      <p:ext uri="{BB962C8B-B14F-4D97-AF65-F5344CB8AC3E}">
        <p14:creationId xmlns:p14="http://schemas.microsoft.com/office/powerpoint/2010/main" val="3053559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Models (Agile - cont)</a:t>
            </a:r>
          </a:p>
        </p:txBody>
      </p:sp>
      <p:sp>
        <p:nvSpPr>
          <p:cNvPr id="3" name="Content Placeholder 2"/>
          <p:cNvSpPr>
            <a:spLocks noGrp="1"/>
          </p:cNvSpPr>
          <p:nvPr>
            <p:ph idx="1"/>
          </p:nvPr>
        </p:nvSpPr>
        <p:spPr/>
        <p:txBody>
          <a:bodyPr>
            <a:normAutofit lnSpcReduction="10000"/>
          </a:bodyPr>
          <a:lstStyle/>
          <a:p>
            <a:r>
              <a:rPr lang="en-US" dirty="0" smtClean="0"/>
              <a:t>Manifesto (cont.)</a:t>
            </a:r>
          </a:p>
          <a:p>
            <a:pPr lvl="1"/>
            <a:r>
              <a:rPr lang="en-US" dirty="0" smtClean="0"/>
              <a:t>Continuous </a:t>
            </a:r>
            <a:r>
              <a:rPr lang="en-US" dirty="0"/>
              <a:t>attention to technical excellence </a:t>
            </a:r>
            <a:br>
              <a:rPr lang="en-US" dirty="0"/>
            </a:br>
            <a:r>
              <a:rPr lang="en-US" dirty="0"/>
              <a:t>and good design enhances agility. </a:t>
            </a:r>
          </a:p>
          <a:p>
            <a:pPr lvl="1"/>
            <a:r>
              <a:rPr lang="en-US" dirty="0"/>
              <a:t>Simplicity--the art of maximizing the amount </a:t>
            </a:r>
            <a:br>
              <a:rPr lang="en-US" dirty="0"/>
            </a:br>
            <a:r>
              <a:rPr lang="en-US" dirty="0"/>
              <a:t>of work not done--is essential. </a:t>
            </a:r>
          </a:p>
          <a:p>
            <a:pPr lvl="1"/>
            <a:r>
              <a:rPr lang="en-US" dirty="0"/>
              <a:t>The best architectures, requirements, and designs </a:t>
            </a:r>
            <a:br>
              <a:rPr lang="en-US" dirty="0"/>
            </a:br>
            <a:r>
              <a:rPr lang="en-US" dirty="0"/>
              <a:t>emerge from self-organizing teams. </a:t>
            </a:r>
          </a:p>
          <a:p>
            <a:pPr lvl="1"/>
            <a:r>
              <a:rPr lang="en-US" dirty="0"/>
              <a:t>At regular intervals, the team reflects on how </a:t>
            </a:r>
            <a:br>
              <a:rPr lang="en-US" dirty="0"/>
            </a:br>
            <a:r>
              <a:rPr lang="en-US" dirty="0"/>
              <a:t>to become more effective, then tunes and adjusts </a:t>
            </a:r>
            <a:br>
              <a:rPr lang="en-US" dirty="0"/>
            </a:br>
            <a:r>
              <a:rPr lang="en-US" dirty="0"/>
              <a:t>its behavior accordingly</a:t>
            </a:r>
          </a:p>
          <a:p>
            <a:endParaRPr lang="en-US" dirty="0"/>
          </a:p>
        </p:txBody>
      </p:sp>
    </p:spTree>
    <p:extLst>
      <p:ext uri="{BB962C8B-B14F-4D97-AF65-F5344CB8AC3E}">
        <p14:creationId xmlns:p14="http://schemas.microsoft.com/office/powerpoint/2010/main" val="288936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Integral Processes</a:t>
            </a:r>
            <a:endParaRPr lang="en-US" dirty="0"/>
          </a:p>
        </p:txBody>
      </p:sp>
      <p:sp>
        <p:nvSpPr>
          <p:cNvPr id="3" name="Content Placeholder 2"/>
          <p:cNvSpPr>
            <a:spLocks noGrp="1"/>
          </p:cNvSpPr>
          <p:nvPr>
            <p:ph idx="1"/>
          </p:nvPr>
        </p:nvSpPr>
        <p:spPr/>
        <p:txBody>
          <a:bodyPr>
            <a:normAutofit/>
          </a:bodyPr>
          <a:lstStyle/>
          <a:p>
            <a:r>
              <a:rPr lang="en-US" sz="2800" dirty="0" smtClean="0"/>
              <a:t>These processes interweave with the main phases and provide engineering support to the main development team</a:t>
            </a:r>
          </a:p>
          <a:p>
            <a:pPr lvl="1"/>
            <a:r>
              <a:rPr lang="en-US" sz="2400" dirty="0" smtClean="0"/>
              <a:t>Configuration Management</a:t>
            </a:r>
          </a:p>
          <a:p>
            <a:pPr lvl="1"/>
            <a:r>
              <a:rPr lang="en-US" sz="2400" dirty="0" smtClean="0"/>
              <a:t>Quality Assurance</a:t>
            </a:r>
          </a:p>
          <a:p>
            <a:pPr lvl="1"/>
            <a:r>
              <a:rPr lang="en-US" sz="2400" dirty="0" smtClean="0"/>
              <a:t>Documentation Development</a:t>
            </a:r>
          </a:p>
          <a:p>
            <a:pPr lvl="1"/>
            <a:r>
              <a:rPr lang="en-US" sz="2400" dirty="0" smtClean="0"/>
              <a:t>Training Development, if applicable</a:t>
            </a:r>
          </a:p>
          <a:p>
            <a:r>
              <a:rPr lang="en-US" sz="2800" dirty="0" smtClean="0"/>
              <a:t>Testing is often considered an integral process but is different in that it has a main phases in the SDLC</a:t>
            </a:r>
          </a:p>
        </p:txBody>
      </p:sp>
    </p:spTree>
    <p:extLst>
      <p:ext uri="{BB962C8B-B14F-4D97-AF65-F5344CB8AC3E}">
        <p14:creationId xmlns:p14="http://schemas.microsoft.com/office/powerpoint/2010/main" val="2814337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Life Cycle</a:t>
            </a:r>
            <a:endParaRPr lang="en-US" dirty="0"/>
          </a:p>
        </p:txBody>
      </p:sp>
      <p:sp>
        <p:nvSpPr>
          <p:cNvPr id="3" name="Content Placeholder 2"/>
          <p:cNvSpPr>
            <a:spLocks noGrp="1"/>
          </p:cNvSpPr>
          <p:nvPr>
            <p:ph idx="1"/>
          </p:nvPr>
        </p:nvSpPr>
        <p:spPr/>
        <p:txBody>
          <a:bodyPr>
            <a:noAutofit/>
          </a:bodyPr>
          <a:lstStyle/>
          <a:p>
            <a:r>
              <a:rPr lang="en-US" sz="2800" dirty="0" smtClean="0"/>
              <a:t>The testing lifecycle roughly correlates to similar phases of SDLC</a:t>
            </a:r>
          </a:p>
          <a:p>
            <a:pPr lvl="1"/>
            <a:r>
              <a:rPr lang="en-US" sz="2400" dirty="0" smtClean="0"/>
              <a:t>Test planning is conducted during the Planning phase</a:t>
            </a:r>
          </a:p>
          <a:p>
            <a:pPr lvl="1"/>
            <a:r>
              <a:rPr lang="en-US" sz="2400" dirty="0" smtClean="0"/>
              <a:t>Requirements for testing are documented during Requirements Development phase</a:t>
            </a:r>
          </a:p>
          <a:p>
            <a:pPr lvl="1"/>
            <a:r>
              <a:rPr lang="en-US" sz="2400" dirty="0" smtClean="0"/>
              <a:t>Test case/script design occurs during the Design phase</a:t>
            </a:r>
          </a:p>
          <a:p>
            <a:pPr lvl="1"/>
            <a:r>
              <a:rPr lang="en-US" sz="2400" dirty="0" smtClean="0"/>
              <a:t>Test case construction occurs during the Coding or Implementation phase</a:t>
            </a:r>
          </a:p>
          <a:p>
            <a:pPr lvl="1"/>
            <a:r>
              <a:rPr lang="en-US" sz="2400" dirty="0" smtClean="0"/>
              <a:t>Test execution occurs during the Systems Test phase</a:t>
            </a:r>
          </a:p>
          <a:p>
            <a:pPr lvl="1"/>
            <a:r>
              <a:rPr lang="en-US" sz="2400" dirty="0" smtClean="0"/>
              <a:t>If User Acceptance Testing is applicable, it is performed prior to delivery and is supported by the Testing Team</a:t>
            </a:r>
            <a:endParaRPr lang="en-US" sz="2400" dirty="0"/>
          </a:p>
        </p:txBody>
      </p:sp>
    </p:spTree>
    <p:extLst>
      <p:ext uri="{BB962C8B-B14F-4D97-AF65-F5344CB8AC3E}">
        <p14:creationId xmlns:p14="http://schemas.microsoft.com/office/powerpoint/2010/main" val="3849063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Life Cycle/Integral Process</a:t>
            </a:r>
            <a:endParaRPr lang="en-US" dirty="0"/>
          </a:p>
        </p:txBody>
      </p:sp>
      <p:pic>
        <p:nvPicPr>
          <p:cNvPr id="6146" name="Picture 2" descr="C:\Download\MC\150125\MC Course\SDLC Integral Processes(T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2366963"/>
            <a:ext cx="85629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03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Life </a:t>
            </a:r>
            <a:r>
              <a:rPr lang="en-US" dirty="0"/>
              <a:t>Cycle/Integral Process</a:t>
            </a:r>
          </a:p>
        </p:txBody>
      </p:sp>
      <p:pic>
        <p:nvPicPr>
          <p:cNvPr id="7170" name="Picture 2" descr="C:\Download\MC\150125\MC Course\SDLC Integral Processes(Q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357438"/>
            <a:ext cx="7858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39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Life Cycles/Integral Processes</a:t>
            </a:r>
            <a:endParaRPr lang="en-US" dirty="0"/>
          </a:p>
        </p:txBody>
      </p:sp>
      <p:pic>
        <p:nvPicPr>
          <p:cNvPr id="8194" name="Picture 2" descr="C:\Download\MC\150125\MC Course\SDLC Integral Processes(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1290638"/>
            <a:ext cx="8620125" cy="488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01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Reading</a:t>
            </a:r>
            <a:endParaRPr lang="en-US" dirty="0"/>
          </a:p>
        </p:txBody>
      </p:sp>
      <p:sp>
        <p:nvSpPr>
          <p:cNvPr id="3" name="Content Placeholder 2"/>
          <p:cNvSpPr>
            <a:spLocks noGrp="1"/>
          </p:cNvSpPr>
          <p:nvPr>
            <p:ph idx="1"/>
          </p:nvPr>
        </p:nvSpPr>
        <p:spPr/>
        <p:txBody>
          <a:bodyPr/>
          <a:lstStyle/>
          <a:p>
            <a:r>
              <a:rPr lang="en-US" dirty="0" smtClean="0"/>
              <a:t>Software Testing, 2</a:t>
            </a:r>
            <a:r>
              <a:rPr lang="en-US" baseline="30000" dirty="0" smtClean="0"/>
              <a:t>nd</a:t>
            </a:r>
            <a:r>
              <a:rPr lang="en-US" dirty="0" smtClean="0"/>
              <a:t> edition</a:t>
            </a:r>
          </a:p>
          <a:p>
            <a:r>
              <a:rPr lang="en-US" dirty="0" smtClean="0"/>
              <a:t>Chapter 1 – Software Testing Background</a:t>
            </a:r>
          </a:p>
          <a:p>
            <a:r>
              <a:rPr lang="en-US" dirty="0" smtClean="0"/>
              <a:t>Chapter 2 – The Software Development Process</a:t>
            </a:r>
          </a:p>
          <a:p>
            <a:r>
              <a:rPr lang="en-US" dirty="0" smtClean="0"/>
              <a:t>Chapter 3 – The Realities of Software Testing</a:t>
            </a:r>
            <a:endParaRPr lang="en-US" dirty="0"/>
          </a:p>
        </p:txBody>
      </p:sp>
    </p:spTree>
    <p:extLst>
      <p:ext uri="{BB962C8B-B14F-4D97-AF65-F5344CB8AC3E}">
        <p14:creationId xmlns:p14="http://schemas.microsoft.com/office/powerpoint/2010/main" val="145864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Labs and Assignment</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Using the processes and roles for testers, we’ll:</a:t>
            </a:r>
          </a:p>
          <a:p>
            <a:pPr lvl="1"/>
            <a:r>
              <a:rPr lang="en-US" dirty="0" smtClean="0"/>
              <a:t>Develop Macro-based Test Scripts</a:t>
            </a:r>
          </a:p>
          <a:p>
            <a:pPr lvl="2"/>
            <a:r>
              <a:rPr lang="en-US" dirty="0" smtClean="0"/>
              <a:t>Organize the scripts into a suite of </a:t>
            </a:r>
            <a:r>
              <a:rPr lang="en-US" dirty="0" smtClean="0"/>
              <a:t>automated tests</a:t>
            </a:r>
          </a:p>
          <a:p>
            <a:pPr lvl="2"/>
            <a:r>
              <a:rPr lang="en-US" dirty="0" smtClean="0"/>
              <a:t>Your Lab will be to develop an automated test suite for a web site</a:t>
            </a:r>
            <a:endParaRPr lang="en-US" dirty="0" smtClean="0"/>
          </a:p>
          <a:p>
            <a:pPr lvl="1"/>
            <a:r>
              <a:rPr lang="en-US" dirty="0" smtClean="0"/>
              <a:t>Develop </a:t>
            </a:r>
            <a:r>
              <a:rPr lang="en-US" dirty="0" smtClean="0"/>
              <a:t>a web site to use in Part II of the course</a:t>
            </a:r>
          </a:p>
          <a:p>
            <a:pPr lvl="2"/>
            <a:r>
              <a:rPr lang="en-US" dirty="0" smtClean="0"/>
              <a:t>Planning, requirements, design</a:t>
            </a:r>
          </a:p>
          <a:p>
            <a:pPr lvl="2"/>
            <a:r>
              <a:rPr lang="en-US" dirty="0" smtClean="0"/>
              <a:t>Model/define the test data that will be used to test the site using MS Access</a:t>
            </a:r>
          </a:p>
          <a:p>
            <a:pPr lvl="2"/>
            <a:r>
              <a:rPr lang="en-US" dirty="0" smtClean="0"/>
              <a:t>Your Assignment is to develop these documents and a database for test data</a:t>
            </a:r>
          </a:p>
          <a:p>
            <a:pPr lvl="3"/>
            <a:r>
              <a:rPr lang="en-US" dirty="0" smtClean="0"/>
              <a:t>Test Plan, Requirements and Requirements Traceability Matrix</a:t>
            </a:r>
          </a:p>
          <a:p>
            <a:pPr lvl="3"/>
            <a:r>
              <a:rPr lang="en-US" dirty="0" smtClean="0"/>
              <a:t>Demonstrate these and your automated tests in the final class</a:t>
            </a:r>
            <a:endParaRPr lang="en-US" dirty="0"/>
          </a:p>
        </p:txBody>
      </p:sp>
    </p:spTree>
    <p:extLst>
      <p:ext uri="{BB962C8B-B14F-4D97-AF65-F5344CB8AC3E}">
        <p14:creationId xmlns:p14="http://schemas.microsoft.com/office/powerpoint/2010/main" val="364511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noAutofit/>
          </a:bodyPr>
          <a:lstStyle/>
          <a:p>
            <a:r>
              <a:rPr lang="en-US" sz="2800" dirty="0" smtClean="0"/>
              <a:t>Requirement</a:t>
            </a:r>
          </a:p>
          <a:p>
            <a:pPr lvl="1"/>
            <a:r>
              <a:rPr lang="en-US" sz="2400" dirty="0" smtClean="0"/>
              <a:t>New system functionality planned into a software release.  </a:t>
            </a:r>
            <a:endParaRPr lang="en-US" sz="2400" dirty="0"/>
          </a:p>
          <a:p>
            <a:r>
              <a:rPr lang="en-US" sz="2800" dirty="0" smtClean="0"/>
              <a:t>Enhancement</a:t>
            </a:r>
          </a:p>
          <a:p>
            <a:pPr lvl="1"/>
            <a:r>
              <a:rPr lang="en-US" sz="2400" dirty="0" smtClean="0"/>
              <a:t>Improved existing system functionality</a:t>
            </a:r>
          </a:p>
          <a:p>
            <a:r>
              <a:rPr lang="en-US" sz="2800" dirty="0" smtClean="0"/>
              <a:t>Bug/Defect/Anomaly/</a:t>
            </a:r>
            <a:r>
              <a:rPr lang="en-US" sz="2800" dirty="0" smtClean="0"/>
              <a:t>Abend</a:t>
            </a:r>
            <a:endParaRPr lang="en-US" sz="2800" dirty="0" smtClean="0"/>
          </a:p>
          <a:p>
            <a:pPr lvl="1"/>
            <a:r>
              <a:rPr lang="en-US" sz="2400" dirty="0" smtClean="0"/>
              <a:t>A malfunction of a system process.   The longer time a bug goes undetected, the higher the cost to fix it.</a:t>
            </a:r>
          </a:p>
          <a:p>
            <a:r>
              <a:rPr lang="en-US" sz="2800" dirty="0" smtClean="0"/>
              <a:t>Test Case/Script</a:t>
            </a:r>
          </a:p>
          <a:p>
            <a:pPr lvl="1"/>
            <a:r>
              <a:rPr lang="en-US" sz="2400" dirty="0" smtClean="0"/>
              <a:t>A documented procedure or outline to follow when executing tests on specific system functions</a:t>
            </a:r>
          </a:p>
          <a:p>
            <a:pPr lvl="1"/>
            <a:endParaRPr lang="en-US" sz="2400" dirty="0"/>
          </a:p>
        </p:txBody>
      </p:sp>
    </p:spTree>
    <p:extLst>
      <p:ext uri="{BB962C8B-B14F-4D97-AF65-F5344CB8AC3E}">
        <p14:creationId xmlns:p14="http://schemas.microsoft.com/office/powerpoint/2010/main" val="219470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(cont)</a:t>
            </a:r>
            <a:endParaRPr lang="en-US" dirty="0"/>
          </a:p>
        </p:txBody>
      </p:sp>
      <p:sp>
        <p:nvSpPr>
          <p:cNvPr id="3" name="Content Placeholder 2"/>
          <p:cNvSpPr>
            <a:spLocks noGrp="1"/>
          </p:cNvSpPr>
          <p:nvPr>
            <p:ph idx="1"/>
          </p:nvPr>
        </p:nvSpPr>
        <p:spPr>
          <a:xfrm>
            <a:off x="457200" y="1371600"/>
            <a:ext cx="8229600" cy="4953000"/>
          </a:xfrm>
        </p:spPr>
        <p:txBody>
          <a:bodyPr>
            <a:noAutofit/>
          </a:bodyPr>
          <a:lstStyle/>
          <a:p>
            <a:r>
              <a:rPr lang="en-US" sz="2800" dirty="0" smtClean="0"/>
              <a:t>Requirements Traceability</a:t>
            </a:r>
          </a:p>
          <a:p>
            <a:pPr lvl="1"/>
            <a:r>
              <a:rPr lang="en-US" dirty="0" smtClean="0"/>
              <a:t>Refers to the document(s) that trace requirements to designs, program elements, test cases and test results</a:t>
            </a:r>
          </a:p>
          <a:p>
            <a:r>
              <a:rPr lang="en-US" sz="2800" dirty="0" smtClean="0"/>
              <a:t>Scenario</a:t>
            </a:r>
            <a:endParaRPr lang="en-US" sz="2800" dirty="0"/>
          </a:p>
          <a:p>
            <a:pPr lvl="1"/>
            <a:r>
              <a:rPr lang="en-US" dirty="0"/>
              <a:t>A set of test execution activities that follow system business processes from end to end.  Often, test cases and scripts will be organized to define a </a:t>
            </a:r>
            <a:r>
              <a:rPr lang="en-US" dirty="0" smtClean="0"/>
              <a:t>scenario</a:t>
            </a:r>
          </a:p>
          <a:p>
            <a:endParaRPr lang="en-US" dirty="0" smtClean="0"/>
          </a:p>
          <a:p>
            <a:endParaRPr lang="en-US" sz="2800" dirty="0"/>
          </a:p>
        </p:txBody>
      </p:sp>
    </p:spTree>
    <p:extLst>
      <p:ext uri="{BB962C8B-B14F-4D97-AF65-F5344CB8AC3E}">
        <p14:creationId xmlns:p14="http://schemas.microsoft.com/office/powerpoint/2010/main" val="379886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(cont)</a:t>
            </a:r>
            <a:endParaRPr lang="en-US" dirty="0"/>
          </a:p>
        </p:txBody>
      </p:sp>
      <p:sp>
        <p:nvSpPr>
          <p:cNvPr id="3" name="Content Placeholder 2"/>
          <p:cNvSpPr>
            <a:spLocks noGrp="1"/>
          </p:cNvSpPr>
          <p:nvPr>
            <p:ph idx="1"/>
          </p:nvPr>
        </p:nvSpPr>
        <p:spPr/>
        <p:txBody>
          <a:bodyPr>
            <a:normAutofit lnSpcReduction="10000"/>
          </a:bodyPr>
          <a:lstStyle/>
          <a:p>
            <a:r>
              <a:rPr lang="en-US" sz="2800" dirty="0"/>
              <a:t>Test Plan</a:t>
            </a:r>
          </a:p>
          <a:p>
            <a:pPr lvl="1"/>
            <a:r>
              <a:rPr lang="en-US" dirty="0"/>
              <a:t>A document that details the testing effort in terms of requirements to test, fixed defects to test, test activities (test planning, design, construction, execution of scripts) as well as the overall schedule when not detailed elsewhere</a:t>
            </a:r>
          </a:p>
          <a:p>
            <a:r>
              <a:rPr lang="en-US" sz="2800" dirty="0"/>
              <a:t>Test Report</a:t>
            </a:r>
          </a:p>
          <a:p>
            <a:pPr lvl="1"/>
            <a:r>
              <a:rPr lang="en-US" dirty="0"/>
              <a:t>A document that details the results of testing including a defect list, delays to testing, items not tested and items deferred to future releases</a:t>
            </a:r>
          </a:p>
          <a:p>
            <a:endParaRPr lang="en-US" dirty="0"/>
          </a:p>
        </p:txBody>
      </p:sp>
    </p:spTree>
    <p:extLst>
      <p:ext uri="{BB962C8B-B14F-4D97-AF65-F5344CB8AC3E}">
        <p14:creationId xmlns:p14="http://schemas.microsoft.com/office/powerpoint/2010/main" val="318137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(cont)</a:t>
            </a:r>
          </a:p>
        </p:txBody>
      </p:sp>
      <p:sp>
        <p:nvSpPr>
          <p:cNvPr id="3" name="Content Placeholder 2"/>
          <p:cNvSpPr>
            <a:spLocks noGrp="1"/>
          </p:cNvSpPr>
          <p:nvPr>
            <p:ph idx="1"/>
          </p:nvPr>
        </p:nvSpPr>
        <p:spPr/>
        <p:txBody>
          <a:bodyPr>
            <a:normAutofit fontScale="85000" lnSpcReduction="20000"/>
          </a:bodyPr>
          <a:lstStyle/>
          <a:p>
            <a:r>
              <a:rPr lang="en-US" dirty="0" smtClean="0"/>
              <a:t>Business Process</a:t>
            </a:r>
          </a:p>
          <a:p>
            <a:pPr lvl="1"/>
            <a:r>
              <a:rPr lang="en-US" dirty="0" smtClean="0"/>
              <a:t>The business process is the set of end-to-end activities that occur to accomplish a task</a:t>
            </a:r>
          </a:p>
          <a:p>
            <a:pPr lvl="1"/>
            <a:r>
              <a:rPr lang="en-US" dirty="0" smtClean="0"/>
              <a:t>A web site purchase is a business process</a:t>
            </a:r>
          </a:p>
          <a:p>
            <a:pPr lvl="2"/>
            <a:r>
              <a:rPr lang="en-US" dirty="0" smtClean="0"/>
              <a:t>Process a Cart with contents</a:t>
            </a:r>
          </a:p>
          <a:p>
            <a:pPr lvl="2"/>
            <a:r>
              <a:rPr lang="en-US" dirty="0" smtClean="0"/>
              <a:t>Validate Inventory Availability</a:t>
            </a:r>
          </a:p>
          <a:p>
            <a:pPr lvl="2"/>
            <a:r>
              <a:rPr lang="en-US" dirty="0" smtClean="0"/>
              <a:t>Validate user, payment and shipping</a:t>
            </a:r>
          </a:p>
          <a:p>
            <a:pPr lvl="2"/>
            <a:r>
              <a:rPr lang="en-US" dirty="0" smtClean="0"/>
              <a:t>Store the order and return a confirmation</a:t>
            </a:r>
          </a:p>
          <a:p>
            <a:pPr lvl="1"/>
            <a:r>
              <a:rPr lang="en-US" dirty="0" smtClean="0"/>
              <a:t>Web sites have rapidly moved to use Service Oriented Architectures and Web Services to build business processes within and across industries and companies</a:t>
            </a:r>
          </a:p>
          <a:p>
            <a:pPr lvl="2"/>
            <a:r>
              <a:rPr lang="en-US" dirty="0" smtClean="0"/>
              <a:t>The ACA requires combination and collating and processing information from CMS, the IRS, state governments and thousands of private companies, not to mention the web site!</a:t>
            </a:r>
            <a:endParaRPr lang="en-US" dirty="0"/>
          </a:p>
        </p:txBody>
      </p:sp>
    </p:spTree>
    <p:extLst>
      <p:ext uri="{BB962C8B-B14F-4D97-AF65-F5344CB8AC3E}">
        <p14:creationId xmlns:p14="http://schemas.microsoft.com/office/powerpoint/2010/main" val="3625643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1899</Words>
  <Application>Microsoft Office PowerPoint</Application>
  <PresentationFormat>On-screen Show (4:3)</PresentationFormat>
  <Paragraphs>235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 Software QA and Testing with Automation using Selenium IDE Course 1, Class 1 </vt:lpstr>
      <vt:lpstr>Introductions</vt:lpstr>
      <vt:lpstr>Course 1 Objectives</vt:lpstr>
      <vt:lpstr>Class Reading</vt:lpstr>
      <vt:lpstr>Class Labs and Assignment</vt:lpstr>
      <vt:lpstr>Terms</vt:lpstr>
      <vt:lpstr>Terms (cont)</vt:lpstr>
      <vt:lpstr>Terms (cont)</vt:lpstr>
      <vt:lpstr>Terms (cont)</vt:lpstr>
      <vt:lpstr>Quality Assurance/Control</vt:lpstr>
      <vt:lpstr>Types of Testing (Verification and Validation)</vt:lpstr>
      <vt:lpstr>Types of Testing (Verification and Validation)</vt:lpstr>
      <vt:lpstr>Test Failures</vt:lpstr>
      <vt:lpstr>Test Failures (cont)</vt:lpstr>
      <vt:lpstr>Successful Testing</vt:lpstr>
      <vt:lpstr>What is Testing?</vt:lpstr>
      <vt:lpstr>Qualities of Good Testers</vt:lpstr>
      <vt:lpstr>Testing Roles on Projects</vt:lpstr>
      <vt:lpstr>Testing Responsibilities</vt:lpstr>
      <vt:lpstr>Our Project – The Voracious Validators</vt:lpstr>
      <vt:lpstr>The SDLC</vt:lpstr>
      <vt:lpstr>Common SDLC Phases</vt:lpstr>
      <vt:lpstr>SDLC Phases with Test Rework</vt:lpstr>
      <vt:lpstr>SDLC Models (Waterfall)</vt:lpstr>
      <vt:lpstr>SDLC Models (Spiral)</vt:lpstr>
      <vt:lpstr>Agile SDLC</vt:lpstr>
      <vt:lpstr>SDLC Models (Agile)</vt:lpstr>
      <vt:lpstr>SDLC Models (Agile - cont)</vt:lpstr>
      <vt:lpstr>SDLC Models (Agile - cont)</vt:lpstr>
      <vt:lpstr>SDLC Models (Agile - cont)</vt:lpstr>
      <vt:lpstr>SDLC Integral Processes</vt:lpstr>
      <vt:lpstr>Testing Life Cycle</vt:lpstr>
      <vt:lpstr>Testing Life Cycle/Integral Process</vt:lpstr>
      <vt:lpstr>QA Life Cycle/Integral Process</vt:lpstr>
      <vt:lpstr>All Life Cycles/Integral Processes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QA and Testing with Automation using Selenium IDE Course 1, Class 1</dc:title>
  <dc:creator>David Wagoner</dc:creator>
  <cp:lastModifiedBy>David F Wagoner</cp:lastModifiedBy>
  <cp:revision>40</cp:revision>
  <dcterms:created xsi:type="dcterms:W3CDTF">2015-01-11T21:24:15Z</dcterms:created>
  <dcterms:modified xsi:type="dcterms:W3CDTF">2015-02-15T21:49:31Z</dcterms:modified>
</cp:coreProperties>
</file>