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8B9A-EFFC-429F-927D-60F018DB4E6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3B2F-C786-42E6-93B2-DB58C0DA7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5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3124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2</a:t>
            </a:r>
            <a:br>
              <a:rPr lang="en-US" dirty="0" smtClean="0"/>
            </a:br>
            <a:r>
              <a:rPr lang="en-US" dirty="0" smtClean="0"/>
              <a:t>Deck 1</a:t>
            </a:r>
            <a:br>
              <a:rPr lang="en-US" dirty="0" smtClean="0"/>
            </a:br>
            <a:r>
              <a:rPr lang="en-US" dirty="0" smtClean="0"/>
              <a:t>The SDLC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4478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2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Models (Agile - 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Manifesto (cont.)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projects around motivated individuals. </a:t>
            </a:r>
            <a:br>
              <a:rPr lang="en-US" dirty="0"/>
            </a:br>
            <a:r>
              <a:rPr lang="en-US" dirty="0"/>
              <a:t>Give them the environment and support they need, </a:t>
            </a:r>
            <a:br>
              <a:rPr lang="en-US" dirty="0"/>
            </a:br>
            <a:r>
              <a:rPr lang="en-US" dirty="0"/>
              <a:t>and trust them to get the job done. </a:t>
            </a:r>
          </a:p>
          <a:p>
            <a:pPr lvl="1"/>
            <a:r>
              <a:rPr lang="en-US" dirty="0"/>
              <a:t>The most efficient and effective method of </a:t>
            </a:r>
            <a:br>
              <a:rPr lang="en-US" dirty="0"/>
            </a:br>
            <a:r>
              <a:rPr lang="en-US" dirty="0"/>
              <a:t>conveying information to and within a development </a:t>
            </a:r>
            <a:br>
              <a:rPr lang="en-US" dirty="0"/>
            </a:br>
            <a:r>
              <a:rPr lang="en-US" dirty="0"/>
              <a:t>team is face-to-face conversation. </a:t>
            </a:r>
            <a:endParaRPr lang="en-US" dirty="0" smtClean="0"/>
          </a:p>
          <a:p>
            <a:pPr lvl="1"/>
            <a:r>
              <a:rPr lang="en-US" dirty="0"/>
              <a:t>Working software is the primary measure of progress. </a:t>
            </a:r>
          </a:p>
          <a:p>
            <a:pPr lvl="1"/>
            <a:r>
              <a:rPr lang="en-US" dirty="0"/>
              <a:t>Agile processes promote sustainable development. </a:t>
            </a:r>
            <a:br>
              <a:rPr lang="en-US" dirty="0"/>
            </a:br>
            <a:r>
              <a:rPr lang="en-US" dirty="0"/>
              <a:t>The sponsors, developers, and users should be able </a:t>
            </a:r>
            <a:br>
              <a:rPr lang="en-US" dirty="0"/>
            </a:br>
            <a:r>
              <a:rPr lang="en-US" dirty="0"/>
              <a:t>to maintain a constant pace indefinitely.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Models (Agile - 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Manifesto (cont.)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attention to technical excellence </a:t>
            </a:r>
            <a:br>
              <a:rPr lang="en-US" dirty="0"/>
            </a:br>
            <a:r>
              <a:rPr lang="en-US" dirty="0"/>
              <a:t>and good design enhances agility. </a:t>
            </a:r>
          </a:p>
          <a:p>
            <a:pPr lvl="1"/>
            <a:r>
              <a:rPr lang="en-US" dirty="0"/>
              <a:t>Simplicity--the art of maximizing the amount </a:t>
            </a:r>
            <a:br>
              <a:rPr lang="en-US" dirty="0"/>
            </a:br>
            <a:r>
              <a:rPr lang="en-US" dirty="0"/>
              <a:t>of work not done--is essential. </a:t>
            </a:r>
          </a:p>
          <a:p>
            <a:pPr lvl="1"/>
            <a:r>
              <a:rPr lang="en-US" dirty="0"/>
              <a:t>The best architectures, requirements, and designs </a:t>
            </a:r>
            <a:br>
              <a:rPr lang="en-US" dirty="0"/>
            </a:br>
            <a:r>
              <a:rPr lang="en-US" dirty="0"/>
              <a:t>emerge from self-organizing teams. </a:t>
            </a:r>
          </a:p>
          <a:p>
            <a:pPr lvl="1"/>
            <a:r>
              <a:rPr lang="en-US" dirty="0"/>
              <a:t>At regular intervals, the team reflects on how </a:t>
            </a:r>
            <a:br>
              <a:rPr lang="en-US" dirty="0"/>
            </a:br>
            <a:r>
              <a:rPr lang="en-US" dirty="0"/>
              <a:t>to become more effective, then tunes and adjusts </a:t>
            </a:r>
            <a:br>
              <a:rPr lang="en-US" dirty="0"/>
            </a:br>
            <a:r>
              <a:rPr lang="en-US" dirty="0"/>
              <a:t>its behavior accordingly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6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Integral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These processes interweave with the main phases and provide engineering support to the main development team</a:t>
            </a:r>
          </a:p>
          <a:p>
            <a:pPr lvl="1"/>
            <a:r>
              <a:rPr lang="en-US" sz="2400" dirty="0" smtClean="0"/>
              <a:t>Configuration Management</a:t>
            </a:r>
          </a:p>
          <a:p>
            <a:pPr lvl="1"/>
            <a:r>
              <a:rPr lang="en-US" sz="2400" dirty="0" smtClean="0"/>
              <a:t>Quality Assurance</a:t>
            </a:r>
          </a:p>
          <a:p>
            <a:pPr lvl="1"/>
            <a:r>
              <a:rPr lang="en-US" sz="2400" dirty="0" smtClean="0"/>
              <a:t>Documentation Development</a:t>
            </a:r>
          </a:p>
          <a:p>
            <a:pPr lvl="1"/>
            <a:r>
              <a:rPr lang="en-US" sz="2400" dirty="0" smtClean="0"/>
              <a:t>Training Development, if applicable</a:t>
            </a:r>
          </a:p>
          <a:p>
            <a:r>
              <a:rPr lang="en-US" sz="2800" dirty="0" smtClean="0"/>
              <a:t>Testing is often considered an integral process but is different in that it has a main phases in the SDLC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testing lifecycle roughly correlates to similar phases of SDLC</a:t>
            </a:r>
          </a:p>
          <a:p>
            <a:pPr lvl="1"/>
            <a:r>
              <a:rPr lang="en-US" sz="2400" dirty="0" smtClean="0"/>
              <a:t>Test planning is conducted during the Planning phase</a:t>
            </a:r>
          </a:p>
          <a:p>
            <a:pPr lvl="1"/>
            <a:r>
              <a:rPr lang="en-US" sz="2400" dirty="0" smtClean="0"/>
              <a:t>Requirements for testing are documented during Requirements Development phase</a:t>
            </a:r>
          </a:p>
          <a:p>
            <a:pPr lvl="1"/>
            <a:r>
              <a:rPr lang="en-US" sz="2400" dirty="0" smtClean="0"/>
              <a:t>Test case/script design occurs during the Design phase</a:t>
            </a:r>
          </a:p>
          <a:p>
            <a:pPr lvl="1"/>
            <a:r>
              <a:rPr lang="en-US" sz="2400" dirty="0" smtClean="0"/>
              <a:t>Test case construction occurs during the Coding or Implementation phase</a:t>
            </a:r>
          </a:p>
          <a:p>
            <a:pPr lvl="1"/>
            <a:r>
              <a:rPr lang="en-US" sz="2400" dirty="0" smtClean="0"/>
              <a:t>Test execution occurs during the Systems Test phase</a:t>
            </a:r>
          </a:p>
          <a:p>
            <a:pPr lvl="1"/>
            <a:r>
              <a:rPr lang="en-US" sz="2400" dirty="0" smtClean="0"/>
              <a:t>If User Acceptance Testing is applicable, it is performed prior to delivery and is supported by the Testing Team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7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Life Cycle/Integral Process</a:t>
            </a:r>
            <a:endParaRPr lang="en-US" dirty="0"/>
          </a:p>
        </p:txBody>
      </p:sp>
      <p:pic>
        <p:nvPicPr>
          <p:cNvPr id="6146" name="Picture 2" descr="C:\Download\MC\150125\MC Course\SDLC Integral Processes(Test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366963"/>
            <a:ext cx="85629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0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Life </a:t>
            </a:r>
            <a:r>
              <a:rPr lang="en-US" dirty="0"/>
              <a:t>Cycle/Integral Process</a:t>
            </a:r>
          </a:p>
        </p:txBody>
      </p:sp>
      <p:pic>
        <p:nvPicPr>
          <p:cNvPr id="7170" name="Picture 2" descr="C:\Download\MC\150125\MC Course\SDLC Integral Processes(QA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357438"/>
            <a:ext cx="7858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3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Life Cycles/Integral Processes</a:t>
            </a:r>
            <a:endParaRPr lang="en-US" dirty="0"/>
          </a:p>
        </p:txBody>
      </p:sp>
      <p:pic>
        <p:nvPicPr>
          <p:cNvPr id="8194" name="Picture 2" descr="C:\Download\MC\150125\MC Course\SDLC Integral Processes(All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290638"/>
            <a:ext cx="8620125" cy="48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SDLC</a:t>
            </a:r>
          </a:p>
          <a:p>
            <a:pPr lvl="1"/>
            <a:r>
              <a:rPr lang="en-US" sz="2400" dirty="0" smtClean="0"/>
              <a:t>Defines the major phases of a software development project</a:t>
            </a:r>
          </a:p>
          <a:p>
            <a:pPr lvl="1"/>
            <a:r>
              <a:rPr lang="en-US" sz="2400" dirty="0" smtClean="0"/>
              <a:t>May have a conceptual phase before planning</a:t>
            </a:r>
          </a:p>
          <a:p>
            <a:pPr lvl="1"/>
            <a:r>
              <a:rPr lang="en-US" sz="2400" dirty="0" smtClean="0"/>
              <a:t>May have a user acceptance phase for systems developed for a specific client(s)</a:t>
            </a:r>
          </a:p>
          <a:p>
            <a:pPr lvl="1"/>
            <a:r>
              <a:rPr lang="en-US" sz="2400" dirty="0" smtClean="0"/>
              <a:t>There are many different models that have similar phases</a:t>
            </a:r>
          </a:p>
          <a:p>
            <a:pPr lvl="2"/>
            <a:r>
              <a:rPr lang="en-US" sz="2000" dirty="0" smtClean="0"/>
              <a:t>Disregard Big Bang and Code and Fix from textbook</a:t>
            </a:r>
            <a:endParaRPr lang="en-US" sz="2000" dirty="0"/>
          </a:p>
        </p:txBody>
      </p:sp>
      <p:pic>
        <p:nvPicPr>
          <p:cNvPr id="1027" name="Picture 3" descr="C:\Download\MC\150125\MC Course\SD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5486400"/>
            <a:ext cx="78009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6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SDLC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Regardless of the specific model, software projects use phases like these, in one form or term or another</a:t>
            </a:r>
          </a:p>
          <a:p>
            <a:pPr lvl="1"/>
            <a:r>
              <a:rPr lang="en-US" sz="2400" b="1" dirty="0" smtClean="0"/>
              <a:t>Planning</a:t>
            </a:r>
          </a:p>
          <a:p>
            <a:pPr lvl="2"/>
            <a:r>
              <a:rPr lang="en-US" sz="2000" dirty="0" smtClean="0"/>
              <a:t>Defines what we are doing</a:t>
            </a:r>
          </a:p>
          <a:p>
            <a:pPr lvl="2"/>
            <a:r>
              <a:rPr lang="en-US" sz="2000" dirty="0" smtClean="0"/>
              <a:t>Integrate distinct groups and integral processes  to the project</a:t>
            </a:r>
          </a:p>
          <a:p>
            <a:pPr lvl="1"/>
            <a:r>
              <a:rPr lang="en-US" sz="2400" b="1" dirty="0" smtClean="0"/>
              <a:t>Requirements Development</a:t>
            </a:r>
          </a:p>
          <a:p>
            <a:pPr lvl="2"/>
            <a:r>
              <a:rPr lang="en-US" sz="2000" dirty="0" smtClean="0"/>
              <a:t>Defines what we are building</a:t>
            </a:r>
          </a:p>
          <a:p>
            <a:pPr lvl="1"/>
            <a:r>
              <a:rPr lang="en-US" sz="2400" b="1" dirty="0" smtClean="0"/>
              <a:t>Design</a:t>
            </a:r>
          </a:p>
          <a:p>
            <a:pPr lvl="2"/>
            <a:r>
              <a:rPr lang="en-US" sz="2000" dirty="0" smtClean="0"/>
              <a:t>Defines how we are building the software</a:t>
            </a:r>
          </a:p>
          <a:p>
            <a:pPr lvl="1"/>
            <a:r>
              <a:rPr lang="en-US" sz="2400" b="1" dirty="0" smtClean="0"/>
              <a:t>Coding or Implementation</a:t>
            </a:r>
          </a:p>
          <a:p>
            <a:pPr lvl="2"/>
            <a:r>
              <a:rPr lang="en-US" sz="2000" dirty="0" smtClean="0"/>
              <a:t>Build it</a:t>
            </a:r>
          </a:p>
          <a:p>
            <a:pPr lvl="1"/>
            <a:r>
              <a:rPr lang="en-US" sz="2400" b="1" dirty="0" smtClean="0"/>
              <a:t>Systems Testing</a:t>
            </a:r>
          </a:p>
          <a:p>
            <a:pPr lvl="2"/>
            <a:r>
              <a:rPr lang="en-US" sz="2000" dirty="0" smtClean="0"/>
              <a:t>Verify what we built is correct</a:t>
            </a:r>
          </a:p>
          <a:p>
            <a:pPr lvl="1"/>
            <a:r>
              <a:rPr lang="en-US" sz="2300" b="1" dirty="0" smtClean="0"/>
              <a:t>User Acceptance Testing</a:t>
            </a:r>
          </a:p>
          <a:p>
            <a:pPr lvl="2"/>
            <a:r>
              <a:rPr lang="en-US" dirty="0" smtClean="0"/>
              <a:t>Did we build the right thing?</a:t>
            </a:r>
          </a:p>
          <a:p>
            <a:pPr lvl="2"/>
            <a:r>
              <a:rPr lang="en-US" dirty="0" smtClean="0"/>
              <a:t>Does it perform aligned with requirements</a:t>
            </a:r>
          </a:p>
          <a:p>
            <a:pPr lvl="1"/>
            <a:r>
              <a:rPr lang="en-US" sz="2400" b="1" dirty="0" smtClean="0"/>
              <a:t>Deployment</a:t>
            </a:r>
          </a:p>
          <a:p>
            <a:pPr lvl="2"/>
            <a:r>
              <a:rPr lang="en-US" sz="2000" dirty="0" smtClean="0"/>
              <a:t>Deliver and checkout what was built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Phases with Test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219200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represents the looping that can occur when:</a:t>
            </a:r>
          </a:p>
          <a:p>
            <a:pPr lvl="1"/>
            <a:r>
              <a:rPr lang="en-US" dirty="0" smtClean="0"/>
              <a:t>A defect is encountered</a:t>
            </a:r>
          </a:p>
          <a:p>
            <a:pPr lvl="1"/>
            <a:r>
              <a:rPr lang="en-US" dirty="0" smtClean="0"/>
              <a:t>A requirement is not met</a:t>
            </a:r>
          </a:p>
          <a:p>
            <a:pPr lvl="1"/>
            <a:r>
              <a:rPr lang="en-US" dirty="0" smtClean="0"/>
              <a:t>The later in the process these are seen, the greater the cost to remediate </a:t>
            </a:r>
          </a:p>
          <a:p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Correct defects (expensive)</a:t>
            </a:r>
          </a:p>
          <a:p>
            <a:pPr lvl="1"/>
            <a:r>
              <a:rPr lang="en-US" dirty="0" smtClean="0"/>
              <a:t>Or designs and requirements (more expensive)</a:t>
            </a:r>
          </a:p>
          <a:p>
            <a:pPr lvl="1"/>
            <a:r>
              <a:rPr lang="en-US" dirty="0" smtClean="0"/>
              <a:t>Enhance the software based on evolving  user needs or software problems (very expensive)</a:t>
            </a:r>
            <a:endParaRPr lang="en-US" dirty="0"/>
          </a:p>
        </p:txBody>
      </p:sp>
      <p:pic>
        <p:nvPicPr>
          <p:cNvPr id="5123" name="Picture 3" descr="C:\Download\MC\150125\MC Course\SDLC with Re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63365"/>
            <a:ext cx="7572375" cy="208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 (Waterfall)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is the oldest and simplest model. Phases occur one after another, which does not always model real-world projects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68378"/>
            <a:ext cx="6323348" cy="3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courtesy of tutorialpoints.com</a:t>
            </a:r>
          </a:p>
        </p:txBody>
      </p:sp>
    </p:spTree>
    <p:extLst>
      <p:ext uri="{BB962C8B-B14F-4D97-AF65-F5344CB8AC3E}">
        <p14:creationId xmlns:p14="http://schemas.microsoft.com/office/powerpoint/2010/main" val="401588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 (Spiral)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Spiral model is a more realistic model that still has phases similar to Waterfall, but lays the phases out in multiple iterations with risk management and re-planning between phases that enhances risk management</a:t>
            </a:r>
            <a:endParaRPr lang="en-US" sz="2800" dirty="0"/>
          </a:p>
        </p:txBody>
      </p:sp>
      <p:pic>
        <p:nvPicPr>
          <p:cNvPr id="3076" name="Picture 4" descr="http://www.fdicoig.gov/reports04/figure3-04-0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17797"/>
            <a:ext cx="3733800" cy="34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477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Image courtesy of FDIC OIG Audits</a:t>
            </a:r>
          </a:p>
        </p:txBody>
      </p:sp>
    </p:spTree>
    <p:extLst>
      <p:ext uri="{BB962C8B-B14F-4D97-AF65-F5344CB8AC3E}">
        <p14:creationId xmlns:p14="http://schemas.microsoft.com/office/powerpoint/2010/main" val="163931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Agile Iterative Model</a:t>
            </a:r>
            <a:endParaRPr lang="en-US" dirty="0"/>
          </a:p>
        </p:txBody>
      </p:sp>
      <p:pic>
        <p:nvPicPr>
          <p:cNvPr id="4098" name="Picture 2" descr="http://www.tutorialspoint.com/sdlc/images/sdlc_agile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172200" cy="459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77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Image courtesy of tutorialpoints.com</a:t>
            </a:r>
          </a:p>
        </p:txBody>
      </p:sp>
    </p:spTree>
    <p:extLst>
      <p:ext uri="{BB962C8B-B14F-4D97-AF65-F5344CB8AC3E}">
        <p14:creationId xmlns:p14="http://schemas.microsoft.com/office/powerpoint/2010/main" val="316270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Models (Agile)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 Agile model is the most modern and is widely used today by leading software organizations.  It provides a shorter time-to-deployment with more requirements delivered than traditional models like Waterfall and Spiral</a:t>
            </a:r>
          </a:p>
          <a:p>
            <a:r>
              <a:rPr lang="en-US" sz="2800" dirty="0" smtClean="0"/>
              <a:t>It is almost a combination of Waterfall and Spiral with less documentation and overhead</a:t>
            </a:r>
          </a:p>
          <a:p>
            <a:r>
              <a:rPr lang="en-US" sz="2800" dirty="0" smtClean="0"/>
              <a:t>Agile is:</a:t>
            </a:r>
          </a:p>
          <a:p>
            <a:pPr lvl="1"/>
            <a:r>
              <a:rPr lang="en-US" sz="2400" dirty="0" smtClean="0"/>
              <a:t>Adaptive instead of predictive</a:t>
            </a:r>
          </a:p>
          <a:p>
            <a:pPr lvl="1"/>
            <a:r>
              <a:rPr lang="en-US" sz="2400" dirty="0" smtClean="0"/>
              <a:t>Iterative instead of waterfall</a:t>
            </a:r>
          </a:p>
          <a:p>
            <a:pPr lvl="1"/>
            <a:r>
              <a:rPr lang="en-US" sz="2400" dirty="0" smtClean="0"/>
              <a:t>Value code instead of documentation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1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Models (</a:t>
            </a:r>
            <a:r>
              <a:rPr lang="en-US" dirty="0" smtClean="0"/>
              <a:t>Agile - 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Agile is based on a Manifesto that sought to overcome difficulties in projects by aligning to a set of engineering values:</a:t>
            </a:r>
          </a:p>
          <a:p>
            <a:pPr lvl="1"/>
            <a:r>
              <a:rPr lang="en-US" dirty="0"/>
              <a:t>Our highest priority is to satisfy the customer</a:t>
            </a:r>
            <a:br>
              <a:rPr lang="en-US" dirty="0"/>
            </a:br>
            <a:r>
              <a:rPr lang="en-US" dirty="0"/>
              <a:t>through early and continuous delivery</a:t>
            </a:r>
            <a:br>
              <a:rPr lang="en-US" dirty="0"/>
            </a:br>
            <a:r>
              <a:rPr lang="en-US" dirty="0"/>
              <a:t>of valuable software. </a:t>
            </a:r>
          </a:p>
          <a:p>
            <a:pPr lvl="1"/>
            <a:r>
              <a:rPr lang="en-US" dirty="0"/>
              <a:t>Welcome changing requirements, even late in </a:t>
            </a:r>
            <a:br>
              <a:rPr lang="en-US" dirty="0"/>
            </a:br>
            <a:r>
              <a:rPr lang="en-US" dirty="0"/>
              <a:t>development. Agile processes harness change for </a:t>
            </a:r>
            <a:br>
              <a:rPr lang="en-US" dirty="0"/>
            </a:br>
            <a:r>
              <a:rPr lang="en-US" dirty="0"/>
              <a:t>the customer's competitive advantage. </a:t>
            </a:r>
          </a:p>
          <a:p>
            <a:pPr lvl="1"/>
            <a:r>
              <a:rPr lang="en-US" dirty="0"/>
              <a:t>Deliver working software frequently, from a </a:t>
            </a:r>
            <a:br>
              <a:rPr lang="en-US" dirty="0"/>
            </a:br>
            <a:r>
              <a:rPr lang="en-US" dirty="0"/>
              <a:t>couple of weeks to a couple of months, with a </a:t>
            </a:r>
            <a:br>
              <a:rPr lang="en-US" dirty="0"/>
            </a:br>
            <a:r>
              <a:rPr lang="en-US" dirty="0"/>
              <a:t>preference to the shorter timescale. </a:t>
            </a:r>
            <a:endParaRPr lang="en-US" dirty="0" smtClean="0"/>
          </a:p>
          <a:p>
            <a:pPr lvl="1"/>
            <a:r>
              <a:rPr lang="en-US" dirty="0"/>
              <a:t>Business people and developers must work </a:t>
            </a:r>
            <a:br>
              <a:rPr lang="en-US" dirty="0"/>
            </a:br>
            <a:r>
              <a:rPr lang="en-US" dirty="0"/>
              <a:t>together daily throughout the project.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8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687</Words>
  <Application>Microsoft Office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Software QA and Testing with Automation using Selenium IDE Course 1, Class 2 Deck 1 The SDLC  </vt:lpstr>
      <vt:lpstr>The SDLC</vt:lpstr>
      <vt:lpstr>Common SDLC Phases</vt:lpstr>
      <vt:lpstr>SDLC Phases with Test Rework</vt:lpstr>
      <vt:lpstr>SDLC Models (Waterfall)</vt:lpstr>
      <vt:lpstr>SDLC Models (Spiral)</vt:lpstr>
      <vt:lpstr>Agile SDLC</vt:lpstr>
      <vt:lpstr>SDLC Models (Agile)</vt:lpstr>
      <vt:lpstr>SDLC Models (Agile - cont)</vt:lpstr>
      <vt:lpstr>SDLC Models (Agile - cont)</vt:lpstr>
      <vt:lpstr>SDLC Models (Agile - cont)</vt:lpstr>
      <vt:lpstr>SDLC Integral Processes</vt:lpstr>
      <vt:lpstr>Testing Life Cycle</vt:lpstr>
      <vt:lpstr>Testing Life Cycle/Integral Process</vt:lpstr>
      <vt:lpstr>QA Life Cycle/Integral Process</vt:lpstr>
      <vt:lpstr>All Life Cycles/Integral Processes</vt:lpstr>
    </vt:vector>
  </TitlesOfParts>
  <Company>Aspire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2 Deck 1 The SDLC</dc:title>
  <dc:creator>David F Wagoner</dc:creator>
  <cp:lastModifiedBy>David F Wagoner</cp:lastModifiedBy>
  <cp:revision>4</cp:revision>
  <dcterms:created xsi:type="dcterms:W3CDTF">2015-05-31T21:41:57Z</dcterms:created>
  <dcterms:modified xsi:type="dcterms:W3CDTF">2016-02-15T20:51:34Z</dcterms:modified>
</cp:coreProperties>
</file>