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8" r:id="rId12"/>
    <p:sldId id="269" r:id="rId13"/>
    <p:sldId id="270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19T14:37:55.032" idx="1">
    <p:pos x="1459" y="1970"/>
    <p:text>expand on this later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5readiness.com/" TargetMode="External"/><Relationship Id="rId4" Type="http://schemas.openxmlformats.org/officeDocument/2006/relationships/hyperlink" Target="http://mobilehtml5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2</a:t>
            </a:r>
            <a:br>
              <a:rPr lang="en-US" dirty="0" smtClean="0"/>
            </a:br>
            <a:r>
              <a:rPr lang="en-US" dirty="0" smtClean="0"/>
              <a:t>Deck 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Platform and Browser Testing</a:t>
            </a:r>
          </a:p>
          <a:p>
            <a:pPr lvl="1"/>
            <a:r>
              <a:rPr lang="en-US" dirty="0" smtClean="0"/>
              <a:t>Typically this is concerned with the difference between Windows and Linux based systems</a:t>
            </a:r>
          </a:p>
          <a:p>
            <a:pPr lvl="1"/>
            <a:r>
              <a:rPr lang="en-US" dirty="0" smtClean="0"/>
              <a:t>Also typically concerned with testing against various browsers such as IE, Mosaic, Firefox, Safari…etc., each which maintain varied levels of compliance to html standards, increasing the complexity of the task</a:t>
            </a:r>
          </a:p>
          <a:p>
            <a:pPr lvl="1"/>
            <a:r>
              <a:rPr lang="en-US" dirty="0" smtClean="0"/>
              <a:t>Now this also means sites must develop to and deploy to and test to mobile devices whether Apple or Android or Windows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4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‘Old’ Days (1995-~2005)</a:t>
            </a:r>
            <a:endParaRPr lang="en-US" dirty="0"/>
          </a:p>
        </p:txBody>
      </p:sp>
      <p:pic>
        <p:nvPicPr>
          <p:cNvPr id="1026" name="Picture 2" descr="C:\Download\MC\150125\MC Course\PlatformTesting(OS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552700"/>
            <a:ext cx="3276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Time</a:t>
            </a:r>
            <a:endParaRPr lang="en-US" dirty="0"/>
          </a:p>
        </p:txBody>
      </p:sp>
      <p:pic>
        <p:nvPicPr>
          <p:cNvPr id="2050" name="Picture 2" descr="C:\Download\MC\150125\MC Course\PlatformTesting(OS&amp;Browser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624013"/>
            <a:ext cx="32766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Today’s Complexity</a:t>
            </a:r>
            <a:endParaRPr lang="en-US" dirty="0"/>
          </a:p>
        </p:txBody>
      </p:sp>
      <p:pic>
        <p:nvPicPr>
          <p:cNvPr id="3074" name="Picture 2" descr="C:\Download\MC\150125\MC Course\PlatformTesting(All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7927"/>
            <a:ext cx="347662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0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pic>
        <p:nvPicPr>
          <p:cNvPr id="1026" name="Picture 2" descr="HTML5 Cheat Sheet - Browser 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400800" cy="439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295401"/>
            <a:ext cx="6400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Many online resources to identify browser compatibility and test a browser to detect compatibility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7302" y="6299581"/>
            <a:ext cx="6430297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http://mobilehtml5.org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; </a:t>
            </a:r>
            <a:r>
              <a:rPr lang="en-US" dirty="0">
                <a:hlinkClick r:id="rId5"/>
              </a:rPr>
              <a:t>http://html5readiness.com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1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</a:t>
            </a:r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752600"/>
            <a:ext cx="35814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Long upload/download times</a:t>
            </a:r>
          </a:p>
          <a:p>
            <a:r>
              <a:rPr lang="en-US" dirty="0" smtClean="0"/>
              <a:t>Poor Navigation</a:t>
            </a:r>
          </a:p>
          <a:p>
            <a:r>
              <a:rPr lang="en-US" dirty="0" smtClean="0"/>
              <a:t>Link Rot</a:t>
            </a:r>
          </a:p>
          <a:p>
            <a:r>
              <a:rPr lang="en-US" dirty="0" smtClean="0"/>
              <a:t>Overly Complex Anything (visuals, addresses, links)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Gratuitous use of new tech</a:t>
            </a:r>
          </a:p>
          <a:p>
            <a:r>
              <a:rPr lang="en-US" dirty="0" smtClean="0"/>
              <a:t>Moving graphics or audio</a:t>
            </a:r>
          </a:p>
          <a:p>
            <a:r>
              <a:rPr lang="en-US" dirty="0" smtClean="0"/>
              <a:t>Long pages</a:t>
            </a:r>
          </a:p>
          <a:p>
            <a:r>
              <a:rPr lang="en-US" dirty="0" smtClean="0"/>
              <a:t>Non-standard link colors (states)</a:t>
            </a:r>
          </a:p>
          <a:p>
            <a:r>
              <a:rPr lang="en-US" dirty="0" smtClean="0"/>
              <a:t>Outdated info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Black-box and White-box  and Gray-box Testing</a:t>
            </a:r>
          </a:p>
          <a:p>
            <a:pPr lvl="1"/>
            <a:r>
              <a:rPr lang="en-US" dirty="0" smtClean="0"/>
              <a:t>Black-box refers to testing with little to no knowledge of the internal structure or coding</a:t>
            </a:r>
          </a:p>
          <a:p>
            <a:pPr lvl="1"/>
            <a:r>
              <a:rPr lang="en-US" dirty="0" smtClean="0"/>
              <a:t>White-box refers to the tester having intimate knowledge of structure, coding and logical paths of execution and leverages that knowledge to exercise the system; much like a programmer unit testing</a:t>
            </a:r>
          </a:p>
          <a:p>
            <a:pPr lvl="1"/>
            <a:r>
              <a:rPr lang="en-US" dirty="0" smtClean="0"/>
              <a:t>Gray-box refers to a mix of the two, which is preferred.  In an open development environment, the better sharing of information from html coders with web site testers, the better.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Testing documentation is not limited to user manuals</a:t>
            </a:r>
          </a:p>
          <a:p>
            <a:pPr lvl="1"/>
            <a:r>
              <a:rPr lang="en-US" dirty="0"/>
              <a:t>It becomes even more important with content rich systems such as web pages and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Performance testing refers to a system responding correctly within acceptable response times</a:t>
            </a:r>
          </a:p>
          <a:p>
            <a:pPr lvl="1"/>
            <a:r>
              <a:rPr lang="en-US" dirty="0" smtClean="0"/>
              <a:t>Web sites are connected to one or more servers for data, images, other processing and a host of other functions like web services</a:t>
            </a:r>
          </a:p>
          <a:p>
            <a:pPr lvl="1"/>
            <a:r>
              <a:rPr lang="en-US" dirty="0" smtClean="0"/>
              <a:t>The performance of the system is measured comprised of these base measures</a:t>
            </a:r>
          </a:p>
          <a:p>
            <a:pPr lvl="2"/>
            <a:r>
              <a:rPr lang="en-US" dirty="0" smtClean="0"/>
              <a:t>Client-side time to compile the request (message and data)</a:t>
            </a:r>
          </a:p>
          <a:p>
            <a:pPr lvl="2"/>
            <a:r>
              <a:rPr lang="en-US" dirty="0" smtClean="0"/>
              <a:t>Transition time to Server</a:t>
            </a:r>
          </a:p>
          <a:p>
            <a:pPr lvl="2"/>
            <a:r>
              <a:rPr lang="en-US" dirty="0" smtClean="0"/>
              <a:t>Server-side processing time</a:t>
            </a:r>
          </a:p>
          <a:p>
            <a:pPr lvl="2"/>
            <a:r>
              <a:rPr lang="en-US" dirty="0" smtClean="0"/>
              <a:t>Transmission time to client</a:t>
            </a:r>
          </a:p>
          <a:p>
            <a:pPr lvl="2"/>
            <a:r>
              <a:rPr lang="en-US" dirty="0" smtClean="0"/>
              <a:t>Client-side  time to handle and display response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0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  <a:p>
            <a:pPr lvl="1"/>
            <a:r>
              <a:rPr lang="en-US" dirty="0"/>
              <a:t>Usually given short-shrift until web sites became pervasive in the late 1990s</a:t>
            </a:r>
          </a:p>
          <a:p>
            <a:pPr lvl="1"/>
            <a:r>
              <a:rPr lang="en-US" dirty="0"/>
              <a:t>More abstract than other types of testing that can rely on concrete attributes and behavior (e.g. links, fields, text)</a:t>
            </a:r>
          </a:p>
          <a:p>
            <a:pPr lvl="1"/>
            <a:r>
              <a:rPr lang="en-US" dirty="0"/>
              <a:t>Difficult to state what is ‘more useable’ than something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This has become and will continue to become an important aspect of web site testing</a:t>
            </a:r>
          </a:p>
          <a:p>
            <a:pPr lvl="1"/>
            <a:r>
              <a:rPr lang="en-US" dirty="0" smtClean="0"/>
              <a:t>Jaded web users have fairly strict expectations of web pages and will navigate away from poorly designed sites (manic, lacking flow)</a:t>
            </a:r>
          </a:p>
          <a:p>
            <a:pPr lvl="1"/>
            <a:r>
              <a:rPr lang="en-US" dirty="0" smtClean="0"/>
              <a:t>Even the most novice or technophobe users  have strong opinions as to site and page layout</a:t>
            </a:r>
          </a:p>
          <a:p>
            <a:pPr lvl="1"/>
            <a:r>
              <a:rPr lang="en-US" dirty="0" smtClean="0"/>
              <a:t>The textbook provides a good set of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Differs from traditional Systems testing of computer applications</a:t>
            </a:r>
          </a:p>
          <a:p>
            <a:pPr lvl="1"/>
            <a:r>
              <a:rPr lang="en-US" dirty="0" smtClean="0"/>
              <a:t>Content-oriented</a:t>
            </a:r>
          </a:p>
          <a:p>
            <a:pPr lvl="2"/>
            <a:r>
              <a:rPr lang="en-US" dirty="0" smtClean="0"/>
              <a:t>Is it the correct content?</a:t>
            </a:r>
          </a:p>
          <a:p>
            <a:pPr lvl="2"/>
            <a:r>
              <a:rPr lang="en-US" dirty="0" smtClean="0"/>
              <a:t>Is the content correct?</a:t>
            </a:r>
          </a:p>
          <a:p>
            <a:pPr lvl="1"/>
            <a:r>
              <a:rPr lang="en-US" dirty="0" smtClean="0"/>
              <a:t>Visually-oriented</a:t>
            </a:r>
          </a:p>
          <a:p>
            <a:pPr lvl="2"/>
            <a:r>
              <a:rPr lang="en-US" dirty="0" smtClean="0"/>
              <a:t>Do graphics, text and active content (video, audio) display correctly and flow properly down and across the screen?</a:t>
            </a:r>
          </a:p>
          <a:p>
            <a:pPr lvl="2"/>
            <a:r>
              <a:rPr lang="en-US" dirty="0" smtClean="0"/>
              <a:t>When the screen is resized do these elements retain the flow and adapt?</a:t>
            </a:r>
          </a:p>
          <a:p>
            <a:pPr lvl="2"/>
            <a:r>
              <a:rPr lang="en-US" dirty="0" smtClean="0"/>
              <a:t>This is a limiting factor in automating web site testing</a:t>
            </a:r>
          </a:p>
          <a:p>
            <a:pPr lvl="1"/>
            <a:r>
              <a:rPr lang="en-US" dirty="0" smtClean="0"/>
              <a:t>Event-based (dynamic) behavior</a:t>
            </a:r>
          </a:p>
          <a:p>
            <a:pPr lvl="2"/>
            <a:r>
              <a:rPr lang="en-US" dirty="0" smtClean="0"/>
              <a:t>Is the correct behavior invoked?</a:t>
            </a:r>
          </a:p>
          <a:p>
            <a:pPr lvl="2"/>
            <a:r>
              <a:rPr lang="en-US" dirty="0" smtClean="0"/>
              <a:t>Is the behavior correct? Is it doing the right thing based on event attributes or data?</a:t>
            </a:r>
          </a:p>
          <a:p>
            <a:pPr lvl="2"/>
            <a:r>
              <a:rPr lang="en-US" dirty="0" smtClean="0"/>
              <a:t>There can be many forms of dynamic behavior based on actions as innocuous as a pointer hovering on an object, that are event-based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Differences (cont.)</a:t>
            </a:r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Do links function correctly (all states – hover, click, right click should correct shadings and colors?</a:t>
            </a:r>
          </a:p>
          <a:p>
            <a:pPr lvl="1"/>
            <a:r>
              <a:rPr lang="en-US" dirty="0" smtClean="0"/>
              <a:t>Do they link correctly to other content?</a:t>
            </a:r>
          </a:p>
          <a:p>
            <a:pPr lvl="1"/>
            <a:r>
              <a:rPr lang="en-US" dirty="0" smtClean="0"/>
              <a:t>If the content is external, it may change and require repetitive testing for every release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Handicapped Accessibility</a:t>
            </a:r>
          </a:p>
          <a:p>
            <a:pPr lvl="1"/>
            <a:r>
              <a:rPr lang="en-US" dirty="0"/>
              <a:t>Most sites are public-facing and should be instrumented for handicapped accessibility using ALT tags to portray information for the blind or near blind users, those using voice recognition due to other disabilities…etc. </a:t>
            </a:r>
          </a:p>
          <a:p>
            <a:pPr lvl="1"/>
            <a:r>
              <a:rPr lang="en-US" dirty="0"/>
              <a:t>These too need to be tested.  They become more important to address given the wide spread uses of many sites </a:t>
            </a:r>
            <a:r>
              <a:rPr lang="en-US" dirty="0" smtClean="0"/>
              <a:t>to government functions, portals and pervasive social media</a:t>
            </a:r>
            <a:endParaRPr lang="en-US" dirty="0"/>
          </a:p>
          <a:p>
            <a:pPr lvl="1"/>
            <a:r>
              <a:rPr lang="en-US" dirty="0"/>
              <a:t>It’s often ignored for many web </a:t>
            </a:r>
            <a:r>
              <a:rPr lang="en-US" dirty="0" smtClean="0"/>
              <a:t>site development teams</a:t>
            </a:r>
            <a:endParaRPr lang="en-US" dirty="0"/>
          </a:p>
          <a:p>
            <a:pPr lvl="1"/>
            <a:r>
              <a:rPr lang="en-US" dirty="0"/>
              <a:t>Section 508c covers the federal regulation for web sites based on the 1978 ADA </a:t>
            </a:r>
          </a:p>
          <a:p>
            <a:pPr lvl="1"/>
            <a:r>
              <a:rPr lang="en-US" dirty="0"/>
              <a:t>http://www.access-board.gov/guidelines-and-standards/communications-and-it/about-the-section-508-standards/guide-to-the-section-508-standards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Forms and Fields</a:t>
            </a:r>
          </a:p>
          <a:p>
            <a:pPr lvl="1"/>
            <a:r>
              <a:rPr lang="en-US" dirty="0" smtClean="0"/>
              <a:t>Despite being content rich apps, there are still forms and fields to be tested</a:t>
            </a:r>
          </a:p>
          <a:p>
            <a:pPr lvl="2"/>
            <a:r>
              <a:rPr lang="en-US" dirty="0" smtClean="0"/>
              <a:t>Do they accept the correct ranges of values? </a:t>
            </a:r>
          </a:p>
          <a:p>
            <a:pPr lvl="3"/>
            <a:r>
              <a:rPr lang="en-US" dirty="0" smtClean="0"/>
              <a:t>Login and password</a:t>
            </a:r>
          </a:p>
          <a:p>
            <a:pPr lvl="3"/>
            <a:r>
              <a:rPr lang="en-US" dirty="0" smtClean="0"/>
              <a:t>Email addresses</a:t>
            </a:r>
          </a:p>
          <a:p>
            <a:pPr lvl="3"/>
            <a:r>
              <a:rPr lang="en-US" dirty="0" smtClean="0"/>
              <a:t>Text Fields</a:t>
            </a:r>
          </a:p>
          <a:p>
            <a:pPr lvl="3"/>
            <a:r>
              <a:rPr lang="en-US" dirty="0" smtClean="0"/>
              <a:t>List boxes</a:t>
            </a:r>
          </a:p>
          <a:p>
            <a:pPr lvl="1"/>
            <a:r>
              <a:rPr lang="en-US" dirty="0" smtClean="0"/>
              <a:t>Database Servers</a:t>
            </a:r>
          </a:p>
          <a:p>
            <a:pPr lvl="2"/>
            <a:r>
              <a:rPr lang="en-US" dirty="0" smtClean="0"/>
              <a:t>Web pages that have forms and fields will use a database server with a specific database schema and data to validate data and take appropriate action (e.g., file an online order, fetch membership information to permit your logins…etc.)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3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863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Software QA and Testing with Automation using Selenium IDE Course 1, Class 2 Deck 1 </vt:lpstr>
      <vt:lpstr>Types of Testing</vt:lpstr>
      <vt:lpstr>More on Types of Testing</vt:lpstr>
      <vt:lpstr>More on Types of Testing</vt:lpstr>
      <vt:lpstr>Web Site Testing (cont.)</vt:lpstr>
      <vt:lpstr>Web Page Testing</vt:lpstr>
      <vt:lpstr>Web Page Testing (cont.)</vt:lpstr>
      <vt:lpstr>Web Site Testing (cont.)</vt:lpstr>
      <vt:lpstr>Web Site Testing (cont.)</vt:lpstr>
      <vt:lpstr>Web Site Testing (cont.)</vt:lpstr>
      <vt:lpstr>The ‘Old’ Days (1995-~2005)</vt:lpstr>
      <vt:lpstr>A Simpler Time</vt:lpstr>
      <vt:lpstr>Today’s Complexity</vt:lpstr>
      <vt:lpstr>Web Site Testing (cont.)</vt:lpstr>
      <vt:lpstr>Web Site Testing Heuristics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35</cp:revision>
  <dcterms:created xsi:type="dcterms:W3CDTF">2015-01-11T21:24:15Z</dcterms:created>
  <dcterms:modified xsi:type="dcterms:W3CDTF">2015-02-15T21:52:09Z</dcterms:modified>
</cp:coreProperties>
</file>