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9" r:id="rId15"/>
    <p:sldId id="281" r:id="rId16"/>
    <p:sldId id="280" r:id="rId17"/>
    <p:sldId id="278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7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eleniumhq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2</a:t>
            </a:r>
            <a:br>
              <a:rPr lang="en-US" dirty="0" smtClean="0"/>
            </a:br>
            <a:r>
              <a:rPr lang="en-US" dirty="0" smtClean="0"/>
              <a:t>Deck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Tools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96200" cy="34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209800" cy="2163762"/>
          </a:xfrm>
        </p:spPr>
        <p:txBody>
          <a:bodyPr>
            <a:normAutofit/>
          </a:bodyPr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599"/>
            <a:ext cx="6477000" cy="65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209800" cy="2163762"/>
          </a:xfrm>
        </p:spPr>
        <p:txBody>
          <a:bodyPr>
            <a:normAutofit/>
          </a:bodyPr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399"/>
            <a:ext cx="6705600" cy="65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86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64772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209800" cy="2163762"/>
          </a:xfrm>
        </p:spPr>
        <p:txBody>
          <a:bodyPr>
            <a:normAutofit/>
          </a:bodyPr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7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Documentation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IEEE – The Institute for Electrical and Electronic Engineering</a:t>
            </a:r>
          </a:p>
          <a:p>
            <a:r>
              <a:rPr lang="en-US" dirty="0" smtClean="0"/>
              <a:t>IEEE Standard 829 defines the scope and content of test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6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Test Documentation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63291"/>
            <a:ext cx="6172199" cy="542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68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 Plan Id</a:t>
            </a:r>
          </a:p>
          <a:p>
            <a:r>
              <a:rPr lang="en-US" dirty="0"/>
              <a:t>I</a:t>
            </a:r>
            <a:r>
              <a:rPr lang="en-US" dirty="0" smtClean="0"/>
              <a:t>ntroduction</a:t>
            </a:r>
          </a:p>
          <a:p>
            <a:r>
              <a:rPr lang="en-US" dirty="0" smtClean="0"/>
              <a:t>Scope</a:t>
            </a:r>
          </a:p>
          <a:p>
            <a:r>
              <a:rPr lang="en-US" i="1" dirty="0" smtClean="0"/>
              <a:t>Relationship to other Plans</a:t>
            </a:r>
          </a:p>
          <a:p>
            <a:r>
              <a:rPr lang="en-US" dirty="0" smtClean="0"/>
              <a:t>Test Items</a:t>
            </a:r>
          </a:p>
          <a:p>
            <a:r>
              <a:rPr lang="en-US" dirty="0" smtClean="0"/>
              <a:t>Features to be tested</a:t>
            </a:r>
          </a:p>
          <a:p>
            <a:r>
              <a:rPr lang="en-US" dirty="0" smtClean="0"/>
              <a:t>Features not to be Tested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Pass/Fail Criteria</a:t>
            </a:r>
          </a:p>
          <a:p>
            <a:r>
              <a:rPr lang="en-US" dirty="0" smtClean="0"/>
              <a:t>Suspension/Resumption Criteria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240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Test Deliverables</a:t>
            </a:r>
          </a:p>
          <a:p>
            <a:r>
              <a:rPr lang="en-US" sz="2700" dirty="0" smtClean="0"/>
              <a:t>Test Tasks</a:t>
            </a:r>
          </a:p>
          <a:p>
            <a:r>
              <a:rPr lang="en-US" sz="2700" dirty="0" smtClean="0"/>
              <a:t>Test Environment</a:t>
            </a:r>
          </a:p>
          <a:p>
            <a:r>
              <a:rPr lang="en-US" sz="2700" dirty="0" smtClean="0"/>
              <a:t>Responsibilities</a:t>
            </a:r>
          </a:p>
          <a:p>
            <a:r>
              <a:rPr lang="en-US" sz="2700" dirty="0" smtClean="0"/>
              <a:t>Staff/Training Needs</a:t>
            </a:r>
          </a:p>
          <a:p>
            <a:r>
              <a:rPr lang="en-US" sz="2700" dirty="0" smtClean="0"/>
              <a:t>Schedule</a:t>
            </a:r>
          </a:p>
          <a:p>
            <a:r>
              <a:rPr lang="en-US" sz="2700" dirty="0" smtClean="0"/>
              <a:t>Risk Management</a:t>
            </a:r>
          </a:p>
          <a:p>
            <a:r>
              <a:rPr lang="en-US" sz="2700" dirty="0" smtClean="0"/>
              <a:t>Approvals</a:t>
            </a:r>
          </a:p>
        </p:txBody>
      </p:sp>
    </p:spTree>
    <p:extLst>
      <p:ext uri="{BB962C8B-B14F-4D97-AF65-F5344CB8AC3E}">
        <p14:creationId xmlns:p14="http://schemas.microsoft.com/office/powerpoint/2010/main" val="406723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a Testing Project</a:t>
            </a:r>
          </a:p>
          <a:p>
            <a:pPr lvl="1"/>
            <a:r>
              <a:rPr lang="en-US" dirty="0" smtClean="0"/>
              <a:t>Define the site we are building</a:t>
            </a:r>
          </a:p>
          <a:p>
            <a:pPr lvl="1"/>
            <a:r>
              <a:rPr lang="en-US" dirty="0" smtClean="0"/>
              <a:t>Look at the information that comprises test planning documents</a:t>
            </a:r>
          </a:p>
          <a:p>
            <a:pPr lvl="1"/>
            <a:r>
              <a:rPr lang="en-US" dirty="0" smtClean="0"/>
              <a:t>Develop a test plan for our registration web site</a:t>
            </a:r>
          </a:p>
          <a:p>
            <a:r>
              <a:rPr lang="en-US" dirty="0" smtClean="0"/>
              <a:t>Develop the Requirements for this web site</a:t>
            </a:r>
          </a:p>
          <a:p>
            <a:pPr lvl="1"/>
            <a:r>
              <a:rPr lang="en-US" dirty="0" smtClean="0"/>
              <a:t>Requirements statements</a:t>
            </a:r>
          </a:p>
          <a:p>
            <a:pPr lvl="1"/>
            <a:r>
              <a:rPr lang="en-US" dirty="0" smtClean="0"/>
              <a:t>RTM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8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Selenium is a state-of-the-practice test automation tool used by many web development companies</a:t>
            </a:r>
          </a:p>
          <a:p>
            <a:r>
              <a:rPr lang="en-US" dirty="0" smtClean="0"/>
              <a:t>Includes a macro recorder and very basic library function.  This will be used in the section of the course (Part I)</a:t>
            </a:r>
          </a:p>
          <a:p>
            <a:r>
              <a:rPr lang="en-US" dirty="0" smtClean="0"/>
              <a:t>The Selenium Web Driver is the more rigorous automated suite with several programming interfaces (perl, python…etc.).  This will be used in Part II of this course.  We’ll be using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C\150201\SeleniumG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82" y="152400"/>
            <a:ext cx="8613482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66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Automating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economize the testing effort and increase testing coverage and efficiency and effectiveness</a:t>
            </a:r>
          </a:p>
          <a:p>
            <a:pPr lvl="1"/>
            <a:r>
              <a:rPr lang="en-US" dirty="0" smtClean="0"/>
              <a:t>When repetitive tests and system functions can be automated the elements that don’t frequently change (e.g., logins, site info, copyright notices…etc.) can be automated and run at a lower cost in ensuing releases</a:t>
            </a:r>
          </a:p>
          <a:p>
            <a:pPr lvl="1"/>
            <a:r>
              <a:rPr lang="en-US" dirty="0" smtClean="0"/>
              <a:t>Automation increases efficiency by using one human resource to execute many tests at a higher ratio than manual execution provides</a:t>
            </a:r>
          </a:p>
          <a:p>
            <a:pPr lvl="1"/>
            <a:r>
              <a:rPr lang="en-US" dirty="0" smtClean="0"/>
              <a:t>Automation allows a test team to focus their efforts on the areas that do frequently change and new system functions while performing regression tests using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3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 smtClean="0"/>
              <a:t>This will need to be done again at the beginning of each class</a:t>
            </a:r>
          </a:p>
          <a:p>
            <a:r>
              <a:rPr lang="en-US" dirty="0" smtClean="0">
                <a:hlinkClick r:id="rId2"/>
              </a:rPr>
              <a:t>www.seleniumhq.org</a:t>
            </a:r>
            <a:r>
              <a:rPr lang="en-US" dirty="0" smtClean="0"/>
              <a:t> – click on Download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73152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84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latest release, per bottom line below, click install in the Firefox window, Then restart the browser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8305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1619"/>
          </a:xfrm>
        </p:spPr>
        <p:txBody>
          <a:bodyPr/>
          <a:lstStyle/>
          <a:p>
            <a:r>
              <a:rPr lang="en-US" dirty="0" smtClean="0"/>
              <a:t>Opening the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86000" cy="121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Firefox restarts, click on Tools, Selenium IDE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96257"/>
            <a:ext cx="6267450" cy="576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7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the web site to be tested</a:t>
            </a:r>
          </a:p>
          <a:p>
            <a:r>
              <a:rPr lang="en-US" dirty="0" smtClean="0"/>
              <a:t>Click on the Record button </a:t>
            </a:r>
          </a:p>
          <a:p>
            <a:r>
              <a:rPr lang="en-US" dirty="0" smtClean="0"/>
              <a:t>Begin browsing to build your test case</a:t>
            </a:r>
          </a:p>
          <a:p>
            <a:r>
              <a:rPr lang="en-US" dirty="0" smtClean="0"/>
              <a:t>After exploring one page, store the test case using a meaningful name (e.g., ‘Main’ for main page of a site, ‘Login’ for the login page…etc.</a:t>
            </a:r>
          </a:p>
          <a:p>
            <a:r>
              <a:rPr lang="en-US" dirty="0" smtClean="0"/>
              <a:t>Then proceed to the next page on the site to be tested and record another script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3238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202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test script </a:t>
            </a:r>
          </a:p>
          <a:p>
            <a:r>
              <a:rPr lang="en-US" dirty="0" smtClean="0"/>
              <a:t>Press Run </a:t>
            </a:r>
          </a:p>
          <a:p>
            <a:r>
              <a:rPr lang="en-US" dirty="0" smtClean="0"/>
              <a:t>Next, Run the same script and move the speed control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333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70" y="3435927"/>
            <a:ext cx="857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28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bottom of the IDE contains a tabbed window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log tab is used to log execution messages so you can see when a test succeeds or fails</a:t>
            </a:r>
          </a:p>
          <a:p>
            <a:pPr lvl="1"/>
            <a:r>
              <a:rPr lang="en-US" dirty="0" smtClean="0"/>
              <a:t>This information is valuable for determining the cause of problems with your script</a:t>
            </a:r>
          </a:p>
          <a:p>
            <a:r>
              <a:rPr lang="en-US" dirty="0" smtClean="0"/>
              <a:t>Press the Clear button to clear out old, irrelevant messages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514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13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Cost/Benefit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524000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Speed of Test Execution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Accuracy and Precision</a:t>
            </a:r>
          </a:p>
          <a:p>
            <a:pPr lvl="1"/>
            <a:r>
              <a:rPr lang="en-US" dirty="0" smtClean="0"/>
              <a:t>Resource Reduction/Re-Tasking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5240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Costly</a:t>
            </a:r>
          </a:p>
          <a:p>
            <a:pPr lvl="1"/>
            <a:r>
              <a:rPr lang="en-US" dirty="0" smtClean="0"/>
              <a:t>Often requires more, specialized resources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managers and executive see a situation where fewer resources can accomplish more, they begin to see it as a panacea to all their ills and want to push forward.</a:t>
            </a:r>
          </a:p>
          <a:p>
            <a:pPr lvl="1"/>
            <a:r>
              <a:rPr lang="en-US" dirty="0" smtClean="0"/>
              <a:t>While tempting to support this because of better funding and acceptance, don’t.  It’s not a panacea and will cost you dearly later.  Keep the goals realistic</a:t>
            </a:r>
          </a:p>
          <a:p>
            <a:r>
              <a:rPr lang="en-US" dirty="0" smtClean="0"/>
              <a:t>The road to automation is long and requires discipline</a:t>
            </a:r>
          </a:p>
        </p:txBody>
      </p:sp>
    </p:spTree>
    <p:extLst>
      <p:ext uri="{BB962C8B-B14F-4D97-AF65-F5344CB8AC3E}">
        <p14:creationId xmlns:p14="http://schemas.microsoft.com/office/powerpoint/2010/main" val="272029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Repeated releases</a:t>
            </a:r>
          </a:p>
          <a:p>
            <a:pPr lvl="2"/>
            <a:r>
              <a:rPr lang="en-US" dirty="0" smtClean="0"/>
              <a:t>Some web sites do perform successive releases over a period of months or years</a:t>
            </a:r>
          </a:p>
          <a:p>
            <a:pPr lvl="2"/>
            <a:r>
              <a:rPr lang="en-US" dirty="0" smtClean="0"/>
              <a:t>Many web sites are one-off shops and cannot benefit from automation unless there’s a common architecture among product lines</a:t>
            </a:r>
          </a:p>
          <a:p>
            <a:pPr lvl="1"/>
            <a:r>
              <a:rPr lang="en-US" dirty="0" smtClean="0"/>
              <a:t>Process Stability and repeatability</a:t>
            </a:r>
          </a:p>
          <a:p>
            <a:pPr lvl="2"/>
            <a:r>
              <a:rPr lang="en-US" dirty="0" smtClean="0"/>
              <a:t>Using a defined SDLC that is used repeatedly across projects or product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Fundamentals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Prerequisites (cont.)</a:t>
            </a:r>
          </a:p>
          <a:p>
            <a:pPr lvl="1"/>
            <a:r>
              <a:rPr lang="en-US" dirty="0" smtClean="0"/>
              <a:t>Repeated successful test projects</a:t>
            </a:r>
          </a:p>
          <a:p>
            <a:pPr lvl="2"/>
            <a:r>
              <a:rPr lang="en-US" dirty="0" smtClean="0"/>
              <a:t>This is an industry best practice.  Walk first then run</a:t>
            </a:r>
          </a:p>
          <a:p>
            <a:pPr lvl="2"/>
            <a:r>
              <a:rPr lang="en-US" dirty="0" smtClean="0"/>
              <a:t>The process can’t be automated unless the process has been worked out and with demonstrated benefits</a:t>
            </a:r>
          </a:p>
          <a:p>
            <a:pPr lvl="1"/>
            <a:r>
              <a:rPr lang="en-US" dirty="0" smtClean="0"/>
              <a:t>Stable Product Design</a:t>
            </a:r>
          </a:p>
          <a:p>
            <a:pPr lvl="2"/>
            <a:r>
              <a:rPr lang="en-US" dirty="0" smtClean="0"/>
              <a:t>If a design or the objects or architecture of the web site changes radically from release to release, it is not worth automating because scripts will require radical changes each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Testing interfaces and system functions of a web site (or software) to identify defects</a:t>
            </a:r>
          </a:p>
          <a:p>
            <a:pPr lvl="1"/>
            <a:r>
              <a:rPr lang="en-US" dirty="0" smtClean="0"/>
              <a:t>This is the focus of this course</a:t>
            </a:r>
          </a:p>
          <a:p>
            <a:r>
              <a:rPr lang="en-US" dirty="0" smtClean="0"/>
              <a:t>Others – not covered by this course</a:t>
            </a:r>
          </a:p>
          <a:p>
            <a:pPr lvl="1"/>
            <a:r>
              <a:rPr lang="en-US" dirty="0" smtClean="0"/>
              <a:t>Hardware automation and Network Monitoring</a:t>
            </a:r>
          </a:p>
          <a:p>
            <a:pPr lvl="1"/>
            <a:r>
              <a:rPr lang="en-US" dirty="0" smtClean="0"/>
              <a:t>Server performance</a:t>
            </a:r>
          </a:p>
          <a:p>
            <a:pPr lvl="1"/>
            <a:r>
              <a:rPr lang="en-US" dirty="0" smtClean="0"/>
              <a:t>White-box integration testing</a:t>
            </a:r>
          </a:p>
          <a:p>
            <a:pPr lvl="1"/>
            <a:r>
              <a:rPr lang="en-US" dirty="0" smtClean="0"/>
              <a:t>Build and configuration testing</a:t>
            </a:r>
          </a:p>
          <a:p>
            <a:pPr lvl="1"/>
            <a:r>
              <a:rPr lang="en-US" dirty="0" smtClean="0"/>
              <a:t>Unit, Stub/Driver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Automation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two types of tools</a:t>
            </a:r>
          </a:p>
          <a:p>
            <a:pPr lvl="1"/>
            <a:r>
              <a:rPr lang="en-US" dirty="0" smtClean="0"/>
              <a:t>Macro Level </a:t>
            </a:r>
            <a:r>
              <a:rPr lang="en-US" dirty="0"/>
              <a:t>R</a:t>
            </a:r>
            <a:r>
              <a:rPr lang="en-US" dirty="0" smtClean="0"/>
              <a:t>ecording and Playback</a:t>
            </a:r>
          </a:p>
          <a:p>
            <a:pPr lvl="2"/>
            <a:r>
              <a:rPr lang="en-US" dirty="0" smtClean="0"/>
              <a:t>Record and Catalog Test scripts</a:t>
            </a:r>
          </a:p>
          <a:p>
            <a:pPr lvl="2"/>
            <a:r>
              <a:rPr lang="en-US" dirty="0" smtClean="0"/>
              <a:t>Simplest approach but lacks vigor and usually requires just as much effort and manual testing</a:t>
            </a:r>
          </a:p>
          <a:p>
            <a:pPr lvl="1"/>
            <a:r>
              <a:rPr lang="en-US" dirty="0" smtClean="0"/>
              <a:t>Testing Suites</a:t>
            </a:r>
            <a:endParaRPr lang="en-US" dirty="0"/>
          </a:p>
          <a:p>
            <a:pPr lvl="2"/>
            <a:r>
              <a:rPr lang="en-US" dirty="0" smtClean="0"/>
              <a:t>These have more rigorous capabilities to:</a:t>
            </a:r>
          </a:p>
          <a:p>
            <a:pPr lvl="3"/>
            <a:r>
              <a:rPr lang="en-US" dirty="0" smtClean="0"/>
              <a:t>Record, catalog and queue sets of test scripts</a:t>
            </a:r>
          </a:p>
          <a:p>
            <a:pPr lvl="3"/>
            <a:r>
              <a:rPr lang="en-US" dirty="0" smtClean="0"/>
              <a:t>Programming interfaces to enable finer levels of control and use of predefined test data</a:t>
            </a:r>
          </a:p>
          <a:p>
            <a:pPr lvl="3"/>
            <a:r>
              <a:rPr lang="en-US" dirty="0" smtClean="0"/>
              <a:t>Also have capabilities to test on many servers concurrently</a:t>
            </a:r>
          </a:p>
          <a:p>
            <a:pPr lvl="3"/>
            <a:r>
              <a:rPr lang="en-US" dirty="0" smtClean="0"/>
              <a:t>Ability to capture and recover from errors detected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8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926"/>
            <a:ext cx="6324600" cy="65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10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864</Words>
  <Application>Microsoft Office PowerPoint</Application>
  <PresentationFormat>On-screen Show (4:3)</PresentationFormat>
  <Paragraphs>122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Software QA and Testing with Automation using Selenium IDE Course 1, Class 2 Deck 2 </vt:lpstr>
      <vt:lpstr>Goal of Automating</vt:lpstr>
      <vt:lpstr>Automation Cost/Benefit</vt:lpstr>
      <vt:lpstr>No Silver Bullet</vt:lpstr>
      <vt:lpstr>Automation Fundamentals</vt:lpstr>
      <vt:lpstr>Automation Fundamentals</vt:lpstr>
      <vt:lpstr>Type of Test Automation</vt:lpstr>
      <vt:lpstr>Type of Automation Tools</vt:lpstr>
      <vt:lpstr>Testing Tools</vt:lpstr>
      <vt:lpstr>Testing Tools (Cont.)</vt:lpstr>
      <vt:lpstr>Web Testing Tools</vt:lpstr>
      <vt:lpstr>Web Testing Tools</vt:lpstr>
      <vt:lpstr>Web Testing Tools</vt:lpstr>
      <vt:lpstr>Test Documentation</vt:lpstr>
      <vt:lpstr>Test Documentation</vt:lpstr>
      <vt:lpstr>The Test Plan</vt:lpstr>
      <vt:lpstr>Lab</vt:lpstr>
      <vt:lpstr>Selenium</vt:lpstr>
      <vt:lpstr>PowerPoint Presentation</vt:lpstr>
      <vt:lpstr>Downloading Plugin</vt:lpstr>
      <vt:lpstr>Downloading Plugin</vt:lpstr>
      <vt:lpstr>Opening the IDE</vt:lpstr>
      <vt:lpstr>Script Recording</vt:lpstr>
      <vt:lpstr>Running Scripts</vt:lpstr>
      <vt:lpstr>The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Windows User</cp:lastModifiedBy>
  <cp:revision>55</cp:revision>
  <cp:lastPrinted>2015-03-04T19:50:06Z</cp:lastPrinted>
  <dcterms:created xsi:type="dcterms:W3CDTF">2015-01-11T21:24:15Z</dcterms:created>
  <dcterms:modified xsi:type="dcterms:W3CDTF">2015-03-27T13:08:06Z</dcterms:modified>
</cp:coreProperties>
</file>