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8" r:id="rId14"/>
    <p:sldId id="279" r:id="rId15"/>
    <p:sldId id="280" r:id="rId16"/>
    <p:sldId id="281" r:id="rId17"/>
    <p:sldId id="284" r:id="rId18"/>
    <p:sldId id="285" r:id="rId19"/>
    <p:sldId id="283" r:id="rId20"/>
    <p:sldId id="286"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goner" initials="D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2/15/2016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dirty="0"/>
          </a:p>
        </p:txBody>
      </p:sp>
    </p:spTree>
    <p:extLst>
      <p:ext uri="{BB962C8B-B14F-4D97-AF65-F5344CB8AC3E}">
        <p14:creationId xmlns:p14="http://schemas.microsoft.com/office/powerpoint/2010/main" val="2148672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1, Class 3</a:t>
            </a:r>
            <a:br>
              <a:rPr lang="en-US" dirty="0" smtClean="0"/>
            </a:br>
            <a:r>
              <a:rPr lang="en-US" dirty="0" smtClean="0"/>
              <a:t>Deck 1</a:t>
            </a:r>
            <a:br>
              <a:rPr lang="en-US" dirty="0" smtClean="0"/>
            </a:br>
            <a:r>
              <a:rPr lang="en-US" dirty="0" smtClean="0"/>
              <a:t>Test Approaches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a:t>
            </a:fld>
            <a:endParaRPr lang="en-US" dirty="0"/>
          </a:p>
        </p:txBody>
      </p:sp>
    </p:spTree>
    <p:extLst>
      <p:ext uri="{BB962C8B-B14F-4D97-AF65-F5344CB8AC3E}">
        <p14:creationId xmlns:p14="http://schemas.microsoft.com/office/powerpoint/2010/main" val="5708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lstStyle/>
          <a:p>
            <a:r>
              <a:rPr lang="en-US" dirty="0" smtClean="0"/>
              <a:t>Program Code</a:t>
            </a:r>
          </a:p>
          <a:p>
            <a:pPr lvl="1"/>
            <a:r>
              <a:rPr lang="en-US" dirty="0" smtClean="0"/>
              <a:t>Program code is tested during the Coding phase as Unit testing</a:t>
            </a:r>
          </a:p>
          <a:p>
            <a:pPr lvl="2"/>
            <a:r>
              <a:rPr lang="en-US" dirty="0" smtClean="0"/>
              <a:t>Going back to Class 1 and the nature of development being constructive, programmers have a natural conflict-of-interest;  they subconsciously avoid testing out side the main path of code execution</a:t>
            </a:r>
          </a:p>
          <a:p>
            <a:pPr lvl="2"/>
            <a:r>
              <a:rPr lang="en-US" dirty="0" smtClean="0"/>
              <a:t>As testers, it’s up to you to get this information as to program execution, multiple paths processing can take and conditions to be met for a given path</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10</a:t>
            </a:fld>
            <a:endParaRPr lang="en-US" dirty="0"/>
          </a:p>
        </p:txBody>
      </p:sp>
    </p:spTree>
    <p:extLst>
      <p:ext uri="{BB962C8B-B14F-4D97-AF65-F5344CB8AC3E}">
        <p14:creationId xmlns:p14="http://schemas.microsoft.com/office/powerpoint/2010/main" val="32484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normAutofit fontScale="85000" lnSpcReduction="20000"/>
          </a:bodyPr>
          <a:lstStyle/>
          <a:p>
            <a:r>
              <a:rPr lang="en-US" dirty="0" smtClean="0"/>
              <a:t>Program Code</a:t>
            </a:r>
          </a:p>
          <a:p>
            <a:pPr lvl="1"/>
            <a:r>
              <a:rPr lang="en-US" dirty="0" smtClean="0"/>
              <a:t>Integration Testing, the assembly of units into a system module/function, or the entire system, is also conducted by developers</a:t>
            </a:r>
          </a:p>
          <a:p>
            <a:pPr lvl="1"/>
            <a:r>
              <a:rPr lang="en-US" dirty="0" smtClean="0"/>
              <a:t>The final build that meets their perception of ‘what is supposed to be delivered to test’ is what is delivered to the test environment or server</a:t>
            </a:r>
          </a:p>
          <a:p>
            <a:pPr lvl="1"/>
            <a:r>
              <a:rPr lang="en-US" dirty="0" smtClean="0"/>
              <a:t>A Test Readiness Review can help to validate whether what is delivered is correct before expending test resources</a:t>
            </a:r>
          </a:p>
          <a:p>
            <a:pPr lvl="1"/>
            <a:r>
              <a:rPr lang="en-US" dirty="0" smtClean="0"/>
              <a:t>After loading source code/html to the test environment or service, run basic tests (a great role for automation!) to verify everything got there!</a:t>
            </a:r>
          </a:p>
          <a:p>
            <a:pPr lvl="2"/>
            <a:r>
              <a:rPr lang="en-US" dirty="0" smtClean="0"/>
              <a:t>This is a form of configuration testing</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11</a:t>
            </a:fld>
            <a:endParaRPr lang="en-US" dirty="0"/>
          </a:p>
        </p:txBody>
      </p:sp>
    </p:spTree>
    <p:extLst>
      <p:ext uri="{BB962C8B-B14F-4D97-AF65-F5344CB8AC3E}">
        <p14:creationId xmlns:p14="http://schemas.microsoft.com/office/powerpoint/2010/main" val="74858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Content Placeholder 2"/>
          <p:cNvSpPr>
            <a:spLocks noGrp="1"/>
          </p:cNvSpPr>
          <p:nvPr>
            <p:ph idx="1"/>
          </p:nvPr>
        </p:nvSpPr>
        <p:spPr/>
        <p:txBody>
          <a:bodyPr/>
          <a:lstStyle/>
          <a:p>
            <a:r>
              <a:rPr lang="en-US" dirty="0" smtClean="0"/>
              <a:t>Life Cycle Tools</a:t>
            </a:r>
          </a:p>
          <a:p>
            <a:pPr lvl="1"/>
            <a:r>
              <a:rPr lang="en-US" dirty="0" smtClean="0"/>
              <a:t>Requirements Management</a:t>
            </a:r>
          </a:p>
          <a:p>
            <a:pPr lvl="2"/>
            <a:r>
              <a:rPr lang="en-US" dirty="0" smtClean="0"/>
              <a:t>Software tools, Spreadsheets</a:t>
            </a:r>
          </a:p>
          <a:p>
            <a:pPr lvl="2"/>
            <a:r>
              <a:rPr lang="en-US" dirty="0" smtClean="0"/>
              <a:t>Requirements Traceability Matrix (RTM)</a:t>
            </a:r>
          </a:p>
          <a:p>
            <a:pPr lvl="1"/>
            <a:r>
              <a:rPr lang="en-US" dirty="0" smtClean="0"/>
              <a:t>Configuration Management Repositories</a:t>
            </a:r>
          </a:p>
          <a:p>
            <a:pPr lvl="2"/>
            <a:r>
              <a:rPr lang="en-US" dirty="0" smtClean="0"/>
              <a:t>Change Requests/Defect Management</a:t>
            </a:r>
          </a:p>
          <a:p>
            <a:pPr lvl="2"/>
            <a:r>
              <a:rPr lang="en-US" dirty="0" smtClean="0"/>
              <a:t>Configuration Control/Version Management</a:t>
            </a:r>
          </a:p>
          <a:p>
            <a:pPr lvl="1"/>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12</a:t>
            </a:fld>
            <a:endParaRPr lang="en-US" dirty="0"/>
          </a:p>
        </p:txBody>
      </p:sp>
    </p:spTree>
    <p:extLst>
      <p:ext uri="{BB962C8B-B14F-4D97-AF65-F5344CB8AC3E}">
        <p14:creationId xmlns:p14="http://schemas.microsoft.com/office/powerpoint/2010/main" val="11698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Content Placeholder 2"/>
          <p:cNvSpPr>
            <a:spLocks noGrp="1"/>
          </p:cNvSpPr>
          <p:nvPr>
            <p:ph idx="1"/>
          </p:nvPr>
        </p:nvSpPr>
        <p:spPr/>
        <p:txBody>
          <a:bodyPr/>
          <a:lstStyle/>
          <a:p>
            <a:r>
              <a:rPr lang="en-US" dirty="0" smtClean="0"/>
              <a:t>Office Tools</a:t>
            </a:r>
          </a:p>
          <a:p>
            <a:pPr lvl="1"/>
            <a:r>
              <a:rPr lang="en-US" dirty="0" smtClean="0"/>
              <a:t>Word Processing – Test scripts/Scenarios</a:t>
            </a:r>
          </a:p>
          <a:p>
            <a:pPr lvl="1"/>
            <a:r>
              <a:rPr lang="en-US" dirty="0" smtClean="0"/>
              <a:t>Spreadsheets</a:t>
            </a:r>
          </a:p>
          <a:p>
            <a:pPr lvl="2"/>
            <a:r>
              <a:rPr lang="en-US" dirty="0" smtClean="0"/>
              <a:t>RTM</a:t>
            </a:r>
          </a:p>
          <a:p>
            <a:pPr lvl="2"/>
            <a:r>
              <a:rPr lang="en-US" dirty="0" smtClean="0"/>
              <a:t>Defect Burn-Down Charts</a:t>
            </a:r>
          </a:p>
          <a:p>
            <a:pPr lvl="1"/>
            <a:r>
              <a:rPr lang="en-US" dirty="0" smtClean="0"/>
              <a:t>State Transition Diagrams</a:t>
            </a:r>
          </a:p>
          <a:p>
            <a:pPr lvl="2"/>
            <a:r>
              <a:rPr lang="en-US" dirty="0" smtClean="0"/>
              <a:t>Show the transitions through a business process </a:t>
            </a:r>
          </a:p>
          <a:p>
            <a:pPr lvl="2"/>
            <a:r>
              <a:rPr lang="en-US" dirty="0" smtClean="0"/>
              <a:t>Object Transition Modeling</a:t>
            </a:r>
          </a:p>
          <a:p>
            <a:pPr lvl="3"/>
            <a:r>
              <a:rPr lang="en-US" dirty="0" smtClean="0"/>
              <a:t>Done visually or textually or in a spreadsheet</a:t>
            </a:r>
          </a:p>
          <a:p>
            <a:pPr lvl="2"/>
            <a:endParaRPr lang="en-US" dirty="0" smtClean="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13</a:t>
            </a:fld>
            <a:endParaRPr lang="en-US" dirty="0"/>
          </a:p>
        </p:txBody>
      </p:sp>
    </p:spTree>
    <p:extLst>
      <p:ext uri="{BB962C8B-B14F-4D97-AF65-F5344CB8AC3E}">
        <p14:creationId xmlns:p14="http://schemas.microsoft.com/office/powerpoint/2010/main" val="405098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Transition Model (OTM)</a:t>
            </a:r>
            <a:endParaRPr lang="en-US" dirty="0"/>
          </a:p>
        </p:txBody>
      </p:sp>
      <p:sp>
        <p:nvSpPr>
          <p:cNvPr id="3" name="Content Placeholder 2"/>
          <p:cNvSpPr>
            <a:spLocks noGrp="1"/>
          </p:cNvSpPr>
          <p:nvPr>
            <p:ph idx="1"/>
          </p:nvPr>
        </p:nvSpPr>
        <p:spPr/>
        <p:txBody>
          <a:bodyPr/>
          <a:lstStyle/>
          <a:p>
            <a:r>
              <a:rPr lang="en-US" dirty="0" smtClean="0"/>
              <a:t>Show the transition from:</a:t>
            </a:r>
          </a:p>
          <a:p>
            <a:pPr lvl="1"/>
            <a:r>
              <a:rPr lang="en-US" dirty="0" smtClean="0"/>
              <a:t>One page to another</a:t>
            </a:r>
          </a:p>
          <a:p>
            <a:pPr lvl="1"/>
            <a:r>
              <a:rPr lang="en-US" dirty="0" smtClean="0"/>
              <a:t>One site to another (outbound)</a:t>
            </a:r>
          </a:p>
          <a:p>
            <a:pPr lvl="2"/>
            <a:r>
              <a:rPr lang="en-US" dirty="0" smtClean="0"/>
              <a:t>May include return path</a:t>
            </a:r>
          </a:p>
          <a:p>
            <a:pPr lvl="1"/>
            <a:r>
              <a:rPr lang="en-US" dirty="0" smtClean="0"/>
              <a:t>Page to media content</a:t>
            </a:r>
          </a:p>
          <a:p>
            <a:pPr lvl="1"/>
            <a:r>
              <a:rPr lang="en-US" dirty="0" smtClean="0"/>
              <a:t>Annotate to show exchange of data or information flow</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14</a:t>
            </a:fld>
            <a:endParaRPr lang="en-US" dirty="0"/>
          </a:p>
        </p:txBody>
      </p:sp>
    </p:spTree>
    <p:extLst>
      <p:ext uri="{BB962C8B-B14F-4D97-AF65-F5344CB8AC3E}">
        <p14:creationId xmlns:p14="http://schemas.microsoft.com/office/powerpoint/2010/main" val="329764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Visual OTM</a:t>
            </a:r>
            <a:endParaRPr lang="en-US" dirty="0"/>
          </a:p>
        </p:txBody>
      </p:sp>
      <p:pic>
        <p:nvPicPr>
          <p:cNvPr id="1027" name="Picture 3" descr="E:\MC\150201\MC Course\OMT Dia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1471"/>
            <a:ext cx="9144000" cy="563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OTM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4" y="2057400"/>
            <a:ext cx="8932619"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16</a:t>
            </a:fld>
            <a:endParaRPr lang="en-US" dirty="0"/>
          </a:p>
        </p:txBody>
      </p:sp>
    </p:spTree>
    <p:extLst>
      <p:ext uri="{BB962C8B-B14F-4D97-AF65-F5344CB8AC3E}">
        <p14:creationId xmlns:p14="http://schemas.microsoft.com/office/powerpoint/2010/main" val="149330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RTM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Rows</a:t>
            </a:r>
          </a:p>
          <a:p>
            <a:pPr lvl="1"/>
            <a:r>
              <a:rPr lang="en-US" dirty="0" smtClean="0"/>
              <a:t>Lists each requirement to be developed by unique number and may include the title</a:t>
            </a:r>
          </a:p>
          <a:p>
            <a:r>
              <a:rPr lang="en-US" dirty="0" smtClean="0"/>
              <a:t>Columns</a:t>
            </a:r>
          </a:p>
          <a:p>
            <a:pPr lvl="1"/>
            <a:r>
              <a:rPr lang="en-US" dirty="0" smtClean="0"/>
              <a:t>Lists the related work products that further develop the requirement</a:t>
            </a:r>
          </a:p>
          <a:p>
            <a:pPr lvl="2"/>
            <a:r>
              <a:rPr lang="en-US" dirty="0" smtClean="0"/>
              <a:t>Design specifications</a:t>
            </a:r>
          </a:p>
          <a:p>
            <a:pPr lvl="2"/>
            <a:r>
              <a:rPr lang="en-US" dirty="0" smtClean="0"/>
              <a:t>Use cases</a:t>
            </a:r>
          </a:p>
          <a:p>
            <a:pPr lvl="2"/>
            <a:r>
              <a:rPr lang="en-US" dirty="0" smtClean="0"/>
              <a:t>Code files and version numbers</a:t>
            </a:r>
          </a:p>
          <a:p>
            <a:pPr lvl="2"/>
            <a:r>
              <a:rPr lang="en-US" dirty="0" smtClean="0"/>
              <a:t>Test cases that verify proper function</a:t>
            </a:r>
          </a:p>
          <a:p>
            <a:pPr lvl="2"/>
            <a:r>
              <a:rPr lang="en-US" dirty="0" smtClean="0"/>
              <a:t>May include Acceptance Test cases</a:t>
            </a:r>
          </a:p>
          <a:p>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17</a:t>
            </a:fld>
            <a:endParaRPr lang="en-US" dirty="0"/>
          </a:p>
        </p:txBody>
      </p:sp>
    </p:spTree>
    <p:extLst>
      <p:ext uri="{BB962C8B-B14F-4D97-AF65-F5344CB8AC3E}">
        <p14:creationId xmlns:p14="http://schemas.microsoft.com/office/powerpoint/2010/main" val="3332641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lstStyle/>
          <a:p>
            <a:r>
              <a:rPr lang="en-US" dirty="0" smtClean="0"/>
              <a:t>Using the Defect management tool, there are many graphs that can be generated by any tool.</a:t>
            </a:r>
          </a:p>
          <a:p>
            <a:pPr lvl="1"/>
            <a:r>
              <a:rPr lang="en-US" dirty="0" smtClean="0"/>
              <a:t>Show defects by priority and status (Open, Fixed, Verified, Closed)</a:t>
            </a:r>
          </a:p>
          <a:p>
            <a:pPr lvl="1"/>
            <a:r>
              <a:rPr lang="en-US" dirty="0" smtClean="0"/>
              <a:t>Show productivity by the number of defects closed over time vs. the defects opened</a:t>
            </a:r>
          </a:p>
          <a:p>
            <a:pPr lvl="1"/>
            <a:r>
              <a:rPr lang="en-US" dirty="0" smtClean="0"/>
              <a:t>Defect Burn-down charts</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18</a:t>
            </a:fld>
            <a:endParaRPr lang="en-US" dirty="0"/>
          </a:p>
        </p:txBody>
      </p:sp>
    </p:spTree>
    <p:extLst>
      <p:ext uri="{BB962C8B-B14F-4D97-AF65-F5344CB8AC3E}">
        <p14:creationId xmlns:p14="http://schemas.microsoft.com/office/powerpoint/2010/main" val="46234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Burn-down Chart</a:t>
            </a:r>
            <a:endParaRPr lang="en-US" dirty="0"/>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r>
              <a:rPr lang="en-US" dirty="0" smtClean="0"/>
              <a:t>This is used to list:</a:t>
            </a:r>
          </a:p>
          <a:p>
            <a:pPr lvl="1"/>
            <a:r>
              <a:rPr lang="en-US" dirty="0" smtClean="0"/>
              <a:t>Defects planned to be fixed (see Test Plan)</a:t>
            </a:r>
          </a:p>
          <a:p>
            <a:pPr lvl="1"/>
            <a:r>
              <a:rPr lang="en-US" dirty="0" smtClean="0"/>
              <a:t>Defects uncovered in testing (see defect repositories)</a:t>
            </a:r>
          </a:p>
          <a:p>
            <a:pPr lvl="1"/>
            <a:r>
              <a:rPr lang="en-US" dirty="0" smtClean="0"/>
              <a:t>Their priorities </a:t>
            </a:r>
          </a:p>
          <a:p>
            <a:pPr lvl="2"/>
            <a:r>
              <a:rPr lang="en-US" dirty="0" smtClean="0"/>
              <a:t>High (Must be fixed)</a:t>
            </a:r>
          </a:p>
          <a:p>
            <a:pPr lvl="2"/>
            <a:r>
              <a:rPr lang="en-US" dirty="0" smtClean="0"/>
              <a:t>Medium (Would be good to fix, if time allows)</a:t>
            </a:r>
          </a:p>
          <a:p>
            <a:pPr lvl="2"/>
            <a:r>
              <a:rPr lang="en-US" dirty="0" smtClean="0"/>
              <a:t>Low (May be deferred)</a:t>
            </a:r>
          </a:p>
          <a:p>
            <a:pPr lvl="1"/>
            <a:r>
              <a:rPr lang="en-US" dirty="0" smtClean="0"/>
              <a:t>Their current disposition</a:t>
            </a:r>
          </a:p>
          <a:p>
            <a:pPr lvl="2"/>
            <a:r>
              <a:rPr lang="en-US" dirty="0" smtClean="0"/>
              <a:t>Fixed</a:t>
            </a:r>
          </a:p>
          <a:p>
            <a:pPr lvl="2"/>
            <a:r>
              <a:rPr lang="en-US" dirty="0" smtClean="0"/>
              <a:t>Verified</a:t>
            </a:r>
          </a:p>
          <a:p>
            <a:pPr lvl="2"/>
            <a:r>
              <a:rPr lang="en-US" dirty="0" smtClean="0"/>
              <a:t>Closed</a:t>
            </a:r>
          </a:p>
          <a:p>
            <a:r>
              <a:rPr lang="en-US" dirty="0" smtClean="0"/>
              <a:t>Using a spreadsheet allows easy sorting by priority and disposition</a:t>
            </a:r>
          </a:p>
          <a:p>
            <a:r>
              <a:rPr lang="en-US" dirty="0" smtClean="0"/>
              <a:t>Sometimes placed on a wall common to the project team so everyone can see the daily status</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19</a:t>
            </a:fld>
            <a:endParaRPr lang="en-US" dirty="0"/>
          </a:p>
        </p:txBody>
      </p:sp>
    </p:spTree>
    <p:extLst>
      <p:ext uri="{BB962C8B-B14F-4D97-AF65-F5344CB8AC3E}">
        <p14:creationId xmlns:p14="http://schemas.microsoft.com/office/powerpoint/2010/main" val="413825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r>
              <a:rPr lang="en-US" dirty="0" smtClean="0"/>
              <a:t>From this point forward, we delve more into the details of testing efforts and the IDE</a:t>
            </a:r>
          </a:p>
          <a:p>
            <a:r>
              <a:rPr lang="en-US" dirty="0" smtClean="0"/>
              <a:t>There are a couple things to note regarding the textbook</a:t>
            </a:r>
          </a:p>
          <a:p>
            <a:pPr lvl="1"/>
            <a:r>
              <a:rPr lang="en-US" dirty="0" smtClean="0"/>
              <a:t>Discount Chapter 6 as it is mainly about white-box testing, code reviews and other quality activities that rarely occur with Testing input</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2</a:t>
            </a:fld>
            <a:endParaRPr lang="en-US" dirty="0"/>
          </a:p>
        </p:txBody>
      </p:sp>
    </p:spTree>
    <p:extLst>
      <p:ext uri="{BB962C8B-B14F-4D97-AF65-F5344CB8AC3E}">
        <p14:creationId xmlns:p14="http://schemas.microsoft.com/office/powerpoint/2010/main" val="1055599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Test Metrics</a:t>
            </a:r>
            <a:endParaRPr lang="en-US" dirty="0"/>
          </a:p>
        </p:txBody>
      </p:sp>
      <p:sp>
        <p:nvSpPr>
          <p:cNvPr id="3" name="Content Placeholder 2"/>
          <p:cNvSpPr>
            <a:spLocks noGrp="1"/>
          </p:cNvSpPr>
          <p:nvPr>
            <p:ph idx="1"/>
          </p:nvPr>
        </p:nvSpPr>
        <p:spPr/>
        <p:txBody>
          <a:bodyPr/>
          <a:lstStyle/>
          <a:p>
            <a:r>
              <a:rPr lang="en-US" dirty="0" smtClean="0"/>
              <a:t>Again, borrowing from IEEE</a:t>
            </a:r>
          </a:p>
          <a:p>
            <a:pPr lvl="1"/>
            <a:r>
              <a:rPr lang="en-US" dirty="0" smtClean="0"/>
              <a:t>Standard 982.1 Dictionary of Measures</a:t>
            </a:r>
          </a:p>
          <a:p>
            <a:r>
              <a:rPr lang="en-US" dirty="0" smtClean="0"/>
              <a:t>Defect Density</a:t>
            </a:r>
          </a:p>
          <a:p>
            <a:r>
              <a:rPr lang="en-US" dirty="0" smtClean="0"/>
              <a:t>Functional Test Coverage</a:t>
            </a:r>
          </a:p>
          <a:p>
            <a:r>
              <a:rPr lang="en-US" dirty="0" smtClean="0"/>
              <a:t>Mean Time Between Failure</a:t>
            </a:r>
          </a:p>
          <a:p>
            <a:r>
              <a:rPr lang="en-US" dirty="0" smtClean="0"/>
              <a:t>Cyclomatic Complexity</a:t>
            </a:r>
          </a:p>
          <a:p>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20</a:t>
            </a:fld>
            <a:endParaRPr lang="en-US" dirty="0"/>
          </a:p>
        </p:txBody>
      </p:sp>
    </p:spTree>
    <p:extLst>
      <p:ext uri="{BB962C8B-B14F-4D97-AF65-F5344CB8AC3E}">
        <p14:creationId xmlns:p14="http://schemas.microsoft.com/office/powerpoint/2010/main" val="157766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Effectiveness</a:t>
            </a:r>
            <a:endParaRPr lang="en-US" dirty="0"/>
          </a:p>
        </p:txBody>
      </p:sp>
      <p:sp>
        <p:nvSpPr>
          <p:cNvPr id="3" name="Content Placeholder 2"/>
          <p:cNvSpPr>
            <a:spLocks noGrp="1"/>
          </p:cNvSpPr>
          <p:nvPr>
            <p:ph idx="1"/>
          </p:nvPr>
        </p:nvSpPr>
        <p:spPr/>
        <p:txBody>
          <a:bodyPr>
            <a:normAutofit lnSpcReduction="10000"/>
          </a:bodyPr>
          <a:lstStyle/>
          <a:p>
            <a:r>
              <a:rPr lang="en-US" dirty="0" smtClean="0"/>
              <a:t>Bug Seeding</a:t>
            </a:r>
          </a:p>
          <a:p>
            <a:pPr lvl="1"/>
            <a:r>
              <a:rPr lang="en-US" dirty="0" smtClean="0"/>
              <a:t>A method of inserting bugs into software to determine how effectively defects are detected and removed</a:t>
            </a:r>
          </a:p>
          <a:p>
            <a:pPr lvl="1"/>
            <a:r>
              <a:rPr lang="en-US" dirty="0" smtClean="0"/>
              <a:t>The bugs are documented as to location so they can be removed before deployment</a:t>
            </a:r>
          </a:p>
          <a:p>
            <a:pPr lvl="1"/>
            <a:r>
              <a:rPr lang="en-US" dirty="0" smtClean="0"/>
              <a:t>Testers are unaware of their existence </a:t>
            </a:r>
          </a:p>
          <a:p>
            <a:pPr lvl="1"/>
            <a:r>
              <a:rPr lang="en-US" dirty="0" smtClean="0"/>
              <a:t>Downside is it takes extra cycles and thus more time to do this and it increases risk (if a seeded bug is not removed)</a:t>
            </a:r>
            <a:endParaRPr lang="en-US" dirty="0"/>
          </a:p>
        </p:txBody>
      </p:sp>
    </p:spTree>
    <p:extLst>
      <p:ext uri="{BB962C8B-B14F-4D97-AF65-F5344CB8AC3E}">
        <p14:creationId xmlns:p14="http://schemas.microsoft.com/office/powerpoint/2010/main" val="14837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Testing can occur as formal or informal</a:t>
            </a:r>
          </a:p>
          <a:p>
            <a:r>
              <a:rPr lang="en-US" dirty="0" smtClean="0"/>
              <a:t>Formal</a:t>
            </a:r>
          </a:p>
          <a:p>
            <a:pPr lvl="1"/>
            <a:r>
              <a:rPr lang="en-US" dirty="0" smtClean="0"/>
              <a:t>This means the test plans are defined, scripts are documented and followed and results of testing are reported both in the interim (during the Test phase to identify defects and support remediation) and at the conclusion of testing (for record keeping purposes)</a:t>
            </a:r>
          </a:p>
          <a:p>
            <a:r>
              <a:rPr lang="en-US" dirty="0" smtClean="0"/>
              <a:t>Informal</a:t>
            </a:r>
          </a:p>
          <a:p>
            <a:pPr lvl="1"/>
            <a:r>
              <a:rPr lang="en-US" dirty="0" smtClean="0"/>
              <a:t>Ad-hoc, no defined plan or scripts.  </a:t>
            </a:r>
            <a:r>
              <a:rPr lang="en-US" dirty="0"/>
              <a:t>U</a:t>
            </a:r>
            <a:r>
              <a:rPr lang="en-US" dirty="0" smtClean="0"/>
              <a:t>nstructured hacking away at a site hoping to find a problem</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3</a:t>
            </a:fld>
            <a:endParaRPr lang="en-US" dirty="0"/>
          </a:p>
        </p:txBody>
      </p:sp>
    </p:spTree>
    <p:extLst>
      <p:ext uri="{BB962C8B-B14F-4D97-AF65-F5344CB8AC3E}">
        <p14:creationId xmlns:p14="http://schemas.microsoft.com/office/powerpoint/2010/main" val="259654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Test-to-Fail</a:t>
            </a:r>
          </a:p>
          <a:p>
            <a:pPr lvl="1"/>
            <a:r>
              <a:rPr lang="en-US" dirty="0" smtClean="0"/>
              <a:t>The alternative to Test-to-Pass that seeks to exercise basic functions and try creative approaches to breaking the site.</a:t>
            </a:r>
          </a:p>
          <a:p>
            <a:pPr lvl="1"/>
            <a:r>
              <a:rPr lang="en-US" dirty="0" smtClean="0"/>
              <a:t>Employs the use of Scenarios to test end-to-end business processes</a:t>
            </a:r>
          </a:p>
          <a:p>
            <a:r>
              <a:rPr lang="en-US" dirty="0" smtClean="0"/>
              <a:t>Test-to-Pass</a:t>
            </a:r>
          </a:p>
          <a:p>
            <a:pPr lvl="1"/>
            <a:r>
              <a:rPr lang="en-US" dirty="0" smtClean="0"/>
              <a:t>Rarely used except to checkout new functions for functions around a main path on prototypes</a:t>
            </a:r>
          </a:p>
          <a:p>
            <a:pPr lvl="1"/>
            <a:r>
              <a:rPr lang="en-US" dirty="0" smtClean="0"/>
              <a:t>Also used to test environments (Test, Development, UAT and production) to verify the configuration</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4</a:t>
            </a:fld>
            <a:endParaRPr lang="en-US" dirty="0"/>
          </a:p>
        </p:txBody>
      </p:sp>
    </p:spTree>
    <p:extLst>
      <p:ext uri="{BB962C8B-B14F-4D97-AF65-F5344CB8AC3E}">
        <p14:creationId xmlns:p14="http://schemas.microsoft.com/office/powerpoint/2010/main" val="345070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Equivalence Partitioning (EP)</a:t>
            </a:r>
          </a:p>
          <a:p>
            <a:pPr lvl="1"/>
            <a:r>
              <a:rPr lang="en-US" dirty="0" smtClean="0"/>
              <a:t>When there exists a large set of test case that can be executed but lack time and resources to do so</a:t>
            </a:r>
          </a:p>
          <a:p>
            <a:pPr lvl="1"/>
            <a:r>
              <a:rPr lang="en-US" dirty="0" smtClean="0"/>
              <a:t>There needs to be an approach to define a working set that:</a:t>
            </a:r>
          </a:p>
          <a:p>
            <a:pPr lvl="2"/>
            <a:r>
              <a:rPr lang="en-US" dirty="0" smtClean="0"/>
              <a:t>Adequately tests:</a:t>
            </a:r>
          </a:p>
          <a:p>
            <a:pPr lvl="3"/>
            <a:r>
              <a:rPr lang="en-US" dirty="0" smtClean="0"/>
              <a:t> Core and ancillary functions</a:t>
            </a:r>
          </a:p>
          <a:p>
            <a:pPr lvl="3"/>
            <a:r>
              <a:rPr lang="en-US" dirty="0" smtClean="0"/>
              <a:t>Business Processes</a:t>
            </a:r>
          </a:p>
          <a:p>
            <a:pPr lvl="3"/>
            <a:r>
              <a:rPr lang="en-US" dirty="0" smtClean="0"/>
              <a:t>Interfaces</a:t>
            </a:r>
          </a:p>
          <a:p>
            <a:r>
              <a:rPr lang="en-US" dirty="0" smtClean="0"/>
              <a:t>EP will often employ prioritization of scripts and allocation of them to the iterations of building and testing</a:t>
            </a:r>
          </a:p>
          <a:p>
            <a:pPr lvl="2"/>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5</a:t>
            </a:fld>
            <a:endParaRPr lang="en-US" dirty="0"/>
          </a:p>
        </p:txBody>
      </p:sp>
    </p:spTree>
    <p:extLst>
      <p:ext uri="{BB962C8B-B14F-4D97-AF65-F5344CB8AC3E}">
        <p14:creationId xmlns:p14="http://schemas.microsoft.com/office/powerpoint/2010/main" val="148428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lstStyle/>
          <a:p>
            <a:r>
              <a:rPr lang="en-US" dirty="0" smtClean="0"/>
              <a:t>Data Testing</a:t>
            </a:r>
          </a:p>
          <a:p>
            <a:pPr lvl="1"/>
            <a:r>
              <a:rPr lang="en-US" dirty="0" smtClean="0"/>
              <a:t>This boils down to two things to observe and track:</a:t>
            </a:r>
          </a:p>
          <a:p>
            <a:pPr lvl="2"/>
            <a:r>
              <a:rPr lang="en-US" dirty="0" smtClean="0"/>
              <a:t>Data is stored and retrieved as entered, except when a business process transforms it.</a:t>
            </a:r>
          </a:p>
          <a:p>
            <a:pPr lvl="2"/>
            <a:r>
              <a:rPr lang="en-US" dirty="0" smtClean="0"/>
              <a:t>Transformations or aggregation of data is performed accurately, according to the algorithm (which should be in the requirements or design specification)</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6</a:t>
            </a:fld>
            <a:endParaRPr lang="en-US" dirty="0"/>
          </a:p>
        </p:txBody>
      </p:sp>
    </p:spTree>
    <p:extLst>
      <p:ext uri="{BB962C8B-B14F-4D97-AF65-F5344CB8AC3E}">
        <p14:creationId xmlns:p14="http://schemas.microsoft.com/office/powerpoint/2010/main" val="408653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lstStyle/>
          <a:p>
            <a:r>
              <a:rPr lang="en-US" dirty="0" smtClean="0"/>
              <a:t>Boundary Testing</a:t>
            </a:r>
          </a:p>
          <a:p>
            <a:pPr lvl="1"/>
            <a:r>
              <a:rPr lang="en-US" dirty="0" smtClean="0"/>
              <a:t>This tests the entry of values for specific fields</a:t>
            </a:r>
          </a:p>
          <a:p>
            <a:pPr lvl="1"/>
            <a:r>
              <a:rPr lang="en-US" dirty="0" smtClean="0"/>
              <a:t>Engineering data and heuristics state that errors often occur at the boundaries of the data</a:t>
            </a:r>
          </a:p>
          <a:p>
            <a:pPr lvl="1"/>
            <a:r>
              <a:rPr lang="en-US" dirty="0" smtClean="0"/>
              <a:t>If a field is to enter a SSN, the boundaries are</a:t>
            </a:r>
          </a:p>
          <a:p>
            <a:pPr lvl="2"/>
            <a:r>
              <a:rPr lang="en-US" dirty="0" smtClean="0"/>
              <a:t>Lower (0), Upper (999-99-9999 or 000-00-0000)</a:t>
            </a:r>
            <a:endParaRPr lang="en-US" dirty="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7</a:t>
            </a:fld>
            <a:endParaRPr lang="en-US" dirty="0"/>
          </a:p>
        </p:txBody>
      </p:sp>
    </p:spTree>
    <p:extLst>
      <p:ext uri="{BB962C8B-B14F-4D97-AF65-F5344CB8AC3E}">
        <p14:creationId xmlns:p14="http://schemas.microsoft.com/office/powerpoint/2010/main" val="286133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normAutofit fontScale="92500" lnSpcReduction="20000"/>
          </a:bodyPr>
          <a:lstStyle/>
          <a:p>
            <a:r>
              <a:rPr lang="en-US" dirty="0" smtClean="0"/>
              <a:t>Interface Testing</a:t>
            </a:r>
          </a:p>
          <a:p>
            <a:pPr lvl="1"/>
            <a:r>
              <a:rPr lang="en-US" dirty="0" smtClean="0"/>
              <a:t>There are numerous sorts of interfaces in a system</a:t>
            </a:r>
          </a:p>
          <a:p>
            <a:pPr lvl="2"/>
            <a:r>
              <a:rPr lang="en-US" dirty="0" smtClean="0"/>
              <a:t>Interfaces to hardware such as printers, networks, servers…etc.</a:t>
            </a:r>
          </a:p>
          <a:p>
            <a:pPr lvl="2"/>
            <a:r>
              <a:rPr lang="en-US" dirty="0" smtClean="0"/>
              <a:t>Interfaces formed on the basis of data exchanges among systems/servers</a:t>
            </a:r>
          </a:p>
          <a:p>
            <a:pPr lvl="2"/>
            <a:r>
              <a:rPr lang="en-US" dirty="0" smtClean="0"/>
              <a:t>Interfaces within a business process or interfaces between system functions and modules</a:t>
            </a:r>
          </a:p>
          <a:p>
            <a:pPr lvl="2"/>
            <a:r>
              <a:rPr lang="en-US" dirty="0" smtClean="0"/>
              <a:t>Interfaces at low-level program code that cannot be observed</a:t>
            </a:r>
          </a:p>
          <a:p>
            <a:pPr lvl="1"/>
            <a:r>
              <a:rPr lang="en-US" dirty="0" smtClean="0"/>
              <a:t>The same Engineering heuristic as boundary testing applies here, </a:t>
            </a:r>
            <a:r>
              <a:rPr lang="en-US" dirty="0"/>
              <a:t>Engineering data and heuristics state that errors often occur at the </a:t>
            </a:r>
            <a:r>
              <a:rPr lang="en-US" dirty="0" smtClean="0"/>
              <a:t>interfaces of systems</a:t>
            </a:r>
            <a:endParaRPr lang="en-US" dirty="0"/>
          </a:p>
          <a:p>
            <a:pPr lvl="1"/>
            <a:endParaRPr lang="en-US" dirty="0" smtClean="0"/>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8</a:t>
            </a:fld>
            <a:endParaRPr lang="en-US" dirty="0"/>
          </a:p>
        </p:txBody>
      </p:sp>
    </p:spTree>
    <p:extLst>
      <p:ext uri="{BB962C8B-B14F-4D97-AF65-F5344CB8AC3E}">
        <p14:creationId xmlns:p14="http://schemas.microsoft.com/office/powerpoint/2010/main" val="11397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(cont.)</a:t>
            </a:r>
          </a:p>
        </p:txBody>
      </p:sp>
      <p:sp>
        <p:nvSpPr>
          <p:cNvPr id="3" name="Content Placeholder 2"/>
          <p:cNvSpPr>
            <a:spLocks noGrp="1"/>
          </p:cNvSpPr>
          <p:nvPr>
            <p:ph idx="1"/>
          </p:nvPr>
        </p:nvSpPr>
        <p:spPr/>
        <p:txBody>
          <a:bodyPr>
            <a:normAutofit fontScale="92500" lnSpcReduction="20000"/>
          </a:bodyPr>
          <a:lstStyle/>
          <a:p>
            <a:r>
              <a:rPr lang="en-US" dirty="0" smtClean="0"/>
              <a:t>These approaches generally require a lot of information about the system, how it’s constructed and how it acts</a:t>
            </a:r>
          </a:p>
          <a:p>
            <a:r>
              <a:rPr lang="en-US" dirty="0" smtClean="0"/>
              <a:t>In large, mature organizations much of this insight is gained in Requirements and Design reviews</a:t>
            </a:r>
          </a:p>
          <a:p>
            <a:r>
              <a:rPr lang="en-US" dirty="0" smtClean="0"/>
              <a:t>Web site organizations are rarely large or mature in their processes</a:t>
            </a:r>
          </a:p>
          <a:p>
            <a:r>
              <a:rPr lang="en-US" dirty="0" smtClean="0"/>
              <a:t>Your success depends on maintaining relationships with developers to be able to get more of this knowledge</a:t>
            </a:r>
          </a:p>
        </p:txBody>
      </p:sp>
      <p:sp>
        <p:nvSpPr>
          <p:cNvPr id="4" name="Date Placeholder 3"/>
          <p:cNvSpPr>
            <a:spLocks noGrp="1"/>
          </p:cNvSpPr>
          <p:nvPr>
            <p:ph type="dt" sz="half" idx="10"/>
          </p:nvPr>
        </p:nvSpPr>
        <p:spPr>
          <a:xfrm>
            <a:off x="152400" y="6356350"/>
            <a:ext cx="1371600" cy="365125"/>
          </a:xfrm>
        </p:spPr>
        <p:txBody>
          <a:bodyPr/>
          <a:lstStyle/>
          <a:p>
            <a:fld id="{7AD20EE4-0733-4907-8B15-0EC5B219CC6A}" type="datetimeFigureOut">
              <a:rPr lang="en-US" smtClean="0"/>
              <a:t>2/15/2016</a:t>
            </a:fld>
            <a:endParaRPr lang="en-US" dirty="0"/>
          </a:p>
        </p:txBody>
      </p:sp>
      <p:sp>
        <p:nvSpPr>
          <p:cNvPr id="5" name="Footer Placeholder 4"/>
          <p:cNvSpPr>
            <a:spLocks noGrp="1"/>
          </p:cNvSpPr>
          <p:nvPr>
            <p:ph type="ftr" sz="quarter" idx="11"/>
          </p:nvPr>
        </p:nvSpPr>
        <p:spPr>
          <a:xfrm>
            <a:off x="1828800" y="6356350"/>
            <a:ext cx="5257800" cy="365125"/>
          </a:xfrm>
          <a:prstGeom prst="rect">
            <a:avLst/>
          </a:prstGeom>
        </p:spPr>
        <p:txBody>
          <a:bodyPr/>
          <a:lstStyle/>
          <a:p>
            <a:r>
              <a:rPr lang="en-US" dirty="0" smtClean="0"/>
              <a:t>Copyright 2016 David Wagoner, Montgomery College</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69D71191-D6F7-4EB1-B544-658800134A88}" type="slidenum">
              <a:rPr lang="en-US" smtClean="0"/>
              <a:t>9</a:t>
            </a:fld>
            <a:endParaRPr lang="en-US" dirty="0"/>
          </a:p>
        </p:txBody>
      </p:sp>
    </p:spTree>
    <p:extLst>
      <p:ext uri="{BB962C8B-B14F-4D97-AF65-F5344CB8AC3E}">
        <p14:creationId xmlns:p14="http://schemas.microsoft.com/office/powerpoint/2010/main" val="3611158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TotalTime>
  <Words>1271</Words>
  <Application>Microsoft Office PowerPoint</Application>
  <PresentationFormat>On-screen Show (4:3)</PresentationFormat>
  <Paragraphs>192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Software QA and Testing with Automation using Selenium IDE Course 1, Class 3 Deck 1 Test Approaches </vt:lpstr>
      <vt:lpstr>A Note</vt:lpstr>
      <vt:lpstr>Unstructured Testing</vt:lpstr>
      <vt:lpstr>Approaches</vt:lpstr>
      <vt:lpstr>Approaches (cont.)</vt:lpstr>
      <vt:lpstr>Approaches (cont.)</vt:lpstr>
      <vt:lpstr>Approaches (cont.)</vt:lpstr>
      <vt:lpstr>Approaches (cont.)</vt:lpstr>
      <vt:lpstr>Approaches (cont.)</vt:lpstr>
      <vt:lpstr>Approaches (cont.)</vt:lpstr>
      <vt:lpstr>Approaches (cont.)</vt:lpstr>
      <vt:lpstr>Testing Tools</vt:lpstr>
      <vt:lpstr>Testing Tools</vt:lpstr>
      <vt:lpstr>Object Transition Model (OTM)</vt:lpstr>
      <vt:lpstr>Visual OTM</vt:lpstr>
      <vt:lpstr>Textual OTM</vt:lpstr>
      <vt:lpstr>The RTM</vt:lpstr>
      <vt:lpstr>Testing Metrics</vt:lpstr>
      <vt:lpstr>Defect Burn-down Chart</vt:lpstr>
      <vt:lpstr>Engineering Test Metrics</vt:lpstr>
      <vt:lpstr>Test Effectiveness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75</cp:revision>
  <dcterms:created xsi:type="dcterms:W3CDTF">2015-01-11T21:24:15Z</dcterms:created>
  <dcterms:modified xsi:type="dcterms:W3CDTF">2016-02-15T09:41:30Z</dcterms:modified>
</cp:coreProperties>
</file>