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9" r:id="rId15"/>
    <p:sldId id="281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Wagoner" initials="D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1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1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20EE4-0733-4907-8B15-0EC5B219CC6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71191-D6F7-4EB1-B544-65880013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7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2</a:t>
            </a:r>
            <a:br>
              <a:rPr lang="en-US" dirty="0" smtClean="0"/>
            </a:br>
            <a:r>
              <a:rPr lang="en-US" dirty="0" smtClean="0"/>
              <a:t>Deck 2</a:t>
            </a:r>
            <a:br>
              <a:rPr lang="en-US" dirty="0" smtClean="0"/>
            </a:br>
            <a:r>
              <a:rPr lang="en-US" dirty="0" smtClean="0"/>
              <a:t>Automation Principles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2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Tools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96200" cy="34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2098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8599"/>
            <a:ext cx="6477000" cy="65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92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2098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399"/>
            <a:ext cx="6705600" cy="657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8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28600"/>
            <a:ext cx="64772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209800" cy="2163762"/>
          </a:xfrm>
        </p:spPr>
        <p:txBody>
          <a:bodyPr>
            <a:normAutofit/>
          </a:bodyPr>
          <a:lstStyle/>
          <a:p>
            <a:r>
              <a:rPr lang="en-US" dirty="0" smtClean="0"/>
              <a:t>Web Testing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7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Documentation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IEEE – The Institute for Electrical and Electronic Engineering</a:t>
            </a:r>
          </a:p>
          <a:p>
            <a:r>
              <a:rPr lang="en-US" dirty="0" smtClean="0"/>
              <a:t>IEEE Standard 829 defines the scope and content of test documentation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6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Test Documentation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63291"/>
            <a:ext cx="6172199" cy="542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8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 Plan Id</a:t>
            </a:r>
          </a:p>
          <a:p>
            <a:r>
              <a:rPr lang="en-US" dirty="0"/>
              <a:t>I</a:t>
            </a:r>
            <a:r>
              <a:rPr lang="en-US" dirty="0" smtClean="0"/>
              <a:t>ntroduction</a:t>
            </a:r>
          </a:p>
          <a:p>
            <a:r>
              <a:rPr lang="en-US" dirty="0" smtClean="0"/>
              <a:t>Scope</a:t>
            </a:r>
          </a:p>
          <a:p>
            <a:r>
              <a:rPr lang="en-US" i="1" dirty="0" smtClean="0"/>
              <a:t>Relationship to other Plans</a:t>
            </a:r>
          </a:p>
          <a:p>
            <a:r>
              <a:rPr lang="en-US" dirty="0" smtClean="0"/>
              <a:t>Test Items</a:t>
            </a:r>
          </a:p>
          <a:p>
            <a:r>
              <a:rPr lang="en-US" dirty="0" smtClean="0"/>
              <a:t>Features to be tested</a:t>
            </a:r>
          </a:p>
          <a:p>
            <a:r>
              <a:rPr lang="en-US" dirty="0" smtClean="0"/>
              <a:t>Features not to be Tested</a:t>
            </a:r>
          </a:p>
          <a:p>
            <a:r>
              <a:rPr lang="en-US" dirty="0" smtClean="0"/>
              <a:t>Approach</a:t>
            </a:r>
          </a:p>
          <a:p>
            <a:r>
              <a:rPr lang="en-US" dirty="0" smtClean="0"/>
              <a:t>Pass/Fail Criteria</a:t>
            </a:r>
          </a:p>
          <a:p>
            <a:r>
              <a:rPr lang="en-US" dirty="0" smtClean="0"/>
              <a:t>Suspension/Resumption Criteria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5240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smtClean="0"/>
              <a:t>Test Deliverables</a:t>
            </a:r>
          </a:p>
          <a:p>
            <a:r>
              <a:rPr lang="en-US" sz="2700" dirty="0" smtClean="0"/>
              <a:t>Test Tasks</a:t>
            </a:r>
          </a:p>
          <a:p>
            <a:r>
              <a:rPr lang="en-US" sz="2700" dirty="0" smtClean="0"/>
              <a:t>Test Environment</a:t>
            </a:r>
          </a:p>
          <a:p>
            <a:r>
              <a:rPr lang="en-US" sz="2700" dirty="0" smtClean="0"/>
              <a:t>Responsibilities</a:t>
            </a:r>
          </a:p>
          <a:p>
            <a:r>
              <a:rPr lang="en-US" sz="2700" dirty="0" smtClean="0"/>
              <a:t>Staff/Training Needs</a:t>
            </a:r>
          </a:p>
          <a:p>
            <a:r>
              <a:rPr lang="en-US" sz="2700" dirty="0" smtClean="0"/>
              <a:t>Schedule</a:t>
            </a:r>
          </a:p>
          <a:p>
            <a:r>
              <a:rPr lang="en-US" sz="2700" dirty="0" smtClean="0"/>
              <a:t>Risk Management</a:t>
            </a:r>
          </a:p>
          <a:p>
            <a:r>
              <a:rPr lang="en-US" sz="2700" dirty="0" smtClean="0"/>
              <a:t>Approvals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23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Automating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economize the testing effort and increase testing coverage and efficiency and effectiveness</a:t>
            </a:r>
          </a:p>
          <a:p>
            <a:pPr lvl="1"/>
            <a:r>
              <a:rPr lang="en-US" dirty="0" smtClean="0"/>
              <a:t>When repetitive tests and system functions can be automated the elements that don’t frequently change (e.g., logins, site info, copyright notices…etc.) can be automated and run at a lower cost in ensuing releases</a:t>
            </a:r>
          </a:p>
          <a:p>
            <a:pPr lvl="1"/>
            <a:r>
              <a:rPr lang="en-US" dirty="0" smtClean="0"/>
              <a:t>Automation increases efficiency by using one human resource to execute many tests at a higher ratio than manual execution provides</a:t>
            </a:r>
          </a:p>
          <a:p>
            <a:pPr lvl="1"/>
            <a:r>
              <a:rPr lang="en-US" dirty="0" smtClean="0"/>
              <a:t>Automation allows a test team to focus their efforts on the areas that do frequently change and new system functions while performing regression tests using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Cost/Benefit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524000"/>
            <a:ext cx="3352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Speed of Test Execution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Accuracy and Precision</a:t>
            </a:r>
          </a:p>
          <a:p>
            <a:pPr lvl="1"/>
            <a:r>
              <a:rPr lang="en-US" dirty="0" smtClean="0"/>
              <a:t>Resource Reduction/Re-Tasking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524000"/>
            <a:ext cx="335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Costly</a:t>
            </a:r>
          </a:p>
          <a:p>
            <a:pPr lvl="1"/>
            <a:r>
              <a:rPr lang="en-US" dirty="0" smtClean="0"/>
              <a:t>Often requires more, specialized resources</a:t>
            </a:r>
          </a:p>
          <a:p>
            <a:pPr lvl="1"/>
            <a:r>
              <a:rPr lang="en-US" dirty="0" smtClean="0"/>
              <a:t>Difficult to maintain</a:t>
            </a:r>
          </a:p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7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Silver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managers and executive see a situation where fewer resources can accomplish more, they begin to see it as a panacea to all their ills and want to push forward.</a:t>
            </a:r>
          </a:p>
          <a:p>
            <a:pPr lvl="1"/>
            <a:r>
              <a:rPr lang="en-US" dirty="0" smtClean="0"/>
              <a:t>While tempting to support this because of better funding and acceptance, don’t.  It’s not a panacea and will cost you dearly later.  Keep the goals realistic</a:t>
            </a:r>
          </a:p>
          <a:p>
            <a:r>
              <a:rPr lang="en-US" dirty="0" smtClean="0"/>
              <a:t>The road to automation is long and requires discipline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9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</a:p>
          <a:p>
            <a:pPr lvl="1"/>
            <a:r>
              <a:rPr lang="en-US" dirty="0" smtClean="0"/>
              <a:t>Repeated releases</a:t>
            </a:r>
          </a:p>
          <a:p>
            <a:pPr lvl="2"/>
            <a:r>
              <a:rPr lang="en-US" dirty="0" smtClean="0"/>
              <a:t>Some web sites do perform successive releases over a period of months or years</a:t>
            </a:r>
          </a:p>
          <a:p>
            <a:pPr lvl="2"/>
            <a:r>
              <a:rPr lang="en-US" dirty="0" smtClean="0"/>
              <a:t>Many web sites are one-off shops and cannot benefit from automation unless there’s a common architecture among product lines</a:t>
            </a:r>
          </a:p>
          <a:p>
            <a:pPr lvl="1"/>
            <a:r>
              <a:rPr lang="en-US" dirty="0" smtClean="0"/>
              <a:t>Process Stability and repeatability</a:t>
            </a:r>
          </a:p>
          <a:p>
            <a:pPr lvl="2"/>
            <a:r>
              <a:rPr lang="en-US" dirty="0" smtClean="0"/>
              <a:t>Using a defined SDLC that is used repeatedly across projects or product teams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Fundamentals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Prerequisites (cont.)</a:t>
            </a:r>
          </a:p>
          <a:p>
            <a:pPr lvl="1"/>
            <a:r>
              <a:rPr lang="en-US" dirty="0" smtClean="0"/>
              <a:t>Repeated successful test projects</a:t>
            </a:r>
          </a:p>
          <a:p>
            <a:pPr lvl="2"/>
            <a:r>
              <a:rPr lang="en-US" dirty="0" smtClean="0"/>
              <a:t>This is an industry best practice.  Walk first then run</a:t>
            </a:r>
          </a:p>
          <a:p>
            <a:pPr lvl="2"/>
            <a:r>
              <a:rPr lang="en-US" dirty="0" smtClean="0"/>
              <a:t>The process can’t be automated unless the process has been worked out and with demonstrated benefits</a:t>
            </a:r>
          </a:p>
          <a:p>
            <a:pPr lvl="1"/>
            <a:r>
              <a:rPr lang="en-US" dirty="0" smtClean="0"/>
              <a:t>Stable Product Design</a:t>
            </a:r>
          </a:p>
          <a:p>
            <a:pPr lvl="2"/>
            <a:r>
              <a:rPr lang="en-US" dirty="0" smtClean="0"/>
              <a:t>If a design or the objects or architecture of the web site changes radically from release to release, it is not worth automating because scripts will require radical changes each time.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Testing interfaces and system functions of a web site (or software) to identify defects</a:t>
            </a:r>
          </a:p>
          <a:p>
            <a:pPr lvl="1"/>
            <a:r>
              <a:rPr lang="en-US" dirty="0" smtClean="0"/>
              <a:t>This is the focus of this course</a:t>
            </a:r>
          </a:p>
          <a:p>
            <a:r>
              <a:rPr lang="en-US" dirty="0" smtClean="0"/>
              <a:t>Others – not covered by this course</a:t>
            </a:r>
          </a:p>
          <a:p>
            <a:pPr lvl="1"/>
            <a:r>
              <a:rPr lang="en-US" dirty="0" smtClean="0"/>
              <a:t>Hardware automation and Network Monitoring</a:t>
            </a:r>
          </a:p>
          <a:p>
            <a:pPr lvl="1"/>
            <a:r>
              <a:rPr lang="en-US" dirty="0" smtClean="0"/>
              <a:t>Server performance</a:t>
            </a:r>
          </a:p>
          <a:p>
            <a:pPr lvl="1"/>
            <a:r>
              <a:rPr lang="en-US" dirty="0" smtClean="0"/>
              <a:t>White-box integration testing</a:t>
            </a:r>
          </a:p>
          <a:p>
            <a:pPr lvl="1"/>
            <a:r>
              <a:rPr lang="en-US" dirty="0" smtClean="0"/>
              <a:t>Build and configuration testing</a:t>
            </a:r>
          </a:p>
          <a:p>
            <a:pPr lvl="1"/>
            <a:r>
              <a:rPr lang="en-US" dirty="0" smtClean="0"/>
              <a:t>Unit, Stub/Driver testing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Automation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types of tools</a:t>
            </a:r>
          </a:p>
          <a:p>
            <a:pPr lvl="1"/>
            <a:r>
              <a:rPr lang="en-US" dirty="0" smtClean="0"/>
              <a:t>Macro Level </a:t>
            </a:r>
            <a:r>
              <a:rPr lang="en-US" dirty="0"/>
              <a:t>R</a:t>
            </a:r>
            <a:r>
              <a:rPr lang="en-US" dirty="0" smtClean="0"/>
              <a:t>ecording and Playback</a:t>
            </a:r>
          </a:p>
          <a:p>
            <a:pPr lvl="2"/>
            <a:r>
              <a:rPr lang="en-US" dirty="0" smtClean="0"/>
              <a:t>Record and Catalog Test scripts</a:t>
            </a:r>
          </a:p>
          <a:p>
            <a:pPr lvl="2"/>
            <a:r>
              <a:rPr lang="en-US" dirty="0" smtClean="0"/>
              <a:t>Simplest approach but lacks vigor and usually requires just as much effort and manual testing</a:t>
            </a:r>
          </a:p>
          <a:p>
            <a:pPr lvl="1"/>
            <a:r>
              <a:rPr lang="en-US" dirty="0" smtClean="0"/>
              <a:t>Testing Suites</a:t>
            </a:r>
            <a:endParaRPr lang="en-US" dirty="0"/>
          </a:p>
          <a:p>
            <a:pPr lvl="2"/>
            <a:r>
              <a:rPr lang="en-US" dirty="0" smtClean="0"/>
              <a:t>These have more rigorous capabilities to:</a:t>
            </a:r>
          </a:p>
          <a:p>
            <a:pPr lvl="3"/>
            <a:r>
              <a:rPr lang="en-US" dirty="0" smtClean="0"/>
              <a:t>Record, catalog and queue sets of test scripts</a:t>
            </a:r>
          </a:p>
          <a:p>
            <a:pPr lvl="3"/>
            <a:r>
              <a:rPr lang="en-US" dirty="0" smtClean="0"/>
              <a:t>Programming interfaces to enable finer levels of control and use of predefined test data</a:t>
            </a:r>
          </a:p>
          <a:p>
            <a:pPr lvl="3"/>
            <a:r>
              <a:rPr lang="en-US" dirty="0" smtClean="0"/>
              <a:t>Also have capabilities to test on many servers concurrently</a:t>
            </a:r>
          </a:p>
          <a:p>
            <a:pPr lvl="3"/>
            <a:r>
              <a:rPr lang="en-US" dirty="0" smtClean="0"/>
              <a:t>Ability to capture and recover from errors detected</a:t>
            </a:r>
          </a:p>
          <a:p>
            <a:pPr lvl="3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981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</a:t>
            </a:r>
            <a:br>
              <a:rPr lang="en-US" dirty="0" smtClean="0"/>
            </a:br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926"/>
            <a:ext cx="6324600" cy="65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10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659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Software QA and Testing with Automation using Selenium IDE Course 1, Class 2 Deck 2 Automation Principles </vt:lpstr>
      <vt:lpstr>Goal of Automating</vt:lpstr>
      <vt:lpstr>Automation Cost/Benefit</vt:lpstr>
      <vt:lpstr>No Silver Bullet</vt:lpstr>
      <vt:lpstr>Automation Fundamentals</vt:lpstr>
      <vt:lpstr>Automation Fundamentals</vt:lpstr>
      <vt:lpstr>Type of Test Automation</vt:lpstr>
      <vt:lpstr>Type of Automation Tools</vt:lpstr>
      <vt:lpstr>Testing Tools</vt:lpstr>
      <vt:lpstr>Testing Tools (Cont.)</vt:lpstr>
      <vt:lpstr>Web Testing Tools</vt:lpstr>
      <vt:lpstr>Web Testing Tools</vt:lpstr>
      <vt:lpstr>Web Testing Tools</vt:lpstr>
      <vt:lpstr>Test Documentation</vt:lpstr>
      <vt:lpstr>Test Documentation</vt:lpstr>
      <vt:lpstr>The Test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1</dc:title>
  <dc:creator>David Wagoner</dc:creator>
  <cp:lastModifiedBy>David F Wagoner</cp:lastModifiedBy>
  <cp:revision>56</cp:revision>
  <dcterms:created xsi:type="dcterms:W3CDTF">2015-01-11T21:24:15Z</dcterms:created>
  <dcterms:modified xsi:type="dcterms:W3CDTF">2016-02-15T09:52:25Z</dcterms:modified>
</cp:coreProperties>
</file>