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63" r:id="rId4"/>
    <p:sldId id="264" r:id="rId5"/>
    <p:sldId id="265" r:id="rId6"/>
    <p:sldId id="266" r:id="rId7"/>
    <p:sldId id="267" r:id="rId8"/>
    <p:sldId id="257" r:id="rId9"/>
    <p:sldId id="268" r:id="rId10"/>
    <p:sldId id="269" r:id="rId11"/>
    <p:sldId id="270" r:id="rId12"/>
    <p:sldId id="271" r:id="rId13"/>
    <p:sldId id="272" r:id="rId14"/>
    <p:sldId id="273" r:id="rId15"/>
    <p:sldId id="274" r:id="rId16"/>
    <p:sldId id="275" r:id="rId17"/>
    <p:sldId id="261"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avid Wagoner" initials="DW"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516"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AD20EE4-0733-4907-8B15-0EC5B219CC6A}" type="datetimeFigureOut">
              <a:rPr lang="en-US" smtClean="0"/>
              <a:t>3/11/2015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D71191-D6F7-4EB1-B544-658800134A88}" type="slidenum">
              <a:rPr lang="en-US" smtClean="0"/>
              <a:t>‹#›</a:t>
            </a:fld>
            <a:endParaRPr lang="en-US"/>
          </a:p>
        </p:txBody>
      </p:sp>
    </p:spTree>
    <p:extLst>
      <p:ext uri="{BB962C8B-B14F-4D97-AF65-F5344CB8AC3E}">
        <p14:creationId xmlns:p14="http://schemas.microsoft.com/office/powerpoint/2010/main" val="12164191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D20EE4-0733-4907-8B15-0EC5B219CC6A}" type="datetimeFigureOut">
              <a:rPr lang="en-US" smtClean="0"/>
              <a:t>3/11/2015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D71191-D6F7-4EB1-B544-658800134A88}" type="slidenum">
              <a:rPr lang="en-US" smtClean="0"/>
              <a:t>‹#›</a:t>
            </a:fld>
            <a:endParaRPr lang="en-US"/>
          </a:p>
        </p:txBody>
      </p:sp>
    </p:spTree>
    <p:extLst>
      <p:ext uri="{BB962C8B-B14F-4D97-AF65-F5344CB8AC3E}">
        <p14:creationId xmlns:p14="http://schemas.microsoft.com/office/powerpoint/2010/main" val="2858417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D20EE4-0733-4907-8B15-0EC5B219CC6A}" type="datetimeFigureOut">
              <a:rPr lang="en-US" smtClean="0"/>
              <a:t>3/11/2015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D71191-D6F7-4EB1-B544-658800134A88}" type="slidenum">
              <a:rPr lang="en-US" smtClean="0"/>
              <a:t>‹#›</a:t>
            </a:fld>
            <a:endParaRPr lang="en-US"/>
          </a:p>
        </p:txBody>
      </p:sp>
    </p:spTree>
    <p:extLst>
      <p:ext uri="{BB962C8B-B14F-4D97-AF65-F5344CB8AC3E}">
        <p14:creationId xmlns:p14="http://schemas.microsoft.com/office/powerpoint/2010/main" val="30196974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D20EE4-0733-4907-8B15-0EC5B219CC6A}" type="datetimeFigureOut">
              <a:rPr lang="en-US" smtClean="0"/>
              <a:t>3/11/2015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D71191-D6F7-4EB1-B544-658800134A88}" type="slidenum">
              <a:rPr lang="en-US" smtClean="0"/>
              <a:t>‹#›</a:t>
            </a:fld>
            <a:endParaRPr lang="en-US"/>
          </a:p>
        </p:txBody>
      </p:sp>
    </p:spTree>
    <p:extLst>
      <p:ext uri="{BB962C8B-B14F-4D97-AF65-F5344CB8AC3E}">
        <p14:creationId xmlns:p14="http://schemas.microsoft.com/office/powerpoint/2010/main" val="20930104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AD20EE4-0733-4907-8B15-0EC5B219CC6A}" type="datetimeFigureOut">
              <a:rPr lang="en-US" smtClean="0"/>
              <a:t>3/11/2015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D71191-D6F7-4EB1-B544-658800134A88}" type="slidenum">
              <a:rPr lang="en-US" smtClean="0"/>
              <a:t>‹#›</a:t>
            </a:fld>
            <a:endParaRPr lang="en-US"/>
          </a:p>
        </p:txBody>
      </p:sp>
    </p:spTree>
    <p:extLst>
      <p:ext uri="{BB962C8B-B14F-4D97-AF65-F5344CB8AC3E}">
        <p14:creationId xmlns:p14="http://schemas.microsoft.com/office/powerpoint/2010/main" val="17050447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AD20EE4-0733-4907-8B15-0EC5B219CC6A}" type="datetimeFigureOut">
              <a:rPr lang="en-US" smtClean="0"/>
              <a:t>3/11/2015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D71191-D6F7-4EB1-B544-658800134A88}" type="slidenum">
              <a:rPr lang="en-US" smtClean="0"/>
              <a:t>‹#›</a:t>
            </a:fld>
            <a:endParaRPr lang="en-US"/>
          </a:p>
        </p:txBody>
      </p:sp>
    </p:spTree>
    <p:extLst>
      <p:ext uri="{BB962C8B-B14F-4D97-AF65-F5344CB8AC3E}">
        <p14:creationId xmlns:p14="http://schemas.microsoft.com/office/powerpoint/2010/main" val="21346721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AD20EE4-0733-4907-8B15-0EC5B219CC6A}" type="datetimeFigureOut">
              <a:rPr lang="en-US" smtClean="0"/>
              <a:t>3/11/2015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D71191-D6F7-4EB1-B544-658800134A88}" type="slidenum">
              <a:rPr lang="en-US" smtClean="0"/>
              <a:t>‹#›</a:t>
            </a:fld>
            <a:endParaRPr lang="en-US"/>
          </a:p>
        </p:txBody>
      </p:sp>
    </p:spTree>
    <p:extLst>
      <p:ext uri="{BB962C8B-B14F-4D97-AF65-F5344CB8AC3E}">
        <p14:creationId xmlns:p14="http://schemas.microsoft.com/office/powerpoint/2010/main" val="30120634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AD20EE4-0733-4907-8B15-0EC5B219CC6A}" type="datetimeFigureOut">
              <a:rPr lang="en-US" smtClean="0"/>
              <a:t>3/11/2015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D71191-D6F7-4EB1-B544-658800134A88}" type="slidenum">
              <a:rPr lang="en-US" smtClean="0"/>
              <a:t>‹#›</a:t>
            </a:fld>
            <a:endParaRPr lang="en-US"/>
          </a:p>
        </p:txBody>
      </p:sp>
    </p:spTree>
    <p:extLst>
      <p:ext uri="{BB962C8B-B14F-4D97-AF65-F5344CB8AC3E}">
        <p14:creationId xmlns:p14="http://schemas.microsoft.com/office/powerpoint/2010/main" val="22661500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D20EE4-0733-4907-8B15-0EC5B219CC6A}" type="datetimeFigureOut">
              <a:rPr lang="en-US" smtClean="0"/>
              <a:t>3/11/2015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D71191-D6F7-4EB1-B544-658800134A88}" type="slidenum">
              <a:rPr lang="en-US" smtClean="0"/>
              <a:t>‹#›</a:t>
            </a:fld>
            <a:endParaRPr lang="en-US"/>
          </a:p>
        </p:txBody>
      </p:sp>
    </p:spTree>
    <p:extLst>
      <p:ext uri="{BB962C8B-B14F-4D97-AF65-F5344CB8AC3E}">
        <p14:creationId xmlns:p14="http://schemas.microsoft.com/office/powerpoint/2010/main" val="7997099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AD20EE4-0733-4907-8B15-0EC5B219CC6A}" type="datetimeFigureOut">
              <a:rPr lang="en-US" smtClean="0"/>
              <a:t>3/11/2015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D71191-D6F7-4EB1-B544-658800134A88}" type="slidenum">
              <a:rPr lang="en-US" smtClean="0"/>
              <a:t>‹#›</a:t>
            </a:fld>
            <a:endParaRPr lang="en-US"/>
          </a:p>
        </p:txBody>
      </p:sp>
    </p:spTree>
    <p:extLst>
      <p:ext uri="{BB962C8B-B14F-4D97-AF65-F5344CB8AC3E}">
        <p14:creationId xmlns:p14="http://schemas.microsoft.com/office/powerpoint/2010/main" val="36572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AD20EE4-0733-4907-8B15-0EC5B219CC6A}" type="datetimeFigureOut">
              <a:rPr lang="en-US" smtClean="0"/>
              <a:t>3/11/2015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D71191-D6F7-4EB1-B544-658800134A88}" type="slidenum">
              <a:rPr lang="en-US" smtClean="0"/>
              <a:t>‹#›</a:t>
            </a:fld>
            <a:endParaRPr lang="en-US"/>
          </a:p>
        </p:txBody>
      </p:sp>
    </p:spTree>
    <p:extLst>
      <p:ext uri="{BB962C8B-B14F-4D97-AF65-F5344CB8AC3E}">
        <p14:creationId xmlns:p14="http://schemas.microsoft.com/office/powerpoint/2010/main" val="11761916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D20EE4-0733-4907-8B15-0EC5B219CC6A}" type="datetimeFigureOut">
              <a:rPr lang="en-US" smtClean="0"/>
              <a:t>3/11/2015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D71191-D6F7-4EB1-B544-658800134A88}" type="slidenum">
              <a:rPr lang="en-US" smtClean="0"/>
              <a:t>‹#›</a:t>
            </a:fld>
            <a:endParaRPr lang="en-US"/>
          </a:p>
        </p:txBody>
      </p:sp>
    </p:spTree>
    <p:extLst>
      <p:ext uri="{BB962C8B-B14F-4D97-AF65-F5344CB8AC3E}">
        <p14:creationId xmlns:p14="http://schemas.microsoft.com/office/powerpoint/2010/main" val="21486720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447801"/>
            <a:ext cx="7772400" cy="2152650"/>
          </a:xfrm>
        </p:spPr>
        <p:txBody>
          <a:bodyPr>
            <a:normAutofit fontScale="90000"/>
          </a:bodyPr>
          <a:lstStyle/>
          <a:p>
            <a:r>
              <a:rPr lang="en-US" dirty="0" smtClean="0"/>
              <a:t/>
            </a:r>
            <a:br>
              <a:rPr lang="en-US" dirty="0" smtClean="0"/>
            </a:br>
            <a:r>
              <a:rPr lang="en-US" dirty="0" smtClean="0"/>
              <a:t>Software </a:t>
            </a:r>
            <a:r>
              <a:rPr lang="en-US" dirty="0"/>
              <a:t>QA and Testing with Automation using Selenium </a:t>
            </a:r>
            <a:r>
              <a:rPr lang="en-US" dirty="0" smtClean="0"/>
              <a:t>IDE</a:t>
            </a:r>
            <a:br>
              <a:rPr lang="en-US" dirty="0" smtClean="0"/>
            </a:br>
            <a:r>
              <a:rPr lang="en-US" dirty="0" smtClean="0"/>
              <a:t>Course 1, Class 4</a:t>
            </a:r>
            <a:r>
              <a:rPr lang="en-US" dirty="0"/>
              <a:t/>
            </a:r>
            <a:br>
              <a:rPr lang="en-US" dirty="0"/>
            </a:br>
            <a:endParaRPr lang="en-US" dirty="0"/>
          </a:p>
        </p:txBody>
      </p:sp>
      <p:sp>
        <p:nvSpPr>
          <p:cNvPr id="3" name="Subtitle 2"/>
          <p:cNvSpPr>
            <a:spLocks noGrp="1"/>
          </p:cNvSpPr>
          <p:nvPr>
            <p:ph type="subTitle" idx="1"/>
          </p:nvPr>
        </p:nvSpPr>
        <p:spPr/>
        <p:txBody>
          <a:bodyPr/>
          <a:lstStyle/>
          <a:p>
            <a:r>
              <a:rPr lang="en-US" dirty="0" smtClean="0"/>
              <a:t>Instructor</a:t>
            </a:r>
          </a:p>
          <a:p>
            <a:r>
              <a:rPr lang="en-US" dirty="0" smtClean="0"/>
              <a:t>David F Wagoner</a:t>
            </a:r>
          </a:p>
          <a:p>
            <a:r>
              <a:rPr lang="en-US" dirty="0" smtClean="0"/>
              <a:t>PMP, CSQE, CMQ/OE</a:t>
            </a:r>
            <a:endParaRPr lang="en-US" dirty="0"/>
          </a:p>
        </p:txBody>
      </p:sp>
    </p:spTree>
    <p:extLst>
      <p:ext uri="{BB962C8B-B14F-4D97-AF65-F5344CB8AC3E}">
        <p14:creationId xmlns:p14="http://schemas.microsoft.com/office/powerpoint/2010/main" val="5708256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Selenese</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Assertions</a:t>
            </a:r>
          </a:p>
          <a:p>
            <a:pPr lvl="1"/>
            <a:r>
              <a:rPr lang="en-US" dirty="0" smtClean="0"/>
              <a:t>Assert</a:t>
            </a:r>
          </a:p>
          <a:p>
            <a:pPr lvl="2"/>
            <a:r>
              <a:rPr lang="en-US" dirty="0" smtClean="0"/>
              <a:t>Looks at an object (page, page element, internal variable) and determines whether a condition exists</a:t>
            </a:r>
          </a:p>
          <a:p>
            <a:pPr lvl="3"/>
            <a:r>
              <a:rPr lang="en-US" dirty="0" smtClean="0"/>
              <a:t>Does the title, a link, an object have specific text or values?</a:t>
            </a:r>
          </a:p>
          <a:p>
            <a:pPr lvl="3"/>
            <a:r>
              <a:rPr lang="en-US" dirty="0" smtClean="0"/>
              <a:t>If not, the test fails and halts</a:t>
            </a:r>
          </a:p>
          <a:p>
            <a:pPr lvl="1"/>
            <a:r>
              <a:rPr lang="en-US" dirty="0" smtClean="0"/>
              <a:t>Verify</a:t>
            </a:r>
          </a:p>
          <a:p>
            <a:pPr lvl="2"/>
            <a:r>
              <a:rPr lang="en-US" dirty="0" smtClean="0"/>
              <a:t>Same as assert but when it fails, an error is logged and script execution continues</a:t>
            </a:r>
          </a:p>
          <a:p>
            <a:pPr lvl="1"/>
            <a:r>
              <a:rPr lang="en-US" dirty="0" err="1" smtClean="0"/>
              <a:t>Waitfor</a:t>
            </a:r>
            <a:endParaRPr lang="en-US" dirty="0" smtClean="0"/>
          </a:p>
          <a:p>
            <a:pPr lvl="2"/>
            <a:r>
              <a:rPr lang="en-US" dirty="0" smtClean="0"/>
              <a:t>Waits for a condition to be true</a:t>
            </a:r>
          </a:p>
          <a:p>
            <a:pPr lvl="2"/>
            <a:r>
              <a:rPr lang="en-US" dirty="0" smtClean="0"/>
              <a:t>If the condition is false and the timeout setting is exceeded, the script will fail and halt</a:t>
            </a:r>
          </a:p>
          <a:p>
            <a:r>
              <a:rPr lang="en-US" dirty="0" smtClean="0"/>
              <a:t>When to use assert instead of verify</a:t>
            </a:r>
          </a:p>
          <a:p>
            <a:pPr lvl="2"/>
            <a:endParaRPr lang="en-US" dirty="0"/>
          </a:p>
        </p:txBody>
      </p:sp>
    </p:spTree>
    <p:extLst>
      <p:ext uri="{BB962C8B-B14F-4D97-AF65-F5344CB8AC3E}">
        <p14:creationId xmlns:p14="http://schemas.microsoft.com/office/powerpoint/2010/main" val="35634077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Selenese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Script syntax</a:t>
            </a:r>
          </a:p>
          <a:p>
            <a:pPr lvl="1"/>
            <a:r>
              <a:rPr lang="en-US" dirty="0" smtClean="0"/>
              <a:t>There are three elements, a command and two optional parameters</a:t>
            </a:r>
          </a:p>
          <a:p>
            <a:pPr lvl="2"/>
            <a:r>
              <a:rPr lang="en-US" dirty="0" smtClean="0"/>
              <a:t>Commands</a:t>
            </a:r>
          </a:p>
          <a:p>
            <a:pPr lvl="3"/>
            <a:r>
              <a:rPr lang="en-US" u="sng" dirty="0" smtClean="0"/>
              <a:t>Verify</a:t>
            </a:r>
            <a:r>
              <a:rPr lang="en-US" dirty="0" smtClean="0"/>
              <a:t> text, </a:t>
            </a:r>
            <a:r>
              <a:rPr lang="en-US" u="sng" dirty="0" smtClean="0"/>
              <a:t>assert</a:t>
            </a:r>
            <a:r>
              <a:rPr lang="en-US" dirty="0" smtClean="0"/>
              <a:t> something or </a:t>
            </a:r>
            <a:r>
              <a:rPr lang="en-US" u="sng" dirty="0" smtClean="0"/>
              <a:t>put</a:t>
            </a:r>
            <a:r>
              <a:rPr lang="en-US" dirty="0" smtClean="0"/>
              <a:t> something</a:t>
            </a:r>
          </a:p>
          <a:p>
            <a:pPr lvl="2"/>
            <a:r>
              <a:rPr lang="en-US" dirty="0" smtClean="0"/>
              <a:t>Parameters</a:t>
            </a:r>
          </a:p>
          <a:p>
            <a:pPr lvl="3"/>
            <a:r>
              <a:rPr lang="en-US" dirty="0" smtClean="0"/>
              <a:t>Whether either parameter is necessary is determined by the command</a:t>
            </a:r>
          </a:p>
          <a:p>
            <a:pPr lvl="3"/>
            <a:r>
              <a:rPr lang="en-US" dirty="0" smtClean="0"/>
              <a:t>Locate some thing on a page</a:t>
            </a:r>
          </a:p>
          <a:p>
            <a:pPr lvl="3"/>
            <a:r>
              <a:rPr lang="en-US" dirty="0" smtClean="0"/>
              <a:t>Text or state information for assert or verify</a:t>
            </a:r>
          </a:p>
          <a:p>
            <a:pPr lvl="3"/>
            <a:r>
              <a:rPr lang="en-US" dirty="0" smtClean="0"/>
              <a:t>Text or state information to put</a:t>
            </a:r>
          </a:p>
          <a:p>
            <a:pPr lvl="1"/>
            <a:r>
              <a:rPr lang="en-US" dirty="0" smtClean="0"/>
              <a:t>Recall that all of this is stored as a 3 column html table</a:t>
            </a:r>
          </a:p>
          <a:p>
            <a:pPr lvl="2"/>
            <a:r>
              <a:rPr lang="en-US" dirty="0" smtClean="0"/>
              <a:t>Command, Parameter 1, Parameter 2</a:t>
            </a:r>
            <a:endParaRPr lang="en-US" dirty="0"/>
          </a:p>
        </p:txBody>
      </p:sp>
    </p:spTree>
    <p:extLst>
      <p:ext uri="{BB962C8B-B14F-4D97-AF65-F5344CB8AC3E}">
        <p14:creationId xmlns:p14="http://schemas.microsoft.com/office/powerpoint/2010/main" val="22051383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Selenese</a:t>
            </a:r>
            <a:endParaRPr lang="en-US" dirty="0"/>
          </a:p>
        </p:txBody>
      </p:sp>
      <p:sp>
        <p:nvSpPr>
          <p:cNvPr id="3" name="Content Placeholder 2"/>
          <p:cNvSpPr>
            <a:spLocks noGrp="1"/>
          </p:cNvSpPr>
          <p:nvPr>
            <p:ph idx="1"/>
          </p:nvPr>
        </p:nvSpPr>
        <p:spPr>
          <a:xfrm>
            <a:off x="152400" y="1524000"/>
            <a:ext cx="8915400" cy="5105400"/>
          </a:xfrm>
        </p:spPr>
        <p:txBody>
          <a:bodyPr>
            <a:noAutofit/>
          </a:bodyPr>
          <a:lstStyle/>
          <a:p>
            <a:r>
              <a:rPr lang="en-US" sz="1800" dirty="0" smtClean="0"/>
              <a:t>Common </a:t>
            </a:r>
            <a:r>
              <a:rPr lang="en-US" sz="1800" dirty="0" err="1" smtClean="0"/>
              <a:t>Selenese</a:t>
            </a:r>
            <a:r>
              <a:rPr lang="en-US" sz="1800" dirty="0" smtClean="0"/>
              <a:t> commands</a:t>
            </a:r>
          </a:p>
          <a:p>
            <a:pPr lvl="1"/>
            <a:r>
              <a:rPr lang="en-US" sz="1600" dirty="0"/>
              <a:t>open </a:t>
            </a:r>
            <a:endParaRPr lang="en-US" sz="1600" dirty="0" smtClean="0"/>
          </a:p>
          <a:p>
            <a:pPr lvl="2"/>
            <a:r>
              <a:rPr lang="en-US" sz="1400" dirty="0" smtClean="0"/>
              <a:t>opens </a:t>
            </a:r>
            <a:r>
              <a:rPr lang="en-US" sz="1400" dirty="0"/>
              <a:t>a page using a URL. </a:t>
            </a:r>
            <a:endParaRPr lang="en-US" sz="1400" dirty="0" smtClean="0"/>
          </a:p>
          <a:p>
            <a:pPr lvl="1"/>
            <a:r>
              <a:rPr lang="en-US" sz="1600" dirty="0" smtClean="0"/>
              <a:t>click/</a:t>
            </a:r>
            <a:r>
              <a:rPr lang="en-US" sz="1600" dirty="0" err="1" smtClean="0"/>
              <a:t>clickAndWait</a:t>
            </a:r>
            <a:r>
              <a:rPr lang="en-US" sz="1600" dirty="0" smtClean="0"/>
              <a:t> </a:t>
            </a:r>
          </a:p>
          <a:p>
            <a:pPr lvl="2"/>
            <a:r>
              <a:rPr lang="en-US" sz="1400" dirty="0" smtClean="0"/>
              <a:t>performs </a:t>
            </a:r>
            <a:r>
              <a:rPr lang="en-US" sz="1400" dirty="0"/>
              <a:t>a click operation, and optionally waits for a new page to load. </a:t>
            </a:r>
            <a:endParaRPr lang="en-US" sz="1400" dirty="0" smtClean="0"/>
          </a:p>
          <a:p>
            <a:pPr lvl="1"/>
            <a:r>
              <a:rPr lang="en-US" sz="1600" dirty="0" err="1" smtClean="0"/>
              <a:t>verifyTitle</a:t>
            </a:r>
            <a:r>
              <a:rPr lang="en-US" sz="1600" dirty="0" smtClean="0"/>
              <a:t>/</a:t>
            </a:r>
            <a:r>
              <a:rPr lang="en-US" sz="1600" dirty="0" err="1" smtClean="0"/>
              <a:t>assertTitle</a:t>
            </a:r>
            <a:r>
              <a:rPr lang="en-US" sz="1600" dirty="0" smtClean="0"/>
              <a:t> </a:t>
            </a:r>
          </a:p>
          <a:p>
            <a:pPr lvl="2"/>
            <a:r>
              <a:rPr lang="en-US" sz="1400" dirty="0" smtClean="0"/>
              <a:t>verifies </a:t>
            </a:r>
            <a:r>
              <a:rPr lang="en-US" sz="1400" dirty="0"/>
              <a:t>an expected page </a:t>
            </a:r>
            <a:r>
              <a:rPr lang="en-US" sz="1400" dirty="0" smtClean="0"/>
              <a:t>title</a:t>
            </a:r>
          </a:p>
          <a:p>
            <a:pPr lvl="1"/>
            <a:r>
              <a:rPr lang="en-US" sz="1600" dirty="0" err="1" smtClean="0"/>
              <a:t>verifyTextPresent</a:t>
            </a:r>
            <a:r>
              <a:rPr lang="en-US" sz="1600" dirty="0" smtClean="0"/>
              <a:t> </a:t>
            </a:r>
          </a:p>
          <a:p>
            <a:pPr lvl="2"/>
            <a:r>
              <a:rPr lang="en-US" sz="1400" dirty="0" smtClean="0"/>
              <a:t>verifies </a:t>
            </a:r>
            <a:r>
              <a:rPr lang="en-US" sz="1400" dirty="0"/>
              <a:t>expected text is somewhere on the </a:t>
            </a:r>
            <a:r>
              <a:rPr lang="en-US" sz="1400" dirty="0" smtClean="0"/>
              <a:t>page</a:t>
            </a:r>
          </a:p>
          <a:p>
            <a:pPr lvl="1"/>
            <a:r>
              <a:rPr lang="en-US" sz="1600" dirty="0" err="1" smtClean="0"/>
              <a:t>verifyElementPresent</a:t>
            </a:r>
            <a:r>
              <a:rPr lang="en-US" sz="1600" dirty="0" smtClean="0"/>
              <a:t> </a:t>
            </a:r>
          </a:p>
          <a:p>
            <a:pPr lvl="2"/>
            <a:r>
              <a:rPr lang="en-US" sz="1400" dirty="0" smtClean="0"/>
              <a:t>verifies </a:t>
            </a:r>
            <a:r>
              <a:rPr lang="en-US" sz="1400" dirty="0"/>
              <a:t>an expected UI element, as defined by its HTML tag, is present on the </a:t>
            </a:r>
            <a:r>
              <a:rPr lang="en-US" sz="1400" dirty="0" smtClean="0"/>
              <a:t>page</a:t>
            </a:r>
          </a:p>
          <a:p>
            <a:pPr lvl="1"/>
            <a:r>
              <a:rPr lang="en-US" sz="1600" dirty="0" err="1" smtClean="0"/>
              <a:t>verifyText</a:t>
            </a:r>
            <a:r>
              <a:rPr lang="en-US" sz="1600" dirty="0" smtClean="0"/>
              <a:t> </a:t>
            </a:r>
          </a:p>
          <a:p>
            <a:pPr lvl="2"/>
            <a:r>
              <a:rPr lang="en-US" sz="1400" dirty="0" smtClean="0"/>
              <a:t>verifies </a:t>
            </a:r>
            <a:r>
              <a:rPr lang="en-US" sz="1400" dirty="0"/>
              <a:t>expected text and its corresponding HTML tag are present on the </a:t>
            </a:r>
            <a:r>
              <a:rPr lang="en-US" sz="1400" dirty="0" smtClean="0"/>
              <a:t>page</a:t>
            </a:r>
          </a:p>
          <a:p>
            <a:pPr lvl="1"/>
            <a:r>
              <a:rPr lang="en-US" sz="1600" dirty="0" err="1" smtClean="0"/>
              <a:t>verifyTable</a:t>
            </a:r>
            <a:r>
              <a:rPr lang="en-US" sz="1600" dirty="0" smtClean="0"/>
              <a:t> </a:t>
            </a:r>
          </a:p>
          <a:p>
            <a:pPr lvl="2"/>
            <a:r>
              <a:rPr lang="en-US" sz="1200" dirty="0" smtClean="0"/>
              <a:t>verifies </a:t>
            </a:r>
            <a:r>
              <a:rPr lang="en-US" sz="1200" dirty="0"/>
              <a:t>a table’s expected </a:t>
            </a:r>
            <a:r>
              <a:rPr lang="en-US" sz="1200" dirty="0" smtClean="0"/>
              <a:t>contents</a:t>
            </a:r>
          </a:p>
          <a:p>
            <a:pPr lvl="1"/>
            <a:r>
              <a:rPr lang="en-US" sz="1600" dirty="0" err="1" smtClean="0"/>
              <a:t>waitForPageToLoad</a:t>
            </a:r>
            <a:r>
              <a:rPr lang="en-US" sz="1600" dirty="0" smtClean="0"/>
              <a:t> </a:t>
            </a:r>
          </a:p>
          <a:p>
            <a:pPr lvl="2"/>
            <a:r>
              <a:rPr lang="en-US" sz="1400" dirty="0" smtClean="0"/>
              <a:t>pauses </a:t>
            </a:r>
            <a:r>
              <a:rPr lang="en-US" sz="1400" dirty="0"/>
              <a:t>execution until an expected new page loads. Called automatically when </a:t>
            </a:r>
            <a:r>
              <a:rPr lang="en-US" sz="1400" dirty="0" err="1"/>
              <a:t>clickAndWait</a:t>
            </a:r>
            <a:r>
              <a:rPr lang="en-US" sz="1400" dirty="0"/>
              <a:t> is </a:t>
            </a:r>
            <a:r>
              <a:rPr lang="en-US" sz="1400" dirty="0" smtClean="0"/>
              <a:t>used</a:t>
            </a:r>
          </a:p>
          <a:p>
            <a:pPr lvl="1"/>
            <a:r>
              <a:rPr lang="en-US" sz="1600" dirty="0" err="1" smtClean="0"/>
              <a:t>waitForElementPresent</a:t>
            </a:r>
            <a:endParaRPr lang="en-US" sz="1600" dirty="0" smtClean="0"/>
          </a:p>
          <a:p>
            <a:pPr lvl="2"/>
            <a:r>
              <a:rPr lang="en-US" sz="1400" dirty="0" smtClean="0"/>
              <a:t> </a:t>
            </a:r>
            <a:r>
              <a:rPr lang="en-US" sz="1400" dirty="0"/>
              <a:t>pauses execution until an expected UI element, as defined by its HTML tag, is present on the </a:t>
            </a:r>
            <a:r>
              <a:rPr lang="en-US" sz="1400" dirty="0" smtClean="0"/>
              <a:t>page</a:t>
            </a:r>
            <a:endParaRPr lang="en-US" sz="1400" dirty="0"/>
          </a:p>
        </p:txBody>
      </p:sp>
    </p:spTree>
    <p:extLst>
      <p:ext uri="{BB962C8B-B14F-4D97-AF65-F5344CB8AC3E}">
        <p14:creationId xmlns:p14="http://schemas.microsoft.com/office/powerpoint/2010/main" val="4535686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Selenese</a:t>
            </a:r>
            <a:endParaRPr lang="en-US" dirty="0"/>
          </a:p>
        </p:txBody>
      </p:sp>
      <p:sp>
        <p:nvSpPr>
          <p:cNvPr id="3" name="Content Placeholder 2"/>
          <p:cNvSpPr>
            <a:spLocks noGrp="1"/>
          </p:cNvSpPr>
          <p:nvPr>
            <p:ph idx="1"/>
          </p:nvPr>
        </p:nvSpPr>
        <p:spPr/>
        <p:txBody>
          <a:bodyPr/>
          <a:lstStyle/>
          <a:p>
            <a:r>
              <a:rPr lang="en-US" dirty="0" smtClean="0"/>
              <a:t>Locating UI elements</a:t>
            </a:r>
          </a:p>
          <a:p>
            <a:pPr lvl="1"/>
            <a:r>
              <a:rPr lang="en-US" dirty="0" smtClean="0"/>
              <a:t>Use Id and name instead of </a:t>
            </a:r>
            <a:r>
              <a:rPr lang="en-US" dirty="0" err="1" smtClean="0"/>
              <a:t>xpath</a:t>
            </a:r>
            <a:endParaRPr lang="en-US" dirty="0" smtClean="0"/>
          </a:p>
          <a:p>
            <a:pPr lvl="1"/>
            <a:r>
              <a:rPr lang="en-US" dirty="0" err="1" smtClean="0"/>
              <a:t>Xpath</a:t>
            </a:r>
            <a:r>
              <a:rPr lang="en-US" dirty="0" smtClean="0"/>
              <a:t> is used to locate items not explicitly named or identified and is beyond the scope of the course by:</a:t>
            </a:r>
          </a:p>
          <a:p>
            <a:pPr lvl="2"/>
            <a:r>
              <a:rPr lang="en-US" dirty="0" smtClean="0"/>
              <a:t>Relative reference to a named or identified object</a:t>
            </a:r>
          </a:p>
          <a:p>
            <a:pPr lvl="2"/>
            <a:r>
              <a:rPr lang="en-US" dirty="0" smtClean="0"/>
              <a:t>Absolute reference (not recommended)</a:t>
            </a:r>
          </a:p>
          <a:p>
            <a:pPr lvl="2"/>
            <a:r>
              <a:rPr lang="en-US" dirty="0" smtClean="0"/>
              <a:t>Fails easily when developers move stuff around</a:t>
            </a:r>
          </a:p>
          <a:p>
            <a:pPr lvl="1"/>
            <a:r>
              <a:rPr lang="en-US" dirty="0" smtClean="0"/>
              <a:t>CSS and DOM</a:t>
            </a:r>
          </a:p>
        </p:txBody>
      </p:sp>
    </p:spTree>
    <p:extLst>
      <p:ext uri="{BB962C8B-B14F-4D97-AF65-F5344CB8AC3E}">
        <p14:creationId xmlns:p14="http://schemas.microsoft.com/office/powerpoint/2010/main" val="21803328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Selenese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Pattern Matching (</a:t>
            </a:r>
            <a:r>
              <a:rPr lang="en-US" dirty="0" err="1" smtClean="0"/>
              <a:t>globbing</a:t>
            </a:r>
            <a:r>
              <a:rPr lang="en-US" dirty="0" smtClean="0"/>
              <a:t>)</a:t>
            </a:r>
          </a:p>
          <a:p>
            <a:pPr lvl="1"/>
            <a:r>
              <a:rPr lang="en-US" dirty="0" smtClean="0"/>
              <a:t>Often useful to look for something based on a partial text match</a:t>
            </a:r>
          </a:p>
          <a:p>
            <a:pPr lvl="1"/>
            <a:r>
              <a:rPr lang="en-US" dirty="0" smtClean="0"/>
              <a:t>Wildcard ‘*’</a:t>
            </a:r>
          </a:p>
          <a:p>
            <a:pPr lvl="2"/>
            <a:r>
              <a:rPr lang="en-US" dirty="0" smtClean="0"/>
              <a:t>Identifies variable parts of text along with fixed parts</a:t>
            </a:r>
          </a:p>
          <a:p>
            <a:pPr lvl="2"/>
            <a:r>
              <a:rPr lang="en-US" dirty="0" smtClean="0"/>
              <a:t>Dan* will find Dan, Dance and Dancing</a:t>
            </a:r>
          </a:p>
          <a:p>
            <a:pPr lvl="2"/>
            <a:r>
              <a:rPr lang="en-US" dirty="0" smtClean="0"/>
              <a:t>Dan*g will only find Dancing</a:t>
            </a:r>
          </a:p>
          <a:p>
            <a:pPr lvl="1"/>
            <a:r>
              <a:rPr lang="en-US" dirty="0" smtClean="0"/>
              <a:t>Brackets []</a:t>
            </a:r>
          </a:p>
          <a:p>
            <a:pPr lvl="2"/>
            <a:r>
              <a:rPr lang="en-US" dirty="0" smtClean="0"/>
              <a:t>Locate any character in text that is within the brackets</a:t>
            </a:r>
          </a:p>
          <a:p>
            <a:pPr lvl="2"/>
            <a:r>
              <a:rPr lang="en-US" dirty="0" smtClean="0"/>
              <a:t>[an] will find </a:t>
            </a:r>
            <a:r>
              <a:rPr lang="en-US" dirty="0"/>
              <a:t>Dan, Dance and Dancing</a:t>
            </a:r>
          </a:p>
          <a:p>
            <a:pPr lvl="2"/>
            <a:r>
              <a:rPr lang="en-US" dirty="0" smtClean="0"/>
              <a:t>[e] will find Dance</a:t>
            </a:r>
            <a:endParaRPr lang="en-US" dirty="0"/>
          </a:p>
        </p:txBody>
      </p:sp>
    </p:spTree>
    <p:extLst>
      <p:ext uri="{BB962C8B-B14F-4D97-AF65-F5344CB8AC3E}">
        <p14:creationId xmlns:p14="http://schemas.microsoft.com/office/powerpoint/2010/main" val="5671028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Selenese</a:t>
            </a:r>
            <a:endParaRPr lang="en-US" dirty="0"/>
          </a:p>
        </p:txBody>
      </p:sp>
      <p:sp>
        <p:nvSpPr>
          <p:cNvPr id="3" name="Content Placeholder 2"/>
          <p:cNvSpPr>
            <a:spLocks noGrp="1"/>
          </p:cNvSpPr>
          <p:nvPr>
            <p:ph idx="1"/>
          </p:nvPr>
        </p:nvSpPr>
        <p:spPr/>
        <p:txBody>
          <a:bodyPr/>
          <a:lstStyle/>
          <a:p>
            <a:r>
              <a:rPr lang="en-US" dirty="0" smtClean="0"/>
              <a:t>Regular expression pattern matching</a:t>
            </a:r>
          </a:p>
          <a:p>
            <a:pPr lvl="1"/>
            <a:r>
              <a:rPr lang="en-US" dirty="0" smtClean="0"/>
              <a:t>Prefixed by </a:t>
            </a:r>
            <a:r>
              <a:rPr lang="en-US" dirty="0" err="1" smtClean="0"/>
              <a:t>regexp</a:t>
            </a:r>
            <a:r>
              <a:rPr lang="en-US" dirty="0" smtClean="0"/>
              <a:t>: or regexp1:</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3048000"/>
            <a:ext cx="7839403" cy="2971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993978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Selenese</a:t>
            </a:r>
            <a:endParaRPr lang="en-US" dirty="0"/>
          </a:p>
        </p:txBody>
      </p:sp>
      <p:sp>
        <p:nvSpPr>
          <p:cNvPr id="3" name="Content Placeholder 2"/>
          <p:cNvSpPr>
            <a:spLocks noGrp="1"/>
          </p:cNvSpPr>
          <p:nvPr>
            <p:ph idx="1"/>
          </p:nvPr>
        </p:nvSpPr>
        <p:spPr/>
        <p:txBody>
          <a:bodyPr/>
          <a:lstStyle/>
          <a:p>
            <a:r>
              <a:rPr lang="en-US" dirty="0" smtClean="0"/>
              <a:t>Using Variables</a:t>
            </a:r>
          </a:p>
          <a:p>
            <a:pPr lvl="1"/>
            <a:r>
              <a:rPr lang="en-US" dirty="0" smtClean="0"/>
              <a:t>Names are alpha-numeric</a:t>
            </a:r>
          </a:p>
          <a:p>
            <a:pPr lvl="1"/>
            <a:r>
              <a:rPr lang="en-US" dirty="0" smtClean="0"/>
              <a:t>The store command places the value of something, or a literal, into a variable</a:t>
            </a:r>
          </a:p>
          <a:p>
            <a:pPr lvl="1"/>
            <a:r>
              <a:rPr lang="en-US" dirty="0" smtClean="0"/>
              <a:t>To access the value in a variable enclose the variable name in brackets and precede it with a $</a:t>
            </a:r>
          </a:p>
          <a:p>
            <a:pPr lvl="1"/>
            <a:endParaRPr lang="en-US" dirty="0"/>
          </a:p>
        </p:txBody>
      </p:sp>
    </p:spTree>
    <p:extLst>
      <p:ext uri="{BB962C8B-B14F-4D97-AF65-F5344CB8AC3E}">
        <p14:creationId xmlns:p14="http://schemas.microsoft.com/office/powerpoint/2010/main" val="38456385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a:t>
            </a:r>
            <a:endParaRPr lang="en-US" dirty="0"/>
          </a:p>
        </p:txBody>
      </p:sp>
      <p:sp>
        <p:nvSpPr>
          <p:cNvPr id="3" name="Content Placeholder 2"/>
          <p:cNvSpPr>
            <a:spLocks noGrp="1"/>
          </p:cNvSpPr>
          <p:nvPr>
            <p:ph idx="1"/>
          </p:nvPr>
        </p:nvSpPr>
        <p:spPr/>
        <p:txBody>
          <a:bodyPr/>
          <a:lstStyle/>
          <a:p>
            <a:r>
              <a:rPr lang="en-US" dirty="0" smtClean="0"/>
              <a:t>Test Data Design using MS Access</a:t>
            </a:r>
          </a:p>
          <a:p>
            <a:r>
              <a:rPr lang="en-US" dirty="0" smtClean="0"/>
              <a:t>Work on projects</a:t>
            </a:r>
          </a:p>
          <a:p>
            <a:endParaRPr lang="en-US" dirty="0"/>
          </a:p>
          <a:p>
            <a:endParaRPr lang="en-US" dirty="0" smtClean="0"/>
          </a:p>
          <a:p>
            <a:r>
              <a:rPr lang="en-US" dirty="0" smtClean="0"/>
              <a:t>Final Day</a:t>
            </a:r>
          </a:p>
          <a:p>
            <a:pPr lvl="1"/>
            <a:r>
              <a:rPr lang="en-US" dirty="0" smtClean="0"/>
              <a:t>Demo your automation</a:t>
            </a:r>
          </a:p>
          <a:p>
            <a:pPr lvl="1"/>
            <a:r>
              <a:rPr lang="en-US" dirty="0" smtClean="0"/>
              <a:t>Discuss employment in software/web testing</a:t>
            </a:r>
          </a:p>
        </p:txBody>
      </p:sp>
    </p:spTree>
    <p:extLst>
      <p:ext uri="{BB962C8B-B14F-4D97-AF65-F5344CB8AC3E}">
        <p14:creationId xmlns:p14="http://schemas.microsoft.com/office/powerpoint/2010/main" val="21701230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Site Security</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Unfortunately, we have among us some who are motivated by hacking and care little for our lost time, money and data</a:t>
            </a:r>
          </a:p>
          <a:p>
            <a:r>
              <a:rPr lang="en-US" dirty="0" smtClean="0"/>
              <a:t>Hacking has gone from nerds in basements to villains that rake in millions and billions of dollars – it’s their profession</a:t>
            </a:r>
          </a:p>
          <a:p>
            <a:r>
              <a:rPr lang="en-US" dirty="0" smtClean="0"/>
              <a:t>At the end of the day, it’s usually someone that, pardon the pun, couldn’t hack it in the real world, so they seek prestige in an underworld to prop up sagging egos</a:t>
            </a:r>
            <a:endParaRPr lang="en-US" dirty="0"/>
          </a:p>
        </p:txBody>
      </p:sp>
    </p:spTree>
    <p:extLst>
      <p:ext uri="{BB962C8B-B14F-4D97-AF65-F5344CB8AC3E}">
        <p14:creationId xmlns:p14="http://schemas.microsoft.com/office/powerpoint/2010/main" val="3815027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Site </a:t>
            </a:r>
            <a:r>
              <a:rPr lang="en-US" dirty="0" smtClean="0"/>
              <a:t>Security (cont.)</a:t>
            </a:r>
            <a:endParaRPr lang="en-US" dirty="0"/>
          </a:p>
        </p:txBody>
      </p:sp>
      <p:sp>
        <p:nvSpPr>
          <p:cNvPr id="3" name="Content Placeholder 2"/>
          <p:cNvSpPr>
            <a:spLocks noGrp="1"/>
          </p:cNvSpPr>
          <p:nvPr>
            <p:ph idx="1"/>
          </p:nvPr>
        </p:nvSpPr>
        <p:spPr/>
        <p:txBody>
          <a:bodyPr>
            <a:normAutofit lnSpcReduction="10000"/>
          </a:bodyPr>
          <a:lstStyle/>
          <a:p>
            <a:r>
              <a:rPr lang="en-US" dirty="0" smtClean="0"/>
              <a:t>There are many aspects to security and security testing that are well outside the testing domain you will occupy</a:t>
            </a:r>
          </a:p>
          <a:p>
            <a:r>
              <a:rPr lang="en-US" dirty="0" smtClean="0"/>
              <a:t>Making the system secure is NOT your job. That belongs to:</a:t>
            </a:r>
          </a:p>
          <a:p>
            <a:pPr lvl="1"/>
            <a:r>
              <a:rPr lang="en-US" dirty="0" smtClean="0"/>
              <a:t>Security personnel</a:t>
            </a:r>
          </a:p>
          <a:p>
            <a:pPr lvl="1"/>
            <a:r>
              <a:rPr lang="en-US" dirty="0" smtClean="0"/>
              <a:t>Project managers</a:t>
            </a:r>
          </a:p>
          <a:p>
            <a:pPr lvl="1"/>
            <a:r>
              <a:rPr lang="en-US" dirty="0" smtClean="0"/>
              <a:t>Company managers</a:t>
            </a:r>
          </a:p>
          <a:p>
            <a:pPr lvl="1"/>
            <a:r>
              <a:rPr lang="en-US" dirty="0" smtClean="0"/>
              <a:t>Developers</a:t>
            </a:r>
            <a:endParaRPr lang="en-US" dirty="0"/>
          </a:p>
        </p:txBody>
      </p:sp>
    </p:spTree>
    <p:extLst>
      <p:ext uri="{BB962C8B-B14F-4D97-AF65-F5344CB8AC3E}">
        <p14:creationId xmlns:p14="http://schemas.microsoft.com/office/powerpoint/2010/main" val="11749935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Testing</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There are two approaches involved in security testing:</a:t>
            </a:r>
          </a:p>
          <a:p>
            <a:pPr lvl="1"/>
            <a:r>
              <a:rPr lang="en-US" dirty="0" smtClean="0"/>
              <a:t>Scan and penetration testing, which involves</a:t>
            </a:r>
          </a:p>
          <a:p>
            <a:pPr lvl="2"/>
            <a:r>
              <a:rPr lang="en-US" dirty="0" smtClean="0"/>
              <a:t>Scanning developer code for patterns that promote weakness or allow weakness and vulnerabilities to exist at the code level</a:t>
            </a:r>
          </a:p>
          <a:p>
            <a:pPr lvl="3"/>
            <a:r>
              <a:rPr lang="en-US" dirty="0" smtClean="0"/>
              <a:t>Usually scanned as a release is promoted to systems testing and again before final release</a:t>
            </a:r>
          </a:p>
          <a:p>
            <a:pPr lvl="2"/>
            <a:r>
              <a:rPr lang="en-US" dirty="0" smtClean="0"/>
              <a:t>Scanning systems to detect common vulnerabilities at the system and system resource levels.  That is having the right firewalls and control over the allocation of ports and other matters well beyond the scope of this course</a:t>
            </a:r>
          </a:p>
          <a:p>
            <a:pPr lvl="3"/>
            <a:r>
              <a:rPr lang="en-US" dirty="0" smtClean="0"/>
              <a:t>There is an initial scan then ongoing scans, usually nightly</a:t>
            </a:r>
          </a:p>
          <a:p>
            <a:pPr lvl="1"/>
            <a:r>
              <a:rPr lang="en-US" dirty="0" smtClean="0"/>
              <a:t>This approach is very rigorous in federal systems and less so in commercial systems</a:t>
            </a:r>
            <a:endParaRPr lang="en-US" dirty="0"/>
          </a:p>
        </p:txBody>
      </p:sp>
    </p:spTree>
    <p:extLst>
      <p:ext uri="{BB962C8B-B14F-4D97-AF65-F5344CB8AC3E}">
        <p14:creationId xmlns:p14="http://schemas.microsoft.com/office/powerpoint/2010/main" val="31650642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 Testing</a:t>
            </a:r>
          </a:p>
        </p:txBody>
      </p:sp>
      <p:sp>
        <p:nvSpPr>
          <p:cNvPr id="3" name="Content Placeholder 2"/>
          <p:cNvSpPr>
            <a:spLocks noGrp="1"/>
          </p:cNvSpPr>
          <p:nvPr>
            <p:ph idx="1"/>
          </p:nvPr>
        </p:nvSpPr>
        <p:spPr>
          <a:xfrm>
            <a:off x="457200" y="1600201"/>
            <a:ext cx="8229600" cy="1524000"/>
          </a:xfrm>
        </p:spPr>
        <p:txBody>
          <a:bodyPr/>
          <a:lstStyle/>
          <a:p>
            <a:r>
              <a:rPr lang="en-US" dirty="0" smtClean="0"/>
              <a:t>It’s important to understand the role and placement of security testing in the SDLC</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3276600"/>
            <a:ext cx="5410200" cy="1762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105011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 Testing</a:t>
            </a:r>
          </a:p>
        </p:txBody>
      </p:sp>
      <p:sp>
        <p:nvSpPr>
          <p:cNvPr id="3" name="Content Placeholder 2"/>
          <p:cNvSpPr>
            <a:spLocks noGrp="1"/>
          </p:cNvSpPr>
          <p:nvPr>
            <p:ph idx="1"/>
          </p:nvPr>
        </p:nvSpPr>
        <p:spPr/>
        <p:txBody>
          <a:bodyPr>
            <a:normAutofit fontScale="85000" lnSpcReduction="20000"/>
          </a:bodyPr>
          <a:lstStyle/>
          <a:p>
            <a:r>
              <a:rPr lang="en-US" dirty="0" smtClean="0"/>
              <a:t>Your focus, if any on security testing will be from a functional view</a:t>
            </a:r>
          </a:p>
          <a:p>
            <a:pPr lvl="1"/>
            <a:r>
              <a:rPr lang="en-US" dirty="0" smtClean="0"/>
              <a:t>It boils down to – Can I get to what I’m supposed to and ONLY what’s I’m supposed to?</a:t>
            </a:r>
          </a:p>
          <a:p>
            <a:pPr lvl="2"/>
            <a:r>
              <a:rPr lang="en-US" dirty="0" smtClean="0"/>
              <a:t>Can you login in or access any part of the system that you shouldn’t?</a:t>
            </a:r>
          </a:p>
          <a:p>
            <a:pPr lvl="2"/>
            <a:r>
              <a:rPr lang="en-US" dirty="0" smtClean="0"/>
              <a:t>Is there a use privilege aspect to the system?  </a:t>
            </a:r>
          </a:p>
          <a:p>
            <a:pPr lvl="3"/>
            <a:r>
              <a:rPr lang="en-US" dirty="0"/>
              <a:t>E</a:t>
            </a:r>
            <a:r>
              <a:rPr lang="en-US" dirty="0" smtClean="0"/>
              <a:t>ven the simplest customer-based web site has user privilege access</a:t>
            </a:r>
          </a:p>
          <a:p>
            <a:pPr lvl="1"/>
            <a:r>
              <a:rPr lang="en-US" dirty="0" smtClean="0"/>
              <a:t>Because testers are non-technical and penetration schemes are increasingly technical and complex, most QA shops are constrained in what they do for security testing</a:t>
            </a:r>
          </a:p>
          <a:p>
            <a:pPr lvl="1"/>
            <a:r>
              <a:rPr lang="en-US" dirty="0" smtClean="0"/>
              <a:t>However, security testing is a wonderful candidate for automation</a:t>
            </a:r>
            <a:endParaRPr lang="en-US" dirty="0"/>
          </a:p>
        </p:txBody>
      </p:sp>
    </p:spTree>
    <p:extLst>
      <p:ext uri="{BB962C8B-B14F-4D97-AF65-F5344CB8AC3E}">
        <p14:creationId xmlns:p14="http://schemas.microsoft.com/office/powerpoint/2010/main" val="31265636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 Testing</a:t>
            </a:r>
          </a:p>
        </p:txBody>
      </p:sp>
      <p:sp>
        <p:nvSpPr>
          <p:cNvPr id="3" name="Content Placeholder 2"/>
          <p:cNvSpPr>
            <a:spLocks noGrp="1"/>
          </p:cNvSpPr>
          <p:nvPr>
            <p:ph idx="1"/>
          </p:nvPr>
        </p:nvSpPr>
        <p:spPr/>
        <p:txBody>
          <a:bodyPr>
            <a:normAutofit fontScale="92500" lnSpcReduction="20000"/>
          </a:bodyPr>
          <a:lstStyle/>
          <a:p>
            <a:r>
              <a:rPr lang="en-US" dirty="0" smtClean="0"/>
              <a:t>There are aspects of security testing that the functional test can be involved in:</a:t>
            </a:r>
          </a:p>
          <a:p>
            <a:pPr lvl="1"/>
            <a:r>
              <a:rPr lang="en-US" dirty="0" smtClean="0"/>
              <a:t>Security requirements definition</a:t>
            </a:r>
          </a:p>
          <a:p>
            <a:pPr lvl="1"/>
            <a:r>
              <a:rPr lang="en-US" dirty="0" smtClean="0"/>
              <a:t>Identity management</a:t>
            </a:r>
          </a:p>
          <a:p>
            <a:pPr lvl="1"/>
            <a:r>
              <a:rPr lang="en-US" dirty="0" smtClean="0"/>
              <a:t>Authentication</a:t>
            </a:r>
          </a:p>
          <a:p>
            <a:pPr lvl="1"/>
            <a:r>
              <a:rPr lang="en-US" dirty="0" smtClean="0"/>
              <a:t>Input overflow for injections</a:t>
            </a:r>
          </a:p>
          <a:p>
            <a:pPr lvl="1"/>
            <a:r>
              <a:rPr lang="en-US" dirty="0" smtClean="0"/>
              <a:t>SSL certificate management</a:t>
            </a:r>
          </a:p>
          <a:p>
            <a:r>
              <a:rPr lang="en-US" dirty="0" smtClean="0"/>
              <a:t>For more information, refer to the Open Web Application Security Project (OWASP)</a:t>
            </a:r>
          </a:p>
          <a:p>
            <a:pPr lvl="1"/>
            <a:r>
              <a:rPr lang="en-US" dirty="0"/>
              <a:t>https://www.owasp.org/index.php/Category:OWASP_Testing_Project</a:t>
            </a:r>
          </a:p>
        </p:txBody>
      </p:sp>
    </p:spTree>
    <p:extLst>
      <p:ext uri="{BB962C8B-B14F-4D97-AF65-F5344CB8AC3E}">
        <p14:creationId xmlns:p14="http://schemas.microsoft.com/office/powerpoint/2010/main" val="36919819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Note</a:t>
            </a:r>
            <a:endParaRPr lang="en-US" dirty="0"/>
          </a:p>
        </p:txBody>
      </p:sp>
      <p:sp>
        <p:nvSpPr>
          <p:cNvPr id="3" name="Content Placeholder 2"/>
          <p:cNvSpPr>
            <a:spLocks noGrp="1"/>
          </p:cNvSpPr>
          <p:nvPr>
            <p:ph idx="1"/>
          </p:nvPr>
        </p:nvSpPr>
        <p:spPr/>
        <p:txBody>
          <a:bodyPr>
            <a:normAutofit/>
          </a:bodyPr>
          <a:lstStyle/>
          <a:p>
            <a:r>
              <a:rPr lang="en-US" dirty="0" smtClean="0"/>
              <a:t>There are a couple things to note regarding the textbook</a:t>
            </a:r>
          </a:p>
          <a:p>
            <a:pPr lvl="1"/>
            <a:r>
              <a:rPr lang="en-US" dirty="0" smtClean="0"/>
              <a:t>Chapter 17 identifies test design, which is a valid activity especially for mission or life-critical systems</a:t>
            </a:r>
          </a:p>
          <a:p>
            <a:pPr lvl="1"/>
            <a:r>
              <a:rPr lang="en-US" dirty="0" smtClean="0"/>
              <a:t>In reality, it is rarely part of a testing effort, except for Test Data Design</a:t>
            </a:r>
            <a:endParaRPr lang="en-US" dirty="0"/>
          </a:p>
        </p:txBody>
      </p:sp>
    </p:spTree>
    <p:extLst>
      <p:ext uri="{BB962C8B-B14F-4D97-AF65-F5344CB8AC3E}">
        <p14:creationId xmlns:p14="http://schemas.microsoft.com/office/powerpoint/2010/main" val="1055599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Selenese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Three types of commands</a:t>
            </a:r>
          </a:p>
          <a:p>
            <a:pPr lvl="1"/>
            <a:r>
              <a:rPr lang="en-US" dirty="0" smtClean="0"/>
              <a:t>Actions</a:t>
            </a:r>
          </a:p>
          <a:p>
            <a:pPr lvl="2"/>
            <a:r>
              <a:rPr lang="en-US" dirty="0" smtClean="0"/>
              <a:t>These do something to the application in the browser to perform an action inside the browser</a:t>
            </a:r>
          </a:p>
          <a:p>
            <a:pPr lvl="2"/>
            <a:r>
              <a:rPr lang="en-US" dirty="0" smtClean="0"/>
              <a:t>Failure to perform an action causes script failure and halt</a:t>
            </a:r>
          </a:p>
          <a:p>
            <a:pPr lvl="1"/>
            <a:r>
              <a:rPr lang="en-US" dirty="0" err="1" smtClean="0"/>
              <a:t>Accessors</a:t>
            </a:r>
            <a:endParaRPr lang="en-US" dirty="0" smtClean="0"/>
          </a:p>
          <a:p>
            <a:pPr lvl="2"/>
            <a:r>
              <a:rPr lang="en-US" dirty="0" smtClean="0"/>
              <a:t>Allow you to access the state of the application and store that information in a variable</a:t>
            </a:r>
          </a:p>
          <a:p>
            <a:pPr lvl="1"/>
            <a:r>
              <a:rPr lang="en-US" dirty="0" smtClean="0"/>
              <a:t>Assertions</a:t>
            </a:r>
          </a:p>
          <a:p>
            <a:pPr lvl="2"/>
            <a:r>
              <a:rPr lang="en-US" dirty="0" smtClean="0"/>
              <a:t>Verifies the state of the application or object is what is expected</a:t>
            </a:r>
          </a:p>
          <a:p>
            <a:pPr lvl="2"/>
            <a:r>
              <a:rPr lang="en-US" dirty="0" smtClean="0"/>
              <a:t>Three types of assertions</a:t>
            </a:r>
          </a:p>
          <a:p>
            <a:pPr lvl="3"/>
            <a:r>
              <a:rPr lang="en-US" dirty="0" smtClean="0"/>
              <a:t>Assert, verify, </a:t>
            </a:r>
            <a:r>
              <a:rPr lang="en-US" dirty="0" err="1" smtClean="0"/>
              <a:t>waitfor</a:t>
            </a:r>
            <a:endParaRPr lang="en-US" dirty="0"/>
          </a:p>
        </p:txBody>
      </p:sp>
    </p:spTree>
    <p:extLst>
      <p:ext uri="{BB962C8B-B14F-4D97-AF65-F5344CB8AC3E}">
        <p14:creationId xmlns:p14="http://schemas.microsoft.com/office/powerpoint/2010/main" val="20510256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1377</TotalTime>
  <Words>1025</Words>
  <Application>Microsoft Office PowerPoint</Application>
  <PresentationFormat>On-screen Show (4:3)</PresentationFormat>
  <Paragraphs>136</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 Software QA and Testing with Automation using Selenium IDE Course 1, Class 4 </vt:lpstr>
      <vt:lpstr>Site Security</vt:lpstr>
      <vt:lpstr>Site Security (cont.)</vt:lpstr>
      <vt:lpstr>Security Testing</vt:lpstr>
      <vt:lpstr>Security Testing</vt:lpstr>
      <vt:lpstr>Security Testing</vt:lpstr>
      <vt:lpstr>Security Testing</vt:lpstr>
      <vt:lpstr>A Note</vt:lpstr>
      <vt:lpstr>Selenese</vt:lpstr>
      <vt:lpstr>Selenese</vt:lpstr>
      <vt:lpstr>Selenese</vt:lpstr>
      <vt:lpstr>Selenese</vt:lpstr>
      <vt:lpstr>Selenese</vt:lpstr>
      <vt:lpstr>Selenese</vt:lpstr>
      <vt:lpstr>Selenese</vt:lpstr>
      <vt:lpstr>Selenese</vt:lpstr>
      <vt:lpstr>Lab</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QA and Testing with Automation using Selenium IDE Course 1, Class 1</dc:title>
  <dc:creator>David Wagoner</dc:creator>
  <cp:lastModifiedBy>David F Wagoner</cp:lastModifiedBy>
  <cp:revision>84</cp:revision>
  <dcterms:created xsi:type="dcterms:W3CDTF">2015-01-11T21:24:15Z</dcterms:created>
  <dcterms:modified xsi:type="dcterms:W3CDTF">2015-03-11T07:20:27Z</dcterms:modified>
</cp:coreProperties>
</file>