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agoner" initials="D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69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2164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093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7050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26615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7997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3/10/2015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dirty="0"/>
          </a:p>
        </p:txBody>
      </p:sp>
    </p:spTree>
    <p:extLst>
      <p:ext uri="{BB962C8B-B14F-4D97-AF65-F5344CB8AC3E}">
        <p14:creationId xmlns:p14="http://schemas.microsoft.com/office/powerpoint/2010/main" val="214867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a:t>
            </a:r>
            <a:r>
              <a:rPr lang="en-US" dirty="0" smtClean="0"/>
              <a:t>1, </a:t>
            </a:r>
            <a:r>
              <a:rPr lang="en-US" dirty="0" smtClean="0"/>
              <a:t>Class </a:t>
            </a:r>
            <a:r>
              <a:rPr lang="en-US" dirty="0"/>
              <a:t>5</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Instructor</a:t>
            </a:r>
          </a:p>
          <a:p>
            <a:r>
              <a:rPr lang="en-US" dirty="0" smtClean="0"/>
              <a:t>David F Wagoner</a:t>
            </a:r>
          </a:p>
          <a:p>
            <a:r>
              <a:rPr lang="en-US" dirty="0" smtClean="0"/>
              <a:t>PMP, CSQE, CMQ/OE</a:t>
            </a:r>
            <a:endParaRPr lang="en-US" dirty="0"/>
          </a:p>
        </p:txBody>
      </p:sp>
    </p:spTree>
    <p:extLst>
      <p:ext uri="{BB962C8B-B14F-4D97-AF65-F5344CB8AC3E}">
        <p14:creationId xmlns:p14="http://schemas.microsoft.com/office/powerpoint/2010/main" val="5708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CMMI Process Areas</a:t>
            </a:r>
            <a:endParaRPr lang="en-US" dirty="0"/>
          </a:p>
        </p:txBody>
      </p:sp>
      <p:pic>
        <p:nvPicPr>
          <p:cNvPr id="3074" name="Picture 2" descr="http://www.fhwa.dot.gov/cadiv/segb/views/document/Sections/Section7/76_files/image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688198"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08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Maturity Model</a:t>
            </a:r>
            <a:endParaRPr lang="en-US" dirty="0"/>
          </a:p>
        </p:txBody>
      </p:sp>
      <p:sp>
        <p:nvSpPr>
          <p:cNvPr id="3" name="Content Placeholder 2"/>
          <p:cNvSpPr>
            <a:spLocks noGrp="1"/>
          </p:cNvSpPr>
          <p:nvPr>
            <p:ph idx="1"/>
          </p:nvPr>
        </p:nvSpPr>
        <p:spPr>
          <a:xfrm>
            <a:off x="457200" y="6172200"/>
            <a:ext cx="8229600" cy="334963"/>
          </a:xfrm>
        </p:spPr>
        <p:txBody>
          <a:bodyPr>
            <a:normAutofit fontScale="55000" lnSpcReduction="20000"/>
          </a:bodyPr>
          <a:lstStyle/>
          <a:p>
            <a:r>
              <a:rPr lang="en-US" dirty="0" smtClean="0"/>
              <a:t>Source - Wikipedia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409700"/>
            <a:ext cx="75438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062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TMMi Level </a:t>
            </a:r>
            <a:r>
              <a:rPr lang="en-US" dirty="0" smtClean="0"/>
              <a:t>2 Definition</a:t>
            </a:r>
            <a:endParaRPr lang="en-US" dirty="0"/>
          </a:p>
        </p:txBody>
      </p:sp>
      <p:sp>
        <p:nvSpPr>
          <p:cNvPr id="3" name="Content Placeholder 2"/>
          <p:cNvSpPr>
            <a:spLocks noGrp="1"/>
          </p:cNvSpPr>
          <p:nvPr>
            <p:ph idx="1"/>
          </p:nvPr>
        </p:nvSpPr>
        <p:spPr/>
        <p:txBody>
          <a:bodyPr/>
          <a:lstStyle/>
          <a:p>
            <a:r>
              <a:rPr lang="en-US" dirty="0"/>
              <a:t>The process areas at TMMi level 2 are: </a:t>
            </a:r>
          </a:p>
          <a:p>
            <a:pPr lvl="1"/>
            <a:r>
              <a:rPr lang="en-US" dirty="0" smtClean="0"/>
              <a:t>Test </a:t>
            </a:r>
            <a:r>
              <a:rPr lang="en-US" dirty="0"/>
              <a:t>Policy and Strategy </a:t>
            </a:r>
          </a:p>
          <a:p>
            <a:pPr lvl="1"/>
            <a:r>
              <a:rPr lang="en-US" dirty="0" smtClean="0"/>
              <a:t>Test </a:t>
            </a:r>
            <a:r>
              <a:rPr lang="en-US" dirty="0"/>
              <a:t>Planning </a:t>
            </a:r>
          </a:p>
          <a:p>
            <a:pPr lvl="1"/>
            <a:r>
              <a:rPr lang="en-US" dirty="0" smtClean="0"/>
              <a:t>Test </a:t>
            </a:r>
            <a:r>
              <a:rPr lang="en-US" dirty="0"/>
              <a:t>Monitoring and Control </a:t>
            </a:r>
          </a:p>
          <a:p>
            <a:pPr lvl="1"/>
            <a:r>
              <a:rPr lang="en-US" dirty="0" smtClean="0"/>
              <a:t>Test </a:t>
            </a:r>
            <a:r>
              <a:rPr lang="en-US" dirty="0"/>
              <a:t>Design and Execution </a:t>
            </a:r>
          </a:p>
          <a:p>
            <a:pPr lvl="1"/>
            <a:r>
              <a:rPr lang="en-US" dirty="0" smtClean="0"/>
              <a:t>Test </a:t>
            </a:r>
            <a:r>
              <a:rPr lang="en-US" dirty="0"/>
              <a:t>Environment </a:t>
            </a:r>
          </a:p>
          <a:p>
            <a:endParaRPr lang="en-US" dirty="0"/>
          </a:p>
        </p:txBody>
      </p:sp>
    </p:spTree>
    <p:extLst>
      <p:ext uri="{BB962C8B-B14F-4D97-AF65-F5344CB8AC3E}">
        <p14:creationId xmlns:p14="http://schemas.microsoft.com/office/powerpoint/2010/main" val="93727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TMMi Level 3 Integration</a:t>
            </a:r>
            <a:endParaRPr lang="en-US" dirty="0"/>
          </a:p>
        </p:txBody>
      </p:sp>
      <p:sp>
        <p:nvSpPr>
          <p:cNvPr id="3" name="Content Placeholder 2"/>
          <p:cNvSpPr>
            <a:spLocks noGrp="1"/>
          </p:cNvSpPr>
          <p:nvPr>
            <p:ph idx="1"/>
          </p:nvPr>
        </p:nvSpPr>
        <p:spPr/>
        <p:txBody>
          <a:bodyPr/>
          <a:lstStyle/>
          <a:p>
            <a:r>
              <a:rPr lang="en-US" dirty="0"/>
              <a:t>The process areas at TMMi level 3 are: </a:t>
            </a:r>
          </a:p>
          <a:p>
            <a:pPr lvl="1"/>
            <a:r>
              <a:rPr lang="en-US" dirty="0" smtClean="0"/>
              <a:t>Test </a:t>
            </a:r>
            <a:r>
              <a:rPr lang="en-US" dirty="0"/>
              <a:t>Organization </a:t>
            </a:r>
          </a:p>
          <a:p>
            <a:pPr lvl="1"/>
            <a:r>
              <a:rPr lang="en-US" dirty="0" smtClean="0"/>
              <a:t>Test </a:t>
            </a:r>
            <a:r>
              <a:rPr lang="en-US" dirty="0"/>
              <a:t>Training Program </a:t>
            </a:r>
          </a:p>
          <a:p>
            <a:pPr lvl="1"/>
            <a:r>
              <a:rPr lang="en-US" dirty="0" smtClean="0"/>
              <a:t>Test </a:t>
            </a:r>
            <a:r>
              <a:rPr lang="en-US" dirty="0"/>
              <a:t>Lifecycle and Integration </a:t>
            </a:r>
          </a:p>
          <a:p>
            <a:pPr lvl="1"/>
            <a:r>
              <a:rPr lang="en-US" dirty="0" smtClean="0"/>
              <a:t>Non-functional </a:t>
            </a:r>
            <a:r>
              <a:rPr lang="en-US" dirty="0"/>
              <a:t>Testing </a:t>
            </a:r>
          </a:p>
          <a:p>
            <a:pPr lvl="1"/>
            <a:r>
              <a:rPr lang="en-US" dirty="0" smtClean="0"/>
              <a:t>Peer </a:t>
            </a:r>
            <a:r>
              <a:rPr lang="en-US" dirty="0"/>
              <a:t>Reviews </a:t>
            </a:r>
          </a:p>
          <a:p>
            <a:endParaRPr lang="en-US" dirty="0"/>
          </a:p>
        </p:txBody>
      </p:sp>
    </p:spTree>
    <p:extLst>
      <p:ext uri="{BB962C8B-B14F-4D97-AF65-F5344CB8AC3E}">
        <p14:creationId xmlns:p14="http://schemas.microsoft.com/office/powerpoint/2010/main" val="149325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TMMi Level </a:t>
            </a:r>
            <a:r>
              <a:rPr lang="en-US" dirty="0" smtClean="0"/>
              <a:t>4 Measured </a:t>
            </a:r>
            <a:endParaRPr lang="en-US" dirty="0"/>
          </a:p>
        </p:txBody>
      </p:sp>
      <p:sp>
        <p:nvSpPr>
          <p:cNvPr id="3" name="Content Placeholder 2"/>
          <p:cNvSpPr>
            <a:spLocks noGrp="1"/>
          </p:cNvSpPr>
          <p:nvPr>
            <p:ph idx="1"/>
          </p:nvPr>
        </p:nvSpPr>
        <p:spPr/>
        <p:txBody>
          <a:bodyPr/>
          <a:lstStyle/>
          <a:p>
            <a:r>
              <a:rPr lang="en-US" dirty="0"/>
              <a:t>The process areas at TMMi level 4 are: </a:t>
            </a:r>
          </a:p>
          <a:p>
            <a:pPr lvl="1"/>
            <a:r>
              <a:rPr lang="en-US" dirty="0" smtClean="0"/>
              <a:t>Test </a:t>
            </a:r>
            <a:r>
              <a:rPr lang="en-US" dirty="0"/>
              <a:t>Measurement </a:t>
            </a:r>
          </a:p>
          <a:p>
            <a:pPr lvl="1"/>
            <a:r>
              <a:rPr lang="en-US" dirty="0" smtClean="0"/>
              <a:t>Product </a:t>
            </a:r>
            <a:r>
              <a:rPr lang="en-US" dirty="0"/>
              <a:t>Quality Evaluation </a:t>
            </a:r>
          </a:p>
          <a:p>
            <a:pPr lvl="1"/>
            <a:r>
              <a:rPr lang="en-US" dirty="0" smtClean="0"/>
              <a:t>Advanced </a:t>
            </a:r>
            <a:r>
              <a:rPr lang="en-US" dirty="0"/>
              <a:t>Peer Reviews </a:t>
            </a:r>
          </a:p>
          <a:p>
            <a:endParaRPr lang="en-US" dirty="0"/>
          </a:p>
        </p:txBody>
      </p:sp>
    </p:spTree>
    <p:extLst>
      <p:ext uri="{BB962C8B-B14F-4D97-AF65-F5344CB8AC3E}">
        <p14:creationId xmlns:p14="http://schemas.microsoft.com/office/powerpoint/2010/main" val="19570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TMMi Level </a:t>
            </a:r>
            <a:r>
              <a:rPr lang="en-US" dirty="0" smtClean="0"/>
              <a:t>5 Optimized</a:t>
            </a:r>
            <a:endParaRPr lang="en-US" dirty="0"/>
          </a:p>
        </p:txBody>
      </p:sp>
      <p:sp>
        <p:nvSpPr>
          <p:cNvPr id="3" name="Content Placeholder 2"/>
          <p:cNvSpPr>
            <a:spLocks noGrp="1"/>
          </p:cNvSpPr>
          <p:nvPr>
            <p:ph idx="1"/>
          </p:nvPr>
        </p:nvSpPr>
        <p:spPr/>
        <p:txBody>
          <a:bodyPr/>
          <a:lstStyle/>
          <a:p>
            <a:r>
              <a:rPr lang="en-US" dirty="0"/>
              <a:t>The process areas at TMMi level 5 are: </a:t>
            </a:r>
          </a:p>
          <a:p>
            <a:pPr lvl="1"/>
            <a:r>
              <a:rPr lang="en-US" dirty="0" smtClean="0"/>
              <a:t>Defect </a:t>
            </a:r>
            <a:r>
              <a:rPr lang="en-US" dirty="0"/>
              <a:t>Prevention </a:t>
            </a:r>
          </a:p>
          <a:p>
            <a:pPr lvl="1"/>
            <a:r>
              <a:rPr lang="en-US" dirty="0" smtClean="0"/>
              <a:t>Quality </a:t>
            </a:r>
            <a:r>
              <a:rPr lang="en-US" dirty="0"/>
              <a:t>Control </a:t>
            </a:r>
          </a:p>
          <a:p>
            <a:pPr lvl="1"/>
            <a:r>
              <a:rPr lang="en-US" dirty="0" smtClean="0"/>
              <a:t>Test </a:t>
            </a:r>
            <a:r>
              <a:rPr lang="en-US" dirty="0"/>
              <a:t>Process Optimization </a:t>
            </a:r>
          </a:p>
          <a:p>
            <a:endParaRPr lang="en-US" dirty="0"/>
          </a:p>
        </p:txBody>
      </p:sp>
    </p:spTree>
    <p:extLst>
      <p:ext uri="{BB962C8B-B14F-4D97-AF65-F5344CB8AC3E}">
        <p14:creationId xmlns:p14="http://schemas.microsoft.com/office/powerpoint/2010/main" val="254748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3" name="Content Placeholder 2"/>
          <p:cNvSpPr>
            <a:spLocks noGrp="1"/>
          </p:cNvSpPr>
          <p:nvPr>
            <p:ph idx="1"/>
          </p:nvPr>
        </p:nvSpPr>
        <p:spPr/>
        <p:txBody>
          <a:bodyPr/>
          <a:lstStyle/>
          <a:p>
            <a:r>
              <a:rPr lang="en-US" dirty="0" smtClean="0"/>
              <a:t>Think back to our first class and the discussion on ‘What is Quality? What does it mean?”</a:t>
            </a:r>
          </a:p>
          <a:p>
            <a:r>
              <a:rPr lang="en-US" dirty="0" smtClean="0"/>
              <a:t>We learned it is based on conformance to requirements, SDLC processes and low level of defects and it’s usable</a:t>
            </a:r>
            <a:endParaRPr lang="en-US" dirty="0"/>
          </a:p>
        </p:txBody>
      </p:sp>
    </p:spTree>
    <p:extLst>
      <p:ext uri="{BB962C8B-B14F-4D97-AF65-F5344CB8AC3E}">
        <p14:creationId xmlns:p14="http://schemas.microsoft.com/office/powerpoint/2010/main" val="96494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Maturity Models</a:t>
            </a:r>
            <a:endParaRPr lang="en-US" dirty="0"/>
          </a:p>
        </p:txBody>
      </p:sp>
      <p:sp>
        <p:nvSpPr>
          <p:cNvPr id="3" name="Content Placeholder 2"/>
          <p:cNvSpPr>
            <a:spLocks noGrp="1"/>
          </p:cNvSpPr>
          <p:nvPr>
            <p:ph idx="1"/>
          </p:nvPr>
        </p:nvSpPr>
        <p:spPr/>
        <p:txBody>
          <a:bodyPr/>
          <a:lstStyle/>
          <a:p>
            <a:r>
              <a:rPr lang="en-US" dirty="0" smtClean="0"/>
              <a:t>Quality standards (e.g. ISO 9001) and capability maturity models are ways organizations can focus on instituting quality systems and processes within their organization and evolve them continually over time?</a:t>
            </a:r>
            <a:endParaRPr lang="en-US" dirty="0"/>
          </a:p>
        </p:txBody>
      </p:sp>
    </p:spTree>
    <p:extLst>
      <p:ext uri="{BB962C8B-B14F-4D97-AF65-F5344CB8AC3E}">
        <p14:creationId xmlns:p14="http://schemas.microsoft.com/office/powerpoint/2010/main" val="10431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Quality Models?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Think of yourself as a customer with $10 million to spend on software for your </a:t>
            </a:r>
            <a:r>
              <a:rPr lang="en-US" dirty="0" smtClean="0"/>
              <a:t>company</a:t>
            </a:r>
          </a:p>
          <a:p>
            <a:r>
              <a:rPr lang="en-US" dirty="0" smtClean="0"/>
              <a:t>How do you look inside a stranger's house and judge their capability to develop a system?</a:t>
            </a:r>
            <a:endParaRPr lang="en-US" dirty="0" smtClean="0"/>
          </a:p>
          <a:p>
            <a:r>
              <a:rPr lang="en-US" dirty="0" smtClean="0"/>
              <a:t>When you look at vendors, all who claim to be the best in the industry and have similar costs, how would you know which one to use?</a:t>
            </a:r>
          </a:p>
          <a:p>
            <a:r>
              <a:rPr lang="en-US" dirty="0" smtClean="0"/>
              <a:t>You use the one that is going to deliver the system on time, with few defects, conforms to YOUR requirements, and whose system is reliable</a:t>
            </a:r>
          </a:p>
          <a:p>
            <a:pPr lvl="1"/>
            <a:r>
              <a:rPr lang="en-US" dirty="0" smtClean="0"/>
              <a:t>How do you know which one can do this?</a:t>
            </a:r>
          </a:p>
          <a:p>
            <a:pPr lvl="1"/>
            <a:r>
              <a:rPr lang="en-US" dirty="0" smtClean="0"/>
              <a:t>You’re not looking for these qualities in your own company, you’re looking at these in another company strange to you and whom you have little to no knowledge beyond what their marketers spew</a:t>
            </a:r>
            <a:endParaRPr lang="en-US" dirty="0"/>
          </a:p>
        </p:txBody>
      </p:sp>
    </p:spTree>
    <p:extLst>
      <p:ext uri="{BB962C8B-B14F-4D97-AF65-F5344CB8AC3E}">
        <p14:creationId xmlns:p14="http://schemas.microsoft.com/office/powerpoint/2010/main" val="292990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Models</a:t>
            </a:r>
            <a:endParaRPr lang="en-US" dirty="0"/>
          </a:p>
        </p:txBody>
      </p:sp>
      <p:sp>
        <p:nvSpPr>
          <p:cNvPr id="3" name="Content Placeholder 2"/>
          <p:cNvSpPr>
            <a:spLocks noGrp="1"/>
          </p:cNvSpPr>
          <p:nvPr>
            <p:ph idx="1"/>
          </p:nvPr>
        </p:nvSpPr>
        <p:spPr/>
        <p:txBody>
          <a:bodyPr/>
          <a:lstStyle/>
          <a:p>
            <a:r>
              <a:rPr lang="en-US" dirty="0" smtClean="0"/>
              <a:t>One way is to understand the importance of having a process-focus on the SDLC and then having appropriate quality management in place in the vendor company</a:t>
            </a:r>
          </a:p>
          <a:p>
            <a:r>
              <a:rPr lang="en-US" dirty="0" smtClean="0"/>
              <a:t>Quality models help to accomplish this by:</a:t>
            </a:r>
          </a:p>
          <a:p>
            <a:pPr lvl="1"/>
            <a:r>
              <a:rPr lang="en-US" dirty="0" smtClean="0"/>
              <a:t>Guiding a vendor’s implementation</a:t>
            </a:r>
          </a:p>
          <a:p>
            <a:pPr lvl="1"/>
            <a:r>
              <a:rPr lang="en-US" dirty="0" smtClean="0"/>
              <a:t>Having an external third party hired by the vendor, ensure these elements are all in place, are actively used and are continuously improved</a:t>
            </a:r>
            <a:endParaRPr lang="en-US" dirty="0"/>
          </a:p>
        </p:txBody>
      </p:sp>
    </p:spTree>
    <p:extLst>
      <p:ext uri="{BB962C8B-B14F-4D97-AF65-F5344CB8AC3E}">
        <p14:creationId xmlns:p14="http://schemas.microsoft.com/office/powerpoint/2010/main" val="286514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Models</a:t>
            </a:r>
            <a:endParaRPr lang="en-US" dirty="0"/>
          </a:p>
        </p:txBody>
      </p:sp>
      <p:sp>
        <p:nvSpPr>
          <p:cNvPr id="3" name="Content Placeholder 2"/>
          <p:cNvSpPr>
            <a:spLocks noGrp="1"/>
          </p:cNvSpPr>
          <p:nvPr>
            <p:ph idx="1"/>
          </p:nvPr>
        </p:nvSpPr>
        <p:spPr/>
        <p:txBody>
          <a:bodyPr/>
          <a:lstStyle/>
          <a:p>
            <a:r>
              <a:rPr lang="en-US" dirty="0" smtClean="0"/>
              <a:t>The standards developed by the International Organization for Standardization (ISO)</a:t>
            </a:r>
          </a:p>
          <a:p>
            <a:pPr lvl="1"/>
            <a:r>
              <a:rPr lang="en-US" dirty="0" smtClean="0"/>
              <a:t>ISO 9001 and ISO 20000 are the most commonly used in our industry</a:t>
            </a:r>
          </a:p>
          <a:p>
            <a:pPr lvl="1"/>
            <a:r>
              <a:rPr lang="en-US" dirty="0" smtClean="0"/>
              <a:t>These are derived from older manufacturing quality models</a:t>
            </a:r>
          </a:p>
          <a:p>
            <a:r>
              <a:rPr lang="en-US" dirty="0" smtClean="0"/>
              <a:t>The maturity capability models initially developed by The Software Engineering Institute at Carnegie Mellon</a:t>
            </a:r>
            <a:endParaRPr lang="en-US" dirty="0"/>
          </a:p>
        </p:txBody>
      </p:sp>
    </p:spTree>
    <p:extLst>
      <p:ext uri="{BB962C8B-B14F-4D97-AF65-F5344CB8AC3E}">
        <p14:creationId xmlns:p14="http://schemas.microsoft.com/office/powerpoint/2010/main" val="153195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ISO 9001 is a standard for establishing a Quality Management System</a:t>
            </a:r>
          </a:p>
          <a:p>
            <a:pPr lvl="1"/>
            <a:r>
              <a:rPr lang="en-US" dirty="0" smtClean="0"/>
              <a:t>Define elemental business and engineering processes including resources acquisition and product integration</a:t>
            </a:r>
          </a:p>
          <a:p>
            <a:pPr lvl="1"/>
            <a:r>
              <a:rPr lang="en-US" dirty="0" smtClean="0"/>
              <a:t>Define an upper level management group for oversight of quality goals, initiatives and processes</a:t>
            </a:r>
          </a:p>
          <a:p>
            <a:pPr lvl="1"/>
            <a:r>
              <a:rPr lang="en-US" dirty="0" smtClean="0"/>
              <a:t>Define audits and reviews to verify quality activities occur as planned</a:t>
            </a:r>
          </a:p>
          <a:p>
            <a:pPr lvl="1"/>
            <a:r>
              <a:rPr lang="en-US" dirty="0" smtClean="0"/>
              <a:t>Support Semi-annual, annual or tri-annual recertification</a:t>
            </a:r>
            <a:endParaRPr lang="en-US" dirty="0"/>
          </a:p>
        </p:txBody>
      </p:sp>
    </p:spTree>
    <p:extLst>
      <p:ext uri="{BB962C8B-B14F-4D97-AF65-F5344CB8AC3E}">
        <p14:creationId xmlns:p14="http://schemas.microsoft.com/office/powerpoint/2010/main" val="249913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CMMI</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Development of CMMI was sponsored by DoD to address The Software Crisis</a:t>
            </a:r>
          </a:p>
          <a:p>
            <a:r>
              <a:rPr lang="en-US" dirty="0" smtClean="0"/>
              <a:t>Over 86% of software projects failed, either by not delivering, being cancelled, not meeting functional and performance requirements and a host of other reasons</a:t>
            </a:r>
          </a:p>
          <a:p>
            <a:r>
              <a:rPr lang="en-US" dirty="0" smtClean="0"/>
              <a:t>A man named Watts Humphrey and his team adapted tried and true quality principles to software development</a:t>
            </a:r>
            <a:endParaRPr lang="en-US" dirty="0"/>
          </a:p>
        </p:txBody>
      </p:sp>
    </p:spTree>
    <p:extLst>
      <p:ext uri="{BB962C8B-B14F-4D97-AF65-F5344CB8AC3E}">
        <p14:creationId xmlns:p14="http://schemas.microsoft.com/office/powerpoint/2010/main" val="416843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CMMI Levels</a:t>
            </a:r>
            <a:endParaRPr lang="en-US" dirty="0"/>
          </a:p>
        </p:txBody>
      </p:sp>
      <p:pic>
        <p:nvPicPr>
          <p:cNvPr id="2050" name="Picture 2" descr="http://www.i4process.com/iprocess4/wp-content/uploads/2014/09/CMMI-process-maturity-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239000" cy="487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58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566</Words>
  <Application>Microsoft Office PowerPoint</Application>
  <PresentationFormat>On-screen Show (4:3)</PresentationFormat>
  <Paragraphs>64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Software QA and Testing with Automation using Selenium IDE Course 1, Class 5 </vt:lpstr>
      <vt:lpstr>The Big Picture</vt:lpstr>
      <vt:lpstr>Quality and Maturity Models</vt:lpstr>
      <vt:lpstr>Why use Quality Models?</vt:lpstr>
      <vt:lpstr>Quality Models</vt:lpstr>
      <vt:lpstr>Current Models</vt:lpstr>
      <vt:lpstr>ISO</vt:lpstr>
      <vt:lpstr>CMMI</vt:lpstr>
      <vt:lpstr>CMMI Levels</vt:lpstr>
      <vt:lpstr>CMMI Process Areas</vt:lpstr>
      <vt:lpstr>Testing Maturity Model</vt:lpstr>
      <vt:lpstr>TMMi Level 2 Definition</vt:lpstr>
      <vt:lpstr>TMMi Level 3 Integration</vt:lpstr>
      <vt:lpstr>TMMi Level 4 Measured </vt:lpstr>
      <vt:lpstr>TMMi Level 5 Optimized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David F Wagoner</cp:lastModifiedBy>
  <cp:revision>96</cp:revision>
  <dcterms:created xsi:type="dcterms:W3CDTF">2015-01-11T21:24:15Z</dcterms:created>
  <dcterms:modified xsi:type="dcterms:W3CDTF">2015-03-10T21:18:00Z</dcterms:modified>
</cp:coreProperties>
</file>