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agoner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EE4-0733-4907-8B15-0EC5B219CC6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5readiness.com/" TargetMode="External"/><Relationship Id="rId4" Type="http://schemas.openxmlformats.org/officeDocument/2006/relationships/hyperlink" Target="http://mobilehtml5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2, Class 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can be a sensitive area when critiquing a developers work because they are expressing their ‘artistic’ bent in the UI</a:t>
            </a:r>
          </a:p>
          <a:p>
            <a:pPr lvl="1"/>
            <a:r>
              <a:rPr lang="en-US" dirty="0" smtClean="0"/>
              <a:t>Many developers believe they excel at UI design when in fact they don’t</a:t>
            </a:r>
          </a:p>
          <a:p>
            <a:pPr lvl="1"/>
            <a:r>
              <a:rPr lang="en-US" dirty="0" smtClean="0"/>
              <a:t>Time for a time-worn axiom</a:t>
            </a:r>
          </a:p>
          <a:p>
            <a:pPr lvl="2"/>
            <a:r>
              <a:rPr lang="en-US" dirty="0" smtClean="0"/>
              <a:t>All developers are either artists that want to be engineers or engineers that fancy themselves as artists</a:t>
            </a:r>
          </a:p>
          <a:p>
            <a:pPr lvl="2"/>
            <a:r>
              <a:rPr lang="en-US" dirty="0" smtClean="0"/>
              <a:t>Be sensitive to this and above all, kind and diplomatic</a:t>
            </a:r>
          </a:p>
          <a:p>
            <a:pPr lvl="2"/>
            <a:r>
              <a:rPr lang="en-US" dirty="0" smtClean="0"/>
              <a:t>If the UI needs rework, bring something along to the discussion to support your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6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especially important in this area to remember that YOU are the user’s advocate at times when they have no insight</a:t>
            </a:r>
          </a:p>
          <a:p>
            <a:r>
              <a:rPr lang="en-US" dirty="0" smtClean="0"/>
              <a:t>As the first non-developer to touch the system, you should ferret out UI issues on their behalf and the betterment of the app</a:t>
            </a:r>
          </a:p>
          <a:p>
            <a:r>
              <a:rPr lang="en-US" dirty="0" smtClean="0"/>
              <a:t>These can be good ‘learning moments’ between developers and testers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4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there is no UI standard in place (and there likely won’t be), create one based on industry standards</a:t>
            </a:r>
          </a:p>
          <a:p>
            <a:r>
              <a:rPr lang="en-US" dirty="0" smtClean="0"/>
              <a:t>Other standards</a:t>
            </a:r>
          </a:p>
          <a:p>
            <a:pPr lvl="1"/>
            <a:r>
              <a:rPr lang="en-US" dirty="0" smtClean="0"/>
              <a:t>The application may have to meet other standards like being 508 compliant</a:t>
            </a:r>
          </a:p>
          <a:p>
            <a:r>
              <a:rPr lang="en-US" dirty="0" smtClean="0"/>
              <a:t>Using standards for the UI (or anything really) gives you objectivity and credibility, not to mention being a resource that evolves the app and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4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Heuristics</a:t>
            </a:r>
          </a:p>
          <a:p>
            <a:pPr lvl="1"/>
            <a:r>
              <a:rPr lang="en-US" dirty="0" smtClean="0"/>
              <a:t>The books gives a good starter list</a:t>
            </a:r>
          </a:p>
          <a:p>
            <a:pPr lvl="2"/>
            <a:r>
              <a:rPr lang="en-US" dirty="0" smtClean="0"/>
              <a:t>Intuitive</a:t>
            </a:r>
          </a:p>
          <a:p>
            <a:pPr lvl="3"/>
            <a:r>
              <a:rPr lang="en-US" dirty="0" smtClean="0"/>
              <a:t>Does it behave as one would expect given current web site functionality and user experience?</a:t>
            </a:r>
          </a:p>
          <a:p>
            <a:pPr lvl="2"/>
            <a:r>
              <a:rPr lang="en-US" dirty="0" smtClean="0"/>
              <a:t>Flexible</a:t>
            </a:r>
          </a:p>
          <a:p>
            <a:pPr lvl="3"/>
            <a:r>
              <a:rPr lang="en-US" dirty="0" smtClean="0"/>
              <a:t>Can you go back and forward in a process or will it crash and burn? Users will use an app in every way it was not intended. You should do the same</a:t>
            </a:r>
          </a:p>
          <a:p>
            <a:pPr lvl="2"/>
            <a:r>
              <a:rPr lang="en-US" dirty="0" smtClean="0"/>
              <a:t>Consistent</a:t>
            </a:r>
          </a:p>
          <a:p>
            <a:pPr lvl="3"/>
            <a:r>
              <a:rPr lang="en-US" dirty="0" smtClean="0"/>
              <a:t>Does it handle similar things the same way.  Does one date field pop up a calendar while </a:t>
            </a:r>
            <a:r>
              <a:rPr lang="en-US" dirty="0"/>
              <a:t>a</a:t>
            </a:r>
            <a:r>
              <a:rPr lang="en-US" dirty="0" smtClean="0"/>
              <a:t>nother requires the user to type in the date in an unknown format?</a:t>
            </a:r>
          </a:p>
          <a:p>
            <a:pPr lvl="2"/>
            <a:r>
              <a:rPr lang="en-US" dirty="0" smtClean="0"/>
              <a:t>Comfortable</a:t>
            </a:r>
          </a:p>
          <a:p>
            <a:pPr lvl="3"/>
            <a:r>
              <a:rPr lang="en-US" dirty="0" smtClean="0"/>
              <a:t>Is a user able to complete tasks without wanting to throw your app off of a tall building? </a:t>
            </a:r>
          </a:p>
          <a:p>
            <a:pPr lvl="2"/>
            <a:r>
              <a:rPr lang="en-US" dirty="0" smtClean="0"/>
              <a:t>Correct</a:t>
            </a:r>
          </a:p>
          <a:p>
            <a:pPr lvl="3"/>
            <a:r>
              <a:rPr lang="en-US" dirty="0" smtClean="0"/>
              <a:t>Does it meet requirements while maintaining usability? Does it meet applicable customer or industry standards?  Does it implement shortcuts consistently? </a:t>
            </a:r>
          </a:p>
          <a:p>
            <a:pPr lvl="3"/>
            <a:r>
              <a:rPr lang="en-US" dirty="0" smtClean="0"/>
              <a:t>Pay attention to language, meaning, spelling and grammar</a:t>
            </a:r>
          </a:p>
          <a:p>
            <a:pPr lvl="2"/>
            <a:r>
              <a:rPr lang="en-US" dirty="0" smtClean="0"/>
              <a:t>Useful</a:t>
            </a:r>
          </a:p>
          <a:p>
            <a:pPr lvl="3"/>
            <a:r>
              <a:rPr lang="en-US" dirty="0" smtClean="0"/>
              <a:t>Somewhat like Comfortable, can the user complete the tasks intended for the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0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 first glance, this appears to be a trivial item</a:t>
            </a:r>
          </a:p>
          <a:p>
            <a:r>
              <a:rPr lang="en-US" dirty="0" smtClean="0"/>
              <a:t>But for systems that require a users manual, operators manual, samples, templates or extensive help, it’s a critical issue</a:t>
            </a:r>
          </a:p>
          <a:p>
            <a:r>
              <a:rPr lang="en-US" dirty="0" smtClean="0"/>
              <a:t>While not a critical factor in site or system quality, it is something heavily relied on when a user experiences problems</a:t>
            </a:r>
          </a:p>
          <a:p>
            <a:pPr lvl="1"/>
            <a:r>
              <a:rPr lang="en-US" dirty="0" smtClean="0"/>
              <a:t>The solutions should be close at hand or</a:t>
            </a:r>
          </a:p>
          <a:p>
            <a:pPr lvl="2"/>
            <a:r>
              <a:rPr lang="en-US" dirty="0" smtClean="0"/>
              <a:t>The support folks on the help desk become very busy answering questions they shouldn’t have to field</a:t>
            </a:r>
          </a:p>
          <a:p>
            <a:pPr lvl="2"/>
            <a:r>
              <a:rPr lang="en-US" dirty="0" smtClean="0"/>
              <a:t>Eventually, like with MS products, it creeps into perceptions of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8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benefits of documentation testing are:</a:t>
            </a:r>
          </a:p>
          <a:p>
            <a:pPr lvl="1"/>
            <a:r>
              <a:rPr lang="en-US" dirty="0" smtClean="0"/>
              <a:t>Improves overall system usability and reliability</a:t>
            </a:r>
          </a:p>
          <a:p>
            <a:pPr lvl="1"/>
            <a:r>
              <a:rPr lang="en-US" dirty="0" smtClean="0"/>
              <a:t>Reduced support costs</a:t>
            </a:r>
          </a:p>
          <a:p>
            <a:pPr lvl="1"/>
            <a:r>
              <a:rPr lang="en-US" dirty="0" smtClean="0"/>
              <a:t>IF the documentation is accurate, well-structured and readable (spelling, grammar and concise text)</a:t>
            </a:r>
          </a:p>
          <a:p>
            <a:pPr lvl="1"/>
            <a:r>
              <a:rPr lang="en-US" dirty="0" smtClean="0"/>
              <a:t>Remember these points for occasions when time is short and managers want to short-shrift documentation to meet deadlines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involved in documentation testing?</a:t>
            </a:r>
          </a:p>
          <a:p>
            <a:pPr lvl="1"/>
            <a:r>
              <a:rPr lang="en-US" dirty="0" smtClean="0"/>
              <a:t>The setup can be fairly intensive in terms of setup</a:t>
            </a:r>
          </a:p>
          <a:p>
            <a:pPr lvl="1"/>
            <a:r>
              <a:rPr lang="en-US" dirty="0" smtClean="0"/>
              <a:t>While test environments can and are often used, that can be problematic with data focused on testing showing up in screen shots</a:t>
            </a:r>
          </a:p>
          <a:p>
            <a:pPr lvl="2"/>
            <a:r>
              <a:rPr lang="en-US" dirty="0" smtClean="0"/>
              <a:t>A mature test organization can handle having dual-purpose test environments, which is more cost efficient</a:t>
            </a:r>
          </a:p>
          <a:p>
            <a:pPr lvl="1"/>
            <a:r>
              <a:rPr lang="en-US" dirty="0" smtClean="0"/>
              <a:t>Having separate test and documentation environments is more costly but easier to manage and can make for faster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8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involved in documentation testing?</a:t>
            </a:r>
          </a:p>
          <a:p>
            <a:pPr lvl="1"/>
            <a:r>
              <a:rPr lang="en-US" dirty="0" smtClean="0"/>
              <a:t>General</a:t>
            </a:r>
          </a:p>
          <a:p>
            <a:pPr lvl="2"/>
            <a:r>
              <a:rPr lang="en-US" dirty="0" smtClean="0"/>
              <a:t>Audience</a:t>
            </a:r>
          </a:p>
          <a:p>
            <a:pPr lvl="3"/>
            <a:r>
              <a:rPr lang="en-US" dirty="0" smtClean="0"/>
              <a:t>Knowing the audience and how they perceive information including concepts, business terms, jargon and keywords</a:t>
            </a:r>
          </a:p>
          <a:p>
            <a:pPr lvl="2"/>
            <a:r>
              <a:rPr lang="en-US" dirty="0" smtClean="0"/>
              <a:t>Content</a:t>
            </a:r>
          </a:p>
          <a:p>
            <a:pPr lvl="3"/>
            <a:r>
              <a:rPr lang="en-US" dirty="0" smtClean="0"/>
              <a:t>Often, the help of a subject matter expert (SME) is necessary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7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involved in documentation testing?</a:t>
            </a:r>
          </a:p>
          <a:p>
            <a:pPr lvl="1"/>
            <a:r>
              <a:rPr lang="en-US" dirty="0" smtClean="0"/>
              <a:t>Assess the system and ensure documentation reflects:</a:t>
            </a:r>
          </a:p>
          <a:p>
            <a:pPr lvl="2"/>
            <a:r>
              <a:rPr lang="en-US" dirty="0" smtClean="0"/>
              <a:t>Concise information</a:t>
            </a:r>
          </a:p>
          <a:p>
            <a:pPr lvl="2"/>
            <a:r>
              <a:rPr lang="en-US" dirty="0" smtClean="0"/>
              <a:t>Step by step direction</a:t>
            </a:r>
          </a:p>
          <a:p>
            <a:pPr lvl="2"/>
            <a:r>
              <a:rPr lang="en-US" dirty="0" smtClean="0"/>
              <a:t>Figures and screen captures (especially!)</a:t>
            </a:r>
          </a:p>
          <a:p>
            <a:pPr lvl="2"/>
            <a:r>
              <a:rPr lang="en-US" dirty="0" smtClean="0"/>
              <a:t>Samples and Templates</a:t>
            </a:r>
          </a:p>
          <a:p>
            <a:pPr lvl="2"/>
            <a:r>
              <a:rPr lang="en-US" dirty="0" smtClean="0"/>
              <a:t>Spelling and grammar</a:t>
            </a:r>
          </a:p>
          <a:p>
            <a:pPr lvl="2"/>
            <a:r>
              <a:rPr lang="en-US" smtClean="0"/>
              <a:t>Error messages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We touched on testing methods and types in the previous course.  In this course we will expand on those concepts</a:t>
            </a:r>
          </a:p>
          <a:p>
            <a:pPr lvl="1"/>
            <a:r>
              <a:rPr lang="en-US" dirty="0" smtClean="0"/>
              <a:t>This course involve automation using the Python language with hooks into MS Access for test data using our final web site developed in the previous course</a:t>
            </a:r>
          </a:p>
          <a:p>
            <a:pPr lvl="1"/>
            <a:r>
              <a:rPr lang="en-US" dirty="0" smtClean="0"/>
              <a:t>This course uses more lab </a:t>
            </a:r>
            <a:r>
              <a:rPr lang="en-US" dirty="0" smtClean="0"/>
              <a:t>time than lecture </a:t>
            </a:r>
            <a:r>
              <a:rPr lang="en-US" dirty="0" smtClean="0"/>
              <a:t>to code and implement automation between Selenium, Python and MS Access using ODBC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9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Configuration Testing?</a:t>
            </a:r>
          </a:p>
          <a:p>
            <a:pPr lvl="1"/>
            <a:r>
              <a:rPr lang="en-US" dirty="0" smtClean="0"/>
              <a:t>This involves testing at varied levels:</a:t>
            </a:r>
          </a:p>
          <a:p>
            <a:pPr lvl="2"/>
            <a:r>
              <a:rPr lang="en-US" dirty="0" smtClean="0"/>
              <a:t>PC Workstations</a:t>
            </a:r>
          </a:p>
          <a:p>
            <a:pPr lvl="3"/>
            <a:r>
              <a:rPr lang="en-US" dirty="0" smtClean="0"/>
              <a:t>PC Workstations are connected to myriad devices, </a:t>
            </a:r>
            <a:r>
              <a:rPr lang="en-US" dirty="0" err="1" smtClean="0"/>
              <a:t>Iphones</a:t>
            </a:r>
            <a:r>
              <a:rPr lang="en-US" dirty="0" smtClean="0"/>
              <a:t>, mp3 players, portable drives, monitors, DVD recorders, wired and wireless networks…etc.</a:t>
            </a:r>
          </a:p>
          <a:p>
            <a:pPr lvl="3"/>
            <a:r>
              <a:rPr lang="en-US" dirty="0" smtClean="0"/>
              <a:t>Testing a PC configuration is not trivial but it is a small part of overall configuration testing because of the level of standardization in that industry</a:t>
            </a:r>
          </a:p>
          <a:p>
            <a:pPr lvl="3"/>
            <a:r>
              <a:rPr lang="en-US" dirty="0" smtClean="0"/>
              <a:t>There can be ‘givens’ that X will work on Y machine but the important point for our focus is on critical interfaces that are user facing and part of the application depends upon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0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more important aspect of configuration testing is focused on the web browser the app intends to support and the platforms for which the app is intended</a:t>
            </a:r>
          </a:p>
          <a:p>
            <a:pPr lvl="1"/>
            <a:r>
              <a:rPr lang="en-US" dirty="0" smtClean="0"/>
              <a:t>Browser (IE, Firefox, Chrome…etc.)</a:t>
            </a:r>
          </a:p>
          <a:p>
            <a:pPr lvl="1"/>
            <a:r>
              <a:rPr lang="en-US" dirty="0" smtClean="0"/>
              <a:t>Platforms (workstation, tablet, phone)</a:t>
            </a:r>
          </a:p>
          <a:p>
            <a:pPr lvl="1"/>
            <a:r>
              <a:rPr lang="en-US" dirty="0" smtClean="0"/>
              <a:t>OS (Linux, Windows, Android)</a:t>
            </a:r>
          </a:p>
          <a:p>
            <a:r>
              <a:rPr lang="en-US" dirty="0" smtClean="0"/>
              <a:t>These are the elements you focus on as a web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0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Today’s Complexity</a:t>
            </a:r>
            <a:endParaRPr lang="en-US" dirty="0"/>
          </a:p>
        </p:txBody>
      </p:sp>
      <p:pic>
        <p:nvPicPr>
          <p:cNvPr id="3074" name="Picture 2" descr="C:\Download\MC\150125\MC Course\PlatformTesting(All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7927"/>
            <a:ext cx="3476625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7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(cont.)</a:t>
            </a:r>
          </a:p>
        </p:txBody>
      </p:sp>
      <p:pic>
        <p:nvPicPr>
          <p:cNvPr id="1026" name="Picture 2" descr="HTML5 Cheat Sheet - Browser Sup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400800" cy="439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295401"/>
            <a:ext cx="6400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Many online resources to identify browser compatibility and test a browser to detect compatibility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7302" y="6299581"/>
            <a:ext cx="6430297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; </a:t>
            </a:r>
            <a:r>
              <a:rPr lang="en-US" dirty="0">
                <a:hlinkClick r:id="rId4"/>
              </a:rPr>
              <a:t>http://mobilehtml5.org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>; </a:t>
            </a:r>
            <a:r>
              <a:rPr lang="en-US" dirty="0">
                <a:hlinkClick r:id="rId5"/>
              </a:rPr>
              <a:t>http://html5readiness.com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3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web site testers you do not need to be concerned with equipment compatibility, you will be focused more on compatibility among disparate resources</a:t>
            </a:r>
          </a:p>
          <a:p>
            <a:pPr lvl="1"/>
            <a:r>
              <a:rPr lang="en-US" dirty="0" smtClean="0"/>
              <a:t>Are different database engines or servers involved?</a:t>
            </a:r>
          </a:p>
          <a:p>
            <a:pPr lvl="1"/>
            <a:r>
              <a:rPr lang="en-US" dirty="0" smtClean="0"/>
              <a:t>Are web services involved?</a:t>
            </a:r>
          </a:p>
          <a:p>
            <a:pPr lvl="1"/>
            <a:r>
              <a:rPr lang="en-US" dirty="0" smtClean="0"/>
              <a:t>Is the app interconnected in a business flow to other sites not controlled by you?  Is it part of a supply chain?</a:t>
            </a:r>
          </a:p>
          <a:p>
            <a:pPr lvl="1"/>
            <a:r>
              <a:rPr lang="en-US" dirty="0" smtClean="0"/>
              <a:t>Are different file formats involved and do they translate properly?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one of the less concrete, abstract aspects of testing</a:t>
            </a:r>
          </a:p>
          <a:p>
            <a:r>
              <a:rPr lang="en-US" dirty="0" smtClean="0"/>
              <a:t>As the book asserts, an application that MEETS REQUIREMENTS but is </a:t>
            </a:r>
            <a:r>
              <a:rPr lang="en-US" dirty="0" smtClean="0"/>
              <a:t>clunky, </a:t>
            </a:r>
            <a:r>
              <a:rPr lang="en-US" dirty="0" smtClean="0"/>
              <a:t>difficult to use, objects or fields don’t flow together or response times are slow.  Even an uneducated user will flag these as </a:t>
            </a:r>
          </a:p>
          <a:p>
            <a:pPr marL="400050" lvl="1" indent="0" algn="ctr">
              <a:buNone/>
            </a:pPr>
            <a:r>
              <a:rPr lang="en-US" sz="4800" dirty="0" smtClean="0"/>
              <a:t>‘Quality Issues’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1442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abstract and ‘mushy’, it’s no less important than functional testing and in many ways is more </a:t>
            </a:r>
            <a:r>
              <a:rPr lang="en-US" dirty="0" smtClean="0"/>
              <a:t>important with web sites</a:t>
            </a:r>
            <a:endParaRPr lang="en-US" dirty="0" smtClean="0"/>
          </a:p>
          <a:p>
            <a:pPr lvl="1"/>
            <a:r>
              <a:rPr lang="en-US" dirty="0" smtClean="0"/>
              <a:t>The app can meet requirements but still be unusable</a:t>
            </a:r>
          </a:p>
          <a:p>
            <a:pPr lvl="1"/>
            <a:r>
              <a:rPr lang="en-US" dirty="0" smtClean="0"/>
              <a:t>Organizations, like government agencies, that spend millions on new software are quite </a:t>
            </a:r>
            <a:r>
              <a:rPr lang="en-US" dirty="0" smtClean="0"/>
              <a:t>particular </a:t>
            </a:r>
            <a:r>
              <a:rPr lang="en-US" dirty="0" smtClean="0"/>
              <a:t>in their expectations – expectations not reflected in 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883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1181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Software QA and Testing with Automation using Selenium IDE Course 2, Class 1 </vt:lpstr>
      <vt:lpstr>A Note</vt:lpstr>
      <vt:lpstr>Configuration Testing</vt:lpstr>
      <vt:lpstr>Compatibility Testing</vt:lpstr>
      <vt:lpstr>Today’s Complexity</vt:lpstr>
      <vt:lpstr>Web Site Testing (cont.)</vt:lpstr>
      <vt:lpstr>Compatibility (cont.)</vt:lpstr>
      <vt:lpstr>Usability Testing</vt:lpstr>
      <vt:lpstr>Usability Testing (cont.)</vt:lpstr>
      <vt:lpstr>Usability Testing (cont.)</vt:lpstr>
      <vt:lpstr>Usability Testing (cont.)</vt:lpstr>
      <vt:lpstr>Usability Testing (cont.)</vt:lpstr>
      <vt:lpstr>Usability Testing (cont.)</vt:lpstr>
      <vt:lpstr>Documentation Testing</vt:lpstr>
      <vt:lpstr>Documentation Testing (cont.)</vt:lpstr>
      <vt:lpstr>Documentation Testing (cont.)</vt:lpstr>
      <vt:lpstr>Documentation Testing (cont.)</vt:lpstr>
      <vt:lpstr>Documentation Testing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1</dc:title>
  <dc:creator>David Wagoner</dc:creator>
  <cp:lastModifiedBy>jypz</cp:lastModifiedBy>
  <cp:revision>80</cp:revision>
  <dcterms:created xsi:type="dcterms:W3CDTF">2015-01-11T21:24:15Z</dcterms:created>
  <dcterms:modified xsi:type="dcterms:W3CDTF">2015-02-27T17:12:49Z</dcterms:modified>
</cp:coreProperties>
</file>