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7" r:id="rId3"/>
    <p:sldId id="268" r:id="rId4"/>
    <p:sldId id="305" r:id="rId5"/>
    <p:sldId id="274" r:id="rId6"/>
    <p:sldId id="275" r:id="rId7"/>
    <p:sldId id="282" r:id="rId8"/>
    <p:sldId id="307" r:id="rId9"/>
    <p:sldId id="309" r:id="rId10"/>
    <p:sldId id="310" r:id="rId11"/>
    <p:sldId id="308" r:id="rId12"/>
    <p:sldId id="284" r:id="rId13"/>
    <p:sldId id="311" r:id="rId14"/>
    <p:sldId id="312" r:id="rId15"/>
    <p:sldId id="313" r:id="rId16"/>
    <p:sldId id="314" r:id="rId17"/>
    <p:sldId id="316" r:id="rId18"/>
    <p:sldId id="315" r:id="rId19"/>
    <p:sldId id="317" r:id="rId20"/>
    <p:sldId id="319" r:id="rId21"/>
    <p:sldId id="285" r:id="rId22"/>
    <p:sldId id="318" r:id="rId23"/>
    <p:sldId id="303" r:id="rId24"/>
    <p:sldId id="320" r:id="rId25"/>
    <p:sldId id="321" r:id="rId26"/>
    <p:sldId id="322" r:id="rId27"/>
    <p:sldId id="323" r:id="rId28"/>
    <p:sldId id="324" r:id="rId29"/>
    <p:sldId id="325" r:id="rId30"/>
    <p:sldId id="304" r:id="rId31"/>
    <p:sldId id="273" r:id="rId3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5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45" autoAdjust="0"/>
  </p:normalViewPr>
  <p:slideViewPr>
    <p:cSldViewPr showGuides="1">
      <p:cViewPr varScale="1">
        <p:scale>
          <a:sx n="72" d="100"/>
          <a:sy n="72" d="100"/>
        </p:scale>
        <p:origin x="72" y="17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3:06:01.24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3:06:24.95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1 133,'0'-4,"0"-4,0-5,0-3,0 0,0-3,0 0,0-1,0 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3:06:25.35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21,'0'-4,"0"-4,0-1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3:06:25.78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11 40,'0'-5,"0"-3,-4-5,-2-1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3:06:26.05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3:06:29.06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3:06:13.33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0,'2'0,"1"2,0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3:06:14.59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3:06:15.26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3:06:15.86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3:06:16.56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3:06:17.31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3:06:20.66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3:06:21.09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81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22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81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78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32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0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21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" name="Picture 19" descr="A picture containing ball&#10;&#10;Description automatically generated">
            <a:extLst>
              <a:ext uri="{FF2B5EF4-FFF2-40B4-BE49-F238E27FC236}">
                <a16:creationId xmlns:a16="http://schemas.microsoft.com/office/drawing/2014/main" id="{0B4B4A3D-A5D5-4312-A3EF-225F18FA8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667" t="24667" r="62000" b="23333"/>
          <a:stretch/>
        </p:blipFill>
        <p:spPr>
          <a:xfrm>
            <a:off x="-50800" y="5634990"/>
            <a:ext cx="1280159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2/21/2020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2/21/2020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2/21/2020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4" name="Picture 33" descr="A picture containing ball&#10;&#10;Description automatically generated">
            <a:extLst>
              <a:ext uri="{FF2B5EF4-FFF2-40B4-BE49-F238E27FC236}">
                <a16:creationId xmlns:a16="http://schemas.microsoft.com/office/drawing/2014/main" id="{E6ECA83F-509E-495E-ADD3-95FA76100C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667" t="24667" r="62000" b="23333"/>
          <a:stretch/>
        </p:blipFill>
        <p:spPr>
          <a:xfrm>
            <a:off x="-50800" y="5634990"/>
            <a:ext cx="1280159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2/21/2020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2/21/2020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2/21/2020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2/21/2020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2/21/2020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16" descr="A picture containing bird&#10;&#10;Description automatically generated">
            <a:extLst>
              <a:ext uri="{FF2B5EF4-FFF2-40B4-BE49-F238E27FC236}">
                <a16:creationId xmlns:a16="http://schemas.microsoft.com/office/drawing/2014/main" id="{E2066369-AD0D-49B0-AE84-5AB3D237A9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19277" t="37560" r="61446" b="33493"/>
          <a:stretch/>
        </p:blipFill>
        <p:spPr>
          <a:xfrm>
            <a:off x="608012" y="731520"/>
            <a:ext cx="640080" cy="640080"/>
          </a:xfrm>
          <a:prstGeom prst="rect">
            <a:avLst/>
          </a:prstGeom>
        </p:spPr>
      </p:pic>
      <p:pic>
        <p:nvPicPr>
          <p:cNvPr id="18" name="Picture 17" descr="A picture containing ball&#10;&#10;Description automatically generated">
            <a:extLst>
              <a:ext uri="{FF2B5EF4-FFF2-40B4-BE49-F238E27FC236}">
                <a16:creationId xmlns:a16="http://schemas.microsoft.com/office/drawing/2014/main" id="{3A0B4512-168A-4988-A782-D1765D5A3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4667" t="24667" r="62000" b="23333"/>
          <a:stretch/>
        </p:blipFill>
        <p:spPr>
          <a:xfrm>
            <a:off x="617143" y="731520"/>
            <a:ext cx="640079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5.xml"/><Relationship Id="rId18" Type="http://schemas.openxmlformats.org/officeDocument/2006/relationships/image" Target="../media/image22.png"/><Relationship Id="rId26" Type="http://schemas.openxmlformats.org/officeDocument/2006/relationships/image" Target="../media/image26.png"/><Relationship Id="rId3" Type="http://schemas.openxmlformats.org/officeDocument/2006/relationships/image" Target="../media/image14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19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" Type="http://schemas.openxmlformats.org/officeDocument/2006/relationships/image" Target="../media/image8.png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4.xml"/><Relationship Id="rId24" Type="http://schemas.openxmlformats.org/officeDocument/2006/relationships/image" Target="../media/image25.png"/><Relationship Id="rId32" Type="http://schemas.openxmlformats.org/officeDocument/2006/relationships/image" Target="../media/image29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27.png"/><Relationship Id="rId10" Type="http://schemas.openxmlformats.org/officeDocument/2006/relationships/image" Target="../media/image18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" Type="http://schemas.openxmlformats.org/officeDocument/2006/relationships/image" Target="../media/image15.png"/><Relationship Id="rId9" Type="http://schemas.openxmlformats.org/officeDocument/2006/relationships/customXml" Target="../ink/ink3.xml"/><Relationship Id="rId14" Type="http://schemas.openxmlformats.org/officeDocument/2006/relationships/image" Target="../media/image20.png"/><Relationship Id="rId22" Type="http://schemas.openxmlformats.org/officeDocument/2006/relationships/image" Target="../media/image24.png"/><Relationship Id="rId27" Type="http://schemas.openxmlformats.org/officeDocument/2006/relationships/customXml" Target="../ink/ink12.xml"/><Relationship Id="rId30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jp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8664" y="1524000"/>
            <a:ext cx="10287001" cy="2680127"/>
          </a:xfrm>
        </p:spPr>
        <p:txBody>
          <a:bodyPr/>
          <a:lstStyle/>
          <a:p>
            <a:pPr algn="ctr"/>
            <a:r>
              <a:rPr lang="fr-FR" sz="4800" dirty="0"/>
              <a:t>Conception d’une application au service de la santé publique</a:t>
            </a:r>
            <a:endParaRPr lang="en-US" sz="4800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970FEF4C-216F-4B6F-8D24-D89FEF1F9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812" y="0"/>
            <a:ext cx="47244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</a:t>
            </a:r>
            <a:r>
              <a:rPr lang="en-US" dirty="0" err="1"/>
              <a:t>Nettoyage</a:t>
            </a:r>
            <a:r>
              <a:rPr lang="en-US" dirty="0"/>
              <a:t> – 1ère </a:t>
            </a:r>
            <a:r>
              <a:rPr lang="en-US" dirty="0" err="1"/>
              <a:t>étape</a:t>
            </a:r>
            <a:r>
              <a:rPr lang="en-US" dirty="0"/>
              <a:t> (2/7)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854F5F-F649-419F-A32C-71F32DDFE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212" y="63423"/>
            <a:ext cx="1554480" cy="22813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5CB105-CE34-4EF8-B53D-7BE03773C4FD}"/>
              </a:ext>
            </a:extLst>
          </p:cNvPr>
          <p:cNvSpPr txBox="1"/>
          <p:nvPr/>
        </p:nvSpPr>
        <p:spPr>
          <a:xfrm>
            <a:off x="2055812" y="1532014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 </a:t>
            </a:r>
            <a:r>
              <a:rPr lang="en-US" dirty="0" err="1"/>
              <a:t>colonnes</a:t>
            </a:r>
            <a:r>
              <a:rPr lang="en-US" dirty="0"/>
              <a:t> </a:t>
            </a:r>
            <a:r>
              <a:rPr lang="en-US" dirty="0" err="1"/>
              <a:t>sélectionnées</a:t>
            </a:r>
            <a:endParaRPr lang="en-US" dirty="0"/>
          </a:p>
        </p:txBody>
      </p:sp>
      <p:graphicFrame>
        <p:nvGraphicFramePr>
          <p:cNvPr id="8" name="Content Placeholder 10">
            <a:extLst>
              <a:ext uri="{FF2B5EF4-FFF2-40B4-BE49-F238E27FC236}">
                <a16:creationId xmlns:a16="http://schemas.microsoft.com/office/drawing/2014/main" id="{448107E8-113E-452E-87C3-02643FCBDBB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87356748"/>
              </p:ext>
            </p:extLst>
          </p:nvPr>
        </p:nvGraphicFramePr>
        <p:xfrm>
          <a:off x="1751012" y="2015723"/>
          <a:ext cx="9069494" cy="47207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8628728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427">
                  <a:extLst>
                    <a:ext uri="{9D8B030D-6E8A-4147-A177-3AD203B41FA5}">
                      <a16:colId xmlns:a16="http://schemas.microsoft.com/office/drawing/2014/main" val="363868031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2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</a:t>
                      </a:r>
                      <a:r>
                        <a:rPr lang="en-US" dirty="0"/>
                        <a:t>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salt_100g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Niveau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pour 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Intérêt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pour le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nutriscore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4375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sodium_100g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Niveau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sodium pour 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Intérêt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pour le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nutriscore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401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fruits-vegetables-nuts_100g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Niveau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fruits à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coque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pour 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Intérêt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pour le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nutriscore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9082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 err="1"/>
                        <a:t>allergens_en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des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allergènes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dans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l’aliment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Intérêt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pour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l’application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383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 err="1"/>
                        <a:t>traces_en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des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allergènes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dans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l’aliment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Intérêt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pour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l’application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958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 err="1"/>
                        <a:t>additives_en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des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additifs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dans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l’aliment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Intérêt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pour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l’application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118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 err="1"/>
                        <a:t>ingredients_from_palm_oil_n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Présence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d’huile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palme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Intérêt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pour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l’application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379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 err="1"/>
                        <a:t>ingredients_that_may_be_from_palm_oil_n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Présence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éventuelle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d’huile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palme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Intérêt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pour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l’application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992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 err="1"/>
                        <a:t>ingredients_from_palm_oil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Présence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d’huile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palme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Intérêt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pour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l’application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970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 err="1"/>
                        <a:t>ingredients_that_may_be_from_palm_oil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Présence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éventuelle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d’huile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palme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Intérêt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pour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l’application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218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'alcohol_100g']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Niveau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sodium pour 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Intérêt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pour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l’application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9912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0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730" y="111601"/>
            <a:ext cx="9782801" cy="1239837"/>
          </a:xfrm>
        </p:spPr>
        <p:txBody>
          <a:bodyPr/>
          <a:lstStyle/>
          <a:p>
            <a:r>
              <a:rPr lang="en-US" dirty="0"/>
              <a:t>5) </a:t>
            </a:r>
            <a:r>
              <a:rPr lang="en-US" dirty="0" err="1"/>
              <a:t>Nettoyage</a:t>
            </a:r>
            <a:r>
              <a:rPr lang="en-US" dirty="0"/>
              <a:t> – 1ère </a:t>
            </a:r>
            <a:r>
              <a:rPr lang="en-US" dirty="0" err="1"/>
              <a:t>étape</a:t>
            </a:r>
            <a:r>
              <a:rPr lang="en-US" dirty="0"/>
              <a:t> (3/7)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854F5F-F649-419F-A32C-71F32DDFE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212" y="63423"/>
            <a:ext cx="1554480" cy="2281361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A611BB58-F125-453A-8672-09AD940D85D4}"/>
              </a:ext>
            </a:extLst>
          </p:cNvPr>
          <p:cNvSpPr txBox="1"/>
          <p:nvPr/>
        </p:nvSpPr>
        <p:spPr>
          <a:xfrm>
            <a:off x="4305584" y="5181600"/>
            <a:ext cx="38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Exemples</a:t>
            </a:r>
            <a:r>
              <a:rPr lang="en-US" b="1" dirty="0"/>
              <a:t> de </a:t>
            </a:r>
            <a:r>
              <a:rPr lang="en-US" b="1" dirty="0" err="1"/>
              <a:t>doublons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D857F-DF37-4A4D-A69C-0837C6F69ABC}"/>
              </a:ext>
            </a:extLst>
          </p:cNvPr>
          <p:cNvSpPr/>
          <p:nvPr/>
        </p:nvSpPr>
        <p:spPr>
          <a:xfrm>
            <a:off x="3048000" y="1997839"/>
            <a:ext cx="6092825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selected_columns</a:t>
            </a:r>
            <a:r>
              <a:rPr lang="en-US" dirty="0"/>
              <a:t>=['code', 'product_name','categories','categories_en','countries_en','nutriscore_score','nutriscore_grade','energy-kj_100g','energy-kcal_100g','saturated-fat_100g','sugars_100g','fiber_100g','proteins_100g','salt_100g','sodium_100g','fruits-vegetables-nuts_100g','allergens_en','traces_en','additives_en','ingredients_from_palm_oil_n','ingredients_from_palm_oil','ingredients_that_may_be_from_palm_oil_n','ingredients_that_may_be_from_palm_oil','alcohol_100g'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FDA077-2E70-4F97-8306-791383953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294" y="1676400"/>
            <a:ext cx="7940719" cy="3440669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29976EF5-654A-4DF8-B650-360B52FE6F5D}"/>
              </a:ext>
            </a:extLst>
          </p:cNvPr>
          <p:cNvSpPr txBox="1"/>
          <p:nvPr/>
        </p:nvSpPr>
        <p:spPr>
          <a:xfrm>
            <a:off x="2055812" y="13716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 </a:t>
            </a:r>
            <a:r>
              <a:rPr lang="en-US" dirty="0" err="1"/>
              <a:t>doublons</a:t>
            </a:r>
            <a:endParaRPr lang="en-US" dirty="0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EA7DE53B-491B-43E6-AEE5-4E89CC51AF4B}"/>
              </a:ext>
            </a:extLst>
          </p:cNvPr>
          <p:cNvSpPr/>
          <p:nvPr/>
        </p:nvSpPr>
        <p:spPr>
          <a:xfrm rot="16200000" flipH="1">
            <a:off x="1012211" y="2438400"/>
            <a:ext cx="1280160" cy="5486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Doublon</a:t>
            </a:r>
            <a:r>
              <a:rPr lang="en-US" sz="700" dirty="0"/>
              <a:t> 1</a:t>
            </a:r>
          </a:p>
        </p:txBody>
      </p:sp>
      <p:sp>
        <p:nvSpPr>
          <p:cNvPr id="157" name="Arrow: Left-Right 156">
            <a:extLst>
              <a:ext uri="{FF2B5EF4-FFF2-40B4-BE49-F238E27FC236}">
                <a16:creationId xmlns:a16="http://schemas.microsoft.com/office/drawing/2014/main" id="{EEF16939-569D-4983-8E79-07E27401D6C7}"/>
              </a:ext>
            </a:extLst>
          </p:cNvPr>
          <p:cNvSpPr/>
          <p:nvPr/>
        </p:nvSpPr>
        <p:spPr>
          <a:xfrm rot="16200000" flipH="1">
            <a:off x="1195092" y="3535680"/>
            <a:ext cx="914400" cy="5486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Doublon</a:t>
            </a:r>
            <a:r>
              <a:rPr lang="en-US" sz="700" dirty="0"/>
              <a:t> 2</a:t>
            </a:r>
          </a:p>
        </p:txBody>
      </p:sp>
      <p:sp>
        <p:nvSpPr>
          <p:cNvPr id="159" name="Arrow: Left-Right 158">
            <a:extLst>
              <a:ext uri="{FF2B5EF4-FFF2-40B4-BE49-F238E27FC236}">
                <a16:creationId xmlns:a16="http://schemas.microsoft.com/office/drawing/2014/main" id="{99A946A7-A8C4-48F8-A76E-F0DE61C4886D}"/>
              </a:ext>
            </a:extLst>
          </p:cNvPr>
          <p:cNvSpPr/>
          <p:nvPr/>
        </p:nvSpPr>
        <p:spPr>
          <a:xfrm rot="16200000" flipH="1">
            <a:off x="1183492" y="4461680"/>
            <a:ext cx="914400" cy="5254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Doublon</a:t>
            </a:r>
            <a:r>
              <a:rPr lang="en-US" sz="700" dirty="0"/>
              <a:t> 3</a:t>
            </a:r>
          </a:p>
        </p:txBody>
      </p:sp>
      <p:sp>
        <p:nvSpPr>
          <p:cNvPr id="160" name="Isosceles Triangle 159">
            <a:extLst>
              <a:ext uri="{FF2B5EF4-FFF2-40B4-BE49-F238E27FC236}">
                <a16:creationId xmlns:a16="http://schemas.microsoft.com/office/drawing/2014/main" id="{6DA409AA-3FA6-4B46-AA6D-FF0427E5139B}"/>
              </a:ext>
            </a:extLst>
          </p:cNvPr>
          <p:cNvSpPr/>
          <p:nvPr/>
        </p:nvSpPr>
        <p:spPr>
          <a:xfrm flipV="1">
            <a:off x="2208212" y="5676959"/>
            <a:ext cx="7955280" cy="27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A757459-BFF3-4454-AD77-3E4879390420}"/>
              </a:ext>
            </a:extLst>
          </p:cNvPr>
          <p:cNvSpPr txBox="1"/>
          <p:nvPr/>
        </p:nvSpPr>
        <p:spPr>
          <a:xfrm>
            <a:off x="2132012" y="6047601"/>
            <a:ext cx="8046720" cy="276999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La suppression des </a:t>
            </a:r>
            <a:r>
              <a:rPr lang="en-US" sz="1200" dirty="0" err="1"/>
              <a:t>doublons</a:t>
            </a:r>
            <a:r>
              <a:rPr lang="en-US" sz="1200" dirty="0"/>
              <a:t> a </a:t>
            </a:r>
            <a:r>
              <a:rPr lang="en-US" sz="1200" dirty="0" err="1"/>
              <a:t>permi</a:t>
            </a:r>
            <a:r>
              <a:rPr lang="en-US" sz="1200" dirty="0"/>
              <a:t> de passer d’un dataset de 1 096 564 </a:t>
            </a:r>
            <a:r>
              <a:rPr lang="en-US" sz="1200" dirty="0" err="1"/>
              <a:t>lignes</a:t>
            </a:r>
            <a:r>
              <a:rPr lang="en-US" sz="1200" dirty="0"/>
              <a:t> à 699 894 </a:t>
            </a:r>
            <a:r>
              <a:rPr lang="en-US" sz="1200" dirty="0" err="1"/>
              <a:t>lignes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117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</a:t>
            </a:r>
            <a:r>
              <a:rPr lang="en-US" dirty="0" err="1"/>
              <a:t>Nettoyage</a:t>
            </a:r>
            <a:r>
              <a:rPr lang="en-US" dirty="0"/>
              <a:t> – 1ère </a:t>
            </a:r>
            <a:r>
              <a:rPr lang="en-US" dirty="0" err="1"/>
              <a:t>étape</a:t>
            </a:r>
            <a:r>
              <a:rPr lang="en-US" dirty="0"/>
              <a:t> (4/7)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95977BC-834C-4A9A-8F97-7E737E3A7CA3}"/>
              </a:ext>
            </a:extLst>
          </p:cNvPr>
          <p:cNvSpPr txBox="1"/>
          <p:nvPr/>
        </p:nvSpPr>
        <p:spPr>
          <a:xfrm>
            <a:off x="1657984" y="144018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Analyse</a:t>
            </a:r>
            <a:r>
              <a:rPr lang="en-US" dirty="0"/>
              <a:t> de la </a:t>
            </a:r>
            <a:r>
              <a:rPr lang="en-US" dirty="0" err="1"/>
              <a:t>complétude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808DE6C-D5D2-4E38-8E88-BF1B3B3E7ECD}"/>
              </a:ext>
            </a:extLst>
          </p:cNvPr>
          <p:cNvSpPr txBox="1"/>
          <p:nvPr/>
        </p:nvSpPr>
        <p:spPr>
          <a:xfrm>
            <a:off x="1558510" y="1828800"/>
            <a:ext cx="1828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1) Par </a:t>
            </a:r>
            <a:r>
              <a:rPr lang="en-US" b="1" dirty="0" err="1"/>
              <a:t>colonne</a:t>
            </a:r>
            <a:endParaRPr lang="en-US" b="1" dirty="0"/>
          </a:p>
        </p:txBody>
      </p:sp>
      <p:sp>
        <p:nvSpPr>
          <p:cNvPr id="160" name="Isosceles Triangle 159">
            <a:extLst>
              <a:ext uri="{FF2B5EF4-FFF2-40B4-BE49-F238E27FC236}">
                <a16:creationId xmlns:a16="http://schemas.microsoft.com/office/drawing/2014/main" id="{6AF241B8-F061-4604-B9C0-9B13BD50425D}"/>
              </a:ext>
            </a:extLst>
          </p:cNvPr>
          <p:cNvSpPr/>
          <p:nvPr/>
        </p:nvSpPr>
        <p:spPr>
          <a:xfrm flipV="1">
            <a:off x="3793172" y="4953000"/>
            <a:ext cx="7772400" cy="27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63125D0-51FD-4D2F-B2CE-E5A5FE8A8258}"/>
              </a:ext>
            </a:extLst>
          </p:cNvPr>
          <p:cNvSpPr txBox="1"/>
          <p:nvPr/>
        </p:nvSpPr>
        <p:spPr>
          <a:xfrm>
            <a:off x="3793171" y="5252475"/>
            <a:ext cx="7772401" cy="1200329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310698 </a:t>
            </a:r>
            <a:r>
              <a:rPr lang="en-US" sz="1200" dirty="0" err="1"/>
              <a:t>données</a:t>
            </a:r>
            <a:r>
              <a:rPr lang="en-US" sz="1200" dirty="0"/>
              <a:t> </a:t>
            </a:r>
            <a:r>
              <a:rPr lang="en-US" sz="1200" dirty="0" err="1"/>
              <a:t>sont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</a:t>
            </a:r>
            <a:r>
              <a:rPr lang="en-US" sz="1200" dirty="0" err="1"/>
              <a:t>moyenne</a:t>
            </a:r>
            <a:r>
              <a:rPr lang="en-US" sz="1200" dirty="0"/>
              <a:t> </a:t>
            </a:r>
            <a:r>
              <a:rPr lang="en-US" sz="1200" dirty="0" err="1"/>
              <a:t>manquantes</a:t>
            </a:r>
            <a:r>
              <a:rPr lang="en-US" sz="1200" dirty="0"/>
              <a:t> par </a:t>
            </a:r>
            <a:r>
              <a:rPr lang="en-US" sz="1200" dirty="0" err="1"/>
              <a:t>colonne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Les </a:t>
            </a:r>
            <a:r>
              <a:rPr lang="en-US" sz="1200" dirty="0" err="1"/>
              <a:t>colonnes</a:t>
            </a:r>
            <a:r>
              <a:rPr lang="en-US" sz="1200" dirty="0"/>
              <a:t> </a:t>
            </a:r>
            <a:r>
              <a:rPr lang="en-US" sz="1200" dirty="0" err="1"/>
              <a:t>suivantes</a:t>
            </a:r>
            <a:r>
              <a:rPr lang="en-US" sz="1200" dirty="0"/>
              <a:t> </a:t>
            </a:r>
            <a:r>
              <a:rPr lang="en-US" sz="1200" dirty="0" err="1"/>
              <a:t>sont</a:t>
            </a:r>
            <a:r>
              <a:rPr lang="en-US" sz="1200" dirty="0"/>
              <a:t> </a:t>
            </a:r>
            <a:r>
              <a:rPr lang="en-US" sz="1200" dirty="0" err="1"/>
              <a:t>entièrement</a:t>
            </a:r>
            <a:r>
              <a:rPr lang="en-US" sz="1200" dirty="0"/>
              <a:t> vides :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200" dirty="0" err="1"/>
              <a:t>ingredients_that_may_be_from_palm_oil</a:t>
            </a:r>
            <a:endParaRPr lang="en-US" sz="1200" dirty="0"/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200" dirty="0" err="1"/>
              <a:t>ingredients_from_palm_oil</a:t>
            </a:r>
            <a:endParaRPr lang="en-US" sz="1200" dirty="0"/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200" dirty="0" err="1"/>
              <a:t>allergens_en</a:t>
            </a:r>
            <a:r>
              <a:rPr lang="en-US" sz="1200" dirty="0"/>
              <a:t>’</a:t>
            </a:r>
          </a:p>
          <a:p>
            <a:r>
              <a:rPr lang="en-US" sz="1200" dirty="0" err="1"/>
              <a:t>Elles</a:t>
            </a:r>
            <a:r>
              <a:rPr lang="en-US" sz="1200" dirty="0"/>
              <a:t> </a:t>
            </a:r>
            <a:r>
              <a:rPr lang="en-US" sz="1200" dirty="0" err="1"/>
              <a:t>sont</a:t>
            </a:r>
            <a:r>
              <a:rPr lang="en-US" sz="1200" dirty="0"/>
              <a:t> </a:t>
            </a:r>
            <a:r>
              <a:rPr lang="en-US" sz="1200" dirty="0" err="1"/>
              <a:t>donc</a:t>
            </a:r>
            <a:r>
              <a:rPr lang="en-US" sz="1200" dirty="0"/>
              <a:t> </a:t>
            </a:r>
            <a:r>
              <a:rPr lang="en-US" sz="1200" dirty="0" err="1"/>
              <a:t>supprimées</a:t>
            </a:r>
            <a:r>
              <a:rPr lang="en-US" sz="1200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28C3D3-E86C-4BD6-BA89-FD95117C0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212" y="63423"/>
            <a:ext cx="1554480" cy="2281361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BD3B78-C436-498F-AB70-A8F271E089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02" t="7668" r="9132"/>
          <a:stretch/>
        </p:blipFill>
        <p:spPr>
          <a:xfrm>
            <a:off x="1217612" y="2209800"/>
            <a:ext cx="10469880" cy="26100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FF48F0A-C1F4-4765-9D67-4E3A3CBBE6E8}"/>
              </a:ext>
            </a:extLst>
          </p:cNvPr>
          <p:cNvSpPr txBox="1"/>
          <p:nvPr/>
        </p:nvSpPr>
        <p:spPr>
          <a:xfrm>
            <a:off x="4265612" y="4583668"/>
            <a:ext cx="38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Number of Nan by columns</a:t>
            </a:r>
          </a:p>
        </p:txBody>
      </p: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F3556D63-3FF4-4A3C-A3F4-36E9DAA88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088757"/>
              </p:ext>
            </p:extLst>
          </p:nvPr>
        </p:nvGraphicFramePr>
        <p:xfrm>
          <a:off x="1558510" y="4648200"/>
          <a:ext cx="2059392" cy="20269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75997">
                  <a:extLst>
                    <a:ext uri="{9D8B030D-6E8A-4147-A177-3AD203B41FA5}">
                      <a16:colId xmlns:a16="http://schemas.microsoft.com/office/drawing/2014/main" val="1728466693"/>
                    </a:ext>
                  </a:extLst>
                </a:gridCol>
                <a:gridCol w="983395">
                  <a:extLst>
                    <a:ext uri="{9D8B030D-6E8A-4147-A177-3AD203B41FA5}">
                      <a16:colId xmlns:a16="http://schemas.microsoft.com/office/drawing/2014/main" val="59357785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Caractéristiques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Valeur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7134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700" dirty="0" err="1"/>
                        <a:t>Nombre</a:t>
                      </a:r>
                      <a:r>
                        <a:rPr lang="en-US" sz="700" dirty="0"/>
                        <a:t> de </a:t>
                      </a:r>
                      <a:r>
                        <a:rPr lang="en-US" sz="700" dirty="0" err="1"/>
                        <a:t>colonnes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368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00" dirty="0"/>
                        <a:t>Moyenne du </a:t>
                      </a:r>
                      <a:r>
                        <a:rPr lang="en-US" sz="700" dirty="0" err="1"/>
                        <a:t>nombre</a:t>
                      </a:r>
                      <a:r>
                        <a:rPr lang="en-US" sz="700" dirty="0"/>
                        <a:t> de </a:t>
                      </a:r>
                      <a:r>
                        <a:rPr lang="en-US" sz="700" dirty="0" err="1"/>
                        <a:t>valeurs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389195.315789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6475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700" dirty="0" err="1"/>
                        <a:t>Ecart</a:t>
                      </a:r>
                      <a:r>
                        <a:rPr lang="en-US" sz="700" dirty="0"/>
                        <a:t>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275460.352094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7465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00" dirty="0"/>
                        <a:t>Min de </a:t>
                      </a:r>
                      <a:r>
                        <a:rPr lang="en-US" sz="700" dirty="0" err="1"/>
                        <a:t>valeurs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11538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8418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00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55188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971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434605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7675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00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655089.5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1874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699 894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257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31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</a:t>
            </a:r>
            <a:r>
              <a:rPr lang="en-US" dirty="0" err="1"/>
              <a:t>Nettoyage</a:t>
            </a:r>
            <a:r>
              <a:rPr lang="en-US" dirty="0"/>
              <a:t> – 1ère </a:t>
            </a:r>
            <a:r>
              <a:rPr lang="en-US" dirty="0" err="1"/>
              <a:t>étape</a:t>
            </a:r>
            <a:r>
              <a:rPr lang="en-US" dirty="0"/>
              <a:t> (5/7)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95977BC-834C-4A9A-8F97-7E737E3A7CA3}"/>
              </a:ext>
            </a:extLst>
          </p:cNvPr>
          <p:cNvSpPr txBox="1"/>
          <p:nvPr/>
        </p:nvSpPr>
        <p:spPr>
          <a:xfrm>
            <a:off x="1657984" y="144018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Analyse</a:t>
            </a:r>
            <a:r>
              <a:rPr lang="en-US" dirty="0"/>
              <a:t> de la </a:t>
            </a:r>
            <a:r>
              <a:rPr lang="en-US" dirty="0" err="1"/>
              <a:t>complétude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</a:t>
            </a:r>
          </a:p>
        </p:txBody>
      </p:sp>
      <p:sp>
        <p:nvSpPr>
          <p:cNvPr id="160" name="Isosceles Triangle 159">
            <a:extLst>
              <a:ext uri="{FF2B5EF4-FFF2-40B4-BE49-F238E27FC236}">
                <a16:creationId xmlns:a16="http://schemas.microsoft.com/office/drawing/2014/main" id="{6AF241B8-F061-4604-B9C0-9B13BD50425D}"/>
              </a:ext>
            </a:extLst>
          </p:cNvPr>
          <p:cNvSpPr/>
          <p:nvPr/>
        </p:nvSpPr>
        <p:spPr>
          <a:xfrm flipV="1">
            <a:off x="2436812" y="5257800"/>
            <a:ext cx="8321040" cy="27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63125D0-51FD-4D2F-B2CE-E5A5FE8A8258}"/>
              </a:ext>
            </a:extLst>
          </p:cNvPr>
          <p:cNvSpPr txBox="1"/>
          <p:nvPr/>
        </p:nvSpPr>
        <p:spPr>
          <a:xfrm>
            <a:off x="2374263" y="5638800"/>
            <a:ext cx="8549739" cy="276999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En</a:t>
            </a:r>
            <a:r>
              <a:rPr lang="en-US" sz="1200" dirty="0"/>
              <a:t> </a:t>
            </a:r>
            <a:r>
              <a:rPr lang="en-US" sz="1200" dirty="0" err="1"/>
              <a:t>moyenne</a:t>
            </a:r>
            <a:r>
              <a:rPr lang="en-US" sz="1200" dirty="0"/>
              <a:t>, 10,5 </a:t>
            </a:r>
            <a:r>
              <a:rPr lang="en-US" sz="1200" dirty="0" err="1"/>
              <a:t>données</a:t>
            </a:r>
            <a:r>
              <a:rPr lang="en-US" sz="1200" dirty="0"/>
              <a:t> par </a:t>
            </a:r>
            <a:r>
              <a:rPr lang="en-US" sz="1200" dirty="0" err="1"/>
              <a:t>colonnes</a:t>
            </a:r>
            <a:r>
              <a:rPr lang="en-US" sz="1200" dirty="0"/>
              <a:t> </a:t>
            </a:r>
            <a:r>
              <a:rPr lang="en-US" sz="1200" dirty="0" err="1"/>
              <a:t>sont</a:t>
            </a:r>
            <a:r>
              <a:rPr lang="en-US" sz="1200" dirty="0"/>
              <a:t> </a:t>
            </a:r>
            <a:r>
              <a:rPr lang="en-US" sz="1200" dirty="0" err="1"/>
              <a:t>manquantes</a:t>
            </a:r>
            <a:endParaRPr lang="en-US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28C3D3-E86C-4BD6-BA89-FD95117C0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212" y="63423"/>
            <a:ext cx="1554480" cy="22813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FF48F0A-C1F4-4765-9D67-4E3A3CBBE6E8}"/>
              </a:ext>
            </a:extLst>
          </p:cNvPr>
          <p:cNvSpPr txBox="1"/>
          <p:nvPr/>
        </p:nvSpPr>
        <p:spPr>
          <a:xfrm>
            <a:off x="2894012" y="4888468"/>
            <a:ext cx="38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Number of Nan by rows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9891AC22-70E3-4705-B5A8-F176BBCA0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487" y="1847612"/>
            <a:ext cx="4526280" cy="3017520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A808DE6C-D5D2-4E38-8E88-BF1B3B3E7ECD}"/>
              </a:ext>
            </a:extLst>
          </p:cNvPr>
          <p:cNvSpPr txBox="1"/>
          <p:nvPr/>
        </p:nvSpPr>
        <p:spPr>
          <a:xfrm>
            <a:off x="1558510" y="1975452"/>
            <a:ext cx="1828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2) Par </a:t>
            </a:r>
            <a:r>
              <a:rPr lang="en-US" b="1" dirty="0" err="1"/>
              <a:t>ligne</a:t>
            </a:r>
            <a:endParaRPr lang="en-US" b="1" dirty="0"/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FA5BFC44-A712-4B0F-A69B-FEE7BDB8B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712532"/>
              </p:ext>
            </p:extLst>
          </p:nvPr>
        </p:nvGraphicFramePr>
        <p:xfrm>
          <a:off x="7400325" y="2228612"/>
          <a:ext cx="2059392" cy="22555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75997">
                  <a:extLst>
                    <a:ext uri="{9D8B030D-6E8A-4147-A177-3AD203B41FA5}">
                      <a16:colId xmlns:a16="http://schemas.microsoft.com/office/drawing/2014/main" val="1728466693"/>
                    </a:ext>
                  </a:extLst>
                </a:gridCol>
                <a:gridCol w="983395">
                  <a:extLst>
                    <a:ext uri="{9D8B030D-6E8A-4147-A177-3AD203B41FA5}">
                      <a16:colId xmlns:a16="http://schemas.microsoft.com/office/drawing/2014/main" val="59357785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Caractéristiques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Valeur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7134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800" dirty="0" err="1"/>
                        <a:t>Nombre</a:t>
                      </a:r>
                      <a:r>
                        <a:rPr lang="en-US" sz="800" dirty="0"/>
                        <a:t> de </a:t>
                      </a:r>
                      <a:r>
                        <a:rPr lang="en-US" sz="800" dirty="0" err="1"/>
                        <a:t>lignes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699 894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368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/>
                        <a:t>Moyenne du </a:t>
                      </a:r>
                      <a:r>
                        <a:rPr lang="en-US" sz="800" dirty="0" err="1"/>
                        <a:t>nombre</a:t>
                      </a:r>
                      <a:r>
                        <a:rPr lang="en-US" sz="800" dirty="0"/>
                        <a:t> de </a:t>
                      </a:r>
                      <a:r>
                        <a:rPr lang="en-US" sz="800" dirty="0" err="1"/>
                        <a:t>valeurs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10.565473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6475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dirty="0" err="1"/>
                        <a:t>Ecart</a:t>
                      </a:r>
                      <a:r>
                        <a:rPr lang="en-US" sz="800" dirty="0"/>
                        <a:t>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2.458846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7465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/>
                        <a:t>Min de </a:t>
                      </a:r>
                      <a:r>
                        <a:rPr lang="en-US" sz="800" dirty="0" err="1"/>
                        <a:t>valeurs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8418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971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7675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1874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257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13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</a:t>
            </a:r>
            <a:r>
              <a:rPr lang="en-US" dirty="0" err="1"/>
              <a:t>Nettoyage</a:t>
            </a:r>
            <a:r>
              <a:rPr lang="en-US" dirty="0"/>
              <a:t> – 1ère </a:t>
            </a:r>
            <a:r>
              <a:rPr lang="en-US" dirty="0" err="1"/>
              <a:t>étape</a:t>
            </a:r>
            <a:r>
              <a:rPr lang="en-US" dirty="0"/>
              <a:t> (6/7)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95977BC-834C-4A9A-8F97-7E737E3A7CA3}"/>
              </a:ext>
            </a:extLst>
          </p:cNvPr>
          <p:cNvSpPr txBox="1"/>
          <p:nvPr/>
        </p:nvSpPr>
        <p:spPr>
          <a:xfrm>
            <a:off x="1657984" y="1440180"/>
            <a:ext cx="832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Détection</a:t>
            </a:r>
            <a:r>
              <a:rPr lang="en-US" dirty="0"/>
              <a:t> des </a:t>
            </a:r>
            <a:r>
              <a:rPr lang="en-US" dirty="0" err="1"/>
              <a:t>valeurs</a:t>
            </a:r>
            <a:r>
              <a:rPr lang="en-US" dirty="0"/>
              <a:t> </a:t>
            </a:r>
            <a:r>
              <a:rPr lang="en-US" dirty="0" err="1"/>
              <a:t>aberrantes</a:t>
            </a:r>
            <a:r>
              <a:rPr lang="en-US" dirty="0"/>
              <a:t> qui ne </a:t>
            </a:r>
            <a:r>
              <a:rPr lang="en-US" dirty="0" err="1"/>
              <a:t>sont</a:t>
            </a:r>
            <a:r>
              <a:rPr lang="en-US" dirty="0"/>
              <a:t> pas comprises entre 0 et 100</a:t>
            </a:r>
          </a:p>
        </p:txBody>
      </p:sp>
      <p:sp>
        <p:nvSpPr>
          <p:cNvPr id="160" name="Isosceles Triangle 159">
            <a:extLst>
              <a:ext uri="{FF2B5EF4-FFF2-40B4-BE49-F238E27FC236}">
                <a16:creationId xmlns:a16="http://schemas.microsoft.com/office/drawing/2014/main" id="{6AF241B8-F061-4604-B9C0-9B13BD50425D}"/>
              </a:ext>
            </a:extLst>
          </p:cNvPr>
          <p:cNvSpPr/>
          <p:nvPr/>
        </p:nvSpPr>
        <p:spPr>
          <a:xfrm flipV="1">
            <a:off x="2436812" y="5819001"/>
            <a:ext cx="8321040" cy="27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63125D0-51FD-4D2F-B2CE-E5A5FE8A8258}"/>
              </a:ext>
            </a:extLst>
          </p:cNvPr>
          <p:cNvSpPr txBox="1"/>
          <p:nvPr/>
        </p:nvSpPr>
        <p:spPr>
          <a:xfrm>
            <a:off x="2374263" y="6200001"/>
            <a:ext cx="8549739" cy="276999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Les aliments </a:t>
            </a:r>
            <a:r>
              <a:rPr lang="en-US" sz="1200" dirty="0" err="1"/>
              <a:t>contenant</a:t>
            </a:r>
            <a:r>
              <a:rPr lang="en-US" sz="1200" dirty="0"/>
              <a:t> des </a:t>
            </a:r>
            <a:r>
              <a:rPr lang="en-US" sz="1200" dirty="0" err="1"/>
              <a:t>données</a:t>
            </a:r>
            <a:r>
              <a:rPr lang="en-US" sz="1200" dirty="0"/>
              <a:t> </a:t>
            </a:r>
            <a:r>
              <a:rPr lang="en-US" sz="1200" dirty="0" err="1"/>
              <a:t>abérrantes</a:t>
            </a:r>
            <a:r>
              <a:rPr lang="en-US" sz="1200" dirty="0"/>
              <a:t> </a:t>
            </a:r>
            <a:r>
              <a:rPr lang="en-US" sz="1200" dirty="0" err="1"/>
              <a:t>sont</a:t>
            </a:r>
            <a:r>
              <a:rPr lang="en-US" sz="1200" dirty="0"/>
              <a:t> </a:t>
            </a:r>
            <a:r>
              <a:rPr lang="en-US" sz="1200" dirty="0" err="1"/>
              <a:t>supprimés</a:t>
            </a:r>
            <a:r>
              <a:rPr lang="en-US" sz="1200" dirty="0"/>
              <a:t> du dataset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28C3D3-E86C-4BD6-BA89-FD95117C0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212" y="63423"/>
            <a:ext cx="1554480" cy="2281361"/>
          </a:xfrm>
          <a:prstGeom prst="rect">
            <a:avLst/>
          </a:prstGeom>
        </p:spPr>
      </p:pic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1C698BB5-01D0-4AAE-8828-B1D8F17E95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54" t="3935" r="7505"/>
          <a:stretch/>
        </p:blipFill>
        <p:spPr>
          <a:xfrm>
            <a:off x="2080108" y="2286000"/>
            <a:ext cx="4090504" cy="316230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288231-F98E-4500-80E8-F695260FE0C0}"/>
              </a:ext>
            </a:extLst>
          </p:cNvPr>
          <p:cNvCxnSpPr>
            <a:cxnSpLocks/>
          </p:cNvCxnSpPr>
          <p:nvPr/>
        </p:nvCxnSpPr>
        <p:spPr>
          <a:xfrm>
            <a:off x="6627812" y="1989301"/>
            <a:ext cx="0" cy="340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2EA9DE-E6C6-43D0-A5D3-847A9E2DD6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20" t="3935" r="6966"/>
          <a:stretch/>
        </p:blipFill>
        <p:spPr>
          <a:xfrm>
            <a:off x="6796922" y="2247896"/>
            <a:ext cx="4113863" cy="316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9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</a:t>
            </a:r>
            <a:r>
              <a:rPr lang="en-US" dirty="0" err="1"/>
              <a:t>Nettoyage</a:t>
            </a:r>
            <a:r>
              <a:rPr lang="en-US" dirty="0"/>
              <a:t> – 1ère </a:t>
            </a:r>
            <a:r>
              <a:rPr lang="en-US" dirty="0" err="1"/>
              <a:t>étape</a:t>
            </a:r>
            <a:r>
              <a:rPr lang="en-US" dirty="0"/>
              <a:t> (7/7)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28C3D3-E86C-4BD6-BA89-FD95117C0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212" y="63423"/>
            <a:ext cx="1554480" cy="2281361"/>
          </a:xfrm>
          <a:prstGeom prst="rect">
            <a:avLst/>
          </a:prstGeom>
        </p:spPr>
      </p:pic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C9013FA0-BDCD-4AD8-A91B-7E36A3FF0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333" y="2077471"/>
            <a:ext cx="4937760" cy="3291840"/>
          </a:xfrm>
          <a:prstGeom prst="rect">
            <a:avLst/>
          </a:prstGeom>
        </p:spPr>
      </p:pic>
      <p:pic>
        <p:nvPicPr>
          <p:cNvPr id="11" name="Picture 10" descr="A picture containing bird&#10;&#10;Description automatically generated">
            <a:extLst>
              <a:ext uri="{FF2B5EF4-FFF2-40B4-BE49-F238E27FC236}">
                <a16:creationId xmlns:a16="http://schemas.microsoft.com/office/drawing/2014/main" id="{BE4A509B-E4FC-488B-98F4-AD255664D7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05" t="3268" r="8345"/>
          <a:stretch/>
        </p:blipFill>
        <p:spPr>
          <a:xfrm>
            <a:off x="2056530" y="2157656"/>
            <a:ext cx="4172975" cy="329184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288231-F98E-4500-80E8-F695260FE0C0}"/>
              </a:ext>
            </a:extLst>
          </p:cNvPr>
          <p:cNvCxnSpPr>
            <a:cxnSpLocks/>
          </p:cNvCxnSpPr>
          <p:nvPr/>
        </p:nvCxnSpPr>
        <p:spPr>
          <a:xfrm>
            <a:off x="6627812" y="2057400"/>
            <a:ext cx="0" cy="340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83A7FA-3AEF-49E1-A667-4149BC7A40CD}"/>
              </a:ext>
            </a:extLst>
          </p:cNvPr>
          <p:cNvSpPr txBox="1"/>
          <p:nvPr/>
        </p:nvSpPr>
        <p:spPr>
          <a:xfrm>
            <a:off x="1657984" y="1440180"/>
            <a:ext cx="832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Détection</a:t>
            </a:r>
            <a:r>
              <a:rPr lang="en-US" dirty="0"/>
              <a:t> des </a:t>
            </a:r>
            <a:r>
              <a:rPr lang="en-US" dirty="0" err="1"/>
              <a:t>valeurs</a:t>
            </a:r>
            <a:r>
              <a:rPr lang="en-US" dirty="0"/>
              <a:t> </a:t>
            </a:r>
            <a:r>
              <a:rPr lang="en-US" dirty="0" err="1"/>
              <a:t>aberrantes</a:t>
            </a:r>
            <a:r>
              <a:rPr lang="en-US" dirty="0"/>
              <a:t> qui ne </a:t>
            </a:r>
            <a:r>
              <a:rPr lang="en-US" dirty="0" err="1"/>
              <a:t>sont</a:t>
            </a:r>
            <a:r>
              <a:rPr lang="en-US" dirty="0"/>
              <a:t> pas comprises entre 0 et 100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49EEF2C-90A6-4963-AD26-DE05ED006E0C}"/>
                  </a:ext>
                </a:extLst>
              </p14:cNvPr>
              <p14:cNvContentPartPr/>
              <p14:nvPr/>
            </p14:nvContentPartPr>
            <p14:xfrm>
              <a:off x="4066883" y="3650606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49EEF2C-90A6-4963-AD26-DE05ED006E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49243" y="3542606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9249BF-FD94-47AC-B5A7-A1292C6A9B34}"/>
                  </a:ext>
                </a:extLst>
              </p14:cNvPr>
              <p14:cNvContentPartPr/>
              <p14:nvPr/>
            </p14:nvContentPartPr>
            <p14:xfrm>
              <a:off x="7786043" y="3964886"/>
              <a:ext cx="3240" cy="2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9249BF-FD94-47AC-B5A7-A1292C6A9B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68403" y="3856886"/>
                <a:ext cx="388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43BC1B2-FCD3-43AA-AF91-E6C5BC13FC9A}"/>
                  </a:ext>
                </a:extLst>
              </p14:cNvPr>
              <p14:cNvContentPartPr/>
              <p14:nvPr/>
            </p14:nvContentPartPr>
            <p14:xfrm>
              <a:off x="7571843" y="4093406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43BC1B2-FCD3-43AA-AF91-E6C5BC13FC9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54203" y="3985766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28D9F53-3170-4DC7-9B2B-2AEA0CA0E888}"/>
                  </a:ext>
                </a:extLst>
              </p14:cNvPr>
              <p14:cNvContentPartPr/>
              <p14:nvPr/>
            </p14:nvContentPartPr>
            <p14:xfrm>
              <a:off x="7181243" y="4207886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28D9F53-3170-4DC7-9B2B-2AEA0CA0E88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63603" y="4099886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B38156F-1ECD-4AC5-B495-D38474FFAC0F}"/>
                  </a:ext>
                </a:extLst>
              </p14:cNvPr>
              <p14:cNvContentPartPr/>
              <p14:nvPr/>
            </p14:nvContentPartPr>
            <p14:xfrm>
              <a:off x="6143363" y="253604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B38156F-1ECD-4AC5-B495-D38474FFAC0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25363" y="2428046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B39E77A-0F54-43F4-BDEA-132494FE7EE6}"/>
                  </a:ext>
                </a:extLst>
              </p14:cNvPr>
              <p14:cNvContentPartPr/>
              <p14:nvPr/>
            </p14:nvContentPartPr>
            <p14:xfrm>
              <a:off x="7729163" y="265016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B39E77A-0F54-43F4-BDEA-132494FE7EE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711163" y="2542526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94304E0-57F2-4AC5-9B77-AB758A704B10}"/>
                  </a:ext>
                </a:extLst>
              </p14:cNvPr>
              <p14:cNvContentPartPr/>
              <p14:nvPr/>
            </p14:nvContentPartPr>
            <p14:xfrm>
              <a:off x="9795923" y="364052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94304E0-57F2-4AC5-9B77-AB758A704B1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777923" y="3532886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904C6F2-9213-47A0-A640-672E4B8B771D}"/>
                  </a:ext>
                </a:extLst>
              </p14:cNvPr>
              <p14:cNvContentPartPr/>
              <p14:nvPr/>
            </p14:nvContentPartPr>
            <p14:xfrm>
              <a:off x="7490843" y="300764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904C6F2-9213-47A0-A640-672E4B8B771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473203" y="2899646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508A61C-747E-4FB1-B274-1BB34C275AB3}"/>
                  </a:ext>
                </a:extLst>
              </p14:cNvPr>
              <p14:cNvContentPartPr/>
              <p14:nvPr/>
            </p14:nvContentPartPr>
            <p14:xfrm>
              <a:off x="7243523" y="214544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508A61C-747E-4FB1-B274-1BB34C275AB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25523" y="2037446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7D4BF2A-D92B-40DB-A0AE-AF0A6B376508}"/>
                  </a:ext>
                </a:extLst>
              </p14:cNvPr>
              <p14:cNvContentPartPr/>
              <p14:nvPr/>
            </p14:nvContentPartPr>
            <p14:xfrm>
              <a:off x="6972083" y="4197806"/>
              <a:ext cx="360" cy="48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7D4BF2A-D92B-40DB-A0AE-AF0A6B37650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54443" y="4089806"/>
                <a:ext cx="3600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E67D1D7-F579-4DAE-AB8B-6FEC11C4341F}"/>
                  </a:ext>
                </a:extLst>
              </p14:cNvPr>
              <p14:cNvContentPartPr/>
              <p14:nvPr/>
            </p14:nvContentPartPr>
            <p14:xfrm>
              <a:off x="7362323" y="4090526"/>
              <a:ext cx="360" cy="7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E67D1D7-F579-4DAE-AB8B-6FEC11C4341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344323" y="3982526"/>
                <a:ext cx="360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3773F49-D37A-4DDB-8562-260216FAF4D2}"/>
                  </a:ext>
                </a:extLst>
              </p14:cNvPr>
              <p14:cNvContentPartPr/>
              <p14:nvPr/>
            </p14:nvContentPartPr>
            <p14:xfrm>
              <a:off x="9887363" y="3807926"/>
              <a:ext cx="3960" cy="14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3773F49-D37A-4DDB-8562-260216FAF4D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869723" y="3699926"/>
                <a:ext cx="3960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49FDF82-F77E-4527-B1E0-494DEEB88020}"/>
                  </a:ext>
                </a:extLst>
              </p14:cNvPr>
              <p14:cNvContentPartPr/>
              <p14:nvPr/>
            </p14:nvContentPartPr>
            <p14:xfrm>
              <a:off x="8633843" y="353144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49FDF82-F77E-4527-B1E0-494DEEB8802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616203" y="3423446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545BE98-060A-47F7-BEDB-86270D09123A}"/>
                  </a:ext>
                </a:extLst>
              </p14:cNvPr>
              <p14:cNvContentPartPr/>
              <p14:nvPr/>
            </p14:nvContentPartPr>
            <p14:xfrm>
              <a:off x="10393020" y="380357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545BE98-060A-47F7-BEDB-86270D09123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375020" y="3695936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67DB8CC-92FC-488C-9172-1606BE6EEB16}"/>
              </a:ext>
            </a:extLst>
          </p:cNvPr>
          <p:cNvSpPr/>
          <p:nvPr/>
        </p:nvSpPr>
        <p:spPr>
          <a:xfrm flipV="1">
            <a:off x="2436812" y="5819001"/>
            <a:ext cx="8321040" cy="27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064499-0064-42B0-94C7-9FB39B3ACA83}"/>
              </a:ext>
            </a:extLst>
          </p:cNvPr>
          <p:cNvSpPr txBox="1"/>
          <p:nvPr/>
        </p:nvSpPr>
        <p:spPr>
          <a:xfrm>
            <a:off x="2374263" y="6200001"/>
            <a:ext cx="8549739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Les aliments </a:t>
            </a:r>
            <a:r>
              <a:rPr lang="en-US" sz="1200" dirty="0" err="1"/>
              <a:t>contenant</a:t>
            </a:r>
            <a:r>
              <a:rPr lang="en-US" sz="1200" dirty="0"/>
              <a:t> des </a:t>
            </a:r>
            <a:r>
              <a:rPr lang="en-US" sz="1200" dirty="0" err="1"/>
              <a:t>données</a:t>
            </a:r>
            <a:r>
              <a:rPr lang="en-US" sz="1200" dirty="0"/>
              <a:t> </a:t>
            </a:r>
            <a:r>
              <a:rPr lang="en-US" sz="1200" dirty="0" err="1"/>
              <a:t>abérrantes</a:t>
            </a:r>
            <a:r>
              <a:rPr lang="en-US" sz="1200" dirty="0"/>
              <a:t> </a:t>
            </a:r>
            <a:r>
              <a:rPr lang="en-US" sz="1200" dirty="0" err="1"/>
              <a:t>sont</a:t>
            </a:r>
            <a:r>
              <a:rPr lang="en-US" sz="1200" dirty="0"/>
              <a:t> </a:t>
            </a:r>
            <a:r>
              <a:rPr lang="en-US" sz="1200" dirty="0" err="1"/>
              <a:t>supprimés</a:t>
            </a:r>
            <a:r>
              <a:rPr lang="en-US" sz="1200" dirty="0"/>
              <a:t> du dataset. A </a:t>
            </a:r>
            <a:r>
              <a:rPr lang="en-US" sz="1200" dirty="0" err="1"/>
              <a:t>l’issue</a:t>
            </a:r>
            <a:r>
              <a:rPr lang="en-US" sz="1200" dirty="0"/>
              <a:t> de la suppression des </a:t>
            </a:r>
            <a:r>
              <a:rPr lang="en-US" sz="1200" dirty="0" err="1"/>
              <a:t>données</a:t>
            </a:r>
            <a:r>
              <a:rPr lang="en-US" sz="1200" dirty="0"/>
              <a:t> </a:t>
            </a:r>
            <a:r>
              <a:rPr lang="en-US" sz="1200" dirty="0" err="1"/>
              <a:t>abérrantes</a:t>
            </a:r>
            <a:r>
              <a:rPr lang="en-US" sz="1200" dirty="0"/>
              <a:t>, </a:t>
            </a:r>
            <a:r>
              <a:rPr lang="en-US" sz="1200" dirty="0" err="1"/>
              <a:t>il</a:t>
            </a:r>
            <a:r>
              <a:rPr lang="en-US" sz="1200" dirty="0"/>
              <a:t> </a:t>
            </a:r>
            <a:r>
              <a:rPr lang="en-US" sz="1200" dirty="0" err="1"/>
              <a:t>reste</a:t>
            </a:r>
            <a:r>
              <a:rPr lang="en-US" sz="1200" dirty="0"/>
              <a:t> 699 708 </a:t>
            </a:r>
            <a:r>
              <a:rPr lang="en-US" sz="1200" dirty="0" err="1"/>
              <a:t>lignes</a:t>
            </a:r>
            <a:r>
              <a:rPr lang="en-US" sz="1200" dirty="0"/>
              <a:t> sur 699 894 dans le dataset </a:t>
            </a:r>
          </a:p>
        </p:txBody>
      </p:sp>
    </p:spTree>
    <p:extLst>
      <p:ext uri="{BB962C8B-B14F-4D97-AF65-F5344CB8AC3E}">
        <p14:creationId xmlns:p14="http://schemas.microsoft.com/office/powerpoint/2010/main" val="214151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</a:t>
            </a:r>
            <a:r>
              <a:rPr lang="en-US" dirty="0" err="1"/>
              <a:t>Nettoyage</a:t>
            </a:r>
            <a:r>
              <a:rPr lang="en-US" dirty="0"/>
              <a:t> – 2éme </a:t>
            </a:r>
            <a:r>
              <a:rPr lang="en-US" dirty="0" err="1"/>
              <a:t>étape</a:t>
            </a:r>
            <a:r>
              <a:rPr lang="en-US" dirty="0"/>
              <a:t> (1/3)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83A7FA-3AEF-49E1-A667-4149BC7A40CD}"/>
              </a:ext>
            </a:extLst>
          </p:cNvPr>
          <p:cNvSpPr txBox="1"/>
          <p:nvPr/>
        </p:nvSpPr>
        <p:spPr>
          <a:xfrm>
            <a:off x="1657984" y="1440180"/>
            <a:ext cx="832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Analyse</a:t>
            </a:r>
            <a:r>
              <a:rPr lang="en-US" dirty="0"/>
              <a:t> des pays</a:t>
            </a:r>
          </a:p>
        </p:txBody>
      </p:sp>
      <p:graphicFrame>
        <p:nvGraphicFramePr>
          <p:cNvPr id="25" name="Content Placeholder 10">
            <a:extLst>
              <a:ext uri="{FF2B5EF4-FFF2-40B4-BE49-F238E27FC236}">
                <a16:creationId xmlns:a16="http://schemas.microsoft.com/office/drawing/2014/main" id="{CA5D9147-FD50-4EE1-9C2F-D50891CDEEF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22350220"/>
              </p:ext>
            </p:extLst>
          </p:nvPr>
        </p:nvGraphicFramePr>
        <p:xfrm>
          <a:off x="2513012" y="1752600"/>
          <a:ext cx="3139107" cy="35586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8628728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427">
                  <a:extLst>
                    <a:ext uri="{9D8B030D-6E8A-4147-A177-3AD203B41FA5}">
                      <a16:colId xmlns:a16="http://schemas.microsoft.com/office/drawing/2014/main" val="3638680311"/>
                    </a:ext>
                  </a:extLst>
                </a:gridCol>
              </a:tblGrid>
              <a:tr h="3468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Nombre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France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376 643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4375192"/>
                  </a:ext>
                </a:extLst>
              </a:tr>
              <a:tr h="72398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dirty="0"/>
                        <a:t>United States</a:t>
                      </a:r>
                      <a:endParaRPr lang="en-US" sz="120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121 123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401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58 324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9082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Switzerland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18 670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383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Belgium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17 794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958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Germany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14 759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118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United Kingdom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7 758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379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Mexico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3 571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992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Italy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3 058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970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2 800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218609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8100DCFC-217A-4EBA-90C6-BDCD8C601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420" y="1965960"/>
            <a:ext cx="4279392" cy="3291840"/>
          </a:xfrm>
          <a:prstGeom prst="rect">
            <a:avLst/>
          </a:prstGeom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D632D85-E4A5-4EC2-94CE-A1D8A174F70C}"/>
              </a:ext>
            </a:extLst>
          </p:cNvPr>
          <p:cNvSpPr/>
          <p:nvPr/>
        </p:nvSpPr>
        <p:spPr>
          <a:xfrm flipV="1">
            <a:off x="2436812" y="5405735"/>
            <a:ext cx="8321040" cy="27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487258-1B38-4924-9359-9EF05B330448}"/>
              </a:ext>
            </a:extLst>
          </p:cNvPr>
          <p:cNvSpPr txBox="1"/>
          <p:nvPr/>
        </p:nvSpPr>
        <p:spPr>
          <a:xfrm>
            <a:off x="2374263" y="5786735"/>
            <a:ext cx="8549739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Le </a:t>
            </a:r>
            <a:r>
              <a:rPr lang="en-US" sz="1200" dirty="0" err="1"/>
              <a:t>nombre</a:t>
            </a:r>
            <a:r>
              <a:rPr lang="en-US" sz="1200" dirty="0"/>
              <a:t> </a:t>
            </a:r>
            <a:r>
              <a:rPr lang="en-US" sz="1200" dirty="0" err="1"/>
              <a:t>d’aliments</a:t>
            </a:r>
            <a:r>
              <a:rPr lang="en-US" sz="1200" dirty="0"/>
              <a:t> </a:t>
            </a:r>
            <a:r>
              <a:rPr lang="en-US" sz="1200" dirty="0" err="1"/>
              <a:t>Français</a:t>
            </a:r>
            <a:r>
              <a:rPr lang="en-US" sz="1200" dirty="0"/>
              <a:t> </a:t>
            </a:r>
            <a:r>
              <a:rPr lang="en-US" sz="1200" dirty="0" err="1"/>
              <a:t>dominent</a:t>
            </a:r>
            <a:r>
              <a:rPr lang="en-US" sz="1200" dirty="0"/>
              <a:t>, </a:t>
            </a:r>
            <a:r>
              <a:rPr lang="en-US" sz="1200" dirty="0" err="1"/>
              <a:t>il</a:t>
            </a:r>
            <a:r>
              <a:rPr lang="en-US" sz="1200" dirty="0"/>
              <a:t> </a:t>
            </a:r>
            <a:r>
              <a:rPr lang="en-US" sz="1200" dirty="0" err="1"/>
              <a:t>représente</a:t>
            </a:r>
            <a:r>
              <a:rPr lang="en-US" sz="1200" dirty="0"/>
              <a:t> la </a:t>
            </a:r>
            <a:r>
              <a:rPr lang="en-US" sz="1200" dirty="0" err="1"/>
              <a:t>moitié</a:t>
            </a:r>
            <a:r>
              <a:rPr lang="en-US" sz="1200" dirty="0"/>
              <a:t> du volume du dataset.  Dans </a:t>
            </a:r>
            <a:r>
              <a:rPr lang="en-US" sz="1200" dirty="0" err="1"/>
              <a:t>ce</a:t>
            </a:r>
            <a:r>
              <a:rPr lang="en-US" sz="1200" dirty="0"/>
              <a:t> cadre et </a:t>
            </a:r>
            <a:r>
              <a:rPr lang="en-US" sz="1200" dirty="0" err="1"/>
              <a:t>afin</a:t>
            </a:r>
            <a:r>
              <a:rPr lang="en-US" sz="1200" dirty="0"/>
              <a:t> de </a:t>
            </a:r>
            <a:r>
              <a:rPr lang="en-US" sz="1200" dirty="0" err="1"/>
              <a:t>faciliter</a:t>
            </a:r>
            <a:r>
              <a:rPr lang="en-US" sz="1200" dirty="0"/>
              <a:t> la </a:t>
            </a:r>
            <a:r>
              <a:rPr lang="en-US" sz="1200" dirty="0" err="1"/>
              <a:t>partie</a:t>
            </a:r>
            <a:r>
              <a:rPr lang="en-US" sz="1200" dirty="0"/>
              <a:t> NLP qui </a:t>
            </a:r>
            <a:r>
              <a:rPr lang="en-US" sz="1200" dirty="0" err="1"/>
              <a:t>suivra</a:t>
            </a:r>
            <a:r>
              <a:rPr lang="en-US" sz="1200" dirty="0"/>
              <a:t>, un </a:t>
            </a:r>
            <a:r>
              <a:rPr lang="en-US" sz="1200" dirty="0" err="1"/>
              <a:t>filtre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appliqué pour conserver </a:t>
            </a:r>
            <a:r>
              <a:rPr lang="en-US" sz="1200" dirty="0" err="1"/>
              <a:t>uniquement</a:t>
            </a:r>
            <a:r>
              <a:rPr lang="en-US" sz="1200" dirty="0"/>
              <a:t> les aliments français.*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28C3D3-E86C-4BD6-BA89-FD95117C0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212" y="63423"/>
            <a:ext cx="1554480" cy="22813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4DAE16-DCAB-46AC-8CB9-1F1FE1241445}"/>
              </a:ext>
            </a:extLst>
          </p:cNvPr>
          <p:cNvSpPr txBox="1"/>
          <p:nvPr/>
        </p:nvSpPr>
        <p:spPr>
          <a:xfrm>
            <a:off x="2374263" y="6477000"/>
            <a:ext cx="8520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 </a:t>
            </a:r>
            <a:r>
              <a:rPr lang="en-US" sz="1100" dirty="0" err="1"/>
              <a:t>Certains</a:t>
            </a:r>
            <a:r>
              <a:rPr lang="en-US" sz="1100" dirty="0"/>
              <a:t> aliments </a:t>
            </a:r>
            <a:r>
              <a:rPr lang="en-US" sz="1100" dirty="0" err="1"/>
              <a:t>étaient</a:t>
            </a:r>
            <a:r>
              <a:rPr lang="en-US" sz="1100" dirty="0"/>
              <a:t> </a:t>
            </a:r>
            <a:r>
              <a:rPr lang="en-US" sz="1100" dirty="0" err="1"/>
              <a:t>catégorisés</a:t>
            </a:r>
            <a:r>
              <a:rPr lang="en-US" sz="1100" dirty="0"/>
              <a:t> </a:t>
            </a:r>
            <a:r>
              <a:rPr lang="en-US" sz="1100" dirty="0" err="1"/>
              <a:t>suivant</a:t>
            </a:r>
            <a:r>
              <a:rPr lang="en-US" sz="1100" dirty="0"/>
              <a:t> le pattern </a:t>
            </a:r>
            <a:r>
              <a:rPr lang="en-US" sz="1100" dirty="0" err="1"/>
              <a:t>fr</a:t>
            </a:r>
            <a:r>
              <a:rPr lang="en-US" sz="1100" dirty="0"/>
              <a:t>:*, </a:t>
            </a:r>
            <a:r>
              <a:rPr lang="en-US" sz="1100" dirty="0" err="1"/>
              <a:t>ils</a:t>
            </a:r>
            <a:r>
              <a:rPr lang="en-US" sz="1100" dirty="0"/>
              <a:t> </a:t>
            </a:r>
            <a:r>
              <a:rPr lang="en-US" sz="1100" dirty="0" err="1"/>
              <a:t>ont</a:t>
            </a:r>
            <a:r>
              <a:rPr lang="en-US" sz="1100" dirty="0"/>
              <a:t> </a:t>
            </a:r>
            <a:r>
              <a:rPr lang="en-US" sz="1100" dirty="0" err="1"/>
              <a:t>été</a:t>
            </a:r>
            <a:r>
              <a:rPr lang="en-US" sz="1100" dirty="0"/>
              <a:t> </a:t>
            </a:r>
            <a:r>
              <a:rPr lang="en-US" sz="1100" dirty="0" err="1"/>
              <a:t>remplacés</a:t>
            </a:r>
            <a:r>
              <a:rPr lang="en-US" sz="1100" dirty="0"/>
              <a:t> par France</a:t>
            </a:r>
          </a:p>
        </p:txBody>
      </p:sp>
    </p:spTree>
    <p:extLst>
      <p:ext uri="{BB962C8B-B14F-4D97-AF65-F5344CB8AC3E}">
        <p14:creationId xmlns:p14="http://schemas.microsoft.com/office/powerpoint/2010/main" val="123831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</a:t>
            </a:r>
            <a:r>
              <a:rPr lang="en-US" dirty="0" err="1"/>
              <a:t>Nettoyage</a:t>
            </a:r>
            <a:r>
              <a:rPr lang="en-US" dirty="0"/>
              <a:t> – 2éme </a:t>
            </a:r>
            <a:r>
              <a:rPr lang="en-US" dirty="0" err="1"/>
              <a:t>étape</a:t>
            </a:r>
            <a:r>
              <a:rPr lang="en-US" dirty="0"/>
              <a:t> (2/3)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83A7FA-3AEF-49E1-A667-4149BC7A40CD}"/>
              </a:ext>
            </a:extLst>
          </p:cNvPr>
          <p:cNvSpPr txBox="1"/>
          <p:nvPr/>
        </p:nvSpPr>
        <p:spPr>
          <a:xfrm>
            <a:off x="1657984" y="1440180"/>
            <a:ext cx="832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Analyse</a:t>
            </a:r>
            <a:r>
              <a:rPr lang="en-US" dirty="0"/>
              <a:t> des </a:t>
            </a:r>
            <a:r>
              <a:rPr lang="en-US" dirty="0" err="1"/>
              <a:t>catégories</a:t>
            </a:r>
            <a:endParaRPr lang="en-US" dirty="0"/>
          </a:p>
        </p:txBody>
      </p:sp>
      <p:graphicFrame>
        <p:nvGraphicFramePr>
          <p:cNvPr id="25" name="Content Placeholder 10">
            <a:extLst>
              <a:ext uri="{FF2B5EF4-FFF2-40B4-BE49-F238E27FC236}">
                <a16:creationId xmlns:a16="http://schemas.microsoft.com/office/drawing/2014/main" id="{CA5D9147-FD50-4EE1-9C2F-D50891CDEEF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430972" y="2270760"/>
          <a:ext cx="4206240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8628728"/>
                    </a:ext>
                  </a:extLst>
                </a:gridCol>
                <a:gridCol w="265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38680311"/>
                    </a:ext>
                  </a:extLst>
                </a:gridCol>
              </a:tblGrid>
              <a:tr h="3468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Catégories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Nombre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 err="1"/>
                        <a:t>Beverages,Non</a:t>
                      </a:r>
                      <a:r>
                        <a:rPr lang="en-US" sz="1200" dirty="0"/>
                        <a:t>-Alcoholic </a:t>
                      </a:r>
                      <a:r>
                        <a:rPr lang="en-US" sz="1200" dirty="0" err="1"/>
                        <a:t>beverages,Unsweetened</a:t>
                      </a:r>
                      <a:r>
                        <a:rPr lang="en-US" sz="1200" dirty="0"/>
                        <a:t> 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1 882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4375192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Beverages,Sweetened</a:t>
                      </a:r>
                      <a:r>
                        <a:rPr lang="en-US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beverages,Non</a:t>
                      </a:r>
                      <a:r>
                        <a:rPr lang="en-US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-Alcoholic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1 337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227748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dirty="0" err="1"/>
                        <a:t>Beverages,Sweetened</a:t>
                      </a:r>
                      <a:r>
                        <a:rPr lang="en-US" sz="1200" b="0" dirty="0"/>
                        <a:t> </a:t>
                      </a:r>
                      <a:r>
                        <a:rPr lang="en-US" sz="1200" b="0" dirty="0" err="1"/>
                        <a:t>beverages,Non</a:t>
                      </a:r>
                      <a:r>
                        <a:rPr lang="en-US" sz="1200" b="0" dirty="0"/>
                        <a:t>-Alcoholic be.</a:t>
                      </a:r>
                      <a:endParaRPr lang="en-US" sz="120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1 287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401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Snacks,Sweet</a:t>
                      </a:r>
                      <a:r>
                        <a:rPr lang="en-US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snacks,Chocolates,Dark</a:t>
                      </a:r>
                      <a:r>
                        <a:rPr lang="en-US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chocolates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1 182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9082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 err="1"/>
                        <a:t>Snacks,Sweet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snacks,Biscuits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cakes,Biscuits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383674"/>
                  </a:ext>
                </a:extLst>
              </a:tr>
            </a:tbl>
          </a:graphicData>
        </a:graphic>
      </p:graphicFrame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D632D85-E4A5-4EC2-94CE-A1D8A174F70C}"/>
              </a:ext>
            </a:extLst>
          </p:cNvPr>
          <p:cNvSpPr/>
          <p:nvPr/>
        </p:nvSpPr>
        <p:spPr>
          <a:xfrm flipV="1">
            <a:off x="2208212" y="5867400"/>
            <a:ext cx="8321040" cy="27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487258-1B38-4924-9359-9EF05B330448}"/>
              </a:ext>
            </a:extLst>
          </p:cNvPr>
          <p:cNvSpPr txBox="1"/>
          <p:nvPr/>
        </p:nvSpPr>
        <p:spPr>
          <a:xfrm>
            <a:off x="2132012" y="6172200"/>
            <a:ext cx="8549739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Les categories </a:t>
            </a:r>
            <a:r>
              <a:rPr lang="en-US" sz="1200" dirty="0" err="1"/>
              <a:t>sont</a:t>
            </a:r>
            <a:r>
              <a:rPr lang="en-US" sz="1200" dirty="0"/>
              <a:t> </a:t>
            </a:r>
            <a:r>
              <a:rPr lang="en-US" sz="1200" dirty="0" err="1"/>
              <a:t>présentés</a:t>
            </a:r>
            <a:r>
              <a:rPr lang="en-US" sz="1200" dirty="0"/>
              <a:t> sous le pattern : </a:t>
            </a:r>
            <a:r>
              <a:rPr lang="en-US" sz="1200" dirty="0" err="1"/>
              <a:t>Catégorie</a:t>
            </a:r>
            <a:r>
              <a:rPr lang="en-US" sz="1200" dirty="0"/>
              <a:t>,  Sous-</a:t>
            </a:r>
            <a:r>
              <a:rPr lang="en-US" sz="1200" dirty="0" err="1"/>
              <a:t>categorie</a:t>
            </a:r>
            <a:r>
              <a:rPr lang="en-US" sz="1200" dirty="0"/>
              <a:t>, sous-sous-</a:t>
            </a:r>
            <a:r>
              <a:rPr lang="en-US" sz="1200" dirty="0" err="1"/>
              <a:t>categorie</a:t>
            </a:r>
            <a:r>
              <a:rPr lang="en-US" sz="1200" dirty="0"/>
              <a:t>. Dans </a:t>
            </a:r>
            <a:r>
              <a:rPr lang="en-US" sz="1200" dirty="0" err="1"/>
              <a:t>notre</a:t>
            </a:r>
            <a:r>
              <a:rPr lang="en-US" sz="1200" dirty="0"/>
              <a:t> </a:t>
            </a:r>
            <a:r>
              <a:rPr lang="en-US" sz="1200" dirty="0" err="1"/>
              <a:t>context,e</a:t>
            </a:r>
            <a:r>
              <a:rPr lang="en-US" sz="1200" dirty="0"/>
              <a:t> </a:t>
            </a:r>
            <a:r>
              <a:rPr lang="en-US" sz="1200" dirty="0" err="1"/>
              <a:t>uniquement</a:t>
            </a:r>
            <a:r>
              <a:rPr lang="en-US" sz="1200" dirty="0"/>
              <a:t> la section </a:t>
            </a:r>
            <a:r>
              <a:rPr lang="en-US" sz="1200" dirty="0" err="1"/>
              <a:t>Catégorie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pertinente</a:t>
            </a:r>
            <a:r>
              <a:rPr lang="en-US" sz="1200" dirty="0"/>
              <a:t>. Un </a:t>
            </a:r>
            <a:r>
              <a:rPr lang="en-US" sz="1200" dirty="0" err="1"/>
              <a:t>filtre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donc</a:t>
            </a:r>
            <a:r>
              <a:rPr lang="en-US" sz="1200" dirty="0"/>
              <a:t> mis </a:t>
            </a:r>
            <a:r>
              <a:rPr lang="en-US" sz="1200" dirty="0" err="1"/>
              <a:t>en</a:t>
            </a:r>
            <a:r>
              <a:rPr lang="en-US" sz="1200" dirty="0"/>
              <a:t> place pour </a:t>
            </a:r>
            <a:r>
              <a:rPr lang="en-US" sz="1200" dirty="0" err="1"/>
              <a:t>concerver</a:t>
            </a:r>
            <a:r>
              <a:rPr lang="en-US" sz="1200" dirty="0"/>
              <a:t> </a:t>
            </a:r>
            <a:r>
              <a:rPr lang="en-US" sz="1200" dirty="0" err="1"/>
              <a:t>uniquement</a:t>
            </a:r>
            <a:r>
              <a:rPr lang="en-US" sz="1200" dirty="0"/>
              <a:t> </a:t>
            </a:r>
            <a:r>
              <a:rPr lang="en-US" sz="1200" dirty="0" err="1"/>
              <a:t>cette</a:t>
            </a:r>
            <a:r>
              <a:rPr lang="en-US" sz="1200" dirty="0"/>
              <a:t> </a:t>
            </a:r>
            <a:r>
              <a:rPr lang="en-US" sz="1200" dirty="0" err="1"/>
              <a:t>partie</a:t>
            </a:r>
            <a:r>
              <a:rPr lang="en-US" sz="1200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28C3D3-E86C-4BD6-BA89-FD95117C0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212" y="63422"/>
            <a:ext cx="1557641" cy="2286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4DAE16-DCAB-46AC-8CB9-1F1FE1241445}"/>
              </a:ext>
            </a:extLst>
          </p:cNvPr>
          <p:cNvSpPr txBox="1"/>
          <p:nvPr/>
        </p:nvSpPr>
        <p:spPr>
          <a:xfrm>
            <a:off x="2374263" y="8234065"/>
            <a:ext cx="8520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 </a:t>
            </a:r>
            <a:r>
              <a:rPr lang="en-US" sz="1100" dirty="0" err="1"/>
              <a:t>Certains</a:t>
            </a:r>
            <a:r>
              <a:rPr lang="en-US" sz="1100" dirty="0"/>
              <a:t> aliments </a:t>
            </a:r>
            <a:r>
              <a:rPr lang="en-US" sz="1100" dirty="0" err="1"/>
              <a:t>étaient</a:t>
            </a:r>
            <a:r>
              <a:rPr lang="en-US" sz="1100" dirty="0"/>
              <a:t> </a:t>
            </a:r>
            <a:r>
              <a:rPr lang="en-US" sz="1100" dirty="0" err="1"/>
              <a:t>catégorisés</a:t>
            </a:r>
            <a:r>
              <a:rPr lang="en-US" sz="1100" dirty="0"/>
              <a:t> </a:t>
            </a:r>
            <a:r>
              <a:rPr lang="en-US" sz="1100" dirty="0" err="1"/>
              <a:t>suivant</a:t>
            </a:r>
            <a:r>
              <a:rPr lang="en-US" sz="1100" dirty="0"/>
              <a:t> le pattern </a:t>
            </a:r>
            <a:r>
              <a:rPr lang="en-US" sz="1100" dirty="0" err="1"/>
              <a:t>fr</a:t>
            </a:r>
            <a:r>
              <a:rPr lang="en-US" sz="1100" dirty="0"/>
              <a:t>:*, </a:t>
            </a:r>
            <a:r>
              <a:rPr lang="en-US" sz="1100" dirty="0" err="1"/>
              <a:t>ils</a:t>
            </a:r>
            <a:r>
              <a:rPr lang="en-US" sz="1100" dirty="0"/>
              <a:t> </a:t>
            </a:r>
            <a:r>
              <a:rPr lang="en-US" sz="1100" dirty="0" err="1"/>
              <a:t>ont</a:t>
            </a:r>
            <a:r>
              <a:rPr lang="en-US" sz="1100" dirty="0"/>
              <a:t> </a:t>
            </a:r>
            <a:r>
              <a:rPr lang="en-US" sz="1100" dirty="0" err="1"/>
              <a:t>été</a:t>
            </a:r>
            <a:r>
              <a:rPr lang="en-US" sz="1100" dirty="0"/>
              <a:t> </a:t>
            </a:r>
            <a:r>
              <a:rPr lang="en-US" sz="1100" dirty="0" err="1"/>
              <a:t>remplacés</a:t>
            </a:r>
            <a:r>
              <a:rPr lang="en-US" sz="1100" dirty="0"/>
              <a:t> par France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6CEC4A-D1E6-4CC2-8FC1-6FB241A9A9CE}"/>
              </a:ext>
            </a:extLst>
          </p:cNvPr>
          <p:cNvSpPr txBox="1"/>
          <p:nvPr/>
        </p:nvSpPr>
        <p:spPr>
          <a:xfrm>
            <a:off x="1867900" y="5514201"/>
            <a:ext cx="32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Présentation</a:t>
            </a:r>
            <a:r>
              <a:rPr lang="en-US" sz="1200" i="1" dirty="0"/>
              <a:t> des 5 categories brutes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7D84B-9DB8-4F5E-BD69-0EE625BC7289}"/>
              </a:ext>
            </a:extLst>
          </p:cNvPr>
          <p:cNvSpPr txBox="1"/>
          <p:nvPr/>
        </p:nvSpPr>
        <p:spPr>
          <a:xfrm>
            <a:off x="5484812" y="5562600"/>
            <a:ext cx="5891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/>
              <a:t>WordCloud</a:t>
            </a:r>
            <a:r>
              <a:rPr lang="en-US" sz="1200" i="1" dirty="0"/>
              <a:t> des mots les plus presents dans la </a:t>
            </a:r>
            <a:r>
              <a:rPr lang="en-US" sz="1200" i="1" dirty="0" err="1"/>
              <a:t>colonne</a:t>
            </a:r>
            <a:r>
              <a:rPr lang="en-US" sz="1200" i="1" dirty="0"/>
              <a:t> </a:t>
            </a:r>
            <a:r>
              <a:rPr lang="en-US" sz="1200" i="1" dirty="0" err="1"/>
              <a:t>categories_en</a:t>
            </a:r>
            <a:endParaRPr lang="en-US" sz="12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7AC704-4E01-400B-BEC5-E0C52862D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669" y="2286000"/>
            <a:ext cx="4778743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</a:t>
            </a:r>
            <a:r>
              <a:rPr lang="en-US" dirty="0" err="1"/>
              <a:t>Nettoyage</a:t>
            </a:r>
            <a:r>
              <a:rPr lang="en-US" dirty="0"/>
              <a:t> – 2éme </a:t>
            </a:r>
            <a:r>
              <a:rPr lang="en-US" dirty="0" err="1"/>
              <a:t>étape</a:t>
            </a:r>
            <a:r>
              <a:rPr lang="en-US" dirty="0"/>
              <a:t> (3/3)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83A7FA-3AEF-49E1-A667-4149BC7A40CD}"/>
              </a:ext>
            </a:extLst>
          </p:cNvPr>
          <p:cNvSpPr txBox="1"/>
          <p:nvPr/>
        </p:nvSpPr>
        <p:spPr>
          <a:xfrm>
            <a:off x="1657984" y="1440180"/>
            <a:ext cx="832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Analyse</a:t>
            </a:r>
            <a:r>
              <a:rPr lang="en-US" dirty="0"/>
              <a:t> des </a:t>
            </a:r>
            <a:r>
              <a:rPr lang="en-US" dirty="0" err="1"/>
              <a:t>catégories</a:t>
            </a:r>
            <a:endParaRPr lang="en-US" dirty="0"/>
          </a:p>
        </p:txBody>
      </p:sp>
      <p:graphicFrame>
        <p:nvGraphicFramePr>
          <p:cNvPr id="25" name="Content Placeholder 10">
            <a:extLst>
              <a:ext uri="{FF2B5EF4-FFF2-40B4-BE49-F238E27FC236}">
                <a16:creationId xmlns:a16="http://schemas.microsoft.com/office/drawing/2014/main" id="{CA5D9147-FD50-4EE1-9C2F-D50891CDEEF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84346785"/>
              </p:ext>
            </p:extLst>
          </p:nvPr>
        </p:nvGraphicFramePr>
        <p:xfrm>
          <a:off x="1430972" y="2133600"/>
          <a:ext cx="4206240" cy="3413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8628728"/>
                    </a:ext>
                  </a:extLst>
                </a:gridCol>
                <a:gridCol w="265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3868031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Catégories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Nombre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dirty="0">
                          <a:solidFill>
                            <a:srgbClr val="465562"/>
                          </a:solidFill>
                        </a:rPr>
                        <a:t>Plant-based foods and beverages</a:t>
                      </a:r>
                      <a:endParaRPr lang="en-US" sz="1100" b="0" u="none" kern="1200" dirty="0">
                        <a:solidFill>
                          <a:srgbClr val="46556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4375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Snacks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227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dirty="0"/>
                        <a:t>Diaries</a:t>
                      </a:r>
                      <a:endParaRPr lang="en-US" sz="110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401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9082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dirty="0"/>
                        <a:t>Meats</a:t>
                      </a:r>
                      <a:endParaRPr lang="en-US" sz="110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383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kern="1200" dirty="0">
                          <a:solidFill>
                            <a:srgbClr val="465562"/>
                          </a:solidFill>
                          <a:latin typeface="+mn-lt"/>
                          <a:ea typeface="+mn-ea"/>
                          <a:cs typeface="+mn-cs"/>
                        </a:rPr>
                        <a:t>Beverages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556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Groceries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190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Canned foods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321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Desserts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983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Seafood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3027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Spreads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333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u="none" kern="1200" dirty="0">
                          <a:solidFill>
                            <a:srgbClr val="465562"/>
                          </a:solidFill>
                          <a:latin typeface="+mn-lt"/>
                          <a:ea typeface="+mn-ea"/>
                          <a:cs typeface="+mn-cs"/>
                        </a:rPr>
                        <a:t>Baby foods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094106"/>
                  </a:ext>
                </a:extLst>
              </a:tr>
            </a:tbl>
          </a:graphicData>
        </a:graphic>
      </p:graphicFrame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D632D85-E4A5-4EC2-94CE-A1D8A174F70C}"/>
              </a:ext>
            </a:extLst>
          </p:cNvPr>
          <p:cNvSpPr/>
          <p:nvPr/>
        </p:nvSpPr>
        <p:spPr>
          <a:xfrm flipV="1">
            <a:off x="2208212" y="5867400"/>
            <a:ext cx="8321040" cy="27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487258-1B38-4924-9359-9EF05B330448}"/>
              </a:ext>
            </a:extLst>
          </p:cNvPr>
          <p:cNvSpPr txBox="1"/>
          <p:nvPr/>
        </p:nvSpPr>
        <p:spPr>
          <a:xfrm>
            <a:off x="2132012" y="6172200"/>
            <a:ext cx="8549739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Afin</a:t>
            </a:r>
            <a:r>
              <a:rPr lang="en-US" sz="1200" dirty="0"/>
              <a:t> de limiter le data cleansing sur le nom des categories, </a:t>
            </a:r>
            <a:r>
              <a:rPr lang="en-US" sz="1200" dirty="0" err="1"/>
              <a:t>uniquement</a:t>
            </a:r>
            <a:r>
              <a:rPr lang="en-US" sz="1200" dirty="0"/>
              <a:t> les categories </a:t>
            </a:r>
            <a:r>
              <a:rPr lang="en-US" sz="1200" dirty="0" err="1"/>
              <a:t>présentent</a:t>
            </a:r>
            <a:r>
              <a:rPr lang="en-US" sz="1200" dirty="0"/>
              <a:t> plus de 13 </a:t>
            </a:r>
            <a:r>
              <a:rPr lang="en-US" sz="1200" dirty="0" err="1"/>
              <a:t>fois</a:t>
            </a:r>
            <a:r>
              <a:rPr lang="en-US" sz="1200" dirty="0"/>
              <a:t> </a:t>
            </a:r>
            <a:r>
              <a:rPr lang="en-US" sz="1200" dirty="0" err="1"/>
              <a:t>sont</a:t>
            </a:r>
            <a:r>
              <a:rPr lang="en-US" sz="1200" dirty="0"/>
              <a:t> </a:t>
            </a:r>
            <a:r>
              <a:rPr lang="en-US" sz="1200" dirty="0" err="1"/>
              <a:t>conservées</a:t>
            </a:r>
            <a:r>
              <a:rPr lang="en-US" sz="1200" dirty="0"/>
              <a:t>. A </a:t>
            </a:r>
            <a:r>
              <a:rPr lang="en-US" sz="1200" dirty="0" err="1"/>
              <a:t>l’issue</a:t>
            </a:r>
            <a:r>
              <a:rPr lang="en-US" sz="1200" dirty="0"/>
              <a:t> de </a:t>
            </a:r>
            <a:r>
              <a:rPr lang="en-US" sz="1200" dirty="0" err="1"/>
              <a:t>cette</a:t>
            </a:r>
            <a:r>
              <a:rPr lang="en-US" sz="1200" dirty="0"/>
              <a:t> </a:t>
            </a:r>
            <a:r>
              <a:rPr lang="en-US" sz="1200" dirty="0" err="1"/>
              <a:t>étape</a:t>
            </a:r>
            <a:r>
              <a:rPr lang="en-US" sz="1200" dirty="0"/>
              <a:t>, </a:t>
            </a:r>
            <a:r>
              <a:rPr lang="en-US" sz="1200" dirty="0" err="1"/>
              <a:t>il</a:t>
            </a:r>
            <a:r>
              <a:rPr lang="en-US" sz="1200" dirty="0"/>
              <a:t> </a:t>
            </a:r>
            <a:r>
              <a:rPr lang="en-US" sz="1200" dirty="0" err="1"/>
              <a:t>reste</a:t>
            </a:r>
            <a:r>
              <a:rPr lang="en-US" sz="1200" dirty="0"/>
              <a:t> 165 632 </a:t>
            </a:r>
            <a:r>
              <a:rPr lang="en-US" sz="1200" dirty="0" err="1"/>
              <a:t>lignes</a:t>
            </a:r>
            <a:r>
              <a:rPr lang="en-US" sz="1200" dirty="0"/>
              <a:t> dans le dataset.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28C3D3-E86C-4BD6-BA89-FD95117C0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212" y="63422"/>
            <a:ext cx="1557641" cy="2286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4DAE16-DCAB-46AC-8CB9-1F1FE1241445}"/>
              </a:ext>
            </a:extLst>
          </p:cNvPr>
          <p:cNvSpPr txBox="1"/>
          <p:nvPr/>
        </p:nvSpPr>
        <p:spPr>
          <a:xfrm>
            <a:off x="2374263" y="8234065"/>
            <a:ext cx="8520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 </a:t>
            </a:r>
            <a:r>
              <a:rPr lang="en-US" sz="1100" dirty="0" err="1"/>
              <a:t>Certains</a:t>
            </a:r>
            <a:r>
              <a:rPr lang="en-US" sz="1100" dirty="0"/>
              <a:t> aliments </a:t>
            </a:r>
            <a:r>
              <a:rPr lang="en-US" sz="1100" dirty="0" err="1"/>
              <a:t>étaient</a:t>
            </a:r>
            <a:r>
              <a:rPr lang="en-US" sz="1100" dirty="0"/>
              <a:t> </a:t>
            </a:r>
            <a:r>
              <a:rPr lang="en-US" sz="1100" dirty="0" err="1"/>
              <a:t>catégorisés</a:t>
            </a:r>
            <a:r>
              <a:rPr lang="en-US" sz="1100" dirty="0"/>
              <a:t> </a:t>
            </a:r>
            <a:r>
              <a:rPr lang="en-US" sz="1100" dirty="0" err="1"/>
              <a:t>suivant</a:t>
            </a:r>
            <a:r>
              <a:rPr lang="en-US" sz="1100" dirty="0"/>
              <a:t> le pattern </a:t>
            </a:r>
            <a:r>
              <a:rPr lang="en-US" sz="1100" dirty="0" err="1"/>
              <a:t>fr</a:t>
            </a:r>
            <a:r>
              <a:rPr lang="en-US" sz="1100" dirty="0"/>
              <a:t>:*, </a:t>
            </a:r>
            <a:r>
              <a:rPr lang="en-US" sz="1100" dirty="0" err="1"/>
              <a:t>ils</a:t>
            </a:r>
            <a:r>
              <a:rPr lang="en-US" sz="1100" dirty="0"/>
              <a:t> </a:t>
            </a:r>
            <a:r>
              <a:rPr lang="en-US" sz="1100" dirty="0" err="1"/>
              <a:t>ont</a:t>
            </a:r>
            <a:r>
              <a:rPr lang="en-US" sz="1100" dirty="0"/>
              <a:t> </a:t>
            </a:r>
            <a:r>
              <a:rPr lang="en-US" sz="1100" dirty="0" err="1"/>
              <a:t>été</a:t>
            </a:r>
            <a:r>
              <a:rPr lang="en-US" sz="1100" dirty="0"/>
              <a:t> </a:t>
            </a:r>
            <a:r>
              <a:rPr lang="en-US" sz="1100" dirty="0" err="1"/>
              <a:t>remplacés</a:t>
            </a:r>
            <a:r>
              <a:rPr lang="en-US" sz="1100" dirty="0"/>
              <a:t> par France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6CEC4A-D1E6-4CC2-8FC1-6FB241A9A9CE}"/>
              </a:ext>
            </a:extLst>
          </p:cNvPr>
          <p:cNvSpPr txBox="1"/>
          <p:nvPr/>
        </p:nvSpPr>
        <p:spPr>
          <a:xfrm>
            <a:off x="1867900" y="5514201"/>
            <a:ext cx="32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Présentation</a:t>
            </a:r>
            <a:r>
              <a:rPr lang="en-US" sz="1200" i="1" dirty="0"/>
              <a:t> des 12 categories </a:t>
            </a:r>
            <a:r>
              <a:rPr lang="en-US" sz="1200" i="1" dirty="0" err="1"/>
              <a:t>principales</a:t>
            </a:r>
            <a:endParaRPr lang="en-US" sz="12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7D84B-9DB8-4F5E-BD69-0EE625BC7289}"/>
              </a:ext>
            </a:extLst>
          </p:cNvPr>
          <p:cNvSpPr txBox="1"/>
          <p:nvPr/>
        </p:nvSpPr>
        <p:spPr>
          <a:xfrm>
            <a:off x="5484812" y="5562600"/>
            <a:ext cx="5891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/>
              <a:t>WordCloud</a:t>
            </a:r>
            <a:r>
              <a:rPr lang="en-US" sz="1200" i="1" dirty="0"/>
              <a:t> des mots les plus presents dans la </a:t>
            </a:r>
            <a:r>
              <a:rPr lang="en-US" sz="1200" i="1" dirty="0" err="1"/>
              <a:t>colonne</a:t>
            </a:r>
            <a:r>
              <a:rPr lang="en-US" sz="1200" i="1" dirty="0"/>
              <a:t> </a:t>
            </a:r>
            <a:r>
              <a:rPr lang="en-US" sz="1200" i="1" dirty="0" err="1"/>
              <a:t>categories_en</a:t>
            </a:r>
            <a:endParaRPr lang="en-US" sz="12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0A914-6806-44CC-BEFF-9CFBB3120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012" y="2194560"/>
            <a:ext cx="4942854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74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</a:t>
            </a:r>
            <a:r>
              <a:rPr lang="en-US" dirty="0" err="1"/>
              <a:t>Nettoyage</a:t>
            </a:r>
            <a:r>
              <a:rPr lang="en-US" dirty="0"/>
              <a:t> – 3éme </a:t>
            </a:r>
            <a:r>
              <a:rPr lang="en-US" dirty="0" err="1"/>
              <a:t>étape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83A7FA-3AEF-49E1-A667-4149BC7A40CD}"/>
              </a:ext>
            </a:extLst>
          </p:cNvPr>
          <p:cNvSpPr txBox="1"/>
          <p:nvPr/>
        </p:nvSpPr>
        <p:spPr>
          <a:xfrm>
            <a:off x="1674812" y="1656856"/>
            <a:ext cx="8322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Calcul</a:t>
            </a:r>
            <a:r>
              <a:rPr lang="en-US" dirty="0"/>
              <a:t> des </a:t>
            </a:r>
            <a:r>
              <a:rPr lang="en-US" dirty="0" err="1"/>
              <a:t>nutriscores</a:t>
            </a:r>
            <a:r>
              <a:rPr lang="en-US" dirty="0"/>
              <a:t> </a:t>
            </a:r>
            <a:r>
              <a:rPr lang="en-US" dirty="0" err="1"/>
              <a:t>manquants</a:t>
            </a:r>
            <a:r>
              <a:rPr lang="en-US" dirty="0"/>
              <a:t> pour </a:t>
            </a:r>
            <a:r>
              <a:rPr lang="en-US" dirty="0" err="1"/>
              <a:t>lesquels</a:t>
            </a:r>
            <a:r>
              <a:rPr lang="en-US" dirty="0"/>
              <a:t> </a:t>
            </a:r>
            <a:r>
              <a:rPr lang="en-US" dirty="0" err="1"/>
              <a:t>toutes</a:t>
            </a:r>
            <a:r>
              <a:rPr lang="en-US" dirty="0"/>
              <a:t> les </a:t>
            </a:r>
            <a:r>
              <a:rPr lang="en-US" dirty="0" err="1"/>
              <a:t>valeurs</a:t>
            </a:r>
            <a:r>
              <a:rPr lang="en-US" dirty="0"/>
              <a:t> </a:t>
            </a:r>
            <a:r>
              <a:rPr lang="en-US" dirty="0" err="1"/>
              <a:t>nécessaires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disponibles</a:t>
            </a:r>
            <a:r>
              <a:rPr lang="en-US" dirty="0"/>
              <a:t> </a:t>
            </a:r>
            <a:r>
              <a:rPr lang="en-US" dirty="0" err="1"/>
              <a:t>hormis</a:t>
            </a:r>
            <a:r>
              <a:rPr lang="en-US" dirty="0"/>
              <a:t> pour les </a:t>
            </a:r>
            <a:r>
              <a:rPr lang="en-US" dirty="0" err="1"/>
              <a:t>boissons</a:t>
            </a:r>
            <a:r>
              <a:rPr lang="en-US" dirty="0"/>
              <a:t> et la </a:t>
            </a:r>
            <a:r>
              <a:rPr lang="en-US" dirty="0" err="1"/>
              <a:t>nourriture</a:t>
            </a:r>
            <a:r>
              <a:rPr lang="en-US" dirty="0"/>
              <a:t> </a:t>
            </a:r>
            <a:r>
              <a:rPr lang="en-US" dirty="0" err="1"/>
              <a:t>bébé</a:t>
            </a:r>
            <a:r>
              <a:rPr lang="en-US" dirty="0"/>
              <a:t> qui </a:t>
            </a:r>
            <a:r>
              <a:rPr lang="en-US" dirty="0" err="1"/>
              <a:t>ont</a:t>
            </a:r>
            <a:r>
              <a:rPr lang="en-US" dirty="0"/>
              <a:t> des </a:t>
            </a:r>
            <a:r>
              <a:rPr lang="en-US" dirty="0" err="1"/>
              <a:t>méthodes</a:t>
            </a:r>
            <a:r>
              <a:rPr lang="en-US" dirty="0"/>
              <a:t> de </a:t>
            </a:r>
            <a:r>
              <a:rPr lang="en-US" dirty="0" err="1"/>
              <a:t>calcul</a:t>
            </a:r>
            <a:r>
              <a:rPr lang="en-US" dirty="0"/>
              <a:t> </a:t>
            </a:r>
            <a:r>
              <a:rPr lang="en-US" dirty="0" err="1"/>
              <a:t>différentes</a:t>
            </a:r>
            <a:r>
              <a:rPr lang="en-US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487258-1B38-4924-9359-9EF05B330448}"/>
              </a:ext>
            </a:extLst>
          </p:cNvPr>
          <p:cNvSpPr txBox="1"/>
          <p:nvPr/>
        </p:nvSpPr>
        <p:spPr>
          <a:xfrm>
            <a:off x="2132012" y="6172200"/>
            <a:ext cx="8549739" cy="276999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3080 </a:t>
            </a:r>
            <a:r>
              <a:rPr lang="en-US" sz="1200" dirty="0" err="1"/>
              <a:t>nutriscores</a:t>
            </a:r>
            <a:r>
              <a:rPr lang="en-US" sz="1200" dirty="0"/>
              <a:t> </a:t>
            </a:r>
            <a:r>
              <a:rPr lang="en-US" sz="1200" dirty="0" err="1"/>
              <a:t>ont</a:t>
            </a:r>
            <a:r>
              <a:rPr lang="en-US" sz="1200" dirty="0"/>
              <a:t> </a:t>
            </a:r>
            <a:r>
              <a:rPr lang="en-US" sz="1200" dirty="0" err="1"/>
              <a:t>été</a:t>
            </a:r>
            <a:r>
              <a:rPr lang="en-US" sz="1200" dirty="0"/>
              <a:t> </a:t>
            </a:r>
            <a:r>
              <a:rPr lang="en-US" sz="1200"/>
              <a:t>calculés. </a:t>
            </a:r>
            <a:r>
              <a:rPr lang="en-US" sz="1200" dirty="0"/>
              <a:t>A </a:t>
            </a:r>
            <a:r>
              <a:rPr lang="en-US" sz="1200" dirty="0" err="1"/>
              <a:t>l’issue</a:t>
            </a:r>
            <a:r>
              <a:rPr lang="en-US" sz="1200" dirty="0"/>
              <a:t> de </a:t>
            </a:r>
            <a:r>
              <a:rPr lang="en-US" sz="1200" dirty="0" err="1"/>
              <a:t>cette</a:t>
            </a:r>
            <a:r>
              <a:rPr lang="en-US" sz="1200" dirty="0"/>
              <a:t> </a:t>
            </a:r>
            <a:r>
              <a:rPr lang="en-US" sz="1200" dirty="0" err="1"/>
              <a:t>étape</a:t>
            </a:r>
            <a:r>
              <a:rPr lang="en-US" sz="1200" dirty="0"/>
              <a:t>, </a:t>
            </a:r>
            <a:r>
              <a:rPr lang="en-US" sz="1200" dirty="0" err="1"/>
              <a:t>il</a:t>
            </a:r>
            <a:r>
              <a:rPr lang="en-US" sz="1200" dirty="0"/>
              <a:t> </a:t>
            </a:r>
            <a:r>
              <a:rPr lang="en-US" sz="1200" dirty="0" err="1"/>
              <a:t>reste</a:t>
            </a:r>
            <a:r>
              <a:rPr lang="en-US" sz="1200" dirty="0"/>
              <a:t> 153 628 </a:t>
            </a:r>
            <a:r>
              <a:rPr lang="en-US" sz="1200" dirty="0" err="1"/>
              <a:t>lignes</a:t>
            </a:r>
            <a:r>
              <a:rPr lang="en-US" sz="1200" dirty="0"/>
              <a:t> dans le dataset.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28C3D3-E86C-4BD6-BA89-FD95117C0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212" y="63422"/>
            <a:ext cx="1557641" cy="2286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4DAE16-DCAB-46AC-8CB9-1F1FE1241445}"/>
              </a:ext>
            </a:extLst>
          </p:cNvPr>
          <p:cNvSpPr txBox="1"/>
          <p:nvPr/>
        </p:nvSpPr>
        <p:spPr>
          <a:xfrm>
            <a:off x="2374263" y="8234065"/>
            <a:ext cx="8520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 </a:t>
            </a:r>
            <a:r>
              <a:rPr lang="en-US" sz="1100" dirty="0" err="1"/>
              <a:t>Certains</a:t>
            </a:r>
            <a:r>
              <a:rPr lang="en-US" sz="1100" dirty="0"/>
              <a:t> aliments </a:t>
            </a:r>
            <a:r>
              <a:rPr lang="en-US" sz="1100" dirty="0" err="1"/>
              <a:t>étaient</a:t>
            </a:r>
            <a:r>
              <a:rPr lang="en-US" sz="1100" dirty="0"/>
              <a:t> </a:t>
            </a:r>
            <a:r>
              <a:rPr lang="en-US" sz="1100" dirty="0" err="1"/>
              <a:t>catégorisés</a:t>
            </a:r>
            <a:r>
              <a:rPr lang="en-US" sz="1100" dirty="0"/>
              <a:t> </a:t>
            </a:r>
            <a:r>
              <a:rPr lang="en-US" sz="1100" dirty="0" err="1"/>
              <a:t>suivant</a:t>
            </a:r>
            <a:r>
              <a:rPr lang="en-US" sz="1100" dirty="0"/>
              <a:t> le pattern </a:t>
            </a:r>
            <a:r>
              <a:rPr lang="en-US" sz="1100" dirty="0" err="1"/>
              <a:t>fr</a:t>
            </a:r>
            <a:r>
              <a:rPr lang="en-US" sz="1100" dirty="0"/>
              <a:t>:*, </a:t>
            </a:r>
            <a:r>
              <a:rPr lang="en-US" sz="1100" dirty="0" err="1"/>
              <a:t>ils</a:t>
            </a:r>
            <a:r>
              <a:rPr lang="en-US" sz="1100" dirty="0"/>
              <a:t> </a:t>
            </a:r>
            <a:r>
              <a:rPr lang="en-US" sz="1100" dirty="0" err="1"/>
              <a:t>ont</a:t>
            </a:r>
            <a:r>
              <a:rPr lang="en-US" sz="1100" dirty="0"/>
              <a:t> </a:t>
            </a:r>
            <a:r>
              <a:rPr lang="en-US" sz="1100" dirty="0" err="1"/>
              <a:t>été</a:t>
            </a:r>
            <a:r>
              <a:rPr lang="en-US" sz="1100" dirty="0"/>
              <a:t> </a:t>
            </a:r>
            <a:r>
              <a:rPr lang="en-US" sz="1100" dirty="0" err="1"/>
              <a:t>remplacés</a:t>
            </a:r>
            <a:r>
              <a:rPr lang="en-US" sz="1100" dirty="0"/>
              <a:t> par France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4242ED-9E50-4B1D-ADC6-2821D16752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10" r="9230"/>
          <a:stretch/>
        </p:blipFill>
        <p:spPr>
          <a:xfrm>
            <a:off x="1446212" y="2732586"/>
            <a:ext cx="9782801" cy="3058614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C678B76-1340-4471-B87A-4ADA94E842DA}"/>
              </a:ext>
            </a:extLst>
          </p:cNvPr>
          <p:cNvSpPr/>
          <p:nvPr/>
        </p:nvSpPr>
        <p:spPr>
          <a:xfrm flipV="1">
            <a:off x="2208212" y="5867400"/>
            <a:ext cx="8321040" cy="27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3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0"/>
            <a:ext cx="9782801" cy="123983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ZoneTexte 7">
            <a:extLst>
              <a:ext uri="{FF2B5EF4-FFF2-40B4-BE49-F238E27FC236}">
                <a16:creationId xmlns:a16="http://schemas.microsoft.com/office/drawing/2014/main" id="{60E87FCF-41D2-4398-A91C-DC31B929698E}"/>
              </a:ext>
            </a:extLst>
          </p:cNvPr>
          <p:cNvSpPr txBox="1"/>
          <p:nvPr/>
        </p:nvSpPr>
        <p:spPr>
          <a:xfrm>
            <a:off x="2208156" y="1507779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Contexte</a:t>
            </a:r>
          </a:p>
        </p:txBody>
      </p:sp>
      <p:sp>
        <p:nvSpPr>
          <p:cNvPr id="7" name="ZoneTexte 7">
            <a:extLst>
              <a:ext uri="{FF2B5EF4-FFF2-40B4-BE49-F238E27FC236}">
                <a16:creationId xmlns:a16="http://schemas.microsoft.com/office/drawing/2014/main" id="{06837DEF-FE10-4950-A532-B2492C7B02D6}"/>
              </a:ext>
            </a:extLst>
          </p:cNvPr>
          <p:cNvSpPr txBox="1"/>
          <p:nvPr/>
        </p:nvSpPr>
        <p:spPr>
          <a:xfrm>
            <a:off x="2208156" y="2907268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Approche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C3AE538-CB77-41D5-8926-98B033B96B23}"/>
              </a:ext>
            </a:extLst>
          </p:cNvPr>
          <p:cNvSpPr txBox="1"/>
          <p:nvPr/>
        </p:nvSpPr>
        <p:spPr>
          <a:xfrm>
            <a:off x="2208156" y="35814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Sélection des données</a:t>
            </a:r>
          </a:p>
        </p:txBody>
      </p:sp>
      <p:sp>
        <p:nvSpPr>
          <p:cNvPr id="9" name="ZoneTexte 7">
            <a:extLst>
              <a:ext uri="{FF2B5EF4-FFF2-40B4-BE49-F238E27FC236}">
                <a16:creationId xmlns:a16="http://schemas.microsoft.com/office/drawing/2014/main" id="{FC21947F-4A89-4BB1-92DB-EEBDBD7D414C}"/>
              </a:ext>
            </a:extLst>
          </p:cNvPr>
          <p:cNvSpPr txBox="1"/>
          <p:nvPr/>
        </p:nvSpPr>
        <p:spPr>
          <a:xfrm>
            <a:off x="2208156" y="2236832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Idée d’application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47524F89-3D3D-42EA-A8D6-957B0AA38EC8}"/>
              </a:ext>
            </a:extLst>
          </p:cNvPr>
          <p:cNvSpPr txBox="1">
            <a:spLocks/>
          </p:cNvSpPr>
          <p:nvPr/>
        </p:nvSpPr>
        <p:spPr>
          <a:xfrm>
            <a:off x="1590700" y="1447800"/>
            <a:ext cx="50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spcBef>
                <a:spcPts val="200"/>
              </a:spcBef>
              <a:buClr>
                <a:schemeClr val="accent4"/>
              </a:buClr>
              <a:buSzPct val="100000"/>
              <a:buFontTx/>
              <a:buNone/>
              <a:defRPr sz="20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2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200"/>
              </a:spcBef>
              <a:buFontTx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</a:t>
            </a: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2DB78378-D59E-45FB-8BBF-7CF97D9D073B}"/>
              </a:ext>
            </a:extLst>
          </p:cNvPr>
          <p:cNvSpPr txBox="1">
            <a:spLocks/>
          </p:cNvSpPr>
          <p:nvPr/>
        </p:nvSpPr>
        <p:spPr>
          <a:xfrm>
            <a:off x="1590700" y="2806028"/>
            <a:ext cx="50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ts val="200"/>
              </a:spcBef>
              <a:buClr>
                <a:schemeClr val="accent4"/>
              </a:buClr>
              <a:buSzPct val="100000"/>
              <a:buFontTx/>
              <a:buNone/>
              <a:defRPr sz="20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2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200"/>
              </a:spcBef>
              <a:buFontTx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3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773430C1-D9D8-401A-8EFF-1243AB2618FD}"/>
              </a:ext>
            </a:extLst>
          </p:cNvPr>
          <p:cNvSpPr txBox="1">
            <a:spLocks/>
          </p:cNvSpPr>
          <p:nvPr/>
        </p:nvSpPr>
        <p:spPr>
          <a:xfrm>
            <a:off x="1598612" y="3485142"/>
            <a:ext cx="50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ts val="200"/>
              </a:spcBef>
              <a:buClr>
                <a:schemeClr val="accent4"/>
              </a:buClr>
              <a:buSzPct val="100000"/>
              <a:buFontTx/>
              <a:buNone/>
              <a:defRPr sz="20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2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200"/>
              </a:spcBef>
              <a:buFontTx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4</a:t>
            </a: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EAA799D7-3794-4B31-B82E-B24334894F56}"/>
              </a:ext>
            </a:extLst>
          </p:cNvPr>
          <p:cNvSpPr txBox="1">
            <a:spLocks/>
          </p:cNvSpPr>
          <p:nvPr/>
        </p:nvSpPr>
        <p:spPr>
          <a:xfrm>
            <a:off x="1590700" y="5522484"/>
            <a:ext cx="50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ts val="200"/>
              </a:spcBef>
              <a:buClr>
                <a:schemeClr val="accent4"/>
              </a:buClr>
              <a:buSzPct val="100000"/>
              <a:buFontTx/>
              <a:buNone/>
              <a:defRPr sz="20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2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200"/>
              </a:spcBef>
              <a:buFontTx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7</a:t>
            </a:r>
          </a:p>
        </p:txBody>
      </p:sp>
      <p:sp>
        <p:nvSpPr>
          <p:cNvPr id="17" name="ZoneTexte 7">
            <a:extLst>
              <a:ext uri="{FF2B5EF4-FFF2-40B4-BE49-F238E27FC236}">
                <a16:creationId xmlns:a16="http://schemas.microsoft.com/office/drawing/2014/main" id="{D346FA28-56D0-4647-851E-61C3778EA2FB}"/>
              </a:ext>
            </a:extLst>
          </p:cNvPr>
          <p:cNvSpPr txBox="1"/>
          <p:nvPr/>
        </p:nvSpPr>
        <p:spPr>
          <a:xfrm>
            <a:off x="2208156" y="5571466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Prochaines étapes</a:t>
            </a:r>
          </a:p>
        </p:txBody>
      </p:sp>
      <p:sp>
        <p:nvSpPr>
          <p:cNvPr id="28" name="Sous-titre 2">
            <a:extLst>
              <a:ext uri="{FF2B5EF4-FFF2-40B4-BE49-F238E27FC236}">
                <a16:creationId xmlns:a16="http://schemas.microsoft.com/office/drawing/2014/main" id="{5AA0308A-2400-463D-B425-1A5A402A880D}"/>
              </a:ext>
            </a:extLst>
          </p:cNvPr>
          <p:cNvSpPr txBox="1">
            <a:spLocks/>
          </p:cNvSpPr>
          <p:nvPr/>
        </p:nvSpPr>
        <p:spPr>
          <a:xfrm>
            <a:off x="1590700" y="6201600"/>
            <a:ext cx="50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ts val="200"/>
              </a:spcBef>
              <a:buClr>
                <a:schemeClr val="accent4"/>
              </a:buClr>
              <a:buSzPct val="100000"/>
              <a:buFontTx/>
              <a:buNone/>
              <a:defRPr sz="20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2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200"/>
              </a:spcBef>
              <a:buFontTx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8</a:t>
            </a:r>
          </a:p>
        </p:txBody>
      </p:sp>
      <p:sp>
        <p:nvSpPr>
          <p:cNvPr id="29" name="ZoneTexte 7">
            <a:extLst>
              <a:ext uri="{FF2B5EF4-FFF2-40B4-BE49-F238E27FC236}">
                <a16:creationId xmlns:a16="http://schemas.microsoft.com/office/drawing/2014/main" id="{1A6A040E-82E4-48FA-9F29-36C95E0A6B5D}"/>
              </a:ext>
            </a:extLst>
          </p:cNvPr>
          <p:cNvSpPr txBox="1"/>
          <p:nvPr/>
        </p:nvSpPr>
        <p:spPr>
          <a:xfrm>
            <a:off x="2208156" y="6273182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Annexe : l’environnement technique</a:t>
            </a:r>
          </a:p>
        </p:txBody>
      </p:sp>
      <p:sp>
        <p:nvSpPr>
          <p:cNvPr id="30" name="ZoneTexte 7">
            <a:extLst>
              <a:ext uri="{FF2B5EF4-FFF2-40B4-BE49-F238E27FC236}">
                <a16:creationId xmlns:a16="http://schemas.microsoft.com/office/drawing/2014/main" id="{3681C640-B161-442C-B390-DD38A74AB1AE}"/>
              </a:ext>
            </a:extLst>
          </p:cNvPr>
          <p:cNvSpPr txBox="1"/>
          <p:nvPr/>
        </p:nvSpPr>
        <p:spPr>
          <a:xfrm>
            <a:off x="2208156" y="4278868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Nettoyage</a:t>
            </a:r>
          </a:p>
        </p:txBody>
      </p:sp>
      <p:sp>
        <p:nvSpPr>
          <p:cNvPr id="18" name="ZoneTexte 7">
            <a:extLst>
              <a:ext uri="{FF2B5EF4-FFF2-40B4-BE49-F238E27FC236}">
                <a16:creationId xmlns:a16="http://schemas.microsoft.com/office/drawing/2014/main" id="{FBDCF229-C5D3-4555-91F6-27F7E7CBBFF0}"/>
              </a:ext>
            </a:extLst>
          </p:cNvPr>
          <p:cNvSpPr txBox="1"/>
          <p:nvPr/>
        </p:nvSpPr>
        <p:spPr>
          <a:xfrm>
            <a:off x="2208156" y="4947727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Moteur</a:t>
            </a:r>
          </a:p>
        </p:txBody>
      </p:sp>
      <p:sp>
        <p:nvSpPr>
          <p:cNvPr id="19" name="Sous-titre 2">
            <a:extLst>
              <a:ext uri="{FF2B5EF4-FFF2-40B4-BE49-F238E27FC236}">
                <a16:creationId xmlns:a16="http://schemas.microsoft.com/office/drawing/2014/main" id="{38F01B8D-C18A-4D58-AD7F-0EA8A62B8806}"/>
              </a:ext>
            </a:extLst>
          </p:cNvPr>
          <p:cNvSpPr txBox="1">
            <a:spLocks/>
          </p:cNvSpPr>
          <p:nvPr/>
        </p:nvSpPr>
        <p:spPr>
          <a:xfrm>
            <a:off x="1590700" y="4843370"/>
            <a:ext cx="50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ts val="200"/>
              </a:spcBef>
              <a:buClr>
                <a:schemeClr val="accent4"/>
              </a:buClr>
              <a:buSzPct val="100000"/>
              <a:buFontTx/>
              <a:buNone/>
              <a:defRPr sz="20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2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200"/>
              </a:spcBef>
              <a:buFontTx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6</a:t>
            </a:r>
          </a:p>
        </p:txBody>
      </p:sp>
      <p:sp>
        <p:nvSpPr>
          <p:cNvPr id="21" name="Sous-titre 2">
            <a:extLst>
              <a:ext uri="{FF2B5EF4-FFF2-40B4-BE49-F238E27FC236}">
                <a16:creationId xmlns:a16="http://schemas.microsoft.com/office/drawing/2014/main" id="{9413D0EA-FFA8-465A-8844-41E5D9D0A8DA}"/>
              </a:ext>
            </a:extLst>
          </p:cNvPr>
          <p:cNvSpPr txBox="1">
            <a:spLocks/>
          </p:cNvSpPr>
          <p:nvPr/>
        </p:nvSpPr>
        <p:spPr>
          <a:xfrm>
            <a:off x="1590700" y="2126914"/>
            <a:ext cx="50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ts val="200"/>
              </a:spcBef>
              <a:buClr>
                <a:schemeClr val="accent4"/>
              </a:buClr>
              <a:buSzPct val="100000"/>
              <a:buFontTx/>
              <a:buNone/>
              <a:defRPr sz="20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2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200"/>
              </a:spcBef>
              <a:buFontTx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2</a:t>
            </a:r>
          </a:p>
        </p:txBody>
      </p:sp>
      <p:sp>
        <p:nvSpPr>
          <p:cNvPr id="24" name="Sous-titre 2">
            <a:extLst>
              <a:ext uri="{FF2B5EF4-FFF2-40B4-BE49-F238E27FC236}">
                <a16:creationId xmlns:a16="http://schemas.microsoft.com/office/drawing/2014/main" id="{0CA898C5-2117-4A4E-AA73-B7E4FA1EABD4}"/>
              </a:ext>
            </a:extLst>
          </p:cNvPr>
          <p:cNvSpPr txBox="1">
            <a:spLocks/>
          </p:cNvSpPr>
          <p:nvPr/>
        </p:nvSpPr>
        <p:spPr>
          <a:xfrm>
            <a:off x="1590700" y="4164256"/>
            <a:ext cx="50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ts val="200"/>
              </a:spcBef>
              <a:buClr>
                <a:schemeClr val="accent4"/>
              </a:buClr>
              <a:buSzPct val="100000"/>
              <a:buFontTx/>
              <a:buNone/>
              <a:defRPr sz="20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2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200"/>
              </a:spcBef>
              <a:buFontTx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6) </a:t>
            </a:r>
            <a:r>
              <a:rPr lang="en-US" dirty="0" err="1"/>
              <a:t>Analyse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266DE1-AB83-46AD-8013-55CA39BB6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1774" y="0"/>
            <a:ext cx="1557638" cy="2286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D13230-15F1-49EE-A1F7-156193BEDDE2}"/>
              </a:ext>
            </a:extLst>
          </p:cNvPr>
          <p:cNvSpPr txBox="1"/>
          <p:nvPr/>
        </p:nvSpPr>
        <p:spPr>
          <a:xfrm>
            <a:off x="7534543" y="1755049"/>
            <a:ext cx="39700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Quelques</a:t>
            </a:r>
            <a:r>
              <a:rPr lang="en-US" sz="1200" dirty="0"/>
              <a:t> </a:t>
            </a:r>
            <a:r>
              <a:rPr lang="en-US" sz="1200" dirty="0" err="1"/>
              <a:t>éléments</a:t>
            </a:r>
            <a:r>
              <a:rPr lang="en-US" sz="1200" dirty="0"/>
              <a:t> :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Corrélation</a:t>
            </a:r>
            <a:r>
              <a:rPr lang="en-US" sz="1200" dirty="0"/>
              <a:t> positive entre le </a:t>
            </a:r>
            <a:r>
              <a:rPr lang="en-US" sz="1200" dirty="0" err="1"/>
              <a:t>nutriscore</a:t>
            </a:r>
            <a:r>
              <a:rPr lang="en-US" sz="1200" dirty="0"/>
              <a:t> et la </a:t>
            </a:r>
            <a:r>
              <a:rPr lang="en-US" sz="1200" dirty="0" err="1"/>
              <a:t>valeur</a:t>
            </a:r>
            <a:r>
              <a:rPr lang="en-US" sz="1200" dirty="0"/>
              <a:t> </a:t>
            </a:r>
            <a:r>
              <a:rPr lang="en-US" sz="1200" dirty="0" err="1"/>
              <a:t>énergétique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Corrélation</a:t>
            </a:r>
            <a:r>
              <a:rPr lang="en-US" sz="1200" dirty="0"/>
              <a:t> positive entre le </a:t>
            </a:r>
            <a:r>
              <a:rPr lang="en-US" sz="1200" dirty="0" err="1"/>
              <a:t>nutriscore</a:t>
            </a:r>
            <a:r>
              <a:rPr lang="en-US" sz="1200" dirty="0"/>
              <a:t> et le </a:t>
            </a:r>
            <a:r>
              <a:rPr lang="en-US" sz="1200" dirty="0" err="1"/>
              <a:t>niveau</a:t>
            </a:r>
            <a:r>
              <a:rPr lang="en-US" sz="1200" dirty="0"/>
              <a:t> de </a:t>
            </a:r>
            <a:r>
              <a:rPr lang="en-US" sz="1200" dirty="0" err="1"/>
              <a:t>graisse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Corrélation</a:t>
            </a:r>
            <a:r>
              <a:rPr lang="en-US" sz="1200" dirty="0"/>
              <a:t> positive entre le </a:t>
            </a:r>
            <a:r>
              <a:rPr lang="en-US" sz="1200" dirty="0" err="1"/>
              <a:t>nutriscore</a:t>
            </a:r>
            <a:r>
              <a:rPr lang="en-US" sz="1200" dirty="0"/>
              <a:t> et le </a:t>
            </a:r>
            <a:r>
              <a:rPr lang="en-US" sz="1200" dirty="0" err="1"/>
              <a:t>niveau</a:t>
            </a:r>
            <a:r>
              <a:rPr lang="en-US" sz="1200" dirty="0"/>
              <a:t> de </a:t>
            </a:r>
            <a:r>
              <a:rPr lang="en-US" sz="1200" dirty="0" err="1"/>
              <a:t>sucres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Corrélation</a:t>
            </a:r>
            <a:r>
              <a:rPr lang="en-US" sz="1200" dirty="0"/>
              <a:t> negative entre le </a:t>
            </a:r>
            <a:r>
              <a:rPr lang="en-US" sz="1200" dirty="0" err="1"/>
              <a:t>niveau</a:t>
            </a:r>
            <a:r>
              <a:rPr lang="en-US" sz="1200" dirty="0"/>
              <a:t> de </a:t>
            </a:r>
            <a:r>
              <a:rPr lang="en-US" sz="1200" dirty="0" err="1"/>
              <a:t>protéines</a:t>
            </a:r>
            <a:r>
              <a:rPr lang="en-US" sz="1200" dirty="0"/>
              <a:t> et le </a:t>
            </a:r>
            <a:r>
              <a:rPr lang="en-US" sz="1200" dirty="0" err="1"/>
              <a:t>niveau</a:t>
            </a:r>
            <a:r>
              <a:rPr lang="en-US" sz="1200" dirty="0"/>
              <a:t> de </a:t>
            </a:r>
            <a:r>
              <a:rPr lang="en-US" sz="1200" dirty="0" err="1"/>
              <a:t>sucre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E1FF5858-16B0-4E02-804C-7E5F469C7A23}"/>
              </a:ext>
            </a:extLst>
          </p:cNvPr>
          <p:cNvSpPr/>
          <p:nvPr/>
        </p:nvSpPr>
        <p:spPr>
          <a:xfrm rot="16200000" flipV="1">
            <a:off x="5057854" y="3844087"/>
            <a:ext cx="4480560" cy="27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1B94DC-3B5C-4136-B20E-467175FE9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712" y="1695009"/>
            <a:ext cx="549126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2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6) </a:t>
            </a:r>
            <a:r>
              <a:rPr lang="en-US" dirty="0" err="1"/>
              <a:t>Analyse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266DE1-AB83-46AD-8013-55CA39BB6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1774" y="0"/>
            <a:ext cx="1557638" cy="2286000"/>
          </a:xfrm>
          <a:prstGeom prst="rect">
            <a:avLst/>
          </a:prstGeom>
        </p:spPr>
      </p:pic>
      <p:pic>
        <p:nvPicPr>
          <p:cNvPr id="8" name="Content Placeholder 7" descr="A picture containing building&#10;&#10;Description automatically generated">
            <a:extLst>
              <a:ext uri="{FF2B5EF4-FFF2-40B4-BE49-F238E27FC236}">
                <a16:creationId xmlns:a16="http://schemas.microsoft.com/office/drawing/2014/main" id="{EBADE9E8-6153-43E2-BE9B-8F3013A21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8017" b="58333"/>
          <a:stretch/>
        </p:blipFill>
        <p:spPr>
          <a:xfrm>
            <a:off x="2077459" y="1295400"/>
            <a:ext cx="8163760" cy="3291840"/>
          </a:xfrm>
        </p:spPr>
      </p:pic>
      <p:pic>
        <p:nvPicPr>
          <p:cNvPr id="10" name="Content Placeholder 7" descr="A picture containing building&#10;&#10;Description automatically generated">
            <a:extLst>
              <a:ext uri="{FF2B5EF4-FFF2-40B4-BE49-F238E27FC236}">
                <a16:creationId xmlns:a16="http://schemas.microsoft.com/office/drawing/2014/main" id="{7378C092-E1BE-4E14-9E4B-576FCE0AFE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333"/>
          <a:stretch/>
        </p:blipFill>
        <p:spPr>
          <a:xfrm>
            <a:off x="2055812" y="4617700"/>
            <a:ext cx="8869680" cy="131606"/>
          </a:xfrm>
          <a:prstGeom prst="rect">
            <a:avLst/>
          </a:prstGeom>
        </p:spPr>
      </p:pic>
      <p:pic>
        <p:nvPicPr>
          <p:cNvPr id="11" name="Content Placeholder 7" descr="A picture containing building&#10;&#10;Description automatically generated">
            <a:extLst>
              <a:ext uri="{FF2B5EF4-FFF2-40B4-BE49-F238E27FC236}">
                <a16:creationId xmlns:a16="http://schemas.microsoft.com/office/drawing/2014/main" id="{6037B931-F25A-4062-952F-2349518AF5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016" t="43333" b="45000"/>
          <a:stretch/>
        </p:blipFill>
        <p:spPr>
          <a:xfrm>
            <a:off x="10232416" y="2407920"/>
            <a:ext cx="1208939" cy="1143000"/>
          </a:xfrm>
          <a:prstGeom prst="rect">
            <a:avLst/>
          </a:prstGeo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E1FF5858-16B0-4E02-804C-7E5F469C7A23}"/>
              </a:ext>
            </a:extLst>
          </p:cNvPr>
          <p:cNvSpPr/>
          <p:nvPr/>
        </p:nvSpPr>
        <p:spPr>
          <a:xfrm flipV="1">
            <a:off x="2055812" y="4800600"/>
            <a:ext cx="8321040" cy="27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BFC5184-F8E0-4810-BC4C-286E458EC0B2}"/>
              </a:ext>
            </a:extLst>
          </p:cNvPr>
          <p:cNvSpPr/>
          <p:nvPr/>
        </p:nvSpPr>
        <p:spPr>
          <a:xfrm>
            <a:off x="6856412" y="2788920"/>
            <a:ext cx="304800" cy="2286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2EEA72-C8D9-4381-B2E6-87E00BFC04E2}"/>
              </a:ext>
            </a:extLst>
          </p:cNvPr>
          <p:cNvSpPr/>
          <p:nvPr/>
        </p:nvSpPr>
        <p:spPr>
          <a:xfrm>
            <a:off x="5942012" y="2712720"/>
            <a:ext cx="304800" cy="2286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D56415D-CF24-4DC9-8656-0FB35166C771}"/>
              </a:ext>
            </a:extLst>
          </p:cNvPr>
          <p:cNvSpPr/>
          <p:nvPr/>
        </p:nvSpPr>
        <p:spPr>
          <a:xfrm>
            <a:off x="10361612" y="3724114"/>
            <a:ext cx="304800" cy="13160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36B987-799D-4B4C-A52B-FC147DC4B63B}"/>
              </a:ext>
            </a:extLst>
          </p:cNvPr>
          <p:cNvSpPr txBox="1"/>
          <p:nvPr/>
        </p:nvSpPr>
        <p:spPr>
          <a:xfrm>
            <a:off x="10590212" y="3697584"/>
            <a:ext cx="914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>
                <a:solidFill>
                  <a:schemeClr val="tx2"/>
                </a:solidFill>
              </a:rPr>
              <a:t>Elément</a:t>
            </a:r>
            <a:r>
              <a:rPr lang="en-US" sz="600" dirty="0">
                <a:solidFill>
                  <a:schemeClr val="tx2"/>
                </a:solidFill>
              </a:rPr>
              <a:t> à </a:t>
            </a:r>
            <a:r>
              <a:rPr lang="en-US" sz="600" dirty="0" err="1">
                <a:solidFill>
                  <a:schemeClr val="tx2"/>
                </a:solidFill>
              </a:rPr>
              <a:t>analyser</a:t>
            </a:r>
            <a:endParaRPr lang="en-US" sz="600" dirty="0">
              <a:solidFill>
                <a:schemeClr val="tx2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94AD10-1735-492E-B601-A26E79BEB203}"/>
              </a:ext>
            </a:extLst>
          </p:cNvPr>
          <p:cNvSpPr/>
          <p:nvPr/>
        </p:nvSpPr>
        <p:spPr>
          <a:xfrm>
            <a:off x="1979612" y="5298281"/>
            <a:ext cx="266749" cy="273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B7895A-BBF0-40C4-9BF2-2A45F725F0B1}"/>
              </a:ext>
            </a:extLst>
          </p:cNvPr>
          <p:cNvSpPr/>
          <p:nvPr/>
        </p:nvSpPr>
        <p:spPr>
          <a:xfrm>
            <a:off x="5484812" y="2667476"/>
            <a:ext cx="266749" cy="273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5ACFE43-9E3F-490D-8FCA-DE32A51ABA7B}"/>
              </a:ext>
            </a:extLst>
          </p:cNvPr>
          <p:cNvSpPr/>
          <p:nvPr/>
        </p:nvSpPr>
        <p:spPr>
          <a:xfrm>
            <a:off x="6551612" y="2667476"/>
            <a:ext cx="266749" cy="273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D496D12-A9DE-437E-A665-E9F0BD66CD40}"/>
              </a:ext>
            </a:extLst>
          </p:cNvPr>
          <p:cNvSpPr/>
          <p:nvPr/>
        </p:nvSpPr>
        <p:spPr>
          <a:xfrm>
            <a:off x="1979612" y="6203156"/>
            <a:ext cx="266749" cy="273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50D8B3-7F3D-40A0-9AE6-5D52B6999098}"/>
              </a:ext>
            </a:extLst>
          </p:cNvPr>
          <p:cNvSpPr txBox="1"/>
          <p:nvPr/>
        </p:nvSpPr>
        <p:spPr>
          <a:xfrm>
            <a:off x="8374460" y="5370389"/>
            <a:ext cx="246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Ces</a:t>
            </a:r>
            <a:r>
              <a:rPr lang="en-US" sz="1100" dirty="0"/>
              <a:t> </a:t>
            </a:r>
            <a:r>
              <a:rPr lang="en-US" sz="1100" dirty="0" err="1"/>
              <a:t>valeurs</a:t>
            </a:r>
            <a:r>
              <a:rPr lang="en-US" sz="1100" dirty="0"/>
              <a:t>  de </a:t>
            </a:r>
            <a:r>
              <a:rPr lang="en-US" sz="1100" dirty="0" err="1"/>
              <a:t>nutriscores</a:t>
            </a:r>
            <a:r>
              <a:rPr lang="en-US" sz="1100" dirty="0"/>
              <a:t> </a:t>
            </a:r>
            <a:r>
              <a:rPr lang="en-US" sz="1100" dirty="0" err="1"/>
              <a:t>sont</a:t>
            </a:r>
            <a:r>
              <a:rPr lang="en-US" sz="1100" dirty="0"/>
              <a:t> </a:t>
            </a:r>
            <a:r>
              <a:rPr lang="en-US" sz="1100" dirty="0" err="1"/>
              <a:t>correctes</a:t>
            </a:r>
            <a:r>
              <a:rPr lang="en-US" sz="1100" dirty="0"/>
              <a:t> de part </a:t>
            </a:r>
            <a:r>
              <a:rPr lang="en-US" sz="1100" dirty="0" err="1"/>
              <a:t>sa</a:t>
            </a:r>
            <a:r>
              <a:rPr lang="en-US" sz="1100" dirty="0"/>
              <a:t> </a:t>
            </a:r>
            <a:r>
              <a:rPr lang="en-US" sz="1100" dirty="0" err="1"/>
              <a:t>formule</a:t>
            </a:r>
            <a:r>
              <a:rPr lang="en-US" sz="1100" dirty="0"/>
              <a:t> car bien que </a:t>
            </a:r>
            <a:r>
              <a:rPr lang="en-US" sz="1100" dirty="0" err="1"/>
              <a:t>l’énergie</a:t>
            </a:r>
            <a:r>
              <a:rPr lang="en-US" sz="1100" dirty="0"/>
              <a:t> </a:t>
            </a:r>
            <a:r>
              <a:rPr lang="en-US" sz="1100" dirty="0" err="1"/>
              <a:t>soit</a:t>
            </a:r>
            <a:r>
              <a:rPr lang="en-US" sz="1100" dirty="0"/>
              <a:t> </a:t>
            </a:r>
            <a:r>
              <a:rPr lang="en-US" sz="1100" dirty="0" err="1"/>
              <a:t>importante</a:t>
            </a:r>
            <a:r>
              <a:rPr lang="en-US" sz="1100" dirty="0"/>
              <a:t>, </a:t>
            </a:r>
            <a:r>
              <a:rPr lang="en-US" sz="1100" dirty="0" err="1"/>
              <a:t>elle</a:t>
            </a:r>
            <a:r>
              <a:rPr lang="en-US" sz="1100" dirty="0"/>
              <a:t> </a:t>
            </a:r>
            <a:r>
              <a:rPr lang="en-US" sz="1100" dirty="0" err="1"/>
              <a:t>est</a:t>
            </a:r>
            <a:r>
              <a:rPr lang="en-US" sz="1100" dirty="0"/>
              <a:t> </a:t>
            </a:r>
            <a:r>
              <a:rPr lang="en-US" sz="1100" dirty="0" err="1"/>
              <a:t>balancée</a:t>
            </a:r>
            <a:r>
              <a:rPr lang="en-US" sz="1100" dirty="0"/>
              <a:t> par un </a:t>
            </a:r>
            <a:r>
              <a:rPr lang="en-US" sz="1100" dirty="0" err="1"/>
              <a:t>haut</a:t>
            </a:r>
            <a:r>
              <a:rPr lang="en-US" sz="1100" dirty="0"/>
              <a:t> </a:t>
            </a:r>
            <a:r>
              <a:rPr lang="en-US" sz="1100" dirty="0" err="1"/>
              <a:t>niveau</a:t>
            </a:r>
            <a:r>
              <a:rPr lang="en-US" sz="1100" dirty="0"/>
              <a:t> de </a:t>
            </a:r>
            <a:r>
              <a:rPr lang="en-US" sz="1100" dirty="0" err="1"/>
              <a:t>fibres</a:t>
            </a:r>
            <a:r>
              <a:rPr lang="en-US" sz="1100" dirty="0"/>
              <a:t> et de </a:t>
            </a:r>
            <a:r>
              <a:rPr lang="en-US" sz="1100" dirty="0" err="1"/>
              <a:t>protéines</a:t>
            </a:r>
            <a:endParaRPr lang="en-US" sz="11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36B177E-9C05-4B34-A4F3-26827A20D8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63"/>
          <a:stretch/>
        </p:blipFill>
        <p:spPr>
          <a:xfrm>
            <a:off x="2342066" y="5099415"/>
            <a:ext cx="5581146" cy="6400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4606A00-2D7C-459D-BEC4-B6F1A3A1D9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5878" y="5867400"/>
            <a:ext cx="5486400" cy="8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5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309" y="177800"/>
            <a:ext cx="9782801" cy="1239837"/>
          </a:xfrm>
        </p:spPr>
        <p:txBody>
          <a:bodyPr/>
          <a:lstStyle/>
          <a:p>
            <a:r>
              <a:rPr lang="en-US" dirty="0"/>
              <a:t>6) </a:t>
            </a:r>
            <a:r>
              <a:rPr lang="en-US" dirty="0" err="1"/>
              <a:t>Analyse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266DE1-AB83-46AD-8013-55CA39BB6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1774" y="0"/>
            <a:ext cx="1557638" cy="2286000"/>
          </a:xfrm>
          <a:prstGeom prst="rect">
            <a:avLst/>
          </a:prstGeom>
        </p:spPr>
      </p:pic>
      <p:pic>
        <p:nvPicPr>
          <p:cNvPr id="5" name="Content Placeholder 7" descr="A picture containing building&#10;&#10;Description automatically generated">
            <a:extLst>
              <a:ext uri="{FF2B5EF4-FFF2-40B4-BE49-F238E27FC236}">
                <a16:creationId xmlns:a16="http://schemas.microsoft.com/office/drawing/2014/main" id="{4F544906-AB25-4E34-BCCD-18BAA22D61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67" r="10434"/>
          <a:stretch/>
        </p:blipFill>
        <p:spPr>
          <a:xfrm>
            <a:off x="2132012" y="1491077"/>
            <a:ext cx="7315200" cy="3614323"/>
          </a:xfrm>
          <a:prstGeom prst="rect">
            <a:avLst/>
          </a:prstGeom>
        </p:spPr>
      </p:pic>
      <p:pic>
        <p:nvPicPr>
          <p:cNvPr id="7" name="Content Placeholder 7" descr="A picture containing building&#10;&#10;Description automatically generated">
            <a:extLst>
              <a:ext uri="{FF2B5EF4-FFF2-40B4-BE49-F238E27FC236}">
                <a16:creationId xmlns:a16="http://schemas.microsoft.com/office/drawing/2014/main" id="{B950D4D1-F0B8-4AFB-AFCE-C3E9782F85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016" t="43333" b="45000"/>
          <a:stretch/>
        </p:blipFill>
        <p:spPr>
          <a:xfrm>
            <a:off x="10232416" y="2743200"/>
            <a:ext cx="1208939" cy="1143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692B1CD8-B5B9-4BE2-821E-135CA3E076C8}"/>
              </a:ext>
            </a:extLst>
          </p:cNvPr>
          <p:cNvSpPr/>
          <p:nvPr/>
        </p:nvSpPr>
        <p:spPr>
          <a:xfrm>
            <a:off x="3427412" y="2362200"/>
            <a:ext cx="304800" cy="2286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1AEEB86-8FC4-4882-9AE5-6FE4FF031943}"/>
              </a:ext>
            </a:extLst>
          </p:cNvPr>
          <p:cNvSpPr/>
          <p:nvPr/>
        </p:nvSpPr>
        <p:spPr>
          <a:xfrm>
            <a:off x="3084463" y="2286000"/>
            <a:ext cx="266749" cy="273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2C7ADF-C4B0-417D-865A-41F700BB22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62"/>
          <a:stretch/>
        </p:blipFill>
        <p:spPr>
          <a:xfrm>
            <a:off x="1979612" y="5181600"/>
            <a:ext cx="6629400" cy="11430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67016DA3-3FA8-4F9F-93F7-32AE61BC84F4}"/>
              </a:ext>
            </a:extLst>
          </p:cNvPr>
          <p:cNvSpPr/>
          <p:nvPr/>
        </p:nvSpPr>
        <p:spPr>
          <a:xfrm>
            <a:off x="1674812" y="5669756"/>
            <a:ext cx="266749" cy="273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9498DAB-B365-454C-B7C9-3EA040F6C638}"/>
              </a:ext>
            </a:extLst>
          </p:cNvPr>
          <p:cNvSpPr/>
          <p:nvPr/>
        </p:nvSpPr>
        <p:spPr>
          <a:xfrm rot="16200000" flipV="1">
            <a:off x="8139612" y="5715000"/>
            <a:ext cx="1097280" cy="1828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4FEFEC-62F1-491C-BF3D-A73385F67783}"/>
              </a:ext>
            </a:extLst>
          </p:cNvPr>
          <p:cNvSpPr txBox="1"/>
          <p:nvPr/>
        </p:nvSpPr>
        <p:spPr>
          <a:xfrm>
            <a:off x="8837612" y="5475685"/>
            <a:ext cx="2380874" cy="772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Ces</a:t>
            </a:r>
            <a:r>
              <a:rPr lang="en-US" sz="1100" dirty="0"/>
              <a:t> </a:t>
            </a:r>
            <a:r>
              <a:rPr lang="en-US" sz="1100" dirty="0" err="1"/>
              <a:t>valeurs</a:t>
            </a:r>
            <a:r>
              <a:rPr lang="en-US" sz="1100" dirty="0"/>
              <a:t>  ne </a:t>
            </a:r>
            <a:r>
              <a:rPr lang="en-US" sz="1100" dirty="0" err="1"/>
              <a:t>sont</a:t>
            </a:r>
            <a:r>
              <a:rPr lang="en-US" sz="1100" dirty="0"/>
              <a:t> pas </a:t>
            </a:r>
            <a:r>
              <a:rPr lang="en-US" sz="1100" dirty="0" err="1"/>
              <a:t>correctes</a:t>
            </a:r>
            <a:r>
              <a:rPr lang="en-US" sz="1100" dirty="0"/>
              <a:t>. (</a:t>
            </a:r>
            <a:r>
              <a:rPr lang="en-US" sz="1100" dirty="0" err="1"/>
              <a:t>Niveau</a:t>
            </a:r>
            <a:r>
              <a:rPr lang="en-US" sz="1100" dirty="0"/>
              <a:t> de </a:t>
            </a:r>
            <a:r>
              <a:rPr lang="en-US" sz="1100" dirty="0" err="1"/>
              <a:t>fibres</a:t>
            </a:r>
            <a:r>
              <a:rPr lang="en-US" sz="1100" dirty="0"/>
              <a:t> à 100g, </a:t>
            </a:r>
            <a:r>
              <a:rPr lang="en-US" sz="1100" dirty="0" err="1"/>
              <a:t>puis</a:t>
            </a:r>
            <a:r>
              <a:rPr lang="en-US" sz="1100" dirty="0"/>
              <a:t> 25g de </a:t>
            </a:r>
            <a:r>
              <a:rPr lang="en-US" sz="1100" dirty="0" err="1"/>
              <a:t>protéines</a:t>
            </a:r>
            <a:r>
              <a:rPr lang="en-US" sz="1100" dirty="0"/>
              <a:t> dans de la tisane ?)</a:t>
            </a:r>
          </a:p>
        </p:txBody>
      </p:sp>
    </p:spTree>
    <p:extLst>
      <p:ext uri="{BB962C8B-B14F-4D97-AF65-F5344CB8AC3E}">
        <p14:creationId xmlns:p14="http://schemas.microsoft.com/office/powerpoint/2010/main" val="243769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rrow: Bent-Up 28">
            <a:extLst>
              <a:ext uri="{FF2B5EF4-FFF2-40B4-BE49-F238E27FC236}">
                <a16:creationId xmlns:a16="http://schemas.microsoft.com/office/drawing/2014/main" id="{7609BAD8-34E3-4A7C-8D5A-0E28A48C1A0D}"/>
              </a:ext>
            </a:extLst>
          </p:cNvPr>
          <p:cNvSpPr/>
          <p:nvPr/>
        </p:nvSpPr>
        <p:spPr>
          <a:xfrm rot="5400000">
            <a:off x="3351211" y="2590801"/>
            <a:ext cx="5181602" cy="3200399"/>
          </a:xfrm>
          <a:prstGeom prst="bentUpArrow">
            <a:avLst>
              <a:gd name="adj1" fmla="val 14177"/>
              <a:gd name="adj2" fmla="val 18687"/>
              <a:gd name="adj3" fmla="val 1352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Bent-Up 26">
            <a:extLst>
              <a:ext uri="{FF2B5EF4-FFF2-40B4-BE49-F238E27FC236}">
                <a16:creationId xmlns:a16="http://schemas.microsoft.com/office/drawing/2014/main" id="{62CA5012-7059-4FA2-A141-91EA3C55D0C8}"/>
              </a:ext>
            </a:extLst>
          </p:cNvPr>
          <p:cNvSpPr/>
          <p:nvPr/>
        </p:nvSpPr>
        <p:spPr>
          <a:xfrm rot="5400000">
            <a:off x="3021218" y="1575602"/>
            <a:ext cx="3935398" cy="3733799"/>
          </a:xfrm>
          <a:prstGeom prst="bentUpArrow">
            <a:avLst>
              <a:gd name="adj1" fmla="val 14177"/>
              <a:gd name="adj2" fmla="val 16198"/>
              <a:gd name="adj3" fmla="val 1352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3C0A356E-3FAC-4081-A535-975AEAD91C9B}"/>
              </a:ext>
            </a:extLst>
          </p:cNvPr>
          <p:cNvSpPr/>
          <p:nvPr/>
        </p:nvSpPr>
        <p:spPr>
          <a:xfrm rot="5400000">
            <a:off x="3074124" y="734288"/>
            <a:ext cx="2382376" cy="4114200"/>
          </a:xfrm>
          <a:prstGeom prst="bentUpArrow">
            <a:avLst>
              <a:gd name="adj1" fmla="val 22239"/>
              <a:gd name="adj2" fmla="val 21206"/>
              <a:gd name="adj3" fmla="val 1819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/>
          <a:p>
            <a:r>
              <a:rPr lang="en-US" dirty="0"/>
              <a:t>6) </a:t>
            </a:r>
            <a:r>
              <a:rPr lang="en-US" dirty="0" err="1"/>
              <a:t>Moteur</a:t>
            </a:r>
            <a:endParaRPr 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F364DEE-D075-4CBE-B31D-EA2F71425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022" y="1601787"/>
            <a:ext cx="4347136" cy="11112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E7CD3CD-1335-407C-A385-1AFE24A3E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012" y="2895600"/>
            <a:ext cx="4389120" cy="11112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ACDD15A2-6389-4F25-97DD-2EEB495B1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6412" y="4241518"/>
            <a:ext cx="4391025" cy="116868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0EFC5D79-8B2C-4324-B08D-CE0536705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220" y="1450844"/>
            <a:ext cx="288000" cy="288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103229" tIns="36000" rIns="103229" bIns="50709" anchor="ctr"/>
          <a:lstStyle/>
          <a:p>
            <a:pPr algn="ctr" defTabSz="1042988" eaLnBrk="0" hangingPunct="0">
              <a:buSzTx/>
              <a:defRPr/>
            </a:pPr>
            <a:r>
              <a:rPr lang="en-US" sz="1400" b="1" i="1" dirty="0">
                <a:solidFill>
                  <a:schemeClr val="bg2"/>
                </a:solidFill>
                <a:latin typeface="+mj-lt"/>
              </a:rPr>
              <a:t>2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FA65C42C-ABB4-43AD-B18F-49C424BDC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612" y="1447800"/>
            <a:ext cx="288000" cy="288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103229" tIns="0" rIns="103229" bIns="50709" anchor="ctr"/>
          <a:lstStyle/>
          <a:p>
            <a:pPr algn="ctr" defTabSz="1042988" eaLnBrk="0" hangingPunct="0">
              <a:buSzTx/>
              <a:defRPr/>
            </a:pPr>
            <a:r>
              <a:rPr lang="en-US" sz="1400" b="1" i="1" dirty="0">
                <a:solidFill>
                  <a:schemeClr val="bg2"/>
                </a:solidFill>
                <a:latin typeface="+mj-lt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83EF54-C945-41B6-8C54-F555E7850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7900" y="1676400"/>
            <a:ext cx="4862312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defTabSz="769938">
              <a:lnSpc>
                <a:spcPct val="95000"/>
              </a:lnSpc>
              <a:defRPr/>
            </a:pPr>
            <a:r>
              <a:rPr lang="de-DE" sz="1200" b="1" dirty="0">
                <a:solidFill>
                  <a:schemeClr val="bg2"/>
                </a:solidFill>
                <a:latin typeface="+mj-lt"/>
              </a:rPr>
              <a:t>Les principes sont :</a:t>
            </a:r>
          </a:p>
          <a:p>
            <a:pPr marL="171450" indent="-171450" defTabSz="769938">
              <a:lnSpc>
                <a:spcPct val="95000"/>
              </a:lnSpc>
              <a:buFont typeface="Arial" panose="020B0604020202020204" pitchFamily="34" charset="0"/>
              <a:buChar char="•"/>
              <a:defRPr/>
            </a:pPr>
            <a:r>
              <a:rPr lang="de-DE" sz="1200" b="1" dirty="0">
                <a:solidFill>
                  <a:schemeClr val="bg2"/>
                </a:solidFill>
                <a:latin typeface="+mj-lt"/>
              </a:rPr>
              <a:t>Concaténation des colonnes </a:t>
            </a:r>
            <a:r>
              <a:rPr lang="de-DE" sz="1200" b="1" dirty="0">
                <a:solidFill>
                  <a:schemeClr val="bg2"/>
                </a:solidFill>
              </a:rPr>
              <a:t>'</a:t>
            </a:r>
            <a:r>
              <a:rPr lang="de-DE" sz="1200" b="1" dirty="0">
                <a:solidFill>
                  <a:schemeClr val="bg2"/>
                </a:solidFill>
                <a:latin typeface="+mj-lt"/>
              </a:rPr>
              <a:t>Product_name', 'categories</a:t>
            </a:r>
            <a:r>
              <a:rPr lang="de-DE" sz="1200" b="1" dirty="0">
                <a:solidFill>
                  <a:schemeClr val="bg2"/>
                </a:solidFill>
              </a:rPr>
              <a:t>'</a:t>
            </a:r>
            <a:endParaRPr lang="de-DE" sz="1200" b="1" dirty="0">
              <a:solidFill>
                <a:schemeClr val="bg2"/>
              </a:solidFill>
              <a:latin typeface="+mj-lt"/>
            </a:endParaRPr>
          </a:p>
          <a:p>
            <a:pPr marL="171450" indent="-171450" defTabSz="769938">
              <a:lnSpc>
                <a:spcPct val="95000"/>
              </a:lnSpc>
              <a:buFont typeface="Arial" panose="020B0604020202020204" pitchFamily="34" charset="0"/>
              <a:buChar char="•"/>
              <a:defRPr/>
            </a:pPr>
            <a:r>
              <a:rPr lang="de-DE" sz="1200" b="1" dirty="0">
                <a:solidFill>
                  <a:schemeClr val="bg2"/>
                </a:solidFill>
                <a:latin typeface="+mj-lt"/>
              </a:rPr>
              <a:t>Suppression de la ponctuation</a:t>
            </a:r>
          </a:p>
          <a:p>
            <a:pPr marL="171450" indent="-171450" defTabSz="769938">
              <a:lnSpc>
                <a:spcPct val="95000"/>
              </a:lnSpc>
              <a:buFont typeface="Arial" panose="020B0604020202020204" pitchFamily="34" charset="0"/>
              <a:buChar char="•"/>
              <a:defRPr/>
            </a:pPr>
            <a:r>
              <a:rPr lang="de-DE" sz="1200" b="1" dirty="0">
                <a:solidFill>
                  <a:schemeClr val="bg2"/>
                </a:solidFill>
                <a:latin typeface="+mj-lt"/>
              </a:rPr>
              <a:t>Suppression de caractères spécifiques non pertinents</a:t>
            </a:r>
          </a:p>
          <a:p>
            <a:pPr marL="171450" indent="-171450" defTabSz="769938">
              <a:lnSpc>
                <a:spcPct val="95000"/>
              </a:lnSpc>
              <a:buFont typeface="Arial" panose="020B0604020202020204" pitchFamily="34" charset="0"/>
              <a:buChar char="•"/>
              <a:defRPr/>
            </a:pPr>
            <a:endParaRPr lang="de-DE" sz="12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928E5B-50DD-4B3A-9BAC-F8B02D0AC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6420" y="2895600"/>
            <a:ext cx="4396192" cy="1228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defTabSz="769938">
              <a:lnSpc>
                <a:spcPct val="95000"/>
              </a:lnSpc>
              <a:buFont typeface="Arial" pitchFamily="34" charset="0"/>
              <a:buNone/>
              <a:defRPr/>
            </a:pPr>
            <a:r>
              <a:rPr lang="de-DE" sz="1200" b="1" dirty="0">
                <a:solidFill>
                  <a:schemeClr val="bg2"/>
                </a:solidFill>
                <a:latin typeface="+mj-lt"/>
              </a:rPr>
              <a:t>Les principes sont :</a:t>
            </a:r>
          </a:p>
          <a:p>
            <a:pPr marL="171450" indent="-171450" defTabSz="769938">
              <a:lnSpc>
                <a:spcPct val="95000"/>
              </a:lnSpc>
              <a:buFont typeface="Arial" panose="020B0604020202020204" pitchFamily="34" charset="0"/>
              <a:buChar char="•"/>
              <a:defRPr/>
            </a:pPr>
            <a:r>
              <a:rPr lang="de-DE" sz="1200" b="1" dirty="0">
                <a:solidFill>
                  <a:schemeClr val="bg2"/>
                </a:solidFill>
                <a:latin typeface="+mj-lt"/>
              </a:rPr>
              <a:t>Identification des 150 mots les plus fréquents du jeu de données</a:t>
            </a:r>
          </a:p>
          <a:p>
            <a:pPr marL="171450" indent="-171450" defTabSz="769938">
              <a:lnSpc>
                <a:spcPct val="95000"/>
              </a:lnSpc>
              <a:buFont typeface="Arial" panose="020B0604020202020204" pitchFamily="34" charset="0"/>
              <a:buChar char="•"/>
              <a:defRPr/>
            </a:pPr>
            <a:r>
              <a:rPr lang="de-DE" sz="1200" b="1" dirty="0">
                <a:solidFill>
                  <a:schemeClr val="bg2"/>
                </a:solidFill>
                <a:latin typeface="+mj-lt"/>
              </a:rPr>
              <a:t>Classification de chaque aliment par rapport au jeu de données</a:t>
            </a:r>
          </a:p>
          <a:p>
            <a:pPr marL="171450" indent="-171450" defTabSz="769938">
              <a:lnSpc>
                <a:spcPct val="95000"/>
              </a:lnSpc>
              <a:buFont typeface="Arial" panose="020B0604020202020204" pitchFamily="34" charset="0"/>
              <a:buChar char="•"/>
              <a:defRPr/>
            </a:pPr>
            <a:endParaRPr lang="de-DE" sz="1200" b="1" dirty="0">
              <a:solidFill>
                <a:schemeClr val="bg2"/>
              </a:solidFill>
              <a:latin typeface="+mj-lt"/>
            </a:endParaRPr>
          </a:p>
          <a:p>
            <a:pPr marL="171450" indent="-171450" defTabSz="769938">
              <a:lnSpc>
                <a:spcPct val="95000"/>
              </a:lnSpc>
              <a:buFont typeface="Arial" panose="020B0604020202020204" pitchFamily="34" charset="0"/>
              <a:buChar char="•"/>
              <a:defRPr/>
            </a:pPr>
            <a:r>
              <a:rPr lang="de-DE" sz="1200" b="1" dirty="0">
                <a:solidFill>
                  <a:schemeClr val="bg2"/>
                </a:solidFill>
                <a:latin typeface="+mj-lt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A706BC-8758-4246-AA4B-824AAB8F389A}"/>
              </a:ext>
            </a:extLst>
          </p:cNvPr>
          <p:cNvSpPr txBox="1"/>
          <p:nvPr/>
        </p:nvSpPr>
        <p:spPr>
          <a:xfrm>
            <a:off x="3314699" y="3275111"/>
            <a:ext cx="2779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Vectorisation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36C15D-6001-4992-8E73-3D3A8F1C6D03}"/>
              </a:ext>
            </a:extLst>
          </p:cNvPr>
          <p:cNvSpPr txBox="1"/>
          <p:nvPr/>
        </p:nvSpPr>
        <p:spPr>
          <a:xfrm>
            <a:off x="3960812" y="4648200"/>
            <a:ext cx="2779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Similarité</a:t>
            </a:r>
            <a:r>
              <a:rPr lang="en-US" sz="1400" dirty="0"/>
              <a:t> </a:t>
            </a:r>
            <a:r>
              <a:rPr lang="en-US" sz="1400" dirty="0" err="1"/>
              <a:t>cosinus</a:t>
            </a:r>
            <a:r>
              <a:rPr lang="en-US" sz="1400" dirty="0"/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891A51-ADC9-49BF-AA53-ECB0495A4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612" y="4267200"/>
            <a:ext cx="4114200" cy="1578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defTabSz="769938">
              <a:lnSpc>
                <a:spcPct val="95000"/>
              </a:lnSpc>
              <a:buFont typeface="Arial" pitchFamily="34" charset="0"/>
              <a:buNone/>
              <a:defRPr/>
            </a:pPr>
            <a:r>
              <a:rPr lang="de-DE" sz="1200" b="1" dirty="0">
                <a:solidFill>
                  <a:schemeClr val="bg2"/>
                </a:solidFill>
                <a:latin typeface="+mj-lt"/>
              </a:rPr>
              <a:t>Pour un nouvel aliment en entrée</a:t>
            </a:r>
          </a:p>
          <a:p>
            <a:pPr marL="171450" indent="-171450" defTabSz="769938">
              <a:lnSpc>
                <a:spcPct val="95000"/>
              </a:lnSpc>
              <a:buFont typeface="Arial" panose="020B0604020202020204" pitchFamily="34" charset="0"/>
              <a:buChar char="•"/>
              <a:defRPr/>
            </a:pPr>
            <a:r>
              <a:rPr lang="de-DE" sz="1200" b="1" dirty="0">
                <a:solidFill>
                  <a:schemeClr val="bg2"/>
                </a:solidFill>
                <a:latin typeface="+mj-lt"/>
              </a:rPr>
              <a:t>Application du nettoyage de données réalisé en amont</a:t>
            </a:r>
          </a:p>
          <a:p>
            <a:pPr marL="171450" indent="-171450" defTabSz="769938">
              <a:lnSpc>
                <a:spcPct val="95000"/>
              </a:lnSpc>
              <a:buFont typeface="Arial" panose="020B0604020202020204" pitchFamily="34" charset="0"/>
              <a:buChar char="•"/>
              <a:defRPr/>
            </a:pPr>
            <a:r>
              <a:rPr lang="de-DE" sz="1200" b="1" dirty="0">
                <a:solidFill>
                  <a:schemeClr val="bg2"/>
                </a:solidFill>
                <a:latin typeface="+mj-lt"/>
              </a:rPr>
              <a:t>Classification du nouvel aliment parmi les 150 mots les plus fréquents</a:t>
            </a:r>
          </a:p>
          <a:p>
            <a:pPr marL="171450" indent="-171450" defTabSz="769938">
              <a:lnSpc>
                <a:spcPct val="95000"/>
              </a:lnSpc>
              <a:buFont typeface="Arial" panose="020B0604020202020204" pitchFamily="34" charset="0"/>
              <a:buChar char="•"/>
              <a:defRPr/>
            </a:pPr>
            <a:r>
              <a:rPr lang="de-DE" sz="1200" b="1" dirty="0">
                <a:solidFill>
                  <a:schemeClr val="bg2"/>
                </a:solidFill>
                <a:latin typeface="+mj-lt"/>
              </a:rPr>
              <a:t>Calcul d‘une similarité cosinus permettant de déterminer les aliments „proche“</a:t>
            </a:r>
          </a:p>
          <a:p>
            <a:pPr marL="171450" indent="-171450" defTabSz="769938">
              <a:lnSpc>
                <a:spcPct val="95000"/>
              </a:lnSpc>
              <a:buFont typeface="Arial" panose="020B0604020202020204" pitchFamily="34" charset="0"/>
              <a:buChar char="•"/>
              <a:defRPr/>
            </a:pPr>
            <a:endParaRPr lang="de-DE" sz="1200" b="1" dirty="0">
              <a:solidFill>
                <a:schemeClr val="bg2"/>
              </a:solidFill>
              <a:latin typeface="+mj-lt"/>
            </a:endParaRPr>
          </a:p>
          <a:p>
            <a:pPr marL="171450" indent="-171450" defTabSz="769938">
              <a:lnSpc>
                <a:spcPct val="95000"/>
              </a:lnSpc>
              <a:buFont typeface="Arial" panose="020B0604020202020204" pitchFamily="34" charset="0"/>
              <a:buChar char="•"/>
              <a:defRPr/>
            </a:pPr>
            <a:endParaRPr lang="de-DE" sz="1200" b="1" dirty="0">
              <a:solidFill>
                <a:schemeClr val="bg2"/>
              </a:solidFill>
              <a:latin typeface="+mj-lt"/>
            </a:endParaRPr>
          </a:p>
          <a:p>
            <a:pPr defTabSz="769938">
              <a:lnSpc>
                <a:spcPct val="95000"/>
              </a:lnSpc>
              <a:buFont typeface="Arial" pitchFamily="34" charset="0"/>
              <a:buNone/>
              <a:defRPr/>
            </a:pPr>
            <a:endParaRPr lang="de-DE" sz="12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25DD9DDB-2E49-4655-BFD2-909682835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012" y="1447800"/>
            <a:ext cx="288000" cy="288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103229" tIns="0" rIns="103229" bIns="50709" anchor="ctr"/>
          <a:lstStyle/>
          <a:p>
            <a:pPr algn="ctr" defTabSz="1042988" eaLnBrk="0" hangingPunct="0">
              <a:buSzTx/>
              <a:defRPr/>
            </a:pPr>
            <a:r>
              <a:rPr lang="en-US" sz="1400" b="1" i="1" dirty="0">
                <a:solidFill>
                  <a:schemeClr val="bg2"/>
                </a:solidFill>
                <a:latin typeface="+mj-lt"/>
              </a:rPr>
              <a:t>4</a:t>
            </a:r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24D9321B-7D4C-4672-ADCA-1B2A90E9CA31}"/>
              </a:ext>
            </a:extLst>
          </p:cNvPr>
          <p:cNvSpPr/>
          <p:nvPr/>
        </p:nvSpPr>
        <p:spPr>
          <a:xfrm rot="5400000">
            <a:off x="2969676" y="-79399"/>
            <a:ext cx="987936" cy="4347135"/>
          </a:xfrm>
          <a:prstGeom prst="bentUpArrow">
            <a:avLst>
              <a:gd name="adj1" fmla="val 50000"/>
              <a:gd name="adj2" fmla="val 48411"/>
              <a:gd name="adj3" fmla="val 3464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162F3A41-1D2A-46FD-8F2B-72796B58D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812" y="1447800"/>
            <a:ext cx="288000" cy="288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103229" tIns="36000" rIns="103229" bIns="50709" anchor="ctr"/>
          <a:lstStyle/>
          <a:p>
            <a:pPr algn="ctr" defTabSz="1042988" eaLnBrk="0" hangingPunct="0">
              <a:buSzTx/>
              <a:defRPr/>
            </a:pPr>
            <a:r>
              <a:rPr lang="en-US" sz="1400" b="1" i="1" dirty="0">
                <a:solidFill>
                  <a:schemeClr val="bg2"/>
                </a:solidFill>
                <a:latin typeface="+mj-lt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AF2B9-06DB-4DFE-8EAC-6C52D429B31C}"/>
              </a:ext>
            </a:extLst>
          </p:cNvPr>
          <p:cNvSpPr txBox="1"/>
          <p:nvPr/>
        </p:nvSpPr>
        <p:spPr>
          <a:xfrm>
            <a:off x="1898980" y="1905000"/>
            <a:ext cx="2779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Préparation</a:t>
            </a:r>
            <a:r>
              <a:rPr lang="en-US" sz="1400" dirty="0"/>
              <a:t> du </a:t>
            </a:r>
            <a:r>
              <a:rPr lang="en-US" sz="1400" dirty="0" err="1"/>
              <a:t>jeu</a:t>
            </a:r>
            <a:r>
              <a:rPr lang="en-US" sz="1400" dirty="0"/>
              <a:t> de </a:t>
            </a:r>
            <a:r>
              <a:rPr lang="en-US" sz="1400" dirty="0" err="1"/>
              <a:t>données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9B1971-22AC-48E9-AE77-893193173DC3}"/>
              </a:ext>
            </a:extLst>
          </p:cNvPr>
          <p:cNvSpPr txBox="1"/>
          <p:nvPr/>
        </p:nvSpPr>
        <p:spPr>
          <a:xfrm>
            <a:off x="5103812" y="6016823"/>
            <a:ext cx="2779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Moteur</a:t>
            </a:r>
            <a:endParaRPr lang="en-US" sz="1400" dirty="0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4F35DB20-7679-499D-A280-BF9E186EC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2" y="5562600"/>
            <a:ext cx="4314825" cy="116868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C569B0-5977-4616-B732-E7781AA1F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412" y="5805404"/>
            <a:ext cx="411420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defTabSz="769938">
              <a:lnSpc>
                <a:spcPct val="95000"/>
              </a:lnSpc>
              <a:buFont typeface="Arial" pitchFamily="34" charset="0"/>
              <a:buNone/>
              <a:defRPr/>
            </a:pPr>
            <a:r>
              <a:rPr lang="de-DE" sz="1200" b="1" dirty="0">
                <a:solidFill>
                  <a:schemeClr val="bg2"/>
                </a:solidFill>
                <a:latin typeface="+mj-lt"/>
              </a:rPr>
              <a:t>Pour un nouvel aliment en entrée</a:t>
            </a:r>
          </a:p>
          <a:p>
            <a:pPr marL="171450" indent="-171450" defTabSz="769938">
              <a:lnSpc>
                <a:spcPct val="95000"/>
              </a:lnSpc>
              <a:buFont typeface="Arial" panose="020B0604020202020204" pitchFamily="34" charset="0"/>
              <a:buChar char="•"/>
              <a:defRPr/>
            </a:pPr>
            <a:r>
              <a:rPr lang="de-DE" sz="1200" b="1" dirty="0">
                <a:solidFill>
                  <a:schemeClr val="bg2"/>
                </a:solidFill>
                <a:latin typeface="+mj-lt"/>
              </a:rPr>
              <a:t>Application d‘un modèle de scoring sur les 50 meilleurs résultats fournit par le calcul de similarité cosinus</a:t>
            </a:r>
          </a:p>
          <a:p>
            <a:pPr marL="171450" indent="-171450" defTabSz="769938">
              <a:lnSpc>
                <a:spcPct val="95000"/>
              </a:lnSpc>
              <a:buFont typeface="Arial" panose="020B0604020202020204" pitchFamily="34" charset="0"/>
              <a:buChar char="•"/>
              <a:defRPr/>
            </a:pPr>
            <a:endParaRPr lang="de-DE" sz="1200" b="1" dirty="0">
              <a:solidFill>
                <a:schemeClr val="bg2"/>
              </a:solidFill>
              <a:latin typeface="+mj-lt"/>
            </a:endParaRPr>
          </a:p>
          <a:p>
            <a:pPr marL="171450" indent="-171450" defTabSz="769938">
              <a:lnSpc>
                <a:spcPct val="95000"/>
              </a:lnSpc>
              <a:buFont typeface="Arial" panose="020B0604020202020204" pitchFamily="34" charset="0"/>
              <a:buChar char="•"/>
              <a:defRPr/>
            </a:pPr>
            <a:endParaRPr lang="de-DE" sz="1200" b="1" dirty="0">
              <a:solidFill>
                <a:schemeClr val="bg2"/>
              </a:solidFill>
              <a:latin typeface="+mj-lt"/>
            </a:endParaRPr>
          </a:p>
          <a:p>
            <a:pPr defTabSz="769938">
              <a:lnSpc>
                <a:spcPct val="95000"/>
              </a:lnSpc>
              <a:buFont typeface="Arial" pitchFamily="34" charset="0"/>
              <a:buNone/>
              <a:defRPr/>
            </a:pPr>
            <a:endParaRPr lang="de-DE" sz="12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610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912524-BAD1-4DDB-B2CB-43ECD4A9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535" y="175708"/>
            <a:ext cx="9782175" cy="1239838"/>
          </a:xfrm>
        </p:spPr>
        <p:txBody>
          <a:bodyPr/>
          <a:lstStyle/>
          <a:p>
            <a:r>
              <a:rPr lang="en-US" dirty="0"/>
              <a:t>6) </a:t>
            </a:r>
            <a:r>
              <a:rPr lang="en-US" dirty="0" err="1"/>
              <a:t>Moteur</a:t>
            </a:r>
            <a:r>
              <a:rPr lang="en-US" dirty="0"/>
              <a:t> - </a:t>
            </a:r>
            <a:r>
              <a:rPr lang="en-US" dirty="0" err="1"/>
              <a:t>Vectorisation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807E9-8332-45BE-826E-7A3F73E45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508"/>
          <a:stretch/>
        </p:blipFill>
        <p:spPr>
          <a:xfrm>
            <a:off x="3486166" y="3459480"/>
            <a:ext cx="7942246" cy="3017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2DD0AD-AD64-42F1-B0D8-E79FA7D36481}"/>
              </a:ext>
            </a:extLst>
          </p:cNvPr>
          <p:cNvSpPr txBox="1"/>
          <p:nvPr/>
        </p:nvSpPr>
        <p:spPr>
          <a:xfrm>
            <a:off x="4799012" y="6336268"/>
            <a:ext cx="38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Résultat</a:t>
            </a:r>
            <a:r>
              <a:rPr lang="en-US" b="1" dirty="0"/>
              <a:t> de la </a:t>
            </a:r>
            <a:r>
              <a:rPr lang="en-US" b="1" dirty="0" err="1"/>
              <a:t>vectorisation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FF94CF-8BB4-4B2F-BEFB-C7895BCC60B6}"/>
              </a:ext>
            </a:extLst>
          </p:cNvPr>
          <p:cNvSpPr/>
          <p:nvPr/>
        </p:nvSpPr>
        <p:spPr>
          <a:xfrm>
            <a:off x="3441270" y="1524000"/>
            <a:ext cx="8444342" cy="18288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/>
              <a:t>'</a:t>
            </a:r>
            <a:r>
              <a:rPr lang="en-US" sz="1050" dirty="0" err="1"/>
              <a:t>abricot</a:t>
            </a:r>
            <a:r>
              <a:rPr lang="en-US" sz="1050" dirty="0"/>
              <a:t>', 'aliment', 'aliment </a:t>
            </a:r>
            <a:r>
              <a:rPr lang="en-US" sz="1050" dirty="0" err="1"/>
              <a:t>boisson</a:t>
            </a:r>
            <a:r>
              <a:rPr lang="en-US" sz="1050" dirty="0"/>
              <a:t>', '</a:t>
            </a:r>
            <a:r>
              <a:rPr lang="en-US" sz="1050" dirty="0" err="1"/>
              <a:t>barr</a:t>
            </a:r>
            <a:r>
              <a:rPr lang="en-US" sz="1050" dirty="0"/>
              <a:t>', 'basilic', '</a:t>
            </a:r>
            <a:r>
              <a:rPr lang="en-US" sz="1050" dirty="0" err="1"/>
              <a:t>beurr</a:t>
            </a:r>
            <a:r>
              <a:rPr lang="en-US" sz="1050" dirty="0"/>
              <a:t>', '</a:t>
            </a:r>
            <a:r>
              <a:rPr lang="en-US" sz="1050" dirty="0" err="1"/>
              <a:t>beurr</a:t>
            </a:r>
            <a:r>
              <a:rPr lang="en-US" sz="1050" dirty="0"/>
              <a:t> snack', '</a:t>
            </a:r>
            <a:r>
              <a:rPr lang="en-US" sz="1050" dirty="0" err="1"/>
              <a:t>beverag</a:t>
            </a:r>
            <a:r>
              <a:rPr lang="en-US" sz="1050" dirty="0"/>
              <a:t>', 'biscuit', 'blanc', 'boeuf', '</a:t>
            </a:r>
            <a:r>
              <a:rPr lang="en-US" sz="1050" dirty="0" err="1"/>
              <a:t>boisson</a:t>
            </a:r>
            <a:r>
              <a:rPr lang="en-US" sz="1050" dirty="0"/>
              <a:t>', '</a:t>
            </a:r>
            <a:r>
              <a:rPr lang="en-US" sz="1050" dirty="0" err="1"/>
              <a:t>boisson</a:t>
            </a:r>
            <a:r>
              <a:rPr lang="en-US" sz="1050" dirty="0"/>
              <a:t> </a:t>
            </a:r>
            <a:r>
              <a:rPr lang="en-US" sz="1050" dirty="0" err="1"/>
              <a:t>végétal</a:t>
            </a:r>
            <a:r>
              <a:rPr lang="en-US" sz="1050" dirty="0"/>
              <a:t>', 'bonbon', '</a:t>
            </a:r>
            <a:r>
              <a:rPr lang="en-US" sz="1050" dirty="0" err="1"/>
              <a:t>breton</a:t>
            </a:r>
            <a:r>
              <a:rPr lang="en-US" sz="1050" dirty="0"/>
              <a:t>', 'cacao', '</a:t>
            </a:r>
            <a:r>
              <a:rPr lang="en-US" sz="1050" dirty="0" err="1"/>
              <a:t>campagn</a:t>
            </a:r>
            <a:r>
              <a:rPr lang="en-US" sz="1050" dirty="0"/>
              <a:t>', 'canard', 'caramel', '</a:t>
            </a:r>
            <a:r>
              <a:rPr lang="en-US" sz="1050" dirty="0" err="1"/>
              <a:t>carott</a:t>
            </a:r>
            <a:r>
              <a:rPr lang="en-US" sz="1050" dirty="0"/>
              <a:t>', 'champignon', '</a:t>
            </a:r>
            <a:r>
              <a:rPr lang="en-US" sz="1050" dirty="0" err="1"/>
              <a:t>chevr</a:t>
            </a:r>
            <a:r>
              <a:rPr lang="en-US" sz="1050" dirty="0"/>
              <a:t>', 'chip', '</a:t>
            </a:r>
            <a:r>
              <a:rPr lang="en-US" sz="1050" dirty="0" err="1"/>
              <a:t>chocolat</a:t>
            </a:r>
            <a:r>
              <a:rPr lang="en-US" sz="1050" dirty="0"/>
              <a:t>', '</a:t>
            </a:r>
            <a:r>
              <a:rPr lang="en-US" sz="1050" dirty="0" err="1"/>
              <a:t>chocolat</a:t>
            </a:r>
            <a:r>
              <a:rPr lang="en-US" sz="1050" dirty="0"/>
              <a:t> lait', '</a:t>
            </a:r>
            <a:r>
              <a:rPr lang="en-US" sz="1050" dirty="0" err="1"/>
              <a:t>chocolat</a:t>
            </a:r>
            <a:r>
              <a:rPr lang="en-US" sz="1050" dirty="0"/>
              <a:t> noir', '</a:t>
            </a:r>
            <a:r>
              <a:rPr lang="en-US" sz="1050" dirty="0" err="1"/>
              <a:t>chocolat</a:t>
            </a:r>
            <a:r>
              <a:rPr lang="en-US" sz="1050" dirty="0"/>
              <a:t> snack', 'citron', 'coco', '</a:t>
            </a:r>
            <a:r>
              <a:rPr lang="en-US" sz="1050" dirty="0" err="1"/>
              <a:t>complet</a:t>
            </a:r>
            <a:r>
              <a:rPr lang="en-US" sz="1050" dirty="0"/>
              <a:t>', '</a:t>
            </a:r>
            <a:r>
              <a:rPr lang="en-US" sz="1050" dirty="0" err="1"/>
              <a:t>compot</a:t>
            </a:r>
            <a:r>
              <a:rPr lang="en-US" sz="1050" dirty="0"/>
              <a:t>', '</a:t>
            </a:r>
            <a:r>
              <a:rPr lang="en-US" sz="1050" dirty="0" err="1"/>
              <a:t>confitur</a:t>
            </a:r>
            <a:r>
              <a:rPr lang="en-US" sz="1050" dirty="0"/>
              <a:t>', '</a:t>
            </a:r>
            <a:r>
              <a:rPr lang="en-US" sz="1050" dirty="0" err="1"/>
              <a:t>confitur</a:t>
            </a:r>
            <a:r>
              <a:rPr lang="en-US" sz="1050" dirty="0"/>
              <a:t> extra', '</a:t>
            </a:r>
            <a:r>
              <a:rPr lang="en-US" sz="1050" dirty="0" err="1"/>
              <a:t>conserv</a:t>
            </a:r>
            <a:r>
              <a:rPr lang="en-US" sz="1050" dirty="0"/>
              <a:t>', '</a:t>
            </a:r>
            <a:r>
              <a:rPr lang="en-US" sz="1050" dirty="0" err="1"/>
              <a:t>crem</a:t>
            </a:r>
            <a:r>
              <a:rPr lang="en-US" sz="1050" dirty="0"/>
              <a:t>', '</a:t>
            </a:r>
            <a:r>
              <a:rPr lang="en-US" sz="1050" dirty="0" err="1"/>
              <a:t>crevet</a:t>
            </a:r>
            <a:r>
              <a:rPr lang="en-US" sz="1050" dirty="0"/>
              <a:t>', '</a:t>
            </a:r>
            <a:r>
              <a:rPr lang="en-US" sz="1050" dirty="0" err="1"/>
              <a:t>crêp</a:t>
            </a:r>
            <a:r>
              <a:rPr lang="en-US" sz="1050" dirty="0"/>
              <a:t>', '</a:t>
            </a:r>
            <a:r>
              <a:rPr lang="en-US" sz="1050" dirty="0" err="1"/>
              <a:t>cuisin</a:t>
            </a:r>
            <a:r>
              <a:rPr lang="en-US" sz="1050" dirty="0"/>
              <a:t>', '</a:t>
            </a:r>
            <a:r>
              <a:rPr lang="en-US" sz="1050" dirty="0" err="1"/>
              <a:t>cuit</a:t>
            </a:r>
            <a:r>
              <a:rPr lang="en-US" sz="1050" dirty="0"/>
              <a:t>', '</a:t>
            </a:r>
            <a:r>
              <a:rPr lang="en-US" sz="1050" dirty="0" err="1"/>
              <a:t>céréal</a:t>
            </a:r>
            <a:r>
              <a:rPr lang="en-US" sz="1050" dirty="0"/>
              <a:t>', "</a:t>
            </a:r>
            <a:r>
              <a:rPr lang="en-US" sz="1050" dirty="0" err="1"/>
              <a:t>d'oliv</a:t>
            </a:r>
            <a:r>
              <a:rPr lang="en-US" sz="1050" dirty="0"/>
              <a:t>", "</a:t>
            </a:r>
            <a:r>
              <a:rPr lang="en-US" sz="1050" dirty="0" err="1"/>
              <a:t>d'orang</a:t>
            </a:r>
            <a:r>
              <a:rPr lang="en-US" sz="1050" dirty="0"/>
              <a:t>", '</a:t>
            </a:r>
            <a:r>
              <a:rPr lang="en-US" sz="1050" dirty="0" err="1"/>
              <a:t>dair</a:t>
            </a:r>
            <a:r>
              <a:rPr lang="en-US" sz="1050" dirty="0"/>
              <a:t>', 'dessert', '</a:t>
            </a:r>
            <a:r>
              <a:rPr lang="en-US" sz="1050" dirty="0" err="1"/>
              <a:t>dind</a:t>
            </a:r>
            <a:r>
              <a:rPr lang="en-US" sz="1050" dirty="0"/>
              <a:t>', '</a:t>
            </a:r>
            <a:r>
              <a:rPr lang="en-US" sz="1050" dirty="0" err="1"/>
              <a:t>doux</a:t>
            </a:r>
            <a:r>
              <a:rPr lang="en-US" sz="1050" dirty="0"/>
              <a:t>', '</a:t>
            </a:r>
            <a:r>
              <a:rPr lang="en-US" sz="1050" dirty="0" err="1"/>
              <a:t>emmental</a:t>
            </a:r>
            <a:r>
              <a:rPr lang="en-US" sz="1050" dirty="0"/>
              <a:t>', '</a:t>
            </a:r>
            <a:r>
              <a:rPr lang="en-US" sz="1050" dirty="0" err="1"/>
              <a:t>enti</a:t>
            </a:r>
            <a:r>
              <a:rPr lang="en-US" sz="1050" dirty="0"/>
              <a:t>', '</a:t>
            </a:r>
            <a:r>
              <a:rPr lang="en-US" sz="1050" dirty="0" err="1"/>
              <a:t>epicer</a:t>
            </a:r>
            <a:r>
              <a:rPr lang="en-US" sz="1050" dirty="0"/>
              <a:t>', 'extra', '</a:t>
            </a:r>
            <a:r>
              <a:rPr lang="en-US" sz="1050" dirty="0" err="1"/>
              <a:t>farin</a:t>
            </a:r>
            <a:r>
              <a:rPr lang="en-US" sz="1050" dirty="0"/>
              <a:t>', '</a:t>
            </a:r>
            <a:r>
              <a:rPr lang="en-US" sz="1050" dirty="0" err="1"/>
              <a:t>figu</a:t>
            </a:r>
            <a:r>
              <a:rPr lang="en-US" sz="1050" dirty="0"/>
              <a:t>', 'filet', 'food', 'food </a:t>
            </a:r>
            <a:r>
              <a:rPr lang="en-US" sz="1050" dirty="0" err="1"/>
              <a:t>beverag</a:t>
            </a:r>
            <a:r>
              <a:rPr lang="en-US" sz="1050" dirty="0"/>
              <a:t>', '</a:t>
            </a:r>
            <a:r>
              <a:rPr lang="en-US" sz="1050" dirty="0" err="1"/>
              <a:t>fourr</a:t>
            </a:r>
            <a:r>
              <a:rPr lang="en-US" sz="1050" dirty="0"/>
              <a:t>', 'frais', '</a:t>
            </a:r>
            <a:r>
              <a:rPr lang="en-US" sz="1050" dirty="0" err="1"/>
              <a:t>frambois</a:t>
            </a:r>
            <a:r>
              <a:rPr lang="en-US" sz="1050" dirty="0"/>
              <a:t>', '</a:t>
            </a:r>
            <a:r>
              <a:rPr lang="en-US" sz="1050" dirty="0" err="1"/>
              <a:t>fromag</a:t>
            </a:r>
            <a:r>
              <a:rPr lang="en-US" sz="1050" dirty="0"/>
              <a:t>', 'fruit', '</a:t>
            </a:r>
            <a:r>
              <a:rPr lang="en-US" sz="1050" dirty="0" err="1"/>
              <a:t>galet</a:t>
            </a:r>
            <a:r>
              <a:rPr lang="en-US" sz="1050" dirty="0"/>
              <a:t>', '</a:t>
            </a:r>
            <a:r>
              <a:rPr lang="en-US" sz="1050" dirty="0" err="1"/>
              <a:t>glac</a:t>
            </a:r>
            <a:r>
              <a:rPr lang="en-US" sz="1050" dirty="0"/>
              <a:t>', '</a:t>
            </a:r>
            <a:r>
              <a:rPr lang="en-US" sz="1050" dirty="0" err="1"/>
              <a:t>goût</a:t>
            </a:r>
            <a:r>
              <a:rPr lang="en-US" sz="1050" dirty="0"/>
              <a:t>', 'grain', 'gras', 'gras canard', 'grass', 'grill', 'gâteau', '</a:t>
            </a:r>
            <a:r>
              <a:rPr lang="en-US" sz="1050" dirty="0" err="1"/>
              <a:t>hach</a:t>
            </a:r>
            <a:r>
              <a:rPr lang="en-US" sz="1050" dirty="0"/>
              <a:t>', 'haricot', '</a:t>
            </a:r>
            <a:r>
              <a:rPr lang="en-US" sz="1050" dirty="0" err="1"/>
              <a:t>huil</a:t>
            </a:r>
            <a:r>
              <a:rPr lang="en-US" sz="1050" dirty="0"/>
              <a:t>', '</a:t>
            </a:r>
            <a:r>
              <a:rPr lang="en-US" sz="1050" dirty="0" err="1"/>
              <a:t>jambon</a:t>
            </a:r>
            <a:r>
              <a:rPr lang="en-US" sz="1050" dirty="0"/>
              <a:t>', "</a:t>
            </a:r>
            <a:r>
              <a:rPr lang="en-US" sz="1050" dirty="0" err="1"/>
              <a:t>l'huil</a:t>
            </a:r>
            <a:r>
              <a:rPr lang="en-US" sz="1050" dirty="0"/>
              <a:t>", 'lait', 'lait snack', '</a:t>
            </a:r>
            <a:r>
              <a:rPr lang="en-US" sz="1050" dirty="0" err="1"/>
              <a:t>laiti</a:t>
            </a:r>
            <a:r>
              <a:rPr lang="en-US" sz="1050" dirty="0"/>
              <a:t>', '</a:t>
            </a:r>
            <a:r>
              <a:rPr lang="en-US" sz="1050" dirty="0" err="1"/>
              <a:t>lentill</a:t>
            </a:r>
            <a:r>
              <a:rPr lang="en-US" sz="1050" dirty="0"/>
              <a:t>', '</a:t>
            </a:r>
            <a:r>
              <a:rPr lang="en-US" sz="1050" dirty="0" err="1"/>
              <a:t>légum</a:t>
            </a:r>
            <a:r>
              <a:rPr lang="en-US" sz="1050" dirty="0"/>
              <a:t>', '</a:t>
            </a:r>
            <a:r>
              <a:rPr lang="en-US" sz="1050" dirty="0" err="1"/>
              <a:t>madelein</a:t>
            </a:r>
            <a:r>
              <a:rPr lang="en-US" sz="1050" dirty="0"/>
              <a:t>', '</a:t>
            </a:r>
            <a:r>
              <a:rPr lang="en-US" sz="1050" dirty="0" err="1"/>
              <a:t>mangu</a:t>
            </a:r>
            <a:r>
              <a:rPr lang="en-US" sz="1050" dirty="0"/>
              <a:t>', '</a:t>
            </a:r>
            <a:r>
              <a:rPr lang="en-US" sz="1050" dirty="0" err="1"/>
              <a:t>mati</a:t>
            </a:r>
            <a:r>
              <a:rPr lang="en-US" sz="1050" dirty="0"/>
              <a:t>', '</a:t>
            </a:r>
            <a:r>
              <a:rPr lang="en-US" sz="1050" dirty="0" err="1"/>
              <a:t>mati</a:t>
            </a:r>
            <a:r>
              <a:rPr lang="en-US" sz="1050" dirty="0"/>
              <a:t> grass', '</a:t>
            </a:r>
            <a:r>
              <a:rPr lang="en-US" sz="1050" dirty="0" err="1"/>
              <a:t>mayonnais</a:t>
            </a:r>
            <a:r>
              <a:rPr lang="en-US" sz="1050" dirty="0"/>
              <a:t>', '</a:t>
            </a:r>
            <a:r>
              <a:rPr lang="en-US" sz="1050" dirty="0" err="1"/>
              <a:t>miel</a:t>
            </a:r>
            <a:r>
              <a:rPr lang="en-US" sz="1050" dirty="0"/>
              <a:t>', '</a:t>
            </a:r>
            <a:r>
              <a:rPr lang="en-US" sz="1050" dirty="0" err="1"/>
              <a:t>moutard</a:t>
            </a:r>
            <a:r>
              <a:rPr lang="en-US" sz="1050" dirty="0"/>
              <a:t>', '</a:t>
            </a:r>
            <a:r>
              <a:rPr lang="en-US" sz="1050" dirty="0" err="1"/>
              <a:t>myrtill</a:t>
            </a:r>
            <a:r>
              <a:rPr lang="en-US" sz="1050" dirty="0"/>
              <a:t>', '</a:t>
            </a:r>
            <a:r>
              <a:rPr lang="en-US" sz="1050" dirty="0" err="1"/>
              <a:t>natur</a:t>
            </a:r>
            <a:r>
              <a:rPr lang="en-US" sz="1050" dirty="0"/>
              <a:t>', 'naturel', 'nectar', 'noir', 'noir snack', '</a:t>
            </a:r>
            <a:r>
              <a:rPr lang="en-US" sz="1050" dirty="0" err="1"/>
              <a:t>noiset</a:t>
            </a:r>
            <a:r>
              <a:rPr lang="en-US" sz="1050" dirty="0"/>
              <a:t>', '</a:t>
            </a:r>
            <a:r>
              <a:rPr lang="en-US" sz="1050" dirty="0" err="1"/>
              <a:t>noix</a:t>
            </a:r>
            <a:r>
              <a:rPr lang="en-US" sz="1050" dirty="0"/>
              <a:t>', 'oeuf', '</a:t>
            </a:r>
            <a:r>
              <a:rPr lang="en-US" sz="1050" dirty="0" err="1"/>
              <a:t>oliv</a:t>
            </a:r>
            <a:r>
              <a:rPr lang="en-US" sz="1050" dirty="0"/>
              <a:t>', 'orang', 'pain', 'petit', '</a:t>
            </a:r>
            <a:r>
              <a:rPr lang="en-US" sz="1050" dirty="0" err="1"/>
              <a:t>petitdéjeuner</a:t>
            </a:r>
            <a:r>
              <a:rPr lang="en-US" sz="1050" dirty="0"/>
              <a:t>', '</a:t>
            </a:r>
            <a:r>
              <a:rPr lang="en-US" sz="1050" dirty="0" err="1"/>
              <a:t>pizz</a:t>
            </a:r>
            <a:r>
              <a:rPr lang="en-US" sz="1050" dirty="0"/>
              <a:t>', '</a:t>
            </a:r>
            <a:r>
              <a:rPr lang="en-US" sz="1050" dirty="0" err="1"/>
              <a:t>plantbased</a:t>
            </a:r>
            <a:r>
              <a:rPr lang="en-US" sz="1050" dirty="0"/>
              <a:t>', '</a:t>
            </a:r>
            <a:r>
              <a:rPr lang="en-US" sz="1050" dirty="0" err="1"/>
              <a:t>plantbased</a:t>
            </a:r>
            <a:r>
              <a:rPr lang="en-US" sz="1050" dirty="0"/>
              <a:t> food', 'plat', 'plat </a:t>
            </a:r>
            <a:r>
              <a:rPr lang="en-US" sz="1050" dirty="0" err="1"/>
              <a:t>prépar</a:t>
            </a:r>
            <a:r>
              <a:rPr lang="en-US" sz="1050" dirty="0"/>
              <a:t>', '</a:t>
            </a:r>
            <a:r>
              <a:rPr lang="en-US" sz="1050" dirty="0" err="1"/>
              <a:t>poir</a:t>
            </a:r>
            <a:r>
              <a:rPr lang="en-US" sz="1050" dirty="0"/>
              <a:t>', 'pois', '</a:t>
            </a:r>
            <a:r>
              <a:rPr lang="en-US" sz="1050" dirty="0" err="1"/>
              <a:t>poisson</a:t>
            </a:r>
            <a:r>
              <a:rPr lang="en-US" sz="1050" dirty="0"/>
              <a:t>', '</a:t>
            </a:r>
            <a:r>
              <a:rPr lang="en-US" sz="1050" dirty="0" err="1"/>
              <a:t>poisson</a:t>
            </a:r>
            <a:r>
              <a:rPr lang="en-US" sz="1050" dirty="0"/>
              <a:t> oeuf', '</a:t>
            </a:r>
            <a:r>
              <a:rPr lang="en-US" sz="1050" dirty="0" err="1"/>
              <a:t>pomm</a:t>
            </a:r>
            <a:r>
              <a:rPr lang="en-US" sz="1050" dirty="0"/>
              <a:t>', '</a:t>
            </a:r>
            <a:r>
              <a:rPr lang="en-US" sz="1050" dirty="0" err="1"/>
              <a:t>pomm</a:t>
            </a:r>
            <a:r>
              <a:rPr lang="en-US" sz="1050" dirty="0"/>
              <a:t> </a:t>
            </a:r>
            <a:r>
              <a:rPr lang="en-US" sz="1050" dirty="0" err="1"/>
              <a:t>terr</a:t>
            </a:r>
            <a:r>
              <a:rPr lang="en-US" sz="1050" dirty="0"/>
              <a:t>', '</a:t>
            </a:r>
            <a:r>
              <a:rPr lang="en-US" sz="1050" dirty="0" err="1"/>
              <a:t>porc</a:t>
            </a:r>
            <a:r>
              <a:rPr lang="en-US" sz="1050" dirty="0"/>
              <a:t>', '</a:t>
            </a:r>
            <a:r>
              <a:rPr lang="en-US" sz="1050" dirty="0" err="1"/>
              <a:t>poulet</a:t>
            </a:r>
            <a:r>
              <a:rPr lang="en-US" sz="1050" dirty="0"/>
              <a:t>', '</a:t>
            </a:r>
            <a:r>
              <a:rPr lang="en-US" sz="1050" dirty="0" err="1"/>
              <a:t>produit</a:t>
            </a:r>
            <a:r>
              <a:rPr lang="en-US" sz="1050" dirty="0"/>
              <a:t>', '</a:t>
            </a:r>
            <a:r>
              <a:rPr lang="en-US" sz="1050" dirty="0" err="1"/>
              <a:t>produit</a:t>
            </a:r>
            <a:r>
              <a:rPr lang="en-US" sz="1050" dirty="0"/>
              <a:t> </a:t>
            </a:r>
            <a:r>
              <a:rPr lang="en-US" sz="1050" dirty="0" err="1"/>
              <a:t>laiti</a:t>
            </a:r>
            <a:r>
              <a:rPr lang="en-US" sz="1050" dirty="0"/>
              <a:t>', '</a:t>
            </a:r>
            <a:r>
              <a:rPr lang="en-US" sz="1050" dirty="0" err="1"/>
              <a:t>produit</a:t>
            </a:r>
            <a:r>
              <a:rPr lang="en-US" sz="1050" dirty="0"/>
              <a:t> </a:t>
            </a:r>
            <a:r>
              <a:rPr lang="en-US" sz="1050" dirty="0" err="1"/>
              <a:t>tartin</a:t>
            </a:r>
            <a:r>
              <a:rPr lang="en-US" sz="1050" dirty="0"/>
              <a:t>', '</a:t>
            </a:r>
            <a:r>
              <a:rPr lang="en-US" sz="1050" dirty="0" err="1"/>
              <a:t>prépar</a:t>
            </a:r>
            <a:r>
              <a:rPr lang="en-US" sz="1050" dirty="0"/>
              <a:t>', '</a:t>
            </a:r>
            <a:r>
              <a:rPr lang="en-US" sz="1050" dirty="0" err="1"/>
              <a:t>pépit</a:t>
            </a:r>
            <a:r>
              <a:rPr lang="en-US" sz="1050" dirty="0"/>
              <a:t>', '</a:t>
            </a:r>
            <a:r>
              <a:rPr lang="en-US" sz="1050" dirty="0" err="1"/>
              <a:t>pêch</a:t>
            </a:r>
            <a:r>
              <a:rPr lang="en-US" sz="1050" dirty="0"/>
              <a:t>', 'raisin', '</a:t>
            </a:r>
            <a:r>
              <a:rPr lang="en-US" sz="1050" dirty="0" err="1"/>
              <a:t>rillet</a:t>
            </a:r>
            <a:r>
              <a:rPr lang="en-US" sz="1050" dirty="0"/>
              <a:t>', '</a:t>
            </a:r>
            <a:r>
              <a:rPr lang="en-US" sz="1050" dirty="0" err="1"/>
              <a:t>roug</a:t>
            </a:r>
            <a:r>
              <a:rPr lang="en-US" sz="1050" dirty="0"/>
              <a:t>', 'salad', '</a:t>
            </a:r>
            <a:r>
              <a:rPr lang="en-US" sz="1050" dirty="0" err="1"/>
              <a:t>sardin</a:t>
            </a:r>
            <a:r>
              <a:rPr lang="en-US" sz="1050" dirty="0"/>
              <a:t>', '</a:t>
            </a:r>
            <a:r>
              <a:rPr lang="en-US" sz="1050" dirty="0" err="1"/>
              <a:t>sauc</a:t>
            </a:r>
            <a:r>
              <a:rPr lang="en-US" sz="1050" dirty="0"/>
              <a:t>', 'saucisson', '</a:t>
            </a:r>
            <a:r>
              <a:rPr lang="en-US" sz="1050" dirty="0" err="1"/>
              <a:t>saumon</a:t>
            </a:r>
            <a:r>
              <a:rPr lang="en-US" sz="1050" dirty="0"/>
              <a:t>', '</a:t>
            </a:r>
            <a:r>
              <a:rPr lang="en-US" sz="1050" dirty="0" err="1"/>
              <a:t>saveur</a:t>
            </a:r>
            <a:r>
              <a:rPr lang="en-US" sz="1050" dirty="0"/>
              <a:t>', 'sech', '</a:t>
            </a:r>
            <a:r>
              <a:rPr lang="en-US" sz="1050" dirty="0" err="1"/>
              <a:t>sirop</a:t>
            </a:r>
            <a:r>
              <a:rPr lang="en-US" sz="1050" dirty="0"/>
              <a:t>', 'snack', 'soup', '</a:t>
            </a:r>
            <a:r>
              <a:rPr lang="en-US" sz="1050" dirty="0" err="1"/>
              <a:t>sucr</a:t>
            </a:r>
            <a:r>
              <a:rPr lang="en-US" sz="1050" dirty="0"/>
              <a:t>', '</a:t>
            </a:r>
            <a:r>
              <a:rPr lang="en-US" sz="1050" dirty="0" err="1"/>
              <a:t>supérieur</a:t>
            </a:r>
            <a:r>
              <a:rPr lang="en-US" sz="1050" dirty="0"/>
              <a:t>', '</a:t>
            </a:r>
            <a:r>
              <a:rPr lang="en-US" sz="1050" dirty="0" err="1"/>
              <a:t>surgel</a:t>
            </a:r>
            <a:r>
              <a:rPr lang="en-US" sz="1050" dirty="0"/>
              <a:t>', 'tart', '</a:t>
            </a:r>
            <a:r>
              <a:rPr lang="en-US" sz="1050" dirty="0" err="1"/>
              <a:t>tartin</a:t>
            </a:r>
            <a:r>
              <a:rPr lang="en-US" sz="1050" dirty="0"/>
              <a:t>', '</a:t>
            </a:r>
            <a:r>
              <a:rPr lang="en-US" sz="1050" dirty="0" err="1"/>
              <a:t>terr</a:t>
            </a:r>
            <a:r>
              <a:rPr lang="en-US" sz="1050" dirty="0"/>
              <a:t>', '</a:t>
            </a:r>
            <a:r>
              <a:rPr lang="en-US" sz="1050" dirty="0" err="1"/>
              <a:t>terrin</a:t>
            </a:r>
            <a:r>
              <a:rPr lang="en-US" sz="1050" dirty="0"/>
              <a:t>', 'thon', '</a:t>
            </a:r>
            <a:r>
              <a:rPr lang="en-US" sz="1050" dirty="0" err="1"/>
              <a:t>tomat</a:t>
            </a:r>
            <a:r>
              <a:rPr lang="en-US" sz="1050" dirty="0"/>
              <a:t>', '</a:t>
            </a:r>
            <a:r>
              <a:rPr lang="en-US" sz="1050" dirty="0" err="1"/>
              <a:t>tranch</a:t>
            </a:r>
            <a:r>
              <a:rPr lang="en-US" sz="1050" dirty="0"/>
              <a:t>', '</a:t>
            </a:r>
            <a:r>
              <a:rPr lang="en-US" sz="1050" dirty="0" err="1"/>
              <a:t>vanill</a:t>
            </a:r>
            <a:r>
              <a:rPr lang="en-US" sz="1050" dirty="0"/>
              <a:t>', 'vert', '</a:t>
            </a:r>
            <a:r>
              <a:rPr lang="en-US" sz="1050" dirty="0" err="1"/>
              <a:t>vierg</a:t>
            </a:r>
            <a:r>
              <a:rPr lang="en-US" sz="1050" dirty="0"/>
              <a:t>', '</a:t>
            </a:r>
            <a:r>
              <a:rPr lang="en-US" sz="1050" dirty="0" err="1"/>
              <a:t>vinaigr</a:t>
            </a:r>
            <a:r>
              <a:rPr lang="en-US" sz="1050" dirty="0"/>
              <a:t>', '</a:t>
            </a:r>
            <a:r>
              <a:rPr lang="en-US" sz="1050" dirty="0" err="1"/>
              <a:t>volaill</a:t>
            </a:r>
            <a:r>
              <a:rPr lang="en-US" sz="1050" dirty="0"/>
              <a:t>', '</a:t>
            </a:r>
            <a:r>
              <a:rPr lang="en-US" sz="1050" dirty="0" err="1"/>
              <a:t>végétal</a:t>
            </a:r>
            <a:r>
              <a:rPr lang="en-US" sz="1050" dirty="0"/>
              <a:t>', '</a:t>
            </a:r>
            <a:r>
              <a:rPr lang="en-US" sz="1050" dirty="0" err="1"/>
              <a:t>wich</a:t>
            </a:r>
            <a:r>
              <a:rPr lang="en-US" sz="1050" dirty="0"/>
              <a:t>', 'yaourt'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658993-5F23-4BAA-B499-6C6962E209F0}"/>
              </a:ext>
            </a:extLst>
          </p:cNvPr>
          <p:cNvSpPr/>
          <p:nvPr/>
        </p:nvSpPr>
        <p:spPr>
          <a:xfrm>
            <a:off x="1293812" y="1524000"/>
            <a:ext cx="1981200" cy="18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200"/>
              </a:spcBef>
              <a:buClr>
                <a:schemeClr val="accent4"/>
              </a:buClr>
              <a:buSzPct val="100000"/>
            </a:pPr>
            <a:r>
              <a:rPr lang="fr-BE" b="1" dirty="0">
                <a:solidFill>
                  <a:schemeClr val="bg1"/>
                </a:solidFill>
                <a:latin typeface="+mj-lt"/>
              </a:rPr>
              <a:t>Liste de mots du processus de </a:t>
            </a:r>
            <a:r>
              <a:rPr lang="fr-BE" b="1" dirty="0" err="1">
                <a:solidFill>
                  <a:schemeClr val="bg1"/>
                </a:solidFill>
                <a:latin typeface="+mj-lt"/>
              </a:rPr>
              <a:t>stemmisation</a:t>
            </a:r>
            <a:endParaRPr lang="en-GB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CE8028-5EB1-4D08-9C61-7A030247B5B2}"/>
              </a:ext>
            </a:extLst>
          </p:cNvPr>
          <p:cNvSpPr/>
          <p:nvPr/>
        </p:nvSpPr>
        <p:spPr>
          <a:xfrm>
            <a:off x="1293812" y="3502196"/>
            <a:ext cx="1981200" cy="3017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200"/>
              </a:spcBef>
              <a:buClr>
                <a:schemeClr val="accent4"/>
              </a:buClr>
              <a:buSzPct val="100000"/>
            </a:pPr>
            <a:r>
              <a:rPr lang="fr-BE" b="1" dirty="0">
                <a:solidFill>
                  <a:schemeClr val="bg1"/>
                </a:solidFill>
                <a:latin typeface="+mj-lt"/>
              </a:rPr>
              <a:t>Liste de mots du processus de </a:t>
            </a:r>
            <a:r>
              <a:rPr lang="fr-BE" b="1" dirty="0" err="1">
                <a:solidFill>
                  <a:schemeClr val="bg1"/>
                </a:solidFill>
                <a:latin typeface="+mj-lt"/>
              </a:rPr>
              <a:t>stemmisation</a:t>
            </a:r>
            <a:endParaRPr lang="en-GB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505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912524-BAD1-4DDB-B2CB-43ECD4A9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535" y="175708"/>
            <a:ext cx="9782175" cy="1239838"/>
          </a:xfrm>
        </p:spPr>
        <p:txBody>
          <a:bodyPr/>
          <a:lstStyle/>
          <a:p>
            <a:r>
              <a:rPr lang="en-US" dirty="0"/>
              <a:t>6) </a:t>
            </a:r>
            <a:r>
              <a:rPr lang="en-US" dirty="0" err="1"/>
              <a:t>Moteur</a:t>
            </a:r>
            <a:r>
              <a:rPr lang="en-US" dirty="0"/>
              <a:t> - </a:t>
            </a:r>
            <a:r>
              <a:rPr lang="en-US" dirty="0" err="1"/>
              <a:t>Similarité</a:t>
            </a:r>
            <a:r>
              <a:rPr lang="en-US" dirty="0"/>
              <a:t> </a:t>
            </a:r>
            <a:r>
              <a:rPr lang="en-US" dirty="0" err="1"/>
              <a:t>cosinus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2DD0AD-AD64-42F1-B0D8-E79FA7D36481}"/>
              </a:ext>
            </a:extLst>
          </p:cNvPr>
          <p:cNvSpPr txBox="1"/>
          <p:nvPr/>
        </p:nvSpPr>
        <p:spPr>
          <a:xfrm>
            <a:off x="5143784" y="5638800"/>
            <a:ext cx="38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Similarité</a:t>
            </a:r>
            <a:r>
              <a:rPr lang="en-US" b="1" dirty="0"/>
              <a:t> </a:t>
            </a:r>
            <a:r>
              <a:rPr lang="en-US" b="1" dirty="0" err="1"/>
              <a:t>Cosinus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4F587B-93CA-431F-BDE5-59E635CD3E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829"/>
          <a:stretch/>
        </p:blipFill>
        <p:spPr>
          <a:xfrm>
            <a:off x="4769715" y="2140781"/>
            <a:ext cx="4829897" cy="342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7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912524-BAD1-4DDB-B2CB-43ECD4A9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561" y="127640"/>
            <a:ext cx="9782175" cy="1239838"/>
          </a:xfrm>
        </p:spPr>
        <p:txBody>
          <a:bodyPr/>
          <a:lstStyle/>
          <a:p>
            <a:r>
              <a:rPr lang="en-US" dirty="0"/>
              <a:t>6) </a:t>
            </a:r>
            <a:r>
              <a:rPr lang="en-US" dirty="0" err="1"/>
              <a:t>Moteur</a:t>
            </a:r>
            <a:r>
              <a:rPr lang="en-US" dirty="0"/>
              <a:t> - </a:t>
            </a:r>
            <a:r>
              <a:rPr lang="en-US" dirty="0" err="1"/>
              <a:t>Modèle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14064D-4363-4B20-8C3E-75E320B96AC5}"/>
              </a:ext>
            </a:extLst>
          </p:cNvPr>
          <p:cNvSpPr/>
          <p:nvPr/>
        </p:nvSpPr>
        <p:spPr>
          <a:xfrm>
            <a:off x="5895736" y="5194216"/>
            <a:ext cx="232474" cy="232474"/>
          </a:xfrm>
          <a:prstGeom prst="ellipse">
            <a:avLst/>
          </a:prstGeom>
          <a:noFill/>
          <a:ln w="25400" cap="flat" cmpd="sng" algn="ctr">
            <a:solidFill>
              <a:srgbClr val="FFB6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0CF9D1D-73B4-47A9-92B1-D24A4EE402B8}"/>
              </a:ext>
            </a:extLst>
          </p:cNvPr>
          <p:cNvSpPr/>
          <p:nvPr/>
        </p:nvSpPr>
        <p:spPr>
          <a:xfrm>
            <a:off x="8189356" y="3643344"/>
            <a:ext cx="232474" cy="232474"/>
          </a:xfrm>
          <a:prstGeom prst="ellipse">
            <a:avLst/>
          </a:prstGeom>
          <a:noFill/>
          <a:ln w="25400" cap="flat" cmpd="sng" algn="ctr">
            <a:solidFill>
              <a:srgbClr val="FFB6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035C69-5C3E-4516-91E1-C1E9CD946B0E}"/>
              </a:ext>
            </a:extLst>
          </p:cNvPr>
          <p:cNvSpPr/>
          <p:nvPr/>
        </p:nvSpPr>
        <p:spPr>
          <a:xfrm>
            <a:off x="5613663" y="4971807"/>
            <a:ext cx="232474" cy="232474"/>
          </a:xfrm>
          <a:prstGeom prst="ellipse">
            <a:avLst/>
          </a:prstGeom>
          <a:noFill/>
          <a:ln w="25400" cap="flat" cmpd="sng" algn="ctr">
            <a:solidFill>
              <a:srgbClr val="FFB6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AA2495-596E-4AB6-B047-1D30EF9092A6}"/>
              </a:ext>
            </a:extLst>
          </p:cNvPr>
          <p:cNvSpPr/>
          <p:nvPr/>
        </p:nvSpPr>
        <p:spPr>
          <a:xfrm>
            <a:off x="7450216" y="2397676"/>
            <a:ext cx="232474" cy="232474"/>
          </a:xfrm>
          <a:prstGeom prst="ellipse">
            <a:avLst/>
          </a:prstGeom>
          <a:noFill/>
          <a:ln w="25400" cap="flat" cmpd="sng" algn="ctr">
            <a:solidFill>
              <a:srgbClr val="FFB6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16993ED-BA34-415C-98FC-E0ED28E043A7}"/>
              </a:ext>
            </a:extLst>
          </p:cNvPr>
          <p:cNvSpPr/>
          <p:nvPr/>
        </p:nvSpPr>
        <p:spPr>
          <a:xfrm>
            <a:off x="8984552" y="1935636"/>
            <a:ext cx="232474" cy="232474"/>
          </a:xfrm>
          <a:prstGeom prst="ellipse">
            <a:avLst/>
          </a:prstGeom>
          <a:noFill/>
          <a:ln w="25400" cap="flat" cmpd="sng" algn="ctr">
            <a:solidFill>
              <a:srgbClr val="60232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A7F60E2-6E07-4788-ADC8-1976D05A3DF6}"/>
              </a:ext>
            </a:extLst>
          </p:cNvPr>
          <p:cNvSpPr/>
          <p:nvPr/>
        </p:nvSpPr>
        <p:spPr>
          <a:xfrm>
            <a:off x="6016623" y="2362542"/>
            <a:ext cx="232474" cy="232474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20" name="Elbow Connector 21">
            <a:extLst>
              <a:ext uri="{FF2B5EF4-FFF2-40B4-BE49-F238E27FC236}">
                <a16:creationId xmlns:a16="http://schemas.microsoft.com/office/drawing/2014/main" id="{353EFE26-70CF-48BF-8A3E-FCEA484838D4}"/>
              </a:ext>
            </a:extLst>
          </p:cNvPr>
          <p:cNvCxnSpPr>
            <a:stCxn id="21" idx="6"/>
            <a:endCxn id="19" idx="0"/>
          </p:cNvCxnSpPr>
          <p:nvPr/>
        </p:nvCxnSpPr>
        <p:spPr>
          <a:xfrm>
            <a:off x="4567534" y="2040259"/>
            <a:ext cx="1565326" cy="322283"/>
          </a:xfrm>
          <a:prstGeom prst="bentConnector2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ysDash"/>
            <a:tailEnd type="oval"/>
          </a:ln>
          <a:effectLst/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ED0D658-8B62-458E-97A5-748F6B83BA0A}"/>
              </a:ext>
            </a:extLst>
          </p:cNvPr>
          <p:cNvSpPr/>
          <p:nvPr/>
        </p:nvSpPr>
        <p:spPr>
          <a:xfrm>
            <a:off x="4335060" y="1924022"/>
            <a:ext cx="232474" cy="232474"/>
          </a:xfrm>
          <a:prstGeom prst="ellipse">
            <a:avLst/>
          </a:prstGeom>
          <a:noFill/>
          <a:ln w="25400" cap="flat" cmpd="sng" algn="ctr">
            <a:solidFill>
              <a:srgbClr val="60232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2F2A79-56E2-4FF7-9149-D05095F515CA}"/>
              </a:ext>
            </a:extLst>
          </p:cNvPr>
          <p:cNvSpPr txBox="1"/>
          <p:nvPr/>
        </p:nvSpPr>
        <p:spPr>
          <a:xfrm>
            <a:off x="1901303" y="1887097"/>
            <a:ext cx="2726114" cy="9994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wrap="square" lIns="72000" tIns="72000" rIns="72000" bIns="72000" rtlCol="0">
            <a:spAutoFit/>
          </a:bodyPr>
          <a:lstStyle/>
          <a:p>
            <a:pPr marL="85725" lvl="0" indent="-85725"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GB" sz="1200" kern="0" dirty="0" err="1">
                <a:solidFill>
                  <a:sysClr val="windowText" lastClr="000000"/>
                </a:solidFill>
              </a:rPr>
              <a:t>Poids</a:t>
            </a:r>
            <a:r>
              <a:rPr lang="en-GB" sz="1200" kern="0" dirty="0">
                <a:solidFill>
                  <a:sysClr val="windowText" lastClr="000000"/>
                </a:solidFill>
              </a:rPr>
              <a:t> : 10%</a:t>
            </a:r>
          </a:p>
          <a:p>
            <a:pPr marL="85725" lvl="0" indent="-85725"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GB" sz="1200" kern="0" dirty="0">
                <a:solidFill>
                  <a:sysClr val="windowText" lastClr="000000"/>
                </a:solidFill>
              </a:rPr>
              <a:t>Echelle  : Absence : 10</a:t>
            </a:r>
          </a:p>
          <a:p>
            <a:pPr lvl="0">
              <a:spcAft>
                <a:spcPts val="300"/>
              </a:spcAft>
              <a:defRPr/>
            </a:pPr>
            <a:r>
              <a:rPr lang="en-GB" sz="1200" kern="0" dirty="0">
                <a:solidFill>
                  <a:sysClr val="windowText" lastClr="000000"/>
                </a:solidFill>
              </a:rPr>
              <a:t>           </a:t>
            </a:r>
            <a:r>
              <a:rPr lang="en-GB" sz="1200" kern="0" dirty="0" err="1">
                <a:solidFill>
                  <a:sysClr val="windowText" lastClr="000000"/>
                </a:solidFill>
              </a:rPr>
              <a:t>Présence</a:t>
            </a:r>
            <a:r>
              <a:rPr lang="en-GB" sz="1200" kern="0" dirty="0">
                <a:solidFill>
                  <a:sysClr val="windowText" lastClr="000000"/>
                </a:solidFill>
              </a:rPr>
              <a:t> : 0</a:t>
            </a:r>
          </a:p>
          <a:p>
            <a:pPr lvl="0">
              <a:spcAft>
                <a:spcPts val="300"/>
              </a:spcAft>
              <a:defRPr/>
            </a:pPr>
            <a:r>
              <a:rPr lang="en-GB" sz="1200" kern="0" dirty="0">
                <a:solidFill>
                  <a:sysClr val="windowText" lastClr="000000"/>
                </a:solidFill>
              </a:rPr>
              <a:t> </a:t>
            </a:r>
          </a:p>
        </p:txBody>
      </p:sp>
      <p:cxnSp>
        <p:nvCxnSpPr>
          <p:cNvPr id="23" name="Shape 80">
            <a:extLst>
              <a:ext uri="{FF2B5EF4-FFF2-40B4-BE49-F238E27FC236}">
                <a16:creationId xmlns:a16="http://schemas.microsoft.com/office/drawing/2014/main" id="{2C99AA1D-BC2F-4A65-B6EC-DF7175E6F28A}"/>
              </a:ext>
            </a:extLst>
          </p:cNvPr>
          <p:cNvCxnSpPr>
            <a:stCxn id="18" idx="2"/>
            <a:endCxn id="17" idx="0"/>
          </p:cNvCxnSpPr>
          <p:nvPr/>
        </p:nvCxnSpPr>
        <p:spPr>
          <a:xfrm rot="10800000" flipV="1">
            <a:off x="7566454" y="2051872"/>
            <a:ext cx="1418099" cy="345803"/>
          </a:xfrm>
          <a:prstGeom prst="bentConnector2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ysDash"/>
            <a:tailEnd type="oval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C9CAFDE-7117-4105-AAED-42E7F6295488}"/>
              </a:ext>
            </a:extLst>
          </p:cNvPr>
          <p:cNvSpPr txBox="1"/>
          <p:nvPr/>
        </p:nvSpPr>
        <p:spPr>
          <a:xfrm>
            <a:off x="8911272" y="1855057"/>
            <a:ext cx="2524294" cy="16304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wrap="square" lIns="72000" tIns="72000" rIns="72000" bIns="72000" rtlCol="0">
            <a:spAutoFit/>
          </a:bodyPr>
          <a:lstStyle/>
          <a:p>
            <a:pPr marL="85725" lvl="0" indent="-85725" defTabSz="914400"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GB" sz="1200" kern="0" dirty="0" err="1">
                <a:solidFill>
                  <a:sysClr val="windowText" lastClr="000000"/>
                </a:solidFill>
                <a:latin typeface="+mj-lt"/>
              </a:rPr>
              <a:t>Poids</a:t>
            </a:r>
            <a:r>
              <a:rPr lang="en-GB" sz="1200" kern="0" dirty="0">
                <a:solidFill>
                  <a:sysClr val="windowText" lastClr="000000"/>
                </a:solidFill>
                <a:latin typeface="+mj-lt"/>
              </a:rPr>
              <a:t> : 50%</a:t>
            </a:r>
          </a:p>
          <a:p>
            <a:pPr marL="85725" lvl="0" indent="-85725" defTabSz="914400"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GB" sz="1200" kern="0" dirty="0">
                <a:solidFill>
                  <a:sysClr val="windowText" lastClr="000000"/>
                </a:solidFill>
                <a:latin typeface="+mj-lt"/>
              </a:rPr>
              <a:t>Classification des aliments </a:t>
            </a:r>
            <a:r>
              <a:rPr lang="en-GB" sz="1200" kern="0" dirty="0" err="1">
                <a:solidFill>
                  <a:sysClr val="windowText" lastClr="000000"/>
                </a:solidFill>
                <a:latin typeface="+mj-lt"/>
              </a:rPr>
              <a:t>présentis</a:t>
            </a:r>
            <a:r>
              <a:rPr lang="en-GB" sz="1200" kern="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GB" sz="1200" kern="0" dirty="0" err="1">
                <a:solidFill>
                  <a:sysClr val="windowText" lastClr="000000"/>
                </a:solidFill>
                <a:latin typeface="+mj-lt"/>
              </a:rPr>
              <a:t>en</a:t>
            </a:r>
            <a:r>
              <a:rPr lang="en-GB" sz="1200" kern="0" dirty="0">
                <a:solidFill>
                  <a:sysClr val="windowText" lastClr="000000"/>
                </a:solidFill>
                <a:latin typeface="+mj-lt"/>
              </a:rPr>
              <a:t> 10 categories.</a:t>
            </a:r>
          </a:p>
          <a:p>
            <a:pPr marL="85725" lvl="0" indent="-85725" defTabSz="914400"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GB" sz="1200" kern="0" dirty="0">
                <a:solidFill>
                  <a:sysClr val="windowText" lastClr="000000"/>
                </a:solidFill>
                <a:latin typeface="+mj-lt"/>
              </a:rPr>
              <a:t>Echelle : </a:t>
            </a:r>
            <a:r>
              <a:rPr lang="en-GB" sz="1200" kern="0" dirty="0" err="1">
                <a:solidFill>
                  <a:sysClr val="windowText" lastClr="000000"/>
                </a:solidFill>
                <a:latin typeface="+mj-lt"/>
              </a:rPr>
              <a:t>Nutriscore</a:t>
            </a:r>
            <a:r>
              <a:rPr lang="en-GB" sz="1200" kern="0" dirty="0">
                <a:solidFill>
                  <a:sysClr val="windowText" lastClr="000000"/>
                </a:solidFill>
                <a:latin typeface="+mj-lt"/>
              </a:rPr>
              <a:t> bas =&gt; 10</a:t>
            </a:r>
          </a:p>
          <a:p>
            <a:pPr lvl="0" defTabSz="914400">
              <a:spcAft>
                <a:spcPts val="300"/>
              </a:spcAft>
              <a:defRPr/>
            </a:pPr>
            <a:r>
              <a:rPr lang="en-GB" sz="1200" kern="0" dirty="0">
                <a:solidFill>
                  <a:sysClr val="windowText" lastClr="000000"/>
                </a:solidFill>
                <a:latin typeface="+mj-lt"/>
              </a:rPr>
              <a:t>	….</a:t>
            </a:r>
          </a:p>
          <a:p>
            <a:pPr lvl="0" defTabSz="914400">
              <a:spcAft>
                <a:spcPts val="300"/>
              </a:spcAft>
              <a:defRPr/>
            </a:pPr>
            <a:r>
              <a:rPr lang="en-GB" sz="1200" kern="0" dirty="0">
                <a:solidFill>
                  <a:sysClr val="windowText" lastClr="000000"/>
                </a:solidFill>
                <a:latin typeface="+mj-lt"/>
              </a:rPr>
              <a:t>          </a:t>
            </a:r>
            <a:r>
              <a:rPr lang="en-GB" sz="1200" kern="0" dirty="0" err="1">
                <a:solidFill>
                  <a:sysClr val="windowText" lastClr="000000"/>
                </a:solidFill>
                <a:latin typeface="+mj-lt"/>
              </a:rPr>
              <a:t>Nutriscore</a:t>
            </a:r>
            <a:r>
              <a:rPr lang="en-GB" sz="1200" kern="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GB" sz="1200" kern="0" dirty="0" err="1">
                <a:solidFill>
                  <a:sysClr val="windowText" lastClr="000000"/>
                </a:solidFill>
                <a:latin typeface="+mj-lt"/>
              </a:rPr>
              <a:t>haut</a:t>
            </a:r>
            <a:r>
              <a:rPr lang="en-GB" sz="1200" kern="0" dirty="0">
                <a:solidFill>
                  <a:sysClr val="windowText" lastClr="000000"/>
                </a:solidFill>
                <a:latin typeface="+mj-lt"/>
              </a:rPr>
              <a:t> =&gt; 0</a:t>
            </a:r>
          </a:p>
          <a:p>
            <a:pPr lvl="0" defTabSz="914400">
              <a:spcAft>
                <a:spcPts val="300"/>
              </a:spcAft>
              <a:defRPr/>
            </a:pPr>
            <a:endParaRPr lang="en-GB" sz="1200" kern="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AEB33D3-F58F-4A53-AC0C-0539BA09934E}"/>
              </a:ext>
            </a:extLst>
          </p:cNvPr>
          <p:cNvSpPr/>
          <p:nvPr/>
        </p:nvSpPr>
        <p:spPr>
          <a:xfrm>
            <a:off x="4243620" y="4971807"/>
            <a:ext cx="232474" cy="232474"/>
          </a:xfrm>
          <a:prstGeom prst="ellipse">
            <a:avLst/>
          </a:prstGeom>
          <a:noFill/>
          <a:ln w="25400" cap="flat" cmpd="sng" algn="ctr">
            <a:solidFill>
              <a:srgbClr val="FFB6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7D6BF66-7547-4C0C-A0E8-3DA2ECEE0C8D}"/>
              </a:ext>
            </a:extLst>
          </p:cNvPr>
          <p:cNvCxnSpPr>
            <a:stCxn id="25" idx="6"/>
            <a:endCxn id="16" idx="2"/>
          </p:cNvCxnSpPr>
          <p:nvPr/>
        </p:nvCxnSpPr>
        <p:spPr>
          <a:xfrm>
            <a:off x="4476094" y="5088044"/>
            <a:ext cx="1137569" cy="1588"/>
          </a:xfrm>
          <a:prstGeom prst="straightConnector1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ysDash"/>
            <a:tailEnd type="oval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965CB9-2B14-447B-B590-0AE0529C698C}"/>
              </a:ext>
            </a:extLst>
          </p:cNvPr>
          <p:cNvCxnSpPr/>
          <p:nvPr/>
        </p:nvCxnSpPr>
        <p:spPr>
          <a:xfrm rot="10800000">
            <a:off x="7941710" y="5090625"/>
            <a:ext cx="969563" cy="1"/>
          </a:xfrm>
          <a:prstGeom prst="straightConnector1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ysDash"/>
            <a:tailEnd type="oval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4A36748-A688-46A7-9070-2873DCB9A23D}"/>
              </a:ext>
            </a:extLst>
          </p:cNvPr>
          <p:cNvSpPr txBox="1"/>
          <p:nvPr/>
        </p:nvSpPr>
        <p:spPr>
          <a:xfrm>
            <a:off x="8911273" y="4037219"/>
            <a:ext cx="2524294" cy="2038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wrap="square" lIns="72000" tIns="72000" rIns="72000" bIns="72000" rtlCol="0">
            <a:spAutoFit/>
          </a:bodyPr>
          <a:lstStyle/>
          <a:p>
            <a:pPr marL="85725" lvl="0" indent="-85725" defTabSz="914400"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GB" sz="1200" kern="0" dirty="0" err="1">
                <a:solidFill>
                  <a:sysClr val="windowText" lastClr="000000"/>
                </a:solidFill>
                <a:latin typeface="+mj-lt"/>
              </a:rPr>
              <a:t>Poids</a:t>
            </a:r>
            <a:r>
              <a:rPr lang="en-GB" sz="1200" kern="0" dirty="0">
                <a:solidFill>
                  <a:sysClr val="windowText" lastClr="000000"/>
                </a:solidFill>
                <a:latin typeface="+mj-lt"/>
              </a:rPr>
              <a:t> : 10%</a:t>
            </a:r>
          </a:p>
          <a:p>
            <a:pPr marL="85725" lvl="0" indent="-85725" defTabSz="914400"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GB" sz="1200" kern="0" dirty="0" err="1">
                <a:solidFill>
                  <a:sysClr val="windowText" lastClr="000000"/>
                </a:solidFill>
                <a:latin typeface="+mj-lt"/>
              </a:rPr>
              <a:t>Calcul</a:t>
            </a:r>
            <a:r>
              <a:rPr lang="en-GB" sz="1200" kern="0" dirty="0">
                <a:solidFill>
                  <a:sysClr val="windowText" lastClr="000000"/>
                </a:solidFill>
                <a:latin typeface="+mj-lt"/>
              </a:rPr>
              <a:t> du </a:t>
            </a:r>
            <a:r>
              <a:rPr lang="en-GB" sz="1200" kern="0" dirty="0" err="1">
                <a:solidFill>
                  <a:sysClr val="windowText" lastClr="000000"/>
                </a:solidFill>
                <a:latin typeface="+mj-lt"/>
              </a:rPr>
              <a:t>nombre</a:t>
            </a:r>
            <a:r>
              <a:rPr lang="en-GB" sz="1200" kern="0" dirty="0">
                <a:solidFill>
                  <a:sysClr val="windowText" lastClr="000000"/>
                </a:solidFill>
                <a:latin typeface="+mj-lt"/>
              </a:rPr>
              <a:t> de </a:t>
            </a:r>
            <a:r>
              <a:rPr lang="en-GB" sz="1200" kern="0" dirty="0" err="1">
                <a:solidFill>
                  <a:sysClr val="windowText" lastClr="000000"/>
                </a:solidFill>
                <a:latin typeface="+mj-lt"/>
              </a:rPr>
              <a:t>séparateurs</a:t>
            </a:r>
            <a:endParaRPr lang="en-GB" sz="1200" kern="0" dirty="0">
              <a:solidFill>
                <a:sysClr val="windowText" lastClr="000000"/>
              </a:solidFill>
              <a:latin typeface="+mj-lt"/>
            </a:endParaRPr>
          </a:p>
          <a:p>
            <a:pPr marL="85725" lvl="0" indent="-85725" defTabSz="914400"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GB" sz="1200" kern="0" dirty="0">
                <a:solidFill>
                  <a:sysClr val="windowText" lastClr="000000"/>
                </a:solidFill>
                <a:latin typeface="+mj-lt"/>
              </a:rPr>
              <a:t>Echelle : Vide : 20</a:t>
            </a:r>
          </a:p>
          <a:p>
            <a:pPr lvl="0" defTabSz="914400">
              <a:spcAft>
                <a:spcPts val="300"/>
              </a:spcAft>
              <a:defRPr/>
            </a:pPr>
            <a:r>
              <a:rPr lang="en-GB" sz="1200" kern="0" dirty="0">
                <a:solidFill>
                  <a:sysClr val="windowText" lastClr="000000"/>
                </a:solidFill>
                <a:latin typeface="+mj-lt"/>
              </a:rPr>
              <a:t>          0 : 10</a:t>
            </a:r>
          </a:p>
          <a:p>
            <a:pPr lvl="0" defTabSz="914400">
              <a:spcAft>
                <a:spcPts val="300"/>
              </a:spcAft>
              <a:defRPr/>
            </a:pPr>
            <a:r>
              <a:rPr lang="en-GB" sz="1200" kern="0" dirty="0">
                <a:solidFill>
                  <a:sysClr val="windowText" lastClr="000000"/>
                </a:solidFill>
                <a:latin typeface="+mj-lt"/>
              </a:rPr>
              <a:t>          1 : 9</a:t>
            </a:r>
          </a:p>
          <a:p>
            <a:pPr lvl="0" defTabSz="914400">
              <a:spcAft>
                <a:spcPts val="300"/>
              </a:spcAft>
              <a:defRPr/>
            </a:pPr>
            <a:r>
              <a:rPr lang="en-GB" sz="1200" kern="0" dirty="0">
                <a:solidFill>
                  <a:sysClr val="windowText" lastClr="000000"/>
                </a:solidFill>
                <a:latin typeface="+mj-lt"/>
              </a:rPr>
              <a:t>	….</a:t>
            </a:r>
          </a:p>
          <a:p>
            <a:pPr lvl="0" defTabSz="914400">
              <a:spcAft>
                <a:spcPts val="300"/>
              </a:spcAft>
              <a:defRPr/>
            </a:pPr>
            <a:r>
              <a:rPr lang="en-GB" sz="1200" kern="0" dirty="0">
                <a:solidFill>
                  <a:sysClr val="windowText" lastClr="000000"/>
                </a:solidFill>
                <a:latin typeface="+mj-lt"/>
              </a:rPr>
              <a:t>          9 : 1 		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3B8BA4-31ED-44D0-88F5-91C5F9B9A7C8}"/>
              </a:ext>
            </a:extLst>
          </p:cNvPr>
          <p:cNvSpPr/>
          <p:nvPr/>
        </p:nvSpPr>
        <p:spPr>
          <a:xfrm>
            <a:off x="5895736" y="5979076"/>
            <a:ext cx="232474" cy="232474"/>
          </a:xfrm>
          <a:prstGeom prst="ellipse">
            <a:avLst/>
          </a:prstGeom>
          <a:noFill/>
          <a:ln w="25400" cap="flat" cmpd="sng" algn="ctr">
            <a:solidFill>
              <a:srgbClr val="FFB6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F7FD8B-C45F-4C12-883B-5ECE56C43CBF}"/>
              </a:ext>
            </a:extLst>
          </p:cNvPr>
          <p:cNvCxnSpPr>
            <a:stCxn id="30" idx="0"/>
            <a:endCxn id="14" idx="4"/>
          </p:cNvCxnSpPr>
          <p:nvPr/>
        </p:nvCxnSpPr>
        <p:spPr>
          <a:xfrm rot="5400000" flipH="1" flipV="1">
            <a:off x="5735780" y="5702883"/>
            <a:ext cx="552386" cy="1588"/>
          </a:xfrm>
          <a:prstGeom prst="straightConnector1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ysDash"/>
            <a:tailEnd type="oval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24B8103-13F4-4C6B-84D5-B1BD3C266DF4}"/>
              </a:ext>
            </a:extLst>
          </p:cNvPr>
          <p:cNvSpPr txBox="1"/>
          <p:nvPr/>
        </p:nvSpPr>
        <p:spPr>
          <a:xfrm>
            <a:off x="1704309" y="4198500"/>
            <a:ext cx="2942303" cy="1668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wrap="square" lIns="72000" tIns="72000" rIns="72000" bIns="72000" rtlCol="0">
            <a:spAutoFit/>
          </a:bodyPr>
          <a:lstStyle>
            <a:defPPr>
              <a:defRPr lang="en-US"/>
            </a:defPPr>
            <a:lvl1pPr marL="85725" lvl="0" indent="-85725">
              <a:spcAft>
                <a:spcPts val="300"/>
              </a:spcAft>
              <a:buFont typeface="Arial" pitchFamily="34" charset="0"/>
              <a:buChar char="•"/>
              <a:defRPr sz="800" kern="0">
                <a:solidFill>
                  <a:sysClr val="windowText" lastClr="000000"/>
                </a:solidFill>
                <a:latin typeface="Georgia" pitchFamily="18" charset="0"/>
              </a:defRPr>
            </a:lvl1pPr>
          </a:lstStyle>
          <a:p>
            <a:pPr lvl="0">
              <a:defRPr/>
            </a:pPr>
            <a:r>
              <a:rPr lang="en-GB" sz="1200" dirty="0" err="1">
                <a:latin typeface="+mj-lt"/>
              </a:rPr>
              <a:t>Poids</a:t>
            </a:r>
            <a:r>
              <a:rPr lang="en-GB" sz="1200" dirty="0">
                <a:latin typeface="+mj-lt"/>
              </a:rPr>
              <a:t> : 20%</a:t>
            </a:r>
          </a:p>
          <a:p>
            <a:pPr lvl="0">
              <a:defRPr/>
            </a:pPr>
            <a:r>
              <a:rPr lang="en-GB" sz="1200" dirty="0" err="1">
                <a:latin typeface="+mj-lt"/>
              </a:rPr>
              <a:t>Calcul</a:t>
            </a:r>
            <a:r>
              <a:rPr lang="en-GB" sz="1200" dirty="0">
                <a:latin typeface="+mj-lt"/>
              </a:rPr>
              <a:t> du </a:t>
            </a:r>
            <a:r>
              <a:rPr lang="en-GB" sz="1200" dirty="0" err="1">
                <a:latin typeface="+mj-lt"/>
              </a:rPr>
              <a:t>nombre</a:t>
            </a:r>
            <a:r>
              <a:rPr lang="en-GB" sz="1200" dirty="0">
                <a:latin typeface="+mj-lt"/>
              </a:rPr>
              <a:t> de </a:t>
            </a:r>
            <a:r>
              <a:rPr lang="en-GB" sz="1200" dirty="0" err="1">
                <a:latin typeface="+mj-lt"/>
              </a:rPr>
              <a:t>séparateurs</a:t>
            </a:r>
            <a:endParaRPr lang="en-GB" sz="1200" dirty="0">
              <a:latin typeface="+mj-lt"/>
            </a:endParaRPr>
          </a:p>
          <a:p>
            <a:pPr lvl="0">
              <a:defRPr/>
            </a:pPr>
            <a:r>
              <a:rPr lang="en-GB" sz="1200" dirty="0">
                <a:latin typeface="+mj-lt"/>
              </a:rPr>
              <a:t>Echelle : Vide : 20</a:t>
            </a:r>
          </a:p>
          <a:p>
            <a:pPr marL="0" lvl="0" indent="0">
              <a:buNone/>
              <a:defRPr/>
            </a:pPr>
            <a:r>
              <a:rPr lang="en-GB" sz="1200" dirty="0">
                <a:latin typeface="+mj-lt"/>
              </a:rPr>
              <a:t>           0 : 10</a:t>
            </a:r>
          </a:p>
          <a:p>
            <a:pPr marL="0" lvl="0" indent="0">
              <a:buNone/>
              <a:defRPr/>
            </a:pPr>
            <a:r>
              <a:rPr lang="en-GB" sz="1200" dirty="0">
                <a:latin typeface="+mj-lt"/>
              </a:rPr>
              <a:t>           1 : 9</a:t>
            </a:r>
          </a:p>
          <a:p>
            <a:pPr marL="0" lvl="0" indent="0">
              <a:buNone/>
              <a:defRPr/>
            </a:pPr>
            <a:r>
              <a:rPr lang="en-GB" sz="1200" dirty="0">
                <a:latin typeface="+mj-lt"/>
              </a:rPr>
              <a:t>	….</a:t>
            </a:r>
          </a:p>
          <a:p>
            <a:pPr marL="0" lvl="0" indent="0">
              <a:buNone/>
              <a:defRPr/>
            </a:pPr>
            <a:r>
              <a:rPr lang="en-GB" sz="1200" dirty="0">
                <a:latin typeface="+mj-lt"/>
              </a:rPr>
              <a:t>           9 : 1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3F0294A-9830-4764-8840-B0BDACC48F09}"/>
              </a:ext>
            </a:extLst>
          </p:cNvPr>
          <p:cNvGrpSpPr/>
          <p:nvPr/>
        </p:nvGrpSpPr>
        <p:grpSpPr>
          <a:xfrm>
            <a:off x="4978454" y="2105785"/>
            <a:ext cx="3653746" cy="3653746"/>
            <a:chOff x="3762524" y="2052439"/>
            <a:chExt cx="3653746" cy="365374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3D47FE4-BEB5-4A5B-891F-822DB804ABAE}"/>
                </a:ext>
              </a:extLst>
            </p:cNvPr>
            <p:cNvSpPr/>
            <p:nvPr/>
          </p:nvSpPr>
          <p:spPr bwMode="ltGray">
            <a:xfrm>
              <a:off x="3762524" y="2052439"/>
              <a:ext cx="3653746" cy="365374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rgbClr val="968C6D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35" name="Group 60">
              <a:extLst>
                <a:ext uri="{FF2B5EF4-FFF2-40B4-BE49-F238E27FC236}">
                  <a16:creationId xmlns:a16="http://schemas.microsoft.com/office/drawing/2014/main" id="{896C1244-5F71-4490-A576-A10A344373B9}"/>
                </a:ext>
              </a:extLst>
            </p:cNvPr>
            <p:cNvGrpSpPr/>
            <p:nvPr/>
          </p:nvGrpSpPr>
          <p:grpSpPr>
            <a:xfrm>
              <a:off x="4190974" y="2496342"/>
              <a:ext cx="2796846" cy="2765940"/>
              <a:chOff x="6622490" y="3604567"/>
              <a:chExt cx="1504120" cy="1439862"/>
            </a:xfrm>
          </p:grpSpPr>
          <p:sp>
            <p:nvSpPr>
              <p:cNvPr id="42" name="Freeform 31">
                <a:extLst>
                  <a:ext uri="{FF2B5EF4-FFF2-40B4-BE49-F238E27FC236}">
                    <a16:creationId xmlns:a16="http://schemas.microsoft.com/office/drawing/2014/main" id="{E241D32D-468E-49F1-B064-98F9F52627C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624726" y="4122092"/>
                <a:ext cx="501884" cy="769937"/>
              </a:xfrm>
              <a:custGeom>
                <a:avLst/>
                <a:gdLst>
                  <a:gd name="T0" fmla="*/ 419864371 w 185"/>
                  <a:gd name="T1" fmla="*/ 524194832 h 297"/>
                  <a:gd name="T2" fmla="*/ 0 w 185"/>
                  <a:gd name="T3" fmla="*/ 1276881985 h 297"/>
                  <a:gd name="T4" fmla="*/ 609990174 w 185"/>
                  <a:gd name="T5" fmla="*/ 1995969471 h 297"/>
                  <a:gd name="T6" fmla="*/ 1465559274 w 185"/>
                  <a:gd name="T7" fmla="*/ 524194832 h 297"/>
                  <a:gd name="T8" fmla="*/ 1378416639 w 185"/>
                  <a:gd name="T9" fmla="*/ 0 h 297"/>
                  <a:gd name="T10" fmla="*/ 380254595 w 185"/>
                  <a:gd name="T11" fmla="*/ 268816864 h 297"/>
                  <a:gd name="T12" fmla="*/ 419864371 w 185"/>
                  <a:gd name="T13" fmla="*/ 524194832 h 2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5"/>
                  <a:gd name="T22" fmla="*/ 0 h 297"/>
                  <a:gd name="T23" fmla="*/ 185 w 185"/>
                  <a:gd name="T24" fmla="*/ 297 h 2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5" h="297">
                    <a:moveTo>
                      <a:pt x="53" y="78"/>
                    </a:moveTo>
                    <a:cubicBezTo>
                      <a:pt x="53" y="123"/>
                      <a:pt x="32" y="164"/>
                      <a:pt x="0" y="190"/>
                    </a:cubicBezTo>
                    <a:cubicBezTo>
                      <a:pt x="77" y="297"/>
                      <a:pt x="77" y="297"/>
                      <a:pt x="77" y="297"/>
                    </a:cubicBezTo>
                    <a:cubicBezTo>
                      <a:pt x="143" y="246"/>
                      <a:pt x="185" y="167"/>
                      <a:pt x="185" y="78"/>
                    </a:cubicBezTo>
                    <a:cubicBezTo>
                      <a:pt x="185" y="51"/>
                      <a:pt x="181" y="24"/>
                      <a:pt x="174" y="0"/>
                    </a:cubicBezTo>
                    <a:cubicBezTo>
                      <a:pt x="48" y="40"/>
                      <a:pt x="48" y="40"/>
                      <a:pt x="48" y="40"/>
                    </a:cubicBezTo>
                    <a:cubicBezTo>
                      <a:pt x="51" y="52"/>
                      <a:pt x="53" y="65"/>
                      <a:pt x="53" y="7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>
                  <a:latin typeface="+mj-lt"/>
                </a:endParaRPr>
              </a:p>
            </p:txBody>
          </p:sp>
          <p:sp>
            <p:nvSpPr>
              <p:cNvPr id="43" name="Freeform 32">
                <a:extLst>
                  <a:ext uri="{FF2B5EF4-FFF2-40B4-BE49-F238E27FC236}">
                    <a16:creationId xmlns:a16="http://schemas.microsoft.com/office/drawing/2014/main" id="{25368BBB-8F15-40C4-A95A-1BE16C21326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398267" y="3604567"/>
                <a:ext cx="680910" cy="581025"/>
              </a:xfrm>
              <a:custGeom>
                <a:avLst/>
                <a:gdLst>
                  <a:gd name="T0" fmla="*/ 0 w 252"/>
                  <a:gd name="T1" fmla="*/ 0 h 224"/>
                  <a:gd name="T2" fmla="*/ 0 w 252"/>
                  <a:gd name="T3" fmla="*/ 888112358 h 224"/>
                  <a:gd name="T4" fmla="*/ 998045623 w 252"/>
                  <a:gd name="T5" fmla="*/ 1507098678 h 224"/>
                  <a:gd name="T6" fmla="*/ 1980375808 w 252"/>
                  <a:gd name="T7" fmla="*/ 1231246435 h 224"/>
                  <a:gd name="T8" fmla="*/ 0 w 252"/>
                  <a:gd name="T9" fmla="*/ 0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"/>
                  <a:gd name="T16" fmla="*/ 0 h 224"/>
                  <a:gd name="T17" fmla="*/ 252 w 252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" h="224">
                    <a:moveTo>
                      <a:pt x="0" y="0"/>
                    </a:moveTo>
                    <a:cubicBezTo>
                      <a:pt x="0" y="132"/>
                      <a:pt x="0" y="132"/>
                      <a:pt x="0" y="132"/>
                    </a:cubicBezTo>
                    <a:cubicBezTo>
                      <a:pt x="58" y="135"/>
                      <a:pt x="106" y="173"/>
                      <a:pt x="127" y="224"/>
                    </a:cubicBezTo>
                    <a:cubicBezTo>
                      <a:pt x="252" y="183"/>
                      <a:pt x="252" y="183"/>
                      <a:pt x="252" y="183"/>
                    </a:cubicBezTo>
                    <a:cubicBezTo>
                      <a:pt x="215" y="79"/>
                      <a:pt x="116" y="4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7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>
                  <a:latin typeface="+mj-lt"/>
                </a:endParaRPr>
              </a:p>
            </p:txBody>
          </p:sp>
          <p:sp>
            <p:nvSpPr>
              <p:cNvPr id="44" name="Freeform 33">
                <a:extLst>
                  <a:ext uri="{FF2B5EF4-FFF2-40B4-BE49-F238E27FC236}">
                    <a16:creationId xmlns:a16="http://schemas.microsoft.com/office/drawing/2014/main" id="{C4FD5A78-309B-4EC9-81F5-C3486627ABA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949938" y="4641204"/>
                <a:ext cx="844634" cy="403225"/>
              </a:xfrm>
              <a:custGeom>
                <a:avLst/>
                <a:gdLst>
                  <a:gd name="T0" fmla="*/ 1230599439 w 313"/>
                  <a:gd name="T1" fmla="*/ 160346535 h 156"/>
                  <a:gd name="T2" fmla="*/ 611380168 w 313"/>
                  <a:gd name="T3" fmla="*/ 6681645 h 156"/>
                  <a:gd name="T4" fmla="*/ 0 w 313"/>
                  <a:gd name="T5" fmla="*/ 714874027 h 156"/>
                  <a:gd name="T6" fmla="*/ 1230599439 w 313"/>
                  <a:gd name="T7" fmla="*/ 1042246073 h 156"/>
                  <a:gd name="T8" fmla="*/ 2147483647 w 313"/>
                  <a:gd name="T9" fmla="*/ 714874027 h 156"/>
                  <a:gd name="T10" fmla="*/ 1849818884 w 313"/>
                  <a:gd name="T11" fmla="*/ 0 h 156"/>
                  <a:gd name="T12" fmla="*/ 1230599439 w 313"/>
                  <a:gd name="T13" fmla="*/ 160346535 h 1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13"/>
                  <a:gd name="T22" fmla="*/ 0 h 156"/>
                  <a:gd name="T23" fmla="*/ 313 w 313"/>
                  <a:gd name="T24" fmla="*/ 156 h 15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13" h="156">
                    <a:moveTo>
                      <a:pt x="157" y="24"/>
                    </a:moveTo>
                    <a:cubicBezTo>
                      <a:pt x="128" y="24"/>
                      <a:pt x="101" y="15"/>
                      <a:pt x="78" y="1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45" y="138"/>
                      <a:pt x="99" y="156"/>
                      <a:pt x="157" y="156"/>
                    </a:cubicBezTo>
                    <a:cubicBezTo>
                      <a:pt x="215" y="156"/>
                      <a:pt x="269" y="138"/>
                      <a:pt x="313" y="107"/>
                    </a:cubicBezTo>
                    <a:cubicBezTo>
                      <a:pt x="236" y="0"/>
                      <a:pt x="236" y="0"/>
                      <a:pt x="236" y="0"/>
                    </a:cubicBezTo>
                    <a:cubicBezTo>
                      <a:pt x="213" y="15"/>
                      <a:pt x="186" y="24"/>
                      <a:pt x="157" y="2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dirty="0">
                  <a:latin typeface="+mj-lt"/>
                </a:endParaRPr>
              </a:p>
            </p:txBody>
          </p:sp>
          <p:sp>
            <p:nvSpPr>
              <p:cNvPr id="45" name="Freeform 34">
                <a:extLst>
                  <a:ext uri="{FF2B5EF4-FFF2-40B4-BE49-F238E27FC236}">
                    <a16:creationId xmlns:a16="http://schemas.microsoft.com/office/drawing/2014/main" id="{910DFB00-16CE-4943-8135-42AFF0FECF45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665333" y="3604567"/>
                <a:ext cx="685500" cy="581025"/>
              </a:xfrm>
              <a:custGeom>
                <a:avLst/>
                <a:gdLst>
                  <a:gd name="T0" fmla="*/ 1999231209 w 253"/>
                  <a:gd name="T1" fmla="*/ 888112358 h 224"/>
                  <a:gd name="T2" fmla="*/ 1999231209 w 253"/>
                  <a:gd name="T3" fmla="*/ 0 h 224"/>
                  <a:gd name="T4" fmla="*/ 0 w 253"/>
                  <a:gd name="T5" fmla="*/ 1231246435 h 224"/>
                  <a:gd name="T6" fmla="*/ 995663245 w 253"/>
                  <a:gd name="T7" fmla="*/ 1507098678 h 224"/>
                  <a:gd name="T8" fmla="*/ 1999231209 w 253"/>
                  <a:gd name="T9" fmla="*/ 888112358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224"/>
                  <a:gd name="T17" fmla="*/ 253 w 253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224">
                    <a:moveTo>
                      <a:pt x="253" y="132"/>
                    </a:moveTo>
                    <a:cubicBezTo>
                      <a:pt x="253" y="0"/>
                      <a:pt x="253" y="0"/>
                      <a:pt x="253" y="0"/>
                    </a:cubicBezTo>
                    <a:cubicBezTo>
                      <a:pt x="137" y="3"/>
                      <a:pt x="38" y="79"/>
                      <a:pt x="0" y="183"/>
                    </a:cubicBezTo>
                    <a:cubicBezTo>
                      <a:pt x="126" y="224"/>
                      <a:pt x="126" y="224"/>
                      <a:pt x="126" y="224"/>
                    </a:cubicBezTo>
                    <a:cubicBezTo>
                      <a:pt x="146" y="173"/>
                      <a:pt x="195" y="135"/>
                      <a:pt x="253" y="13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>
                  <a:latin typeface="+mj-lt"/>
                </a:endParaRPr>
              </a:p>
            </p:txBody>
          </p:sp>
          <p:sp>
            <p:nvSpPr>
              <p:cNvPr id="46" name="Freeform 35">
                <a:extLst>
                  <a:ext uri="{FF2B5EF4-FFF2-40B4-BE49-F238E27FC236}">
                    <a16:creationId xmlns:a16="http://schemas.microsoft.com/office/drawing/2014/main" id="{E45F8259-F13D-4E65-ABCE-AE5AE012820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622490" y="4122092"/>
                <a:ext cx="498823" cy="769937"/>
              </a:xfrm>
              <a:custGeom>
                <a:avLst/>
                <a:gdLst>
                  <a:gd name="T0" fmla="*/ 1032982706 w 185"/>
                  <a:gd name="T1" fmla="*/ 524194832 h 297"/>
                  <a:gd name="T2" fmla="*/ 1072110381 w 185"/>
                  <a:gd name="T3" fmla="*/ 268816864 h 297"/>
                  <a:gd name="T4" fmla="*/ 86082584 w 185"/>
                  <a:gd name="T5" fmla="*/ 0 h 297"/>
                  <a:gd name="T6" fmla="*/ 0 w 185"/>
                  <a:gd name="T7" fmla="*/ 524194832 h 297"/>
                  <a:gd name="T8" fmla="*/ 845168750 w 185"/>
                  <a:gd name="T9" fmla="*/ 1995969471 h 297"/>
                  <a:gd name="T10" fmla="*/ 1447741092 w 185"/>
                  <a:gd name="T11" fmla="*/ 1283604025 h 297"/>
                  <a:gd name="T12" fmla="*/ 1032982706 w 185"/>
                  <a:gd name="T13" fmla="*/ 524194832 h 2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5"/>
                  <a:gd name="T22" fmla="*/ 0 h 297"/>
                  <a:gd name="T23" fmla="*/ 185 w 185"/>
                  <a:gd name="T24" fmla="*/ 297 h 2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5" h="297">
                    <a:moveTo>
                      <a:pt x="132" y="78"/>
                    </a:moveTo>
                    <a:cubicBezTo>
                      <a:pt x="132" y="65"/>
                      <a:pt x="134" y="52"/>
                      <a:pt x="137" y="4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24"/>
                      <a:pt x="0" y="51"/>
                      <a:pt x="0" y="78"/>
                    </a:cubicBezTo>
                    <a:cubicBezTo>
                      <a:pt x="0" y="167"/>
                      <a:pt x="42" y="246"/>
                      <a:pt x="108" y="297"/>
                    </a:cubicBezTo>
                    <a:cubicBezTo>
                      <a:pt x="185" y="191"/>
                      <a:pt x="185" y="191"/>
                      <a:pt x="185" y="191"/>
                    </a:cubicBezTo>
                    <a:cubicBezTo>
                      <a:pt x="153" y="164"/>
                      <a:pt x="132" y="123"/>
                      <a:pt x="132" y="7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>
                  <a:latin typeface="+mj-lt"/>
                </a:endParaRPr>
              </a:p>
            </p:txBody>
          </p: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A666A08-F794-43A6-A4BB-D91624EE1CFE}"/>
                </a:ext>
              </a:extLst>
            </p:cNvPr>
            <p:cNvSpPr/>
            <p:nvPr/>
          </p:nvSpPr>
          <p:spPr bwMode="ltGray">
            <a:xfrm>
              <a:off x="4900500" y="3190288"/>
              <a:ext cx="1368000" cy="136800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rgbClr val="968C6D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60A173D-F435-4D0C-9527-18C3C4F65D8D}"/>
                </a:ext>
              </a:extLst>
            </p:cNvPr>
            <p:cNvCxnSpPr>
              <a:stCxn id="34" idx="0"/>
              <a:endCxn id="36" idx="0"/>
            </p:cNvCxnSpPr>
            <p:nvPr/>
          </p:nvCxnSpPr>
          <p:spPr>
            <a:xfrm flipH="1">
              <a:off x="5584500" y="2052439"/>
              <a:ext cx="4897" cy="1137849"/>
            </a:xfrm>
            <a:prstGeom prst="line">
              <a:avLst/>
            </a:prstGeom>
            <a:ln w="12700">
              <a:solidFill>
                <a:srgbClr val="968C6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CB7327B-00D0-4BD7-B416-C8135DB704E9}"/>
                </a:ext>
              </a:extLst>
            </p:cNvPr>
            <p:cNvCxnSpPr/>
            <p:nvPr/>
          </p:nvCxnSpPr>
          <p:spPr>
            <a:xfrm>
              <a:off x="3846642" y="3311241"/>
              <a:ext cx="1094820" cy="356739"/>
            </a:xfrm>
            <a:prstGeom prst="line">
              <a:avLst/>
            </a:prstGeom>
            <a:ln w="12700">
              <a:solidFill>
                <a:srgbClr val="968C6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EA75638-BC7D-44AF-80AB-AF4B1B52D264}"/>
                </a:ext>
              </a:extLst>
            </p:cNvPr>
            <p:cNvCxnSpPr/>
            <p:nvPr/>
          </p:nvCxnSpPr>
          <p:spPr>
            <a:xfrm flipV="1">
              <a:off x="4502714" y="4430663"/>
              <a:ext cx="676574" cy="914400"/>
            </a:xfrm>
            <a:prstGeom prst="line">
              <a:avLst/>
            </a:prstGeom>
            <a:ln w="12700">
              <a:solidFill>
                <a:srgbClr val="968C6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7B097F3-ED7B-4662-83FA-04ED371345B0}"/>
                </a:ext>
              </a:extLst>
            </p:cNvPr>
            <p:cNvCxnSpPr/>
            <p:nvPr/>
          </p:nvCxnSpPr>
          <p:spPr>
            <a:xfrm flipH="1" flipV="1">
              <a:off x="6003479" y="4442965"/>
              <a:ext cx="656071" cy="906199"/>
            </a:xfrm>
            <a:prstGeom prst="line">
              <a:avLst/>
            </a:prstGeom>
            <a:ln w="12700">
              <a:solidFill>
                <a:srgbClr val="968C6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88A79C-21F6-4B6A-9BFB-FBB9F7423E37}"/>
                </a:ext>
              </a:extLst>
            </p:cNvPr>
            <p:cNvCxnSpPr/>
            <p:nvPr/>
          </p:nvCxnSpPr>
          <p:spPr>
            <a:xfrm flipH="1">
              <a:off x="6245404" y="3307140"/>
              <a:ext cx="1082519" cy="360840"/>
            </a:xfrm>
            <a:prstGeom prst="line">
              <a:avLst/>
            </a:prstGeom>
            <a:ln w="12700">
              <a:solidFill>
                <a:srgbClr val="968C6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5EDE12AB-CDFA-4932-BFF8-B77ABA8FF312}"/>
              </a:ext>
            </a:extLst>
          </p:cNvPr>
          <p:cNvSpPr txBox="1"/>
          <p:nvPr/>
        </p:nvSpPr>
        <p:spPr>
          <a:xfrm rot="19521670">
            <a:off x="5295409" y="2559430"/>
            <a:ext cx="2282228" cy="1653963"/>
          </a:xfrm>
          <a:prstGeom prst="rect">
            <a:avLst/>
          </a:prstGeom>
          <a:noFill/>
          <a:ln w="38100">
            <a:noFill/>
          </a:ln>
        </p:spPr>
        <p:txBody>
          <a:bodyPr vert="horz" wrap="square" lIns="0" tIns="0" rIns="0" bIns="0" rtlCol="0">
            <a:prstTxWarp prst="textArchUp">
              <a:avLst/>
            </a:prstTxWarp>
            <a:noAutofit/>
          </a:bodyPr>
          <a:lstStyle/>
          <a:p>
            <a:pPr indent="-274320" algn="ctr">
              <a:spcAft>
                <a:spcPts val="900"/>
              </a:spcAft>
            </a:pPr>
            <a:r>
              <a:rPr lang="en-GB" sz="14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Alcool</a:t>
            </a:r>
            <a:endParaRPr lang="en-GB" sz="14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B494D0-7D64-438E-B3DD-FFB6C17784EF}"/>
              </a:ext>
            </a:extLst>
          </p:cNvPr>
          <p:cNvSpPr txBox="1"/>
          <p:nvPr/>
        </p:nvSpPr>
        <p:spPr>
          <a:xfrm rot="2385822">
            <a:off x="6061780" y="2608044"/>
            <a:ext cx="2282228" cy="1653963"/>
          </a:xfrm>
          <a:prstGeom prst="rect">
            <a:avLst/>
          </a:prstGeom>
          <a:noFill/>
          <a:ln w="38100">
            <a:noFill/>
          </a:ln>
        </p:spPr>
        <p:txBody>
          <a:bodyPr vert="horz" wrap="square" lIns="0" tIns="0" rIns="0" bIns="0" rtlCol="0">
            <a:prstTxWarp prst="textArchUp">
              <a:avLst/>
            </a:prstTxWarp>
            <a:noAutofit/>
          </a:bodyPr>
          <a:lstStyle/>
          <a:p>
            <a:pPr indent="-274320" algn="ctr">
              <a:spcAft>
                <a:spcPts val="900"/>
              </a:spcAft>
            </a:pPr>
            <a:r>
              <a:rPr lang="en-GB" sz="14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Nutriscore</a:t>
            </a:r>
            <a:endParaRPr lang="en-GB" sz="14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6F43BE-28FE-4444-9716-AA696944E4C0}"/>
              </a:ext>
            </a:extLst>
          </p:cNvPr>
          <p:cNvSpPr txBox="1"/>
          <p:nvPr/>
        </p:nvSpPr>
        <p:spPr>
          <a:xfrm rot="17284706">
            <a:off x="6480033" y="3356414"/>
            <a:ext cx="2282228" cy="1653963"/>
          </a:xfrm>
          <a:prstGeom prst="rect">
            <a:avLst/>
          </a:prstGeom>
          <a:noFill/>
          <a:ln w="38100">
            <a:noFill/>
          </a:ln>
        </p:spPr>
        <p:txBody>
          <a:bodyPr vert="horz" wrap="square" lIns="0" tIns="0" rIns="0" bIns="0" rtlCol="0">
            <a:prstTxWarp prst="textArchDown">
              <a:avLst/>
            </a:prstTxWarp>
            <a:noAutofit/>
          </a:bodyPr>
          <a:lstStyle/>
          <a:p>
            <a:pPr indent="-274320" algn="ctr">
              <a:spcAft>
                <a:spcPts val="900"/>
              </a:spcAft>
            </a:pPr>
            <a:r>
              <a:rPr lang="en-GB" sz="14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Allergènes</a:t>
            </a:r>
            <a:endParaRPr lang="en-GB" sz="14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596179-0FCE-4F87-8067-05435B65FE9B}"/>
              </a:ext>
            </a:extLst>
          </p:cNvPr>
          <p:cNvSpPr txBox="1"/>
          <p:nvPr/>
        </p:nvSpPr>
        <p:spPr>
          <a:xfrm>
            <a:off x="5670551" y="3963906"/>
            <a:ext cx="2282228" cy="1653963"/>
          </a:xfrm>
          <a:prstGeom prst="rect">
            <a:avLst/>
          </a:prstGeom>
          <a:noFill/>
          <a:ln w="38100">
            <a:noFill/>
          </a:ln>
        </p:spPr>
        <p:txBody>
          <a:bodyPr vert="horz" wrap="square" lIns="0" tIns="0" rIns="0" bIns="0" rtlCol="0">
            <a:prstTxWarp prst="textArchDown">
              <a:avLst/>
            </a:prstTxWarp>
            <a:noAutofit/>
          </a:bodyPr>
          <a:lstStyle/>
          <a:p>
            <a:pPr indent="-274320" algn="ctr">
              <a:spcAft>
                <a:spcPts val="900"/>
              </a:spcAft>
            </a:pPr>
            <a:r>
              <a:rPr lang="en-GB" sz="14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Huile</a:t>
            </a:r>
            <a:r>
              <a:rPr lang="en-GB" sz="14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de </a:t>
            </a:r>
            <a:r>
              <a:rPr lang="en-GB" sz="14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palme</a:t>
            </a:r>
            <a:endParaRPr lang="en-GB" sz="14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F8B598-3C5C-4680-8894-26A94D25D464}"/>
              </a:ext>
            </a:extLst>
          </p:cNvPr>
          <p:cNvSpPr txBox="1"/>
          <p:nvPr/>
        </p:nvSpPr>
        <p:spPr>
          <a:xfrm rot="4222735">
            <a:off x="4896244" y="3436003"/>
            <a:ext cx="2282228" cy="1653963"/>
          </a:xfrm>
          <a:prstGeom prst="rect">
            <a:avLst/>
          </a:prstGeom>
          <a:noFill/>
          <a:ln w="38100">
            <a:noFill/>
          </a:ln>
        </p:spPr>
        <p:txBody>
          <a:bodyPr vert="horz" wrap="square" lIns="0" tIns="0" rIns="0" bIns="0" rtlCol="0">
            <a:prstTxWarp prst="textArchDown">
              <a:avLst/>
            </a:prstTxWarp>
            <a:noAutofit/>
          </a:bodyPr>
          <a:lstStyle/>
          <a:p>
            <a:pPr indent="-274320" algn="ctr">
              <a:spcAft>
                <a:spcPts val="900"/>
              </a:spcAft>
            </a:pPr>
            <a:r>
              <a:rPr lang="en-GB" sz="14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Additifs</a:t>
            </a:r>
            <a:endParaRPr lang="en-GB" sz="14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B2E08E-F7BA-4727-A081-22907126AC5E}"/>
              </a:ext>
            </a:extLst>
          </p:cNvPr>
          <p:cNvSpPr txBox="1"/>
          <p:nvPr/>
        </p:nvSpPr>
        <p:spPr>
          <a:xfrm>
            <a:off x="6432681" y="373932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Score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98BD62-AA5F-450C-A489-DE9B4A9B51C5}"/>
              </a:ext>
            </a:extLst>
          </p:cNvPr>
          <p:cNvSpPr txBox="1"/>
          <p:nvPr/>
        </p:nvSpPr>
        <p:spPr>
          <a:xfrm>
            <a:off x="5540983" y="5813444"/>
            <a:ext cx="2726114" cy="9994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wrap="square" lIns="72000" tIns="72000" rIns="72000" bIns="72000" rtlCol="0">
            <a:spAutoFit/>
          </a:bodyPr>
          <a:lstStyle/>
          <a:p>
            <a:pPr marL="85725" lvl="0" indent="-85725" defTabSz="914400"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GB" sz="1200" kern="0" dirty="0" err="1">
                <a:solidFill>
                  <a:sysClr val="windowText" lastClr="000000"/>
                </a:solidFill>
                <a:latin typeface="+mj-lt"/>
              </a:rPr>
              <a:t>Poids</a:t>
            </a:r>
            <a:r>
              <a:rPr lang="en-GB" sz="1200" kern="0" dirty="0">
                <a:solidFill>
                  <a:sysClr val="windowText" lastClr="000000"/>
                </a:solidFill>
                <a:latin typeface="+mj-lt"/>
              </a:rPr>
              <a:t> 10%</a:t>
            </a:r>
          </a:p>
          <a:p>
            <a:pPr marL="85725" lvl="0" indent="-85725" defTabSz="914400"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GB" sz="1200" kern="0" dirty="0">
                <a:solidFill>
                  <a:sysClr val="windowText" lastClr="000000"/>
                </a:solidFill>
                <a:latin typeface="+mj-lt"/>
              </a:rPr>
              <a:t>Echelle  : Absence : 10</a:t>
            </a:r>
          </a:p>
          <a:p>
            <a:pPr lvl="0" defTabSz="914400">
              <a:spcAft>
                <a:spcPts val="300"/>
              </a:spcAft>
              <a:defRPr/>
            </a:pPr>
            <a:r>
              <a:rPr lang="en-GB" sz="1200" kern="0" dirty="0">
                <a:solidFill>
                  <a:sysClr val="windowText" lastClr="000000"/>
                </a:solidFill>
                <a:latin typeface="+mj-lt"/>
              </a:rPr>
              <a:t>           </a:t>
            </a:r>
            <a:r>
              <a:rPr lang="en-GB" sz="1200" kern="0" dirty="0" err="1">
                <a:solidFill>
                  <a:sysClr val="windowText" lastClr="000000"/>
                </a:solidFill>
                <a:latin typeface="+mj-lt"/>
              </a:rPr>
              <a:t>Présence</a:t>
            </a:r>
            <a:r>
              <a:rPr lang="en-GB" sz="1200" kern="0" dirty="0">
                <a:solidFill>
                  <a:sysClr val="windowText" lastClr="000000"/>
                </a:solidFill>
                <a:latin typeface="+mj-lt"/>
              </a:rPr>
              <a:t> : 0 </a:t>
            </a:r>
          </a:p>
          <a:p>
            <a:pPr lvl="0" defTabSz="914400">
              <a:spcAft>
                <a:spcPts val="300"/>
              </a:spcAft>
              <a:defRPr/>
            </a:pPr>
            <a:endParaRPr lang="en-GB" sz="1200" kern="0" dirty="0">
              <a:solidFill>
                <a:sysClr val="windowText" lastClr="000000"/>
              </a:solidFill>
              <a:latin typeface="+mj-lt"/>
            </a:endParaRPr>
          </a:p>
        </p:txBody>
      </p:sp>
      <p:graphicFrame>
        <p:nvGraphicFramePr>
          <p:cNvPr id="52" name="Table 5">
            <a:extLst>
              <a:ext uri="{FF2B5EF4-FFF2-40B4-BE49-F238E27FC236}">
                <a16:creationId xmlns:a16="http://schemas.microsoft.com/office/drawing/2014/main" id="{18217554-E9DE-476A-BB7A-F74415F9C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095697"/>
              </p:ext>
            </p:extLst>
          </p:nvPr>
        </p:nvGraphicFramePr>
        <p:xfrm>
          <a:off x="2794977" y="2201400"/>
          <a:ext cx="1645920" cy="6858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172846669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59357785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/>
                        <a:t>Caractéristiques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Valeur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7134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700" dirty="0"/>
                        <a:t>Absence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368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00" dirty="0" err="1"/>
                        <a:t>Présence</a:t>
                      </a:r>
                      <a:r>
                        <a:rPr lang="en-US" sz="7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647582"/>
                  </a:ext>
                </a:extLst>
              </a:tr>
            </a:tbl>
          </a:graphicData>
        </a:graphic>
      </p:graphicFrame>
      <p:graphicFrame>
        <p:nvGraphicFramePr>
          <p:cNvPr id="53" name="Table 5">
            <a:extLst>
              <a:ext uri="{FF2B5EF4-FFF2-40B4-BE49-F238E27FC236}">
                <a16:creationId xmlns:a16="http://schemas.microsoft.com/office/drawing/2014/main" id="{371BF7D2-C040-4AF0-984F-88EF8E5C4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804882"/>
              </p:ext>
            </p:extLst>
          </p:nvPr>
        </p:nvGraphicFramePr>
        <p:xfrm>
          <a:off x="6463161" y="6071376"/>
          <a:ext cx="1645920" cy="6858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172846669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59357785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/>
                        <a:t>Caractéristiques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Valeur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7134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700" dirty="0"/>
                        <a:t>Absence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368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00" dirty="0" err="1"/>
                        <a:t>Présence</a:t>
                      </a:r>
                      <a:r>
                        <a:rPr lang="en-US" sz="7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647582"/>
                  </a:ext>
                </a:extLst>
              </a:tr>
            </a:tbl>
          </a:graphicData>
        </a:graphic>
      </p:graphicFrame>
      <p:graphicFrame>
        <p:nvGraphicFramePr>
          <p:cNvPr id="54" name="Table 5">
            <a:extLst>
              <a:ext uri="{FF2B5EF4-FFF2-40B4-BE49-F238E27FC236}">
                <a16:creationId xmlns:a16="http://schemas.microsoft.com/office/drawing/2014/main" id="{9B8E13F8-78F9-4797-9490-DA78F012C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558138"/>
              </p:ext>
            </p:extLst>
          </p:nvPr>
        </p:nvGraphicFramePr>
        <p:xfrm>
          <a:off x="2543492" y="4709160"/>
          <a:ext cx="1645920" cy="10820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172846669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59357785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/>
                        <a:t>Caractéristiques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Valeur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7134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700" dirty="0"/>
                        <a:t>Vide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368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6475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1259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43481"/>
                  </a:ext>
                </a:extLst>
              </a:tr>
            </a:tbl>
          </a:graphicData>
        </a:graphic>
      </p:graphicFrame>
      <p:graphicFrame>
        <p:nvGraphicFramePr>
          <p:cNvPr id="55" name="Table 5">
            <a:extLst>
              <a:ext uri="{FF2B5EF4-FFF2-40B4-BE49-F238E27FC236}">
                <a16:creationId xmlns:a16="http://schemas.microsoft.com/office/drawing/2014/main" id="{3AF45EAE-23EF-4B8B-AC88-7FCD196C6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687968"/>
              </p:ext>
            </p:extLst>
          </p:nvPr>
        </p:nvGraphicFramePr>
        <p:xfrm>
          <a:off x="9706292" y="4709160"/>
          <a:ext cx="1645920" cy="10820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172846669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59357785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/>
                        <a:t>Caractéristiques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Valeur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7134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700" dirty="0"/>
                        <a:t>Vide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368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6475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1259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43481"/>
                  </a:ext>
                </a:extLst>
              </a:tr>
            </a:tbl>
          </a:graphicData>
        </a:graphic>
      </p:graphicFrame>
      <p:graphicFrame>
        <p:nvGraphicFramePr>
          <p:cNvPr id="57" name="Table 5">
            <a:extLst>
              <a:ext uri="{FF2B5EF4-FFF2-40B4-BE49-F238E27FC236}">
                <a16:creationId xmlns:a16="http://schemas.microsoft.com/office/drawing/2014/main" id="{6CB52D8F-2FBA-4132-8774-6AFB50D38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24991"/>
              </p:ext>
            </p:extLst>
          </p:nvPr>
        </p:nvGraphicFramePr>
        <p:xfrm>
          <a:off x="9752012" y="2545080"/>
          <a:ext cx="1645920" cy="8839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172846669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59357785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/>
                        <a:t>Caractéristiques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Valeur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7134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700" dirty="0" err="1"/>
                        <a:t>Nutriscore</a:t>
                      </a:r>
                      <a:r>
                        <a:rPr lang="en-US" sz="700" dirty="0"/>
                        <a:t> bas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368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6475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00" dirty="0" err="1"/>
                        <a:t>Nutriscore</a:t>
                      </a:r>
                      <a:r>
                        <a:rPr lang="en-US" sz="700" dirty="0"/>
                        <a:t> </a:t>
                      </a:r>
                      <a:r>
                        <a:rPr lang="en-US" sz="700" dirty="0" err="1"/>
                        <a:t>haut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796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87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912524-BAD1-4DDB-B2CB-43ECD4A9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561" y="127640"/>
            <a:ext cx="9782175" cy="1239838"/>
          </a:xfrm>
        </p:spPr>
        <p:txBody>
          <a:bodyPr/>
          <a:lstStyle/>
          <a:p>
            <a:r>
              <a:rPr lang="en-US" dirty="0"/>
              <a:t>6) </a:t>
            </a:r>
            <a:r>
              <a:rPr lang="en-US" dirty="0" err="1"/>
              <a:t>Moteur</a:t>
            </a:r>
            <a:r>
              <a:rPr lang="en-US" dirty="0"/>
              <a:t> – </a:t>
            </a:r>
            <a:r>
              <a:rPr lang="en-US" dirty="0" err="1"/>
              <a:t>Résultats</a:t>
            </a:r>
            <a:r>
              <a:rPr lang="en-US" dirty="0"/>
              <a:t> (1/3)</a:t>
            </a:r>
          </a:p>
        </p:txBody>
      </p:sp>
      <p:graphicFrame>
        <p:nvGraphicFramePr>
          <p:cNvPr id="52" name="Content Placeholder 10">
            <a:extLst>
              <a:ext uri="{FF2B5EF4-FFF2-40B4-BE49-F238E27FC236}">
                <a16:creationId xmlns:a16="http://schemas.microsoft.com/office/drawing/2014/main" id="{B5DD7477-E3CC-47BA-A9C7-82A83B14B7B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33257113"/>
              </p:ext>
            </p:extLst>
          </p:nvPr>
        </p:nvGraphicFramePr>
        <p:xfrm>
          <a:off x="1751012" y="2015723"/>
          <a:ext cx="8778240" cy="25261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862872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63868031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71366 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Poulet, </a:t>
                      </a:r>
                      <a:r>
                        <a:rPr lang="en-US" sz="1200" dirty="0" err="1"/>
                        <a:t>nouilles</a:t>
                      </a:r>
                      <a:r>
                        <a:rPr lang="en-US" sz="1200" dirty="0"/>
                        <a:t> chinoises, </a:t>
                      </a:r>
                      <a:r>
                        <a:rPr lang="en-US" sz="1200" dirty="0" err="1"/>
                        <a:t>légumes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croquants</a:t>
                      </a:r>
                      <a:r>
                        <a:rPr lang="en-US" sz="1200" dirty="0"/>
                        <a:t>,... 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Plats au Poulet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4375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7048 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Cuisse de </a:t>
                      </a:r>
                      <a:r>
                        <a:rPr lang="en-US" sz="1200" dirty="0" err="1"/>
                        <a:t>poulet</a:t>
                      </a:r>
                      <a:r>
                        <a:rPr lang="en-US" sz="1200" dirty="0"/>
                        <a:t> 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Cuisse de Poulet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401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17116 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Filet de Poulet </a:t>
                      </a:r>
                      <a:r>
                        <a:rPr lang="en-US" sz="1200" dirty="0" err="1"/>
                        <a:t>Rôti</a:t>
                      </a:r>
                      <a:r>
                        <a:rPr lang="en-US" sz="1200" dirty="0"/>
                        <a:t> 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Filets de Poulet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9082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114529 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Filet de </a:t>
                      </a:r>
                      <a:r>
                        <a:rPr lang="en-US" sz="1200" dirty="0" err="1"/>
                        <a:t>poulet</a:t>
                      </a:r>
                      <a:r>
                        <a:rPr lang="en-US" sz="1200" dirty="0"/>
                        <a:t> quinoa 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Plats au Poulet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383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7306 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Aiguillettes de </a:t>
                      </a:r>
                      <a:r>
                        <a:rPr lang="en-US" sz="1200" dirty="0" err="1"/>
                        <a:t>poulet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grillé</a:t>
                      </a:r>
                      <a:r>
                        <a:rPr lang="en-US" sz="1200" dirty="0"/>
                        <a:t> 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Aiguillettes de Poulet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958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67819 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Aiguillettes de Poulet </a:t>
                      </a:r>
                      <a:r>
                        <a:rPr lang="en-US" sz="1200" dirty="0" err="1"/>
                        <a:t>panées</a:t>
                      </a:r>
                      <a:r>
                        <a:rPr lang="en-US" sz="1200" dirty="0"/>
                        <a:t> 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Aiguillettes de Poulet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panées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118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62598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Poulet au curry et son </a:t>
                      </a:r>
                      <a:r>
                        <a:rPr lang="en-US" sz="1200" dirty="0" err="1"/>
                        <a:t>riz</a:t>
                      </a:r>
                      <a:r>
                        <a:rPr lang="en-US" sz="1200" dirty="0"/>
                        <a:t> basmati 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Poulet au curry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3799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3EFA39E-D025-4C16-9F1B-078FBACAB0FB}"/>
              </a:ext>
            </a:extLst>
          </p:cNvPr>
          <p:cNvSpPr txBox="1"/>
          <p:nvPr/>
        </p:nvSpPr>
        <p:spPr>
          <a:xfrm>
            <a:off x="1751012" y="1447800"/>
            <a:ext cx="31242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1) Poulet </a:t>
            </a:r>
            <a:r>
              <a:rPr lang="en-US" dirty="0" err="1">
                <a:solidFill>
                  <a:schemeClr val="bg1"/>
                </a:solidFill>
              </a:rPr>
              <a:t>rôti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670ECC-C1E8-4BB7-839C-67B0050ED518}"/>
              </a:ext>
            </a:extLst>
          </p:cNvPr>
          <p:cNvSpPr txBox="1"/>
          <p:nvPr/>
        </p:nvSpPr>
        <p:spPr>
          <a:xfrm>
            <a:off x="1751012" y="4736068"/>
            <a:ext cx="31242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2) Charcuterie</a:t>
            </a:r>
          </a:p>
        </p:txBody>
      </p:sp>
      <p:graphicFrame>
        <p:nvGraphicFramePr>
          <p:cNvPr id="56" name="Content Placeholder 10">
            <a:extLst>
              <a:ext uri="{FF2B5EF4-FFF2-40B4-BE49-F238E27FC236}">
                <a16:creationId xmlns:a16="http://schemas.microsoft.com/office/drawing/2014/main" id="{2D74281C-8871-428C-AB89-10AB17112A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8807434"/>
              </p:ext>
            </p:extLst>
          </p:nvPr>
        </p:nvGraphicFramePr>
        <p:xfrm>
          <a:off x="1751012" y="5257800"/>
          <a:ext cx="8778240" cy="6973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862872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63868031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 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4375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22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912524-BAD1-4DDB-B2CB-43ECD4A9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561" y="127640"/>
            <a:ext cx="9782175" cy="1239838"/>
          </a:xfrm>
        </p:spPr>
        <p:txBody>
          <a:bodyPr/>
          <a:lstStyle/>
          <a:p>
            <a:r>
              <a:rPr lang="en-US" dirty="0"/>
              <a:t>6) </a:t>
            </a:r>
            <a:r>
              <a:rPr lang="en-US" dirty="0" err="1"/>
              <a:t>Moteur</a:t>
            </a:r>
            <a:r>
              <a:rPr lang="en-US" dirty="0"/>
              <a:t> – </a:t>
            </a:r>
            <a:r>
              <a:rPr lang="en-US" dirty="0" err="1"/>
              <a:t>Résultats</a:t>
            </a:r>
            <a:r>
              <a:rPr lang="en-US" dirty="0"/>
              <a:t> (2/3)</a:t>
            </a:r>
          </a:p>
        </p:txBody>
      </p:sp>
      <p:graphicFrame>
        <p:nvGraphicFramePr>
          <p:cNvPr id="52" name="Content Placeholder 10">
            <a:extLst>
              <a:ext uri="{FF2B5EF4-FFF2-40B4-BE49-F238E27FC236}">
                <a16:creationId xmlns:a16="http://schemas.microsoft.com/office/drawing/2014/main" id="{B5DD7477-E3CC-47BA-A9C7-82A83B14B7B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511402"/>
              </p:ext>
            </p:extLst>
          </p:nvPr>
        </p:nvGraphicFramePr>
        <p:xfrm>
          <a:off x="1751012" y="1905000"/>
          <a:ext cx="8778240" cy="17946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862872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63868031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7026 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 err="1"/>
                        <a:t>Cabillaud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pané</a:t>
                      </a:r>
                      <a:r>
                        <a:rPr lang="en-US" sz="1200" dirty="0"/>
                        <a:t> x2 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poissons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panés</a:t>
                      </a:r>
                      <a:r>
                        <a:rPr lang="en-US" sz="1200" dirty="0"/>
                        <a:t> de </a:t>
                      </a:r>
                      <a:r>
                        <a:rPr lang="en-US" sz="1200" dirty="0" err="1"/>
                        <a:t>cabillaud</a:t>
                      </a:r>
                      <a:r>
                        <a:rPr lang="en-US" sz="1200" dirty="0"/>
                        <a:t> 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4375192"/>
                  </a:ext>
                </a:extLst>
              </a:tr>
              <a:tr h="1367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88301 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Croquettes Poisson 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Croquettes de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poisson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401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80540 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 err="1"/>
                        <a:t>Soupe</a:t>
                      </a:r>
                      <a:r>
                        <a:rPr lang="en-US" sz="1200" dirty="0"/>
                        <a:t> de </a:t>
                      </a:r>
                      <a:r>
                        <a:rPr lang="en-US" sz="1200" dirty="0" err="1"/>
                        <a:t>poissons</a:t>
                      </a:r>
                      <a:r>
                        <a:rPr lang="en-US" sz="1200" dirty="0"/>
                        <a:t> 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Soupe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poisson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9082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119560 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 err="1"/>
                        <a:t>Soupe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poisson</a:t>
                      </a:r>
                      <a:r>
                        <a:rPr lang="en-US" sz="1200" dirty="0"/>
                        <a:t> 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Soupes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poissons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383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93324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 err="1"/>
                        <a:t>Soupe</a:t>
                      </a:r>
                      <a:r>
                        <a:rPr lang="en-US" sz="1200" dirty="0"/>
                        <a:t> de </a:t>
                      </a:r>
                      <a:r>
                        <a:rPr lang="en-US" sz="1200" dirty="0" err="1"/>
                        <a:t>poissons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charentaise</a:t>
                      </a:r>
                      <a:r>
                        <a:rPr lang="en-US" sz="1200" dirty="0"/>
                        <a:t> 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Soupes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poissons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9585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3EFA39E-D025-4C16-9F1B-078FBACAB0FB}"/>
              </a:ext>
            </a:extLst>
          </p:cNvPr>
          <p:cNvSpPr txBox="1"/>
          <p:nvPr/>
        </p:nvSpPr>
        <p:spPr>
          <a:xfrm>
            <a:off x="1751012" y="1447800"/>
            <a:ext cx="31242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3) </a:t>
            </a:r>
            <a:r>
              <a:rPr lang="en-US" dirty="0" err="1">
                <a:solidFill>
                  <a:schemeClr val="bg1"/>
                </a:solidFill>
              </a:rPr>
              <a:t>Poissons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panés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Content Placeholder 10">
            <a:extLst>
              <a:ext uri="{FF2B5EF4-FFF2-40B4-BE49-F238E27FC236}">
                <a16:creationId xmlns:a16="http://schemas.microsoft.com/office/drawing/2014/main" id="{B35F5973-F80F-4F98-81A2-709DB53249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7377666"/>
              </p:ext>
            </p:extLst>
          </p:nvPr>
        </p:nvGraphicFramePr>
        <p:xfrm>
          <a:off x="1751012" y="4267200"/>
          <a:ext cx="8778240" cy="17946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862872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63868031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4560 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Sauce Spaghetti </a:t>
                      </a:r>
                      <a:r>
                        <a:rPr lang="en-US" sz="1200" dirty="0" err="1"/>
                        <a:t>Wafu</a:t>
                      </a:r>
                      <a:r>
                        <a:rPr lang="en-US" sz="1200" dirty="0"/>
                        <a:t> Nama </a:t>
                      </a:r>
                      <a:r>
                        <a:rPr lang="en-US" sz="1200" dirty="0" err="1"/>
                        <a:t>Fumi</a:t>
                      </a:r>
                      <a:r>
                        <a:rPr lang="en-US" sz="1200" dirty="0"/>
                        <a:t> 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Pasta sauces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4375192"/>
                  </a:ext>
                </a:extLst>
              </a:tr>
              <a:tr h="1367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136333  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Sauce Pita 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Pita sauces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401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90338 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sauce </a:t>
                      </a:r>
                      <a:r>
                        <a:rPr lang="en-US" sz="1200" dirty="0" err="1"/>
                        <a:t>aigre</a:t>
                      </a:r>
                      <a:r>
                        <a:rPr lang="en-US" sz="1200" dirty="0"/>
                        <a:t> 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Sauces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aigre-douces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9082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12732 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Sauce </a:t>
                      </a:r>
                      <a:r>
                        <a:rPr lang="en-US" sz="1200" dirty="0" err="1"/>
                        <a:t>tomate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Sauce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383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Sauce Pizza </a:t>
                      </a:r>
                      <a:r>
                        <a:rPr lang="en-US" sz="1200" dirty="0" err="1"/>
                        <a:t>Zapetti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Pizza sauce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95851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6E12EC7-2E5B-4F2A-9CA8-9D434A112DD8}"/>
              </a:ext>
            </a:extLst>
          </p:cNvPr>
          <p:cNvSpPr txBox="1"/>
          <p:nvPr/>
        </p:nvSpPr>
        <p:spPr>
          <a:xfrm>
            <a:off x="1751012" y="3810000"/>
            <a:ext cx="31242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4) </a:t>
            </a:r>
            <a:r>
              <a:rPr lang="en-US" dirty="0" err="1">
                <a:solidFill>
                  <a:schemeClr val="bg1"/>
                </a:solidFill>
              </a:rPr>
              <a:t>Saucisses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EEA6854-AE22-4A99-BF29-586F6D633572}"/>
              </a:ext>
            </a:extLst>
          </p:cNvPr>
          <p:cNvSpPr/>
          <p:nvPr/>
        </p:nvSpPr>
        <p:spPr>
          <a:xfrm flipV="1">
            <a:off x="1751012" y="6138062"/>
            <a:ext cx="8778240" cy="27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518B88-8293-4DBC-9FD2-FDFB5A848F38}"/>
              </a:ext>
            </a:extLst>
          </p:cNvPr>
          <p:cNvSpPr txBox="1"/>
          <p:nvPr/>
        </p:nvSpPr>
        <p:spPr>
          <a:xfrm>
            <a:off x="1751012" y="6400800"/>
            <a:ext cx="877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 due au </a:t>
            </a:r>
            <a:r>
              <a:rPr lang="en-US" dirty="0" err="1"/>
              <a:t>processus</a:t>
            </a:r>
            <a:r>
              <a:rPr lang="en-US" dirty="0"/>
              <a:t> de </a:t>
            </a:r>
            <a:r>
              <a:rPr lang="en-US" dirty="0" err="1"/>
              <a:t>stemmatisation</a:t>
            </a:r>
            <a:r>
              <a:rPr lang="en-US" dirty="0"/>
              <a:t> (</a:t>
            </a:r>
            <a:r>
              <a:rPr lang="en-US" dirty="0" err="1"/>
              <a:t>saucisses</a:t>
            </a:r>
            <a:r>
              <a:rPr lang="en-US" dirty="0"/>
              <a:t> =&gt; sauce)</a:t>
            </a:r>
          </a:p>
        </p:txBody>
      </p:sp>
    </p:spTree>
    <p:extLst>
      <p:ext uri="{BB962C8B-B14F-4D97-AF65-F5344CB8AC3E}">
        <p14:creationId xmlns:p14="http://schemas.microsoft.com/office/powerpoint/2010/main" val="188974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912524-BAD1-4DDB-B2CB-43ECD4A9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561" y="127640"/>
            <a:ext cx="9782175" cy="1239838"/>
          </a:xfrm>
        </p:spPr>
        <p:txBody>
          <a:bodyPr/>
          <a:lstStyle/>
          <a:p>
            <a:r>
              <a:rPr lang="en-US" dirty="0"/>
              <a:t>6) </a:t>
            </a:r>
            <a:r>
              <a:rPr lang="en-US" dirty="0" err="1"/>
              <a:t>Moteur</a:t>
            </a:r>
            <a:r>
              <a:rPr lang="en-US" dirty="0"/>
              <a:t> – </a:t>
            </a:r>
            <a:r>
              <a:rPr lang="en-US" dirty="0" err="1"/>
              <a:t>Résultats</a:t>
            </a:r>
            <a:r>
              <a:rPr lang="en-US" dirty="0"/>
              <a:t> (3/3)</a:t>
            </a:r>
          </a:p>
        </p:txBody>
      </p:sp>
      <p:graphicFrame>
        <p:nvGraphicFramePr>
          <p:cNvPr id="52" name="Content Placeholder 10">
            <a:extLst>
              <a:ext uri="{FF2B5EF4-FFF2-40B4-BE49-F238E27FC236}">
                <a16:creationId xmlns:a16="http://schemas.microsoft.com/office/drawing/2014/main" id="{B5DD7477-E3CC-47BA-A9C7-82A83B14B7B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71637634"/>
              </p:ext>
            </p:extLst>
          </p:nvPr>
        </p:nvGraphicFramePr>
        <p:xfrm>
          <a:off x="1751012" y="2015723"/>
          <a:ext cx="8778240" cy="31049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862872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63868031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19221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Crème dessert au </a:t>
                      </a:r>
                      <a:r>
                        <a:rPr lang="en-US" sz="1200" dirty="0" err="1"/>
                        <a:t>chocolat</a:t>
                      </a:r>
                      <a:r>
                        <a:rPr lang="en-US" sz="1200" dirty="0"/>
                        <a:t> 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crèmes dessert </a:t>
                      </a:r>
                      <a:r>
                        <a:rPr lang="en-US" sz="1200" dirty="0" err="1"/>
                        <a:t>chocolat</a:t>
                      </a:r>
                      <a:r>
                        <a:rPr lang="en-US" sz="1200" dirty="0"/>
                        <a:t>        125.0 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4375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108768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Double glace </a:t>
                      </a:r>
                      <a:r>
                        <a:rPr lang="en-US" sz="1200" dirty="0" err="1"/>
                        <a:t>poire,sauce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chocolat</a:t>
                      </a:r>
                      <a:r>
                        <a:rPr lang="en-US" sz="1200" dirty="0"/>
                        <a:t> &amp; </a:t>
                      </a:r>
                      <a:r>
                        <a:rPr lang="en-US" sz="1200" dirty="0" err="1"/>
                        <a:t>chocolat</a:t>
                      </a:r>
                      <a:r>
                        <a:rPr lang="en-US" sz="1200" dirty="0"/>
                        <a:t> noir 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bâtonnets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glacés</a:t>
                      </a:r>
                      <a:r>
                        <a:rPr lang="en-US" sz="1200" dirty="0"/>
                        <a:t> au </a:t>
                      </a:r>
                      <a:r>
                        <a:rPr lang="en-US" sz="1200" dirty="0" err="1"/>
                        <a:t>chocolat</a:t>
                      </a:r>
                      <a:r>
                        <a:rPr lang="en-US" sz="1200" dirty="0"/>
                        <a:t> 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401893"/>
                  </a:ext>
                </a:extLst>
              </a:tr>
              <a:tr h="6701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13554 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Pain au </a:t>
                      </a:r>
                      <a:r>
                        <a:rPr lang="en-US" sz="1200" dirty="0" err="1"/>
                        <a:t>Chocolat</a:t>
                      </a:r>
                      <a:r>
                        <a:rPr lang="en-US" sz="1200" dirty="0"/>
                        <a:t> 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pain au </a:t>
                      </a:r>
                      <a:r>
                        <a:rPr lang="en-US" sz="1200" dirty="0" err="1"/>
                        <a:t>chocolat</a:t>
                      </a:r>
                      <a:r>
                        <a:rPr lang="en-US" sz="1200" dirty="0"/>
                        <a:t> 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9082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6161 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 err="1"/>
                        <a:t>Chocolat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muffins aux </a:t>
                      </a:r>
                      <a:r>
                        <a:rPr lang="en-US" sz="1200" dirty="0" err="1"/>
                        <a:t>pépites</a:t>
                      </a:r>
                      <a:r>
                        <a:rPr lang="en-US" sz="1200" dirty="0"/>
                        <a:t> de </a:t>
                      </a:r>
                      <a:r>
                        <a:rPr lang="en-US" sz="1200" dirty="0" err="1"/>
                        <a:t>chocolat</a:t>
                      </a:r>
                      <a:r>
                        <a:rPr lang="en-US" sz="1200" dirty="0"/>
                        <a:t> 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383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7153 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Pains au </a:t>
                      </a:r>
                      <a:r>
                        <a:rPr lang="en-US" sz="1200" dirty="0" err="1"/>
                        <a:t>chocolat</a:t>
                      </a:r>
                      <a:r>
                        <a:rPr lang="en-US" sz="1200" dirty="0"/>
                        <a:t> AOP x4 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chocolates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958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84849  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 err="1"/>
                        <a:t>Paturette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Chocolat</a:t>
                      </a:r>
                      <a:r>
                        <a:rPr lang="en-US" sz="1200" dirty="0"/>
                        <a:t> 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crèmes dessert </a:t>
                      </a:r>
                      <a:r>
                        <a:rPr lang="en-US" sz="1200" dirty="0" err="1"/>
                        <a:t>chocolat</a:t>
                      </a:r>
                      <a:r>
                        <a:rPr lang="en-US" sz="1200" dirty="0"/>
                        <a:t> 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118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62598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Galettes </a:t>
                      </a:r>
                      <a:r>
                        <a:rPr lang="en-US" sz="1200" dirty="0" err="1"/>
                        <a:t>nappées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riz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chocolat</a:t>
                      </a:r>
                      <a:r>
                        <a:rPr lang="en-US" sz="1200" dirty="0"/>
                        <a:t> au lait 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galettes de </a:t>
                      </a:r>
                      <a:r>
                        <a:rPr lang="en-US" sz="1200" dirty="0" err="1"/>
                        <a:t>riz</a:t>
                      </a:r>
                      <a:r>
                        <a:rPr lang="en-US" sz="1200" dirty="0"/>
                        <a:t> au </a:t>
                      </a:r>
                      <a:r>
                        <a:rPr lang="en-US" sz="1200" dirty="0" err="1"/>
                        <a:t>chocolat</a:t>
                      </a:r>
                      <a:r>
                        <a:rPr lang="en-US" sz="1200" dirty="0"/>
                        <a:t> au lait 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3799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3EFA39E-D025-4C16-9F1B-078FBACAB0FB}"/>
              </a:ext>
            </a:extLst>
          </p:cNvPr>
          <p:cNvSpPr txBox="1"/>
          <p:nvPr/>
        </p:nvSpPr>
        <p:spPr>
          <a:xfrm>
            <a:off x="1751012" y="1447800"/>
            <a:ext cx="31242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5) </a:t>
            </a:r>
            <a:r>
              <a:rPr lang="en-US" dirty="0" err="1">
                <a:solidFill>
                  <a:schemeClr val="bg1"/>
                </a:solidFill>
              </a:rPr>
              <a:t>Chocolat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22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</a:t>
            </a:r>
            <a:r>
              <a:rPr lang="en-US" dirty="0" err="1"/>
              <a:t>Contexte</a:t>
            </a:r>
            <a:endParaRPr lang="en-US" dirty="0"/>
          </a:p>
        </p:txBody>
      </p:sp>
      <p:sp>
        <p:nvSpPr>
          <p:cNvPr id="6" name="Text Box 30">
            <a:extLst>
              <a:ext uri="{FF2B5EF4-FFF2-40B4-BE49-F238E27FC236}">
                <a16:creationId xmlns:a16="http://schemas.microsoft.com/office/drawing/2014/main" id="{8D8CE203-F0B6-4868-A914-429626BB3A2A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646612" y="1752600"/>
            <a:ext cx="6120000" cy="990600"/>
          </a:xfrm>
          <a:prstGeom prst="rect">
            <a:avLst/>
          </a:prstGeom>
          <a:noFill/>
          <a:ln w="127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108000" tIns="108000" rIns="108000" bIns="10800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buClr>
                <a:schemeClr val="accent4"/>
              </a:buClr>
              <a:buSzPct val="100000"/>
            </a:pPr>
            <a:r>
              <a:rPr lang="fr-FR" sz="1600" dirty="0"/>
              <a:t>L'agence </a:t>
            </a:r>
            <a:r>
              <a:rPr lang="fr-FR" sz="1600" b="1" dirty="0"/>
              <a:t>"Santé publique France" </a:t>
            </a:r>
            <a:r>
              <a:rPr lang="fr-FR" sz="1600" dirty="0"/>
              <a:t>a lancé un appel à projets pour trouver des idées innovantes d’applications en lien avec l'alimentation. </a:t>
            </a:r>
            <a:endParaRPr lang="en-GB" sz="16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355F4D-83C2-4863-9A3A-370A85063322}"/>
              </a:ext>
            </a:extLst>
          </p:cNvPr>
          <p:cNvSpPr/>
          <p:nvPr/>
        </p:nvSpPr>
        <p:spPr>
          <a:xfrm>
            <a:off x="1674812" y="1752600"/>
            <a:ext cx="2544596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200"/>
              </a:spcBef>
              <a:buClr>
                <a:schemeClr val="accent4"/>
              </a:buClr>
              <a:buSzPct val="100000"/>
            </a:pPr>
            <a:r>
              <a:rPr lang="fr-BE" sz="2000" b="1" dirty="0">
                <a:solidFill>
                  <a:schemeClr val="bg1"/>
                </a:solidFill>
                <a:latin typeface="+mj-lt"/>
              </a:rPr>
              <a:t>Application innovante</a:t>
            </a:r>
            <a:endParaRPr lang="en-GB" sz="20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D2C15E-19E7-4DB4-8221-A6207A7A48A0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4219408" y="2247900"/>
            <a:ext cx="42720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30">
            <a:extLst>
              <a:ext uri="{FF2B5EF4-FFF2-40B4-BE49-F238E27FC236}">
                <a16:creationId xmlns:a16="http://schemas.microsoft.com/office/drawing/2014/main" id="{3C75AD4F-504F-4A46-939B-3FD25C35AF35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646612" y="3200400"/>
            <a:ext cx="6120000" cy="3200400"/>
          </a:xfrm>
          <a:prstGeom prst="rect">
            <a:avLst/>
          </a:prstGeom>
          <a:noFill/>
          <a:ln w="127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108000" tIns="108000" rIns="108000" bIns="10800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b="1" dirty="0"/>
              <a:t>Open Food Fact  </a:t>
            </a:r>
            <a:r>
              <a:rPr lang="fr-FR" sz="1600" dirty="0"/>
              <a:t>met à disposition un jeu de données organisé de la manière suivante :</a:t>
            </a:r>
          </a:p>
          <a:p>
            <a:r>
              <a:rPr lang="fr-FR" sz="1600" dirty="0"/>
              <a:t>Les champs sont séparés en quatre sections :</a:t>
            </a:r>
          </a:p>
          <a:p>
            <a:endParaRPr lang="fr-FR" sz="1600" b="1" dirty="0"/>
          </a:p>
          <a:p>
            <a:pPr marL="342900" indent="-342900">
              <a:buFont typeface="+mj-lt"/>
              <a:buAutoNum type="arabicPeriod"/>
            </a:pPr>
            <a:r>
              <a:rPr lang="fr-FR" sz="1600" dirty="0"/>
              <a:t>Les informations générales sur la fiche du produit : nom, date de modification, etc.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/>
              <a:t>Un ensemble de tags : catégorie du produit, localisation, origine, etc.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/>
              <a:t>Les ingrédients composant les produits et leurs additifs éventuels.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/>
              <a:t>Des informations nutritionnelles : quantité en grammes d’un nutriment pour 100 grammes du produit.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C77998-80AF-4685-9A88-E5C44F3EE75F}"/>
              </a:ext>
            </a:extLst>
          </p:cNvPr>
          <p:cNvSpPr/>
          <p:nvPr/>
        </p:nvSpPr>
        <p:spPr>
          <a:xfrm>
            <a:off x="1674812" y="3200400"/>
            <a:ext cx="2544596" cy="32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200"/>
              </a:spcBef>
              <a:buClr>
                <a:schemeClr val="accent4"/>
              </a:buClr>
              <a:buSzPct val="100000"/>
            </a:pPr>
            <a:r>
              <a:rPr lang="fr-BE" sz="2000" b="1" dirty="0">
                <a:solidFill>
                  <a:schemeClr val="bg1"/>
                </a:solidFill>
                <a:latin typeface="+mj-lt"/>
              </a:rPr>
              <a:t>Données mises à disposition</a:t>
            </a:r>
            <a:endParaRPr lang="en-GB" sz="20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C3C990-EEB7-48E7-9900-4FC254A9FD56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>
            <a:off x="4219408" y="4800600"/>
            <a:ext cx="42720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A59CD7F-5494-473A-80A5-417E3E81D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12" y="4038683"/>
            <a:ext cx="2133600" cy="152391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/>
          <a:p>
            <a:r>
              <a:rPr lang="en-US" dirty="0"/>
              <a:t>7) </a:t>
            </a:r>
            <a:r>
              <a:rPr lang="en-US" dirty="0" err="1"/>
              <a:t>Prochaines</a:t>
            </a:r>
            <a:r>
              <a:rPr lang="en-US" dirty="0"/>
              <a:t> </a:t>
            </a:r>
            <a:r>
              <a:rPr lang="en-US" dirty="0" err="1"/>
              <a:t>étapes</a:t>
            </a:r>
            <a:endParaRPr lang="en-US" dirty="0"/>
          </a:p>
        </p:txBody>
      </p:sp>
      <p:sp>
        <p:nvSpPr>
          <p:cNvPr id="22" name="Text Box 30">
            <a:extLst>
              <a:ext uri="{FF2B5EF4-FFF2-40B4-BE49-F238E27FC236}">
                <a16:creationId xmlns:a16="http://schemas.microsoft.com/office/drawing/2014/main" id="{1A7FB0BE-4D8D-4B29-8E0C-B5F4A69F667F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646612" y="2438400"/>
            <a:ext cx="6120000" cy="1828800"/>
          </a:xfrm>
          <a:prstGeom prst="rect">
            <a:avLst/>
          </a:prstGeom>
          <a:noFill/>
          <a:ln w="127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108000" tIns="108000" rIns="108000" bIns="10800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b="1" dirty="0"/>
              <a:t>Se baser sur un </a:t>
            </a:r>
            <a:r>
              <a:rPr lang="en-US" sz="1600" b="1" dirty="0" err="1"/>
              <a:t>algorithme</a:t>
            </a:r>
            <a:r>
              <a:rPr lang="en-US" sz="1600" b="1" dirty="0"/>
              <a:t> des </a:t>
            </a:r>
            <a:r>
              <a:rPr lang="en-US" sz="1600" b="1" dirty="0" err="1"/>
              <a:t>proches</a:t>
            </a:r>
            <a:r>
              <a:rPr lang="en-US" sz="1600" b="1" dirty="0"/>
              <a:t> </a:t>
            </a:r>
            <a:r>
              <a:rPr lang="en-US" sz="1600" b="1" dirty="0" err="1"/>
              <a:t>voisins</a:t>
            </a:r>
            <a:r>
              <a:rPr lang="en-US" sz="1600" b="1" dirty="0"/>
              <a:t> pour </a:t>
            </a:r>
            <a:r>
              <a:rPr lang="en-US" sz="1600" b="1" dirty="0" err="1"/>
              <a:t>permettre</a:t>
            </a:r>
            <a:r>
              <a:rPr lang="en-US" sz="1600" b="1" dirty="0"/>
              <a:t> des temps de </a:t>
            </a:r>
            <a:r>
              <a:rPr lang="en-US" sz="1600" b="1" dirty="0" err="1"/>
              <a:t>calcul</a:t>
            </a:r>
            <a:r>
              <a:rPr lang="en-US" sz="1600" b="1" dirty="0"/>
              <a:t> </a:t>
            </a:r>
            <a:r>
              <a:rPr lang="en-US" sz="1600" b="1" dirty="0" err="1"/>
              <a:t>réduit</a:t>
            </a:r>
            <a:endParaRPr lang="en-US" sz="1600" b="1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b="1" dirty="0"/>
              <a:t>Faire de la </a:t>
            </a:r>
            <a:r>
              <a:rPr lang="en-US" sz="1600" b="1" dirty="0" err="1"/>
              <a:t>lemmatisation</a:t>
            </a:r>
            <a:r>
              <a:rPr lang="en-US" sz="1600" b="1" dirty="0"/>
              <a:t> au lieu du stemming</a:t>
            </a:r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b="1" dirty="0" err="1"/>
              <a:t>Rendre</a:t>
            </a:r>
            <a:r>
              <a:rPr lang="en-US" sz="1600" b="1" dirty="0"/>
              <a:t> </a:t>
            </a:r>
            <a:r>
              <a:rPr lang="en-US" sz="1600" b="1" dirty="0" err="1"/>
              <a:t>l’application</a:t>
            </a:r>
            <a:r>
              <a:rPr lang="en-US" sz="1600" b="1" dirty="0"/>
              <a:t> </a:t>
            </a:r>
            <a:r>
              <a:rPr lang="en-US" sz="1600" b="1" dirty="0" err="1"/>
              <a:t>multilingue</a:t>
            </a:r>
            <a:endParaRPr lang="en-US" sz="16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1B8AF5-5E0A-4354-9421-19708B8EA5FE}"/>
              </a:ext>
            </a:extLst>
          </p:cNvPr>
          <p:cNvSpPr/>
          <p:nvPr/>
        </p:nvSpPr>
        <p:spPr>
          <a:xfrm>
            <a:off x="1674812" y="2438400"/>
            <a:ext cx="2544596" cy="18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200"/>
              </a:spcBef>
              <a:buClr>
                <a:schemeClr val="accent4"/>
              </a:buClr>
              <a:buSzPct val="100000"/>
            </a:pPr>
            <a:r>
              <a:rPr lang="fr-BE" sz="2000" b="1" dirty="0">
                <a:solidFill>
                  <a:schemeClr val="bg1"/>
                </a:solidFill>
                <a:latin typeface="+mj-lt"/>
              </a:rPr>
              <a:t>Amélioration du modèle</a:t>
            </a:r>
            <a:endParaRPr lang="en-GB" sz="20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831824-672D-472F-9BEA-54854BF3F1F4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>
            <a:off x="4219408" y="3352800"/>
            <a:ext cx="42720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03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150191"/>
            <a:ext cx="9782801" cy="1239837"/>
          </a:xfrm>
        </p:spPr>
        <p:txBody>
          <a:bodyPr/>
          <a:lstStyle/>
          <a:p>
            <a:r>
              <a:rPr lang="en-US" dirty="0"/>
              <a:t>8 ) </a:t>
            </a:r>
            <a:r>
              <a:rPr lang="en-US" dirty="0" err="1"/>
              <a:t>Environnement</a:t>
            </a:r>
            <a:r>
              <a:rPr lang="en-US" dirty="0"/>
              <a:t> technique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2BA10FE-30F2-4C9A-9472-8A848C5C7BE3}"/>
              </a:ext>
            </a:extLst>
          </p:cNvPr>
          <p:cNvGrpSpPr/>
          <p:nvPr/>
        </p:nvGrpSpPr>
        <p:grpSpPr>
          <a:xfrm>
            <a:off x="3732212" y="1905000"/>
            <a:ext cx="5000626" cy="4409314"/>
            <a:chOff x="522164" y="2185207"/>
            <a:chExt cx="5000626" cy="3196045"/>
          </a:xfrm>
        </p:grpSpPr>
        <p:sp>
          <p:nvSpPr>
            <p:cNvPr id="11" name="Freeform 94">
              <a:extLst>
                <a:ext uri="{FF2B5EF4-FFF2-40B4-BE49-F238E27FC236}">
                  <a16:creationId xmlns:a16="http://schemas.microsoft.com/office/drawing/2014/main" id="{89E53686-279D-40B2-9EB5-971B1382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677" y="3598490"/>
              <a:ext cx="2227262" cy="1782762"/>
            </a:xfrm>
            <a:custGeom>
              <a:avLst/>
              <a:gdLst/>
              <a:ahLst/>
              <a:cxnLst>
                <a:cxn ang="0">
                  <a:pos x="1402" y="1122"/>
                </a:cxn>
                <a:cxn ang="0">
                  <a:pos x="1402" y="162"/>
                </a:cxn>
                <a:cxn ang="0">
                  <a:pos x="795" y="162"/>
                </a:cxn>
                <a:cxn ang="0">
                  <a:pos x="700" y="0"/>
                </a:cxn>
                <a:cxn ang="0">
                  <a:pos x="614" y="162"/>
                </a:cxn>
                <a:cxn ang="0">
                  <a:pos x="0" y="162"/>
                </a:cxn>
                <a:cxn ang="0">
                  <a:pos x="0" y="1122"/>
                </a:cxn>
                <a:cxn ang="0">
                  <a:pos x="1402" y="1122"/>
                </a:cxn>
              </a:cxnLst>
              <a:rect l="0" t="0" r="r" b="b"/>
              <a:pathLst>
                <a:path w="1403" h="1123">
                  <a:moveTo>
                    <a:pt x="1402" y="1122"/>
                  </a:moveTo>
                  <a:lnTo>
                    <a:pt x="1402" y="162"/>
                  </a:lnTo>
                  <a:lnTo>
                    <a:pt x="795" y="162"/>
                  </a:lnTo>
                  <a:lnTo>
                    <a:pt x="700" y="0"/>
                  </a:lnTo>
                  <a:lnTo>
                    <a:pt x="614" y="162"/>
                  </a:lnTo>
                  <a:lnTo>
                    <a:pt x="0" y="162"/>
                  </a:lnTo>
                  <a:lnTo>
                    <a:pt x="0" y="1122"/>
                  </a:lnTo>
                  <a:lnTo>
                    <a:pt x="1402" y="1122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 w="28575" cap="rnd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2" name="Freeform 101">
              <a:extLst>
                <a:ext uri="{FF2B5EF4-FFF2-40B4-BE49-F238E27FC236}">
                  <a16:creationId xmlns:a16="http://schemas.microsoft.com/office/drawing/2014/main" id="{3FEF9E02-4F27-40C3-A7BE-32C8C2CE2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164" y="3868365"/>
              <a:ext cx="2551113" cy="15128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52"/>
                </a:cxn>
                <a:cxn ang="0">
                  <a:pos x="1401" y="952"/>
                </a:cxn>
                <a:cxn ang="0">
                  <a:pos x="1401" y="556"/>
                </a:cxn>
                <a:cxn ang="0">
                  <a:pos x="1606" y="472"/>
                </a:cxn>
                <a:cxn ang="0">
                  <a:pos x="1401" y="395"/>
                </a:cxn>
                <a:cxn ang="0">
                  <a:pos x="1401" y="0"/>
                </a:cxn>
                <a:cxn ang="0">
                  <a:pos x="0" y="0"/>
                </a:cxn>
              </a:cxnLst>
              <a:rect l="0" t="0" r="r" b="b"/>
              <a:pathLst>
                <a:path w="1607" h="953">
                  <a:moveTo>
                    <a:pt x="0" y="0"/>
                  </a:moveTo>
                  <a:lnTo>
                    <a:pt x="0" y="952"/>
                  </a:lnTo>
                  <a:lnTo>
                    <a:pt x="1401" y="952"/>
                  </a:lnTo>
                  <a:lnTo>
                    <a:pt x="1401" y="556"/>
                  </a:lnTo>
                  <a:lnTo>
                    <a:pt x="1606" y="472"/>
                  </a:lnTo>
                  <a:lnTo>
                    <a:pt x="1401" y="395"/>
                  </a:lnTo>
                  <a:lnTo>
                    <a:pt x="1401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 w="28575" cap="rnd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Systèmes d’exploitation</a:t>
              </a:r>
            </a:p>
          </p:txBody>
        </p:sp>
        <p:sp>
          <p:nvSpPr>
            <p:cNvPr id="13" name="Freeform 102">
              <a:extLst>
                <a:ext uri="{FF2B5EF4-FFF2-40B4-BE49-F238E27FC236}">
                  <a16:creationId xmlns:a16="http://schemas.microsoft.com/office/drawing/2014/main" id="{A47C8FD8-EEBA-455B-921B-EFB4FA93C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677" y="2185207"/>
              <a:ext cx="2225675" cy="1781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58"/>
                </a:cxn>
                <a:cxn ang="0">
                  <a:pos x="606" y="958"/>
                </a:cxn>
                <a:cxn ang="0">
                  <a:pos x="700" y="1121"/>
                </a:cxn>
                <a:cxn ang="0">
                  <a:pos x="786" y="958"/>
                </a:cxn>
                <a:cxn ang="0">
                  <a:pos x="1401" y="958"/>
                </a:cxn>
                <a:cxn ang="0">
                  <a:pos x="1401" y="0"/>
                </a:cxn>
                <a:cxn ang="0">
                  <a:pos x="0" y="0"/>
                </a:cxn>
              </a:cxnLst>
              <a:rect l="0" t="0" r="r" b="b"/>
              <a:pathLst>
                <a:path w="1402" h="1122">
                  <a:moveTo>
                    <a:pt x="0" y="0"/>
                  </a:moveTo>
                  <a:lnTo>
                    <a:pt x="0" y="958"/>
                  </a:lnTo>
                  <a:lnTo>
                    <a:pt x="606" y="958"/>
                  </a:lnTo>
                  <a:lnTo>
                    <a:pt x="700" y="1121"/>
                  </a:lnTo>
                  <a:lnTo>
                    <a:pt x="786" y="958"/>
                  </a:lnTo>
                  <a:lnTo>
                    <a:pt x="1401" y="958"/>
                  </a:lnTo>
                  <a:lnTo>
                    <a:pt x="1401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4" name="Freeform 109">
              <a:extLst>
                <a:ext uri="{FF2B5EF4-FFF2-40B4-BE49-F238E27FC236}">
                  <a16:creationId xmlns:a16="http://schemas.microsoft.com/office/drawing/2014/main" id="{665AC553-1865-473C-A4D2-13014457E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239" y="2199902"/>
              <a:ext cx="2552700" cy="1514475"/>
            </a:xfrm>
            <a:custGeom>
              <a:avLst/>
              <a:gdLst/>
              <a:ahLst/>
              <a:cxnLst>
                <a:cxn ang="0">
                  <a:pos x="1607" y="0"/>
                </a:cxn>
                <a:cxn ang="0">
                  <a:pos x="1607" y="951"/>
                </a:cxn>
                <a:cxn ang="0">
                  <a:pos x="946" y="953"/>
                </a:cxn>
                <a:cxn ang="0">
                  <a:pos x="905" y="873"/>
                </a:cxn>
                <a:cxn ang="0">
                  <a:pos x="867" y="953"/>
                </a:cxn>
                <a:cxn ang="0">
                  <a:pos x="204" y="951"/>
                </a:cxn>
                <a:cxn ang="0">
                  <a:pos x="204" y="556"/>
                </a:cxn>
                <a:cxn ang="0">
                  <a:pos x="0" y="472"/>
                </a:cxn>
                <a:cxn ang="0">
                  <a:pos x="204" y="394"/>
                </a:cxn>
                <a:cxn ang="0">
                  <a:pos x="204" y="0"/>
                </a:cxn>
                <a:cxn ang="0">
                  <a:pos x="1607" y="0"/>
                </a:cxn>
              </a:cxnLst>
              <a:rect l="0" t="0" r="r" b="b"/>
              <a:pathLst>
                <a:path w="1608" h="954">
                  <a:moveTo>
                    <a:pt x="1607" y="0"/>
                  </a:moveTo>
                  <a:lnTo>
                    <a:pt x="1607" y="951"/>
                  </a:lnTo>
                  <a:lnTo>
                    <a:pt x="946" y="953"/>
                  </a:lnTo>
                  <a:lnTo>
                    <a:pt x="905" y="873"/>
                  </a:lnTo>
                  <a:lnTo>
                    <a:pt x="867" y="953"/>
                  </a:lnTo>
                  <a:lnTo>
                    <a:pt x="204" y="951"/>
                  </a:lnTo>
                  <a:lnTo>
                    <a:pt x="204" y="556"/>
                  </a:lnTo>
                  <a:lnTo>
                    <a:pt x="0" y="472"/>
                  </a:lnTo>
                  <a:lnTo>
                    <a:pt x="204" y="394"/>
                  </a:lnTo>
                  <a:lnTo>
                    <a:pt x="204" y="0"/>
                  </a:lnTo>
                  <a:lnTo>
                    <a:pt x="1607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rnd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50824F-A1B5-483E-AE53-F2CD19143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64" y="2230065"/>
              <a:ext cx="2089150" cy="535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488" tIns="46038" rIns="90488" bIns="46038">
              <a:sp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8582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Matériel</a:t>
              </a:r>
            </a:p>
            <a:p>
              <a:pPr defTabSz="88582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1400" b="1" dirty="0">
                <a:solidFill>
                  <a:schemeClr val="bg2"/>
                </a:solidFill>
                <a:latin typeface="+mj-lt"/>
              </a:endParaRPr>
            </a:p>
            <a:p>
              <a:pPr defTabSz="88582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400" b="1" dirty="0">
                  <a:solidFill>
                    <a:schemeClr val="bg2"/>
                  </a:solidFill>
                  <a:latin typeface="+mj-lt"/>
                </a:rPr>
                <a:t>Lenovo X1 Tablet gen 3</a:t>
              </a:r>
              <a:endPara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1587A5-AE82-4B27-B9A2-9A62EA149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489" y="2222127"/>
              <a:ext cx="2052638" cy="357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488" tIns="46038" rIns="90488" bIns="46038">
              <a:sp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8582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400" b="1" dirty="0" err="1">
                  <a:solidFill>
                    <a:schemeClr val="bg2"/>
                  </a:solidFill>
                </a:rPr>
                <a:t>Librairies</a:t>
              </a:r>
              <a:endParaRPr lang="en-GB" sz="1400" b="1" dirty="0">
                <a:solidFill>
                  <a:schemeClr val="bg2"/>
                </a:solidFill>
              </a:endParaRPr>
            </a:p>
            <a:p>
              <a:pPr marL="0" marR="0" lvl="0" indent="0" algn="l" defTabSz="8858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9B9CE3D-0797-4BA2-8EFC-B5E06FCCE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64" y="3908052"/>
              <a:ext cx="2163763" cy="201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488" tIns="46038" rIns="90488" bIns="46038">
              <a:sp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858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22C7498-4CDB-4638-9517-970E3AD5A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489" y="3908052"/>
              <a:ext cx="2527301" cy="223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0488" tIns="46038" rIns="90488" bIns="46038">
              <a:sp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8582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400" b="1" dirty="0" err="1">
                  <a:solidFill>
                    <a:schemeClr val="bg2"/>
                  </a:solidFill>
                </a:rPr>
                <a:t>Outils</a:t>
              </a:r>
              <a:r>
                <a:rPr lang="en-GB" sz="1400" b="1" dirty="0">
                  <a:solidFill>
                    <a:schemeClr val="bg2"/>
                  </a:solidFill>
                </a:rPr>
                <a:t> de </a:t>
              </a:r>
              <a:r>
                <a:rPr lang="en-GB" sz="1400" b="1" dirty="0" err="1">
                  <a:solidFill>
                    <a:schemeClr val="bg2"/>
                  </a:solidFill>
                </a:rPr>
                <a:t>développement</a:t>
              </a:r>
              <a:endParaRPr lang="en-GB" sz="1400" b="1" dirty="0">
                <a:solidFill>
                  <a:schemeClr val="bg2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1DF3BEF-562D-4BEF-8E50-3FFAC2E1F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443" y="2229534"/>
            <a:ext cx="2171700" cy="513666"/>
          </a:xfrm>
          <a:prstGeom prst="rect">
            <a:avLst/>
          </a:prstGeom>
        </p:spPr>
      </p:pic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E2FC8AF-4B79-4D70-B2BD-C97407C79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436206"/>
              </p:ext>
            </p:extLst>
          </p:nvPr>
        </p:nvGraphicFramePr>
        <p:xfrm>
          <a:off x="3834655" y="4590283"/>
          <a:ext cx="2041789" cy="155546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808302">
                  <a:extLst>
                    <a:ext uri="{9D8B030D-6E8A-4147-A177-3AD203B41FA5}">
                      <a16:colId xmlns:a16="http://schemas.microsoft.com/office/drawing/2014/main" val="1728466693"/>
                    </a:ext>
                  </a:extLst>
                </a:gridCol>
                <a:gridCol w="1233487">
                  <a:extLst>
                    <a:ext uri="{9D8B030D-6E8A-4147-A177-3AD203B41FA5}">
                      <a16:colId xmlns:a16="http://schemas.microsoft.com/office/drawing/2014/main" val="593577850"/>
                    </a:ext>
                  </a:extLst>
                </a:gridCol>
              </a:tblGrid>
              <a:tr h="270228">
                <a:tc>
                  <a:txBody>
                    <a:bodyPr/>
                    <a:lstStyle/>
                    <a:p>
                      <a:r>
                        <a:rPr lang="en-US" sz="900" dirty="0"/>
                        <a:t>Domaine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Composant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7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 err="1"/>
                        <a:t>Système</a:t>
                      </a:r>
                      <a:r>
                        <a:rPr lang="en-US" sz="800" dirty="0"/>
                        <a:t> </a:t>
                      </a:r>
                      <a:r>
                        <a:rPr lang="en-US" sz="800" dirty="0" err="1"/>
                        <a:t>d’exploitation</a:t>
                      </a:r>
                      <a:r>
                        <a:rPr lang="en-US" sz="800" dirty="0"/>
                        <a:t> </a:t>
                      </a:r>
                      <a:r>
                        <a:rPr lang="en-US" sz="800" dirty="0" err="1"/>
                        <a:t>hôte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36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 err="1"/>
                        <a:t>Hyperviseur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647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 err="1"/>
                        <a:t>Système</a:t>
                      </a:r>
                      <a:r>
                        <a:rPr lang="en-US" sz="800" dirty="0"/>
                        <a:t> </a:t>
                      </a:r>
                      <a:r>
                        <a:rPr lang="en-US" sz="800" dirty="0" err="1"/>
                        <a:t>d’exploitation</a:t>
                      </a:r>
                      <a:r>
                        <a:rPr lang="en-US" sz="800" dirty="0"/>
                        <a:t> </a:t>
                      </a:r>
                      <a:r>
                        <a:rPr lang="en-US" sz="800" dirty="0" err="1"/>
                        <a:t>invités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746582"/>
                  </a:ext>
                </a:extLst>
              </a:tr>
            </a:tbl>
          </a:graphicData>
        </a:graphic>
      </p:graphicFrame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BD2138-FB79-46D4-86AD-53EEE68780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37" t="36121" r="18006" b="44127"/>
          <a:stretch/>
        </p:blipFill>
        <p:spPr>
          <a:xfrm>
            <a:off x="4645866" y="4898467"/>
            <a:ext cx="1169989" cy="359333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B2675DDB-F406-41E9-949C-0D8E90A2F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866" y="5369257"/>
            <a:ext cx="1169989" cy="308531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700FCBF0-4F2F-4CA5-91EB-E9837D0332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179" b="16031"/>
          <a:stretch/>
        </p:blipFill>
        <p:spPr>
          <a:xfrm>
            <a:off x="4871682" y="5725632"/>
            <a:ext cx="689610" cy="395117"/>
          </a:xfrm>
          <a:prstGeom prst="rect">
            <a:avLst/>
          </a:prstGeom>
        </p:spPr>
      </p:pic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A1A5CC00-078D-4273-B4A9-7F7B850D0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998223"/>
              </p:ext>
            </p:extLst>
          </p:nvPr>
        </p:nvGraphicFramePr>
        <p:xfrm>
          <a:off x="3850724" y="2777616"/>
          <a:ext cx="2059392" cy="12344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75997">
                  <a:extLst>
                    <a:ext uri="{9D8B030D-6E8A-4147-A177-3AD203B41FA5}">
                      <a16:colId xmlns:a16="http://schemas.microsoft.com/office/drawing/2014/main" val="1728466693"/>
                    </a:ext>
                  </a:extLst>
                </a:gridCol>
                <a:gridCol w="983395">
                  <a:extLst>
                    <a:ext uri="{9D8B030D-6E8A-4147-A177-3AD203B41FA5}">
                      <a16:colId xmlns:a16="http://schemas.microsoft.com/office/drawing/2014/main" val="59357785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Caractéristiques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Valeur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7134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800" dirty="0" err="1"/>
                        <a:t>Processeur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Intel i5-8350U CPU @ 1.70Hhz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368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 err="1"/>
                        <a:t>Mémoire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8 GB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6475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800" dirty="0" err="1"/>
                        <a:t>Système</a:t>
                      </a:r>
                      <a:r>
                        <a:rPr lang="en-US" sz="800" dirty="0"/>
                        <a:t> </a:t>
                      </a:r>
                      <a:r>
                        <a:rPr lang="en-US" sz="800" dirty="0" err="1"/>
                        <a:t>d’exploitation</a:t>
                      </a:r>
                      <a:r>
                        <a:rPr lang="en-US" sz="800" dirty="0"/>
                        <a:t> invites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256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746582"/>
                  </a:ext>
                </a:extLst>
              </a:tr>
            </a:tbl>
          </a:graphicData>
        </a:graphic>
      </p:graphicFrame>
      <p:graphicFrame>
        <p:nvGraphicFramePr>
          <p:cNvPr id="27" name="Table 5">
            <a:extLst>
              <a:ext uri="{FF2B5EF4-FFF2-40B4-BE49-F238E27FC236}">
                <a16:creationId xmlns:a16="http://schemas.microsoft.com/office/drawing/2014/main" id="{A77B3C5D-1160-4D90-AC89-7B3148855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030083"/>
              </p:ext>
            </p:extLst>
          </p:nvPr>
        </p:nvGraphicFramePr>
        <p:xfrm>
          <a:off x="6282497" y="4645036"/>
          <a:ext cx="2057400" cy="145894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2846669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593577850"/>
                    </a:ext>
                  </a:extLst>
                </a:gridCol>
              </a:tblGrid>
              <a:tr h="270228">
                <a:tc>
                  <a:txBody>
                    <a:bodyPr/>
                    <a:lstStyle/>
                    <a:p>
                      <a:r>
                        <a:rPr lang="en-US" sz="900" dirty="0"/>
                        <a:t>Domaine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Composant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7134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800" dirty="0"/>
                        <a:t>Distribution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36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 err="1"/>
                        <a:t>Outil</a:t>
                      </a:r>
                      <a:r>
                        <a:rPr lang="en-US" sz="800" dirty="0"/>
                        <a:t> de </a:t>
                      </a:r>
                      <a:r>
                        <a:rPr lang="en-US" sz="800" dirty="0" err="1"/>
                        <a:t>développement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647582"/>
                  </a:ext>
                </a:extLst>
              </a:tr>
            </a:tbl>
          </a:graphicData>
        </a:graphic>
      </p:graphicFrame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80669FD0-E981-4B07-BE67-2A265B0FB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5012" y="4953000"/>
            <a:ext cx="1104225" cy="548640"/>
          </a:xfrm>
          <a:prstGeom prst="rect">
            <a:avLst/>
          </a:prstGeom>
        </p:spPr>
      </p:pic>
      <p:pic>
        <p:nvPicPr>
          <p:cNvPr id="23" name="Picture 22" descr="A close up of a sign&#10;&#10;Description automatically generated">
            <a:extLst>
              <a:ext uri="{FF2B5EF4-FFF2-40B4-BE49-F238E27FC236}">
                <a16:creationId xmlns:a16="http://schemas.microsoft.com/office/drawing/2014/main" id="{3701E475-EC1B-43CA-B9F8-CE637DA897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3481" y="5677789"/>
            <a:ext cx="785931" cy="342012"/>
          </a:xfrm>
          <a:prstGeom prst="rect">
            <a:avLst/>
          </a:prstGeom>
        </p:spPr>
      </p:pic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0EC037C4-FC09-411F-924C-A65BB49EE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430633"/>
              </p:ext>
            </p:extLst>
          </p:nvPr>
        </p:nvGraphicFramePr>
        <p:xfrm>
          <a:off x="6270220" y="2457450"/>
          <a:ext cx="2059392" cy="1295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75997">
                  <a:extLst>
                    <a:ext uri="{9D8B030D-6E8A-4147-A177-3AD203B41FA5}">
                      <a16:colId xmlns:a16="http://schemas.microsoft.com/office/drawing/2014/main" val="1728466693"/>
                    </a:ext>
                  </a:extLst>
                </a:gridCol>
                <a:gridCol w="983395">
                  <a:extLst>
                    <a:ext uri="{9D8B030D-6E8A-4147-A177-3AD203B41FA5}">
                      <a16:colId xmlns:a16="http://schemas.microsoft.com/office/drawing/2014/main" val="59357785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Librairies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713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3.7.4.final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368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 err="1"/>
                        <a:t>Numpy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1.17.2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6475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/>
                        <a:t>Panda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0.25.1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7465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/>
                        <a:t>Seaborn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7526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/>
                        <a:t>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28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25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3B15037-4E28-484B-B744-3A52B768F923}"/>
              </a:ext>
            </a:extLst>
          </p:cNvPr>
          <p:cNvGrpSpPr/>
          <p:nvPr/>
        </p:nvGrpSpPr>
        <p:grpSpPr>
          <a:xfrm>
            <a:off x="3919708" y="2018863"/>
            <a:ext cx="2636488" cy="1467822"/>
            <a:chOff x="4317121" y="2341572"/>
            <a:chExt cx="2636488" cy="1467822"/>
          </a:xfrm>
        </p:grpSpPr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92C4CDA0-4086-4A14-B55F-8FAB7D3F0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7121" y="2364813"/>
              <a:ext cx="1017495" cy="343222"/>
            </a:xfrm>
            <a:custGeom>
              <a:avLst/>
              <a:gdLst>
                <a:gd name="T0" fmla="*/ 0 w 836"/>
                <a:gd name="T1" fmla="*/ 282 h 282"/>
                <a:gd name="T2" fmla="*/ 836 w 836"/>
                <a:gd name="T3" fmla="*/ 282 h 282"/>
                <a:gd name="T4" fmla="*/ 836 w 836"/>
                <a:gd name="T5" fmla="*/ 0 h 282"/>
                <a:gd name="T6" fmla="*/ 268 w 836"/>
                <a:gd name="T7" fmla="*/ 0 h 282"/>
                <a:gd name="T8" fmla="*/ 268 w 836"/>
                <a:gd name="T9" fmla="*/ 0 h 282"/>
                <a:gd name="T10" fmla="*/ 262 w 836"/>
                <a:gd name="T11" fmla="*/ 2 h 282"/>
                <a:gd name="T12" fmla="*/ 242 w 836"/>
                <a:gd name="T13" fmla="*/ 4 h 282"/>
                <a:gd name="T14" fmla="*/ 228 w 836"/>
                <a:gd name="T15" fmla="*/ 8 h 282"/>
                <a:gd name="T16" fmla="*/ 210 w 836"/>
                <a:gd name="T17" fmla="*/ 14 h 282"/>
                <a:gd name="T18" fmla="*/ 192 w 836"/>
                <a:gd name="T19" fmla="*/ 22 h 282"/>
                <a:gd name="T20" fmla="*/ 172 w 836"/>
                <a:gd name="T21" fmla="*/ 32 h 282"/>
                <a:gd name="T22" fmla="*/ 152 w 836"/>
                <a:gd name="T23" fmla="*/ 48 h 282"/>
                <a:gd name="T24" fmla="*/ 130 w 836"/>
                <a:gd name="T25" fmla="*/ 66 h 282"/>
                <a:gd name="T26" fmla="*/ 108 w 836"/>
                <a:gd name="T27" fmla="*/ 88 h 282"/>
                <a:gd name="T28" fmla="*/ 84 w 836"/>
                <a:gd name="T29" fmla="*/ 116 h 282"/>
                <a:gd name="T30" fmla="*/ 62 w 836"/>
                <a:gd name="T31" fmla="*/ 148 h 282"/>
                <a:gd name="T32" fmla="*/ 40 w 836"/>
                <a:gd name="T33" fmla="*/ 186 h 282"/>
                <a:gd name="T34" fmla="*/ 20 w 836"/>
                <a:gd name="T35" fmla="*/ 230 h 282"/>
                <a:gd name="T36" fmla="*/ 0 w 836"/>
                <a:gd name="T37" fmla="*/ 282 h 282"/>
                <a:gd name="T38" fmla="*/ 0 w 836"/>
                <a:gd name="T39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6" h="282">
                  <a:moveTo>
                    <a:pt x="0" y="282"/>
                  </a:moveTo>
                  <a:lnTo>
                    <a:pt x="836" y="282"/>
                  </a:lnTo>
                  <a:lnTo>
                    <a:pt x="836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62" y="2"/>
                  </a:lnTo>
                  <a:lnTo>
                    <a:pt x="242" y="4"/>
                  </a:lnTo>
                  <a:lnTo>
                    <a:pt x="228" y="8"/>
                  </a:lnTo>
                  <a:lnTo>
                    <a:pt x="210" y="14"/>
                  </a:lnTo>
                  <a:lnTo>
                    <a:pt x="192" y="22"/>
                  </a:lnTo>
                  <a:lnTo>
                    <a:pt x="172" y="32"/>
                  </a:lnTo>
                  <a:lnTo>
                    <a:pt x="152" y="48"/>
                  </a:lnTo>
                  <a:lnTo>
                    <a:pt x="130" y="66"/>
                  </a:lnTo>
                  <a:lnTo>
                    <a:pt x="108" y="88"/>
                  </a:lnTo>
                  <a:lnTo>
                    <a:pt x="84" y="116"/>
                  </a:lnTo>
                  <a:lnTo>
                    <a:pt x="62" y="148"/>
                  </a:lnTo>
                  <a:lnTo>
                    <a:pt x="40" y="186"/>
                  </a:lnTo>
                  <a:lnTo>
                    <a:pt x="20" y="230"/>
                  </a:lnTo>
                  <a:lnTo>
                    <a:pt x="0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B6A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FADB85F4-687F-466D-888C-8D35DEF00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3225" y="2341572"/>
              <a:ext cx="2390384" cy="1467822"/>
            </a:xfrm>
            <a:custGeom>
              <a:avLst/>
              <a:gdLst>
                <a:gd name="T0" fmla="*/ 1962 w 1964"/>
                <a:gd name="T1" fmla="*/ 394 h 1206"/>
                <a:gd name="T2" fmla="*/ 1960 w 1964"/>
                <a:gd name="T3" fmla="*/ 384 h 1206"/>
                <a:gd name="T4" fmla="*/ 1954 w 1964"/>
                <a:gd name="T5" fmla="*/ 368 h 1206"/>
                <a:gd name="T6" fmla="*/ 1948 w 1964"/>
                <a:gd name="T7" fmla="*/ 362 h 1206"/>
                <a:gd name="T8" fmla="*/ 1932 w 1964"/>
                <a:gd name="T9" fmla="*/ 350 h 1206"/>
                <a:gd name="T10" fmla="*/ 1912 w 1964"/>
                <a:gd name="T11" fmla="*/ 346 h 1206"/>
                <a:gd name="T12" fmla="*/ 1894 w 1964"/>
                <a:gd name="T13" fmla="*/ 350 h 1206"/>
                <a:gd name="T14" fmla="*/ 1876 w 1964"/>
                <a:gd name="T15" fmla="*/ 360 h 1206"/>
                <a:gd name="T16" fmla="*/ 1738 w 1964"/>
                <a:gd name="T17" fmla="*/ 410 h 1206"/>
                <a:gd name="T18" fmla="*/ 1444 w 1964"/>
                <a:gd name="T19" fmla="*/ 116 h 1206"/>
                <a:gd name="T20" fmla="*/ 1402 w 1964"/>
                <a:gd name="T21" fmla="*/ 76 h 1206"/>
                <a:gd name="T22" fmla="*/ 1356 w 1964"/>
                <a:gd name="T23" fmla="*/ 40 h 1206"/>
                <a:gd name="T24" fmla="*/ 1310 w 1964"/>
                <a:gd name="T25" fmla="*/ 14 h 1206"/>
                <a:gd name="T26" fmla="*/ 1276 w 1964"/>
                <a:gd name="T27" fmla="*/ 4 h 1206"/>
                <a:gd name="T28" fmla="*/ 1264 w 1964"/>
                <a:gd name="T29" fmla="*/ 4 h 1206"/>
                <a:gd name="T30" fmla="*/ 334 w 1964"/>
                <a:gd name="T31" fmla="*/ 0 h 1206"/>
                <a:gd name="T32" fmla="*/ 138 w 1964"/>
                <a:gd name="T33" fmla="*/ 2 h 1206"/>
                <a:gd name="T34" fmla="*/ 114 w 1964"/>
                <a:gd name="T35" fmla="*/ 4 h 1206"/>
                <a:gd name="T36" fmla="*/ 74 w 1964"/>
                <a:gd name="T37" fmla="*/ 12 h 1206"/>
                <a:gd name="T38" fmla="*/ 42 w 1964"/>
                <a:gd name="T39" fmla="*/ 26 h 1206"/>
                <a:gd name="T40" fmla="*/ 0 w 1964"/>
                <a:gd name="T41" fmla="*/ 52 h 1206"/>
                <a:gd name="T42" fmla="*/ 16 w 1964"/>
                <a:gd name="T43" fmla="*/ 44 h 1206"/>
                <a:gd name="T44" fmla="*/ 54 w 1964"/>
                <a:gd name="T45" fmla="*/ 30 h 1206"/>
                <a:gd name="T46" fmla="*/ 92 w 1964"/>
                <a:gd name="T47" fmla="*/ 26 h 1206"/>
                <a:gd name="T48" fmla="*/ 132 w 1964"/>
                <a:gd name="T49" fmla="*/ 28 h 1206"/>
                <a:gd name="T50" fmla="*/ 172 w 1964"/>
                <a:gd name="T51" fmla="*/ 38 h 1206"/>
                <a:gd name="T52" fmla="*/ 214 w 1964"/>
                <a:gd name="T53" fmla="*/ 54 h 1206"/>
                <a:gd name="T54" fmla="*/ 256 w 1964"/>
                <a:gd name="T55" fmla="*/ 80 h 1206"/>
                <a:gd name="T56" fmla="*/ 298 w 1964"/>
                <a:gd name="T57" fmla="*/ 112 h 1206"/>
                <a:gd name="T58" fmla="*/ 1212 w 1964"/>
                <a:gd name="T59" fmla="*/ 1026 h 1206"/>
                <a:gd name="T60" fmla="*/ 1120 w 1964"/>
                <a:gd name="T61" fmla="*/ 1118 h 1206"/>
                <a:gd name="T62" fmla="*/ 1108 w 1964"/>
                <a:gd name="T63" fmla="*/ 1136 h 1206"/>
                <a:gd name="T64" fmla="*/ 1104 w 1964"/>
                <a:gd name="T65" fmla="*/ 1154 h 1206"/>
                <a:gd name="T66" fmla="*/ 1108 w 1964"/>
                <a:gd name="T67" fmla="*/ 1174 h 1206"/>
                <a:gd name="T68" fmla="*/ 1118 w 1964"/>
                <a:gd name="T69" fmla="*/ 1190 h 1206"/>
                <a:gd name="T70" fmla="*/ 1126 w 1964"/>
                <a:gd name="T71" fmla="*/ 1194 h 1206"/>
                <a:gd name="T72" fmla="*/ 1142 w 1964"/>
                <a:gd name="T73" fmla="*/ 1202 h 1206"/>
                <a:gd name="T74" fmla="*/ 1874 w 1964"/>
                <a:gd name="T75" fmla="*/ 1206 h 1206"/>
                <a:gd name="T76" fmla="*/ 1892 w 1964"/>
                <a:gd name="T77" fmla="*/ 1206 h 1206"/>
                <a:gd name="T78" fmla="*/ 1926 w 1964"/>
                <a:gd name="T79" fmla="*/ 1194 h 1206"/>
                <a:gd name="T80" fmla="*/ 1940 w 1964"/>
                <a:gd name="T81" fmla="*/ 1182 h 1206"/>
                <a:gd name="T82" fmla="*/ 1960 w 1964"/>
                <a:gd name="T83" fmla="*/ 1152 h 1206"/>
                <a:gd name="T84" fmla="*/ 1964 w 1964"/>
                <a:gd name="T85" fmla="*/ 1116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64" h="1206">
                  <a:moveTo>
                    <a:pt x="1964" y="1116"/>
                  </a:moveTo>
                  <a:lnTo>
                    <a:pt x="1962" y="394"/>
                  </a:lnTo>
                  <a:lnTo>
                    <a:pt x="1962" y="394"/>
                  </a:lnTo>
                  <a:lnTo>
                    <a:pt x="1960" y="384"/>
                  </a:lnTo>
                  <a:lnTo>
                    <a:pt x="1958" y="376"/>
                  </a:lnTo>
                  <a:lnTo>
                    <a:pt x="1954" y="368"/>
                  </a:lnTo>
                  <a:lnTo>
                    <a:pt x="1948" y="362"/>
                  </a:lnTo>
                  <a:lnTo>
                    <a:pt x="1948" y="362"/>
                  </a:lnTo>
                  <a:lnTo>
                    <a:pt x="1940" y="354"/>
                  </a:lnTo>
                  <a:lnTo>
                    <a:pt x="1932" y="350"/>
                  </a:lnTo>
                  <a:lnTo>
                    <a:pt x="1922" y="348"/>
                  </a:lnTo>
                  <a:lnTo>
                    <a:pt x="1912" y="346"/>
                  </a:lnTo>
                  <a:lnTo>
                    <a:pt x="1904" y="348"/>
                  </a:lnTo>
                  <a:lnTo>
                    <a:pt x="1894" y="350"/>
                  </a:lnTo>
                  <a:lnTo>
                    <a:pt x="1884" y="354"/>
                  </a:lnTo>
                  <a:lnTo>
                    <a:pt x="1876" y="360"/>
                  </a:lnTo>
                  <a:lnTo>
                    <a:pt x="1782" y="456"/>
                  </a:lnTo>
                  <a:lnTo>
                    <a:pt x="1738" y="410"/>
                  </a:lnTo>
                  <a:lnTo>
                    <a:pt x="1738" y="410"/>
                  </a:lnTo>
                  <a:lnTo>
                    <a:pt x="1444" y="116"/>
                  </a:lnTo>
                  <a:lnTo>
                    <a:pt x="1444" y="116"/>
                  </a:lnTo>
                  <a:lnTo>
                    <a:pt x="1402" y="76"/>
                  </a:lnTo>
                  <a:lnTo>
                    <a:pt x="1380" y="58"/>
                  </a:lnTo>
                  <a:lnTo>
                    <a:pt x="1356" y="40"/>
                  </a:lnTo>
                  <a:lnTo>
                    <a:pt x="1332" y="26"/>
                  </a:lnTo>
                  <a:lnTo>
                    <a:pt x="1310" y="14"/>
                  </a:lnTo>
                  <a:lnTo>
                    <a:pt x="1286" y="6"/>
                  </a:lnTo>
                  <a:lnTo>
                    <a:pt x="1276" y="4"/>
                  </a:lnTo>
                  <a:lnTo>
                    <a:pt x="1264" y="4"/>
                  </a:lnTo>
                  <a:lnTo>
                    <a:pt x="1264" y="4"/>
                  </a:lnTo>
                  <a:lnTo>
                    <a:pt x="716" y="2"/>
                  </a:lnTo>
                  <a:lnTo>
                    <a:pt x="334" y="0"/>
                  </a:lnTo>
                  <a:lnTo>
                    <a:pt x="200" y="0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14" y="4"/>
                  </a:lnTo>
                  <a:lnTo>
                    <a:pt x="92" y="8"/>
                  </a:lnTo>
                  <a:lnTo>
                    <a:pt x="74" y="12"/>
                  </a:lnTo>
                  <a:lnTo>
                    <a:pt x="58" y="18"/>
                  </a:lnTo>
                  <a:lnTo>
                    <a:pt x="42" y="26"/>
                  </a:lnTo>
                  <a:lnTo>
                    <a:pt x="28" y="3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16" y="44"/>
                  </a:lnTo>
                  <a:lnTo>
                    <a:pt x="36" y="36"/>
                  </a:lnTo>
                  <a:lnTo>
                    <a:pt x="54" y="30"/>
                  </a:lnTo>
                  <a:lnTo>
                    <a:pt x="74" y="28"/>
                  </a:lnTo>
                  <a:lnTo>
                    <a:pt x="92" y="26"/>
                  </a:lnTo>
                  <a:lnTo>
                    <a:pt x="112" y="26"/>
                  </a:lnTo>
                  <a:lnTo>
                    <a:pt x="132" y="28"/>
                  </a:lnTo>
                  <a:lnTo>
                    <a:pt x="152" y="32"/>
                  </a:lnTo>
                  <a:lnTo>
                    <a:pt x="172" y="38"/>
                  </a:lnTo>
                  <a:lnTo>
                    <a:pt x="194" y="44"/>
                  </a:lnTo>
                  <a:lnTo>
                    <a:pt x="214" y="54"/>
                  </a:lnTo>
                  <a:lnTo>
                    <a:pt x="234" y="66"/>
                  </a:lnTo>
                  <a:lnTo>
                    <a:pt x="256" y="80"/>
                  </a:lnTo>
                  <a:lnTo>
                    <a:pt x="276" y="94"/>
                  </a:lnTo>
                  <a:lnTo>
                    <a:pt x="298" y="112"/>
                  </a:lnTo>
                  <a:lnTo>
                    <a:pt x="318" y="132"/>
                  </a:lnTo>
                  <a:lnTo>
                    <a:pt x="1212" y="1026"/>
                  </a:lnTo>
                  <a:lnTo>
                    <a:pt x="1120" y="1118"/>
                  </a:lnTo>
                  <a:lnTo>
                    <a:pt x="1120" y="1118"/>
                  </a:lnTo>
                  <a:lnTo>
                    <a:pt x="1114" y="1126"/>
                  </a:lnTo>
                  <a:lnTo>
                    <a:pt x="1108" y="1136"/>
                  </a:lnTo>
                  <a:lnTo>
                    <a:pt x="1106" y="1146"/>
                  </a:lnTo>
                  <a:lnTo>
                    <a:pt x="1104" y="1154"/>
                  </a:lnTo>
                  <a:lnTo>
                    <a:pt x="1106" y="1164"/>
                  </a:lnTo>
                  <a:lnTo>
                    <a:pt x="1108" y="1174"/>
                  </a:lnTo>
                  <a:lnTo>
                    <a:pt x="1112" y="1182"/>
                  </a:lnTo>
                  <a:lnTo>
                    <a:pt x="1118" y="1190"/>
                  </a:lnTo>
                  <a:lnTo>
                    <a:pt x="1118" y="1190"/>
                  </a:lnTo>
                  <a:lnTo>
                    <a:pt x="1126" y="1194"/>
                  </a:lnTo>
                  <a:lnTo>
                    <a:pt x="1134" y="1200"/>
                  </a:lnTo>
                  <a:lnTo>
                    <a:pt x="1142" y="1202"/>
                  </a:lnTo>
                  <a:lnTo>
                    <a:pt x="1152" y="1204"/>
                  </a:lnTo>
                  <a:lnTo>
                    <a:pt x="1874" y="1206"/>
                  </a:lnTo>
                  <a:lnTo>
                    <a:pt x="1874" y="1206"/>
                  </a:lnTo>
                  <a:lnTo>
                    <a:pt x="1892" y="1206"/>
                  </a:lnTo>
                  <a:lnTo>
                    <a:pt x="1910" y="1202"/>
                  </a:lnTo>
                  <a:lnTo>
                    <a:pt x="1926" y="1194"/>
                  </a:lnTo>
                  <a:lnTo>
                    <a:pt x="1940" y="1182"/>
                  </a:lnTo>
                  <a:lnTo>
                    <a:pt x="1940" y="1182"/>
                  </a:lnTo>
                  <a:lnTo>
                    <a:pt x="1952" y="1168"/>
                  </a:lnTo>
                  <a:lnTo>
                    <a:pt x="1960" y="1152"/>
                  </a:lnTo>
                  <a:lnTo>
                    <a:pt x="1964" y="1134"/>
                  </a:lnTo>
                  <a:lnTo>
                    <a:pt x="1964" y="1116"/>
                  </a:lnTo>
                  <a:lnTo>
                    <a:pt x="1964" y="111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0281A6-94A9-49B6-9BDC-9D1DD821BA7E}"/>
                </a:ext>
              </a:extLst>
            </p:cNvPr>
            <p:cNvSpPr/>
            <p:nvPr/>
          </p:nvSpPr>
          <p:spPr>
            <a:xfrm rot="2677252">
              <a:off x="5252518" y="2769711"/>
              <a:ext cx="15841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sz="1400" b="1" i="1" dirty="0">
                  <a:solidFill>
                    <a:schemeClr val="bg2"/>
                  </a:solidFill>
                  <a:latin typeface="Georgia" pitchFamily="18" charset="0"/>
                </a:rPr>
                <a:t>01 - Santé</a:t>
              </a:r>
              <a:endParaRPr lang="en-GB" sz="1400" dirty="0">
                <a:solidFill>
                  <a:schemeClr val="bg2"/>
                </a:solidFill>
                <a:latin typeface="Georgia" pitchFamily="18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604D36F-59F7-4272-BB7B-C10C81D27F87}"/>
              </a:ext>
            </a:extLst>
          </p:cNvPr>
          <p:cNvGrpSpPr/>
          <p:nvPr/>
        </p:nvGrpSpPr>
        <p:grpSpPr>
          <a:xfrm>
            <a:off x="6579532" y="4780578"/>
            <a:ext cx="2667462" cy="1467822"/>
            <a:chOff x="3757675" y="5103287"/>
            <a:chExt cx="2667462" cy="1467822"/>
          </a:xfrm>
        </p:grpSpPr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F70DC237-C9B6-4D56-BD81-B5A495E23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7642" y="6203545"/>
              <a:ext cx="1017495" cy="340788"/>
            </a:xfrm>
            <a:custGeom>
              <a:avLst/>
              <a:gdLst>
                <a:gd name="T0" fmla="*/ 836 w 836"/>
                <a:gd name="T1" fmla="*/ 0 h 280"/>
                <a:gd name="T2" fmla="*/ 0 w 836"/>
                <a:gd name="T3" fmla="*/ 0 h 280"/>
                <a:gd name="T4" fmla="*/ 0 w 836"/>
                <a:gd name="T5" fmla="*/ 280 h 280"/>
                <a:gd name="T6" fmla="*/ 566 w 836"/>
                <a:gd name="T7" fmla="*/ 280 h 280"/>
                <a:gd name="T8" fmla="*/ 566 w 836"/>
                <a:gd name="T9" fmla="*/ 280 h 280"/>
                <a:gd name="T10" fmla="*/ 574 w 836"/>
                <a:gd name="T11" fmla="*/ 280 h 280"/>
                <a:gd name="T12" fmla="*/ 594 w 836"/>
                <a:gd name="T13" fmla="*/ 276 h 280"/>
                <a:gd name="T14" fmla="*/ 608 w 836"/>
                <a:gd name="T15" fmla="*/ 274 h 280"/>
                <a:gd name="T16" fmla="*/ 624 w 836"/>
                <a:gd name="T17" fmla="*/ 268 h 280"/>
                <a:gd name="T18" fmla="*/ 644 w 836"/>
                <a:gd name="T19" fmla="*/ 260 h 280"/>
                <a:gd name="T20" fmla="*/ 662 w 836"/>
                <a:gd name="T21" fmla="*/ 248 h 280"/>
                <a:gd name="T22" fmla="*/ 684 w 836"/>
                <a:gd name="T23" fmla="*/ 234 h 280"/>
                <a:gd name="T24" fmla="*/ 706 w 836"/>
                <a:gd name="T25" fmla="*/ 216 h 280"/>
                <a:gd name="T26" fmla="*/ 728 w 836"/>
                <a:gd name="T27" fmla="*/ 192 h 280"/>
                <a:gd name="T28" fmla="*/ 750 w 836"/>
                <a:gd name="T29" fmla="*/ 166 h 280"/>
                <a:gd name="T30" fmla="*/ 774 w 836"/>
                <a:gd name="T31" fmla="*/ 132 h 280"/>
                <a:gd name="T32" fmla="*/ 796 w 836"/>
                <a:gd name="T33" fmla="*/ 94 h 280"/>
                <a:gd name="T34" fmla="*/ 816 w 836"/>
                <a:gd name="T35" fmla="*/ 50 h 280"/>
                <a:gd name="T36" fmla="*/ 836 w 836"/>
                <a:gd name="T37" fmla="*/ 0 h 280"/>
                <a:gd name="T38" fmla="*/ 836 w 836"/>
                <a:gd name="T39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6" h="280">
                  <a:moveTo>
                    <a:pt x="836" y="0"/>
                  </a:moveTo>
                  <a:lnTo>
                    <a:pt x="0" y="0"/>
                  </a:lnTo>
                  <a:lnTo>
                    <a:pt x="0" y="280"/>
                  </a:lnTo>
                  <a:lnTo>
                    <a:pt x="566" y="280"/>
                  </a:lnTo>
                  <a:lnTo>
                    <a:pt x="566" y="280"/>
                  </a:lnTo>
                  <a:lnTo>
                    <a:pt x="574" y="280"/>
                  </a:lnTo>
                  <a:lnTo>
                    <a:pt x="594" y="276"/>
                  </a:lnTo>
                  <a:lnTo>
                    <a:pt x="608" y="274"/>
                  </a:lnTo>
                  <a:lnTo>
                    <a:pt x="624" y="268"/>
                  </a:lnTo>
                  <a:lnTo>
                    <a:pt x="644" y="260"/>
                  </a:lnTo>
                  <a:lnTo>
                    <a:pt x="662" y="248"/>
                  </a:lnTo>
                  <a:lnTo>
                    <a:pt x="684" y="234"/>
                  </a:lnTo>
                  <a:lnTo>
                    <a:pt x="706" y="216"/>
                  </a:lnTo>
                  <a:lnTo>
                    <a:pt x="728" y="192"/>
                  </a:lnTo>
                  <a:lnTo>
                    <a:pt x="750" y="166"/>
                  </a:lnTo>
                  <a:lnTo>
                    <a:pt x="774" y="132"/>
                  </a:lnTo>
                  <a:lnTo>
                    <a:pt x="796" y="94"/>
                  </a:lnTo>
                  <a:lnTo>
                    <a:pt x="816" y="50"/>
                  </a:lnTo>
                  <a:lnTo>
                    <a:pt x="836" y="0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rgbClr val="B6A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35">
              <a:extLst>
                <a:ext uri="{FF2B5EF4-FFF2-40B4-BE49-F238E27FC236}">
                  <a16:creationId xmlns:a16="http://schemas.microsoft.com/office/drawing/2014/main" id="{8DE7286C-52CC-4102-A65A-43BBE3AA5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2716" y="5103287"/>
              <a:ext cx="2390384" cy="1467822"/>
            </a:xfrm>
            <a:custGeom>
              <a:avLst/>
              <a:gdLst>
                <a:gd name="T0" fmla="*/ 2 w 1964"/>
                <a:gd name="T1" fmla="*/ 812 h 1206"/>
                <a:gd name="T2" fmla="*/ 4 w 1964"/>
                <a:gd name="T3" fmla="*/ 820 h 1206"/>
                <a:gd name="T4" fmla="*/ 10 w 1964"/>
                <a:gd name="T5" fmla="*/ 838 h 1206"/>
                <a:gd name="T6" fmla="*/ 16 w 1964"/>
                <a:gd name="T7" fmla="*/ 844 h 1206"/>
                <a:gd name="T8" fmla="*/ 32 w 1964"/>
                <a:gd name="T9" fmla="*/ 854 h 1206"/>
                <a:gd name="T10" fmla="*/ 52 w 1964"/>
                <a:gd name="T11" fmla="*/ 858 h 1206"/>
                <a:gd name="T12" fmla="*/ 70 w 1964"/>
                <a:gd name="T13" fmla="*/ 854 h 1206"/>
                <a:gd name="T14" fmla="*/ 88 w 1964"/>
                <a:gd name="T15" fmla="*/ 844 h 1206"/>
                <a:gd name="T16" fmla="*/ 226 w 1964"/>
                <a:gd name="T17" fmla="*/ 794 h 1206"/>
                <a:gd name="T18" fmla="*/ 520 w 1964"/>
                <a:gd name="T19" fmla="*/ 1090 h 1206"/>
                <a:gd name="T20" fmla="*/ 562 w 1964"/>
                <a:gd name="T21" fmla="*/ 1128 h 1206"/>
                <a:gd name="T22" fmla="*/ 608 w 1964"/>
                <a:gd name="T23" fmla="*/ 1164 h 1206"/>
                <a:gd name="T24" fmla="*/ 654 w 1964"/>
                <a:gd name="T25" fmla="*/ 1190 h 1206"/>
                <a:gd name="T26" fmla="*/ 688 w 1964"/>
                <a:gd name="T27" fmla="*/ 1200 h 1206"/>
                <a:gd name="T28" fmla="*/ 700 w 1964"/>
                <a:gd name="T29" fmla="*/ 1202 h 1206"/>
                <a:gd name="T30" fmla="*/ 1630 w 1964"/>
                <a:gd name="T31" fmla="*/ 1206 h 1206"/>
                <a:gd name="T32" fmla="*/ 1826 w 1964"/>
                <a:gd name="T33" fmla="*/ 1204 h 1206"/>
                <a:gd name="T34" fmla="*/ 1850 w 1964"/>
                <a:gd name="T35" fmla="*/ 1202 h 1206"/>
                <a:gd name="T36" fmla="*/ 1890 w 1964"/>
                <a:gd name="T37" fmla="*/ 1192 h 1206"/>
                <a:gd name="T38" fmla="*/ 1922 w 1964"/>
                <a:gd name="T39" fmla="*/ 1180 h 1206"/>
                <a:gd name="T40" fmla="*/ 1964 w 1964"/>
                <a:gd name="T41" fmla="*/ 1154 h 1206"/>
                <a:gd name="T42" fmla="*/ 1946 w 1964"/>
                <a:gd name="T43" fmla="*/ 1162 h 1206"/>
                <a:gd name="T44" fmla="*/ 1910 w 1964"/>
                <a:gd name="T45" fmla="*/ 1174 h 1206"/>
                <a:gd name="T46" fmla="*/ 1872 w 1964"/>
                <a:gd name="T47" fmla="*/ 1180 h 1206"/>
                <a:gd name="T48" fmla="*/ 1832 w 1964"/>
                <a:gd name="T49" fmla="*/ 1178 h 1206"/>
                <a:gd name="T50" fmla="*/ 1792 w 1964"/>
                <a:gd name="T51" fmla="*/ 1168 h 1206"/>
                <a:gd name="T52" fmla="*/ 1750 w 1964"/>
                <a:gd name="T53" fmla="*/ 1150 h 1206"/>
                <a:gd name="T54" fmla="*/ 1708 w 1964"/>
                <a:gd name="T55" fmla="*/ 1126 h 1206"/>
                <a:gd name="T56" fmla="*/ 1666 w 1964"/>
                <a:gd name="T57" fmla="*/ 1092 h 1206"/>
                <a:gd name="T58" fmla="*/ 752 w 1964"/>
                <a:gd name="T59" fmla="*/ 178 h 1206"/>
                <a:gd name="T60" fmla="*/ 844 w 1964"/>
                <a:gd name="T61" fmla="*/ 86 h 1206"/>
                <a:gd name="T62" fmla="*/ 856 w 1964"/>
                <a:gd name="T63" fmla="*/ 70 h 1206"/>
                <a:gd name="T64" fmla="*/ 860 w 1964"/>
                <a:gd name="T65" fmla="*/ 50 h 1206"/>
                <a:gd name="T66" fmla="*/ 856 w 1964"/>
                <a:gd name="T67" fmla="*/ 32 h 1206"/>
                <a:gd name="T68" fmla="*/ 846 w 1964"/>
                <a:gd name="T69" fmla="*/ 16 h 1206"/>
                <a:gd name="T70" fmla="*/ 838 w 1964"/>
                <a:gd name="T71" fmla="*/ 10 h 1206"/>
                <a:gd name="T72" fmla="*/ 822 w 1964"/>
                <a:gd name="T73" fmla="*/ 2 h 1206"/>
                <a:gd name="T74" fmla="*/ 90 w 1964"/>
                <a:gd name="T75" fmla="*/ 0 h 1206"/>
                <a:gd name="T76" fmla="*/ 72 w 1964"/>
                <a:gd name="T77" fmla="*/ 0 h 1206"/>
                <a:gd name="T78" fmla="*/ 38 w 1964"/>
                <a:gd name="T79" fmla="*/ 12 h 1206"/>
                <a:gd name="T80" fmla="*/ 24 w 1964"/>
                <a:gd name="T81" fmla="*/ 22 h 1206"/>
                <a:gd name="T82" fmla="*/ 4 w 1964"/>
                <a:gd name="T83" fmla="*/ 52 h 1206"/>
                <a:gd name="T84" fmla="*/ 0 w 1964"/>
                <a:gd name="T85" fmla="*/ 90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64" h="1206">
                  <a:moveTo>
                    <a:pt x="0" y="90"/>
                  </a:moveTo>
                  <a:lnTo>
                    <a:pt x="2" y="812"/>
                  </a:lnTo>
                  <a:lnTo>
                    <a:pt x="2" y="812"/>
                  </a:lnTo>
                  <a:lnTo>
                    <a:pt x="4" y="820"/>
                  </a:lnTo>
                  <a:lnTo>
                    <a:pt x="6" y="830"/>
                  </a:lnTo>
                  <a:lnTo>
                    <a:pt x="10" y="838"/>
                  </a:lnTo>
                  <a:lnTo>
                    <a:pt x="16" y="844"/>
                  </a:lnTo>
                  <a:lnTo>
                    <a:pt x="16" y="844"/>
                  </a:lnTo>
                  <a:lnTo>
                    <a:pt x="24" y="850"/>
                  </a:lnTo>
                  <a:lnTo>
                    <a:pt x="32" y="854"/>
                  </a:lnTo>
                  <a:lnTo>
                    <a:pt x="42" y="858"/>
                  </a:lnTo>
                  <a:lnTo>
                    <a:pt x="52" y="858"/>
                  </a:lnTo>
                  <a:lnTo>
                    <a:pt x="60" y="858"/>
                  </a:lnTo>
                  <a:lnTo>
                    <a:pt x="70" y="854"/>
                  </a:lnTo>
                  <a:lnTo>
                    <a:pt x="80" y="850"/>
                  </a:lnTo>
                  <a:lnTo>
                    <a:pt x="88" y="844"/>
                  </a:lnTo>
                  <a:lnTo>
                    <a:pt x="180" y="750"/>
                  </a:lnTo>
                  <a:lnTo>
                    <a:pt x="226" y="794"/>
                  </a:lnTo>
                  <a:lnTo>
                    <a:pt x="226" y="794"/>
                  </a:lnTo>
                  <a:lnTo>
                    <a:pt x="520" y="1090"/>
                  </a:lnTo>
                  <a:lnTo>
                    <a:pt x="520" y="1090"/>
                  </a:lnTo>
                  <a:lnTo>
                    <a:pt x="562" y="1128"/>
                  </a:lnTo>
                  <a:lnTo>
                    <a:pt x="584" y="1148"/>
                  </a:lnTo>
                  <a:lnTo>
                    <a:pt x="608" y="1164"/>
                  </a:lnTo>
                  <a:lnTo>
                    <a:pt x="632" y="1180"/>
                  </a:lnTo>
                  <a:lnTo>
                    <a:pt x="654" y="1190"/>
                  </a:lnTo>
                  <a:lnTo>
                    <a:pt x="678" y="1198"/>
                  </a:lnTo>
                  <a:lnTo>
                    <a:pt x="688" y="1200"/>
                  </a:lnTo>
                  <a:lnTo>
                    <a:pt x="700" y="1202"/>
                  </a:lnTo>
                  <a:lnTo>
                    <a:pt x="700" y="1202"/>
                  </a:lnTo>
                  <a:lnTo>
                    <a:pt x="1248" y="1204"/>
                  </a:lnTo>
                  <a:lnTo>
                    <a:pt x="1630" y="1206"/>
                  </a:lnTo>
                  <a:lnTo>
                    <a:pt x="1764" y="1204"/>
                  </a:lnTo>
                  <a:lnTo>
                    <a:pt x="1826" y="1204"/>
                  </a:lnTo>
                  <a:lnTo>
                    <a:pt x="1826" y="1204"/>
                  </a:lnTo>
                  <a:lnTo>
                    <a:pt x="1850" y="1202"/>
                  </a:lnTo>
                  <a:lnTo>
                    <a:pt x="1872" y="1198"/>
                  </a:lnTo>
                  <a:lnTo>
                    <a:pt x="1890" y="1192"/>
                  </a:lnTo>
                  <a:lnTo>
                    <a:pt x="1906" y="1186"/>
                  </a:lnTo>
                  <a:lnTo>
                    <a:pt x="1922" y="1180"/>
                  </a:lnTo>
                  <a:lnTo>
                    <a:pt x="1936" y="1172"/>
                  </a:lnTo>
                  <a:lnTo>
                    <a:pt x="1964" y="1154"/>
                  </a:lnTo>
                  <a:lnTo>
                    <a:pt x="1964" y="1154"/>
                  </a:lnTo>
                  <a:lnTo>
                    <a:pt x="1946" y="1162"/>
                  </a:lnTo>
                  <a:lnTo>
                    <a:pt x="1928" y="1168"/>
                  </a:lnTo>
                  <a:lnTo>
                    <a:pt x="1910" y="1174"/>
                  </a:lnTo>
                  <a:lnTo>
                    <a:pt x="1890" y="1178"/>
                  </a:lnTo>
                  <a:lnTo>
                    <a:pt x="1872" y="1180"/>
                  </a:lnTo>
                  <a:lnTo>
                    <a:pt x="1852" y="1180"/>
                  </a:lnTo>
                  <a:lnTo>
                    <a:pt x="1832" y="1178"/>
                  </a:lnTo>
                  <a:lnTo>
                    <a:pt x="1812" y="1174"/>
                  </a:lnTo>
                  <a:lnTo>
                    <a:pt x="1792" y="1168"/>
                  </a:lnTo>
                  <a:lnTo>
                    <a:pt x="1770" y="1160"/>
                  </a:lnTo>
                  <a:lnTo>
                    <a:pt x="1750" y="1150"/>
                  </a:lnTo>
                  <a:lnTo>
                    <a:pt x="1730" y="1140"/>
                  </a:lnTo>
                  <a:lnTo>
                    <a:pt x="1708" y="1126"/>
                  </a:lnTo>
                  <a:lnTo>
                    <a:pt x="1688" y="1110"/>
                  </a:lnTo>
                  <a:lnTo>
                    <a:pt x="1666" y="1092"/>
                  </a:lnTo>
                  <a:lnTo>
                    <a:pt x="1646" y="1074"/>
                  </a:lnTo>
                  <a:lnTo>
                    <a:pt x="752" y="178"/>
                  </a:lnTo>
                  <a:lnTo>
                    <a:pt x="844" y="86"/>
                  </a:lnTo>
                  <a:lnTo>
                    <a:pt x="844" y="86"/>
                  </a:lnTo>
                  <a:lnTo>
                    <a:pt x="850" y="78"/>
                  </a:lnTo>
                  <a:lnTo>
                    <a:pt x="856" y="70"/>
                  </a:lnTo>
                  <a:lnTo>
                    <a:pt x="858" y="60"/>
                  </a:lnTo>
                  <a:lnTo>
                    <a:pt x="860" y="50"/>
                  </a:lnTo>
                  <a:lnTo>
                    <a:pt x="858" y="42"/>
                  </a:lnTo>
                  <a:lnTo>
                    <a:pt x="856" y="32"/>
                  </a:lnTo>
                  <a:lnTo>
                    <a:pt x="852" y="24"/>
                  </a:lnTo>
                  <a:lnTo>
                    <a:pt x="846" y="16"/>
                  </a:lnTo>
                  <a:lnTo>
                    <a:pt x="846" y="16"/>
                  </a:lnTo>
                  <a:lnTo>
                    <a:pt x="838" y="10"/>
                  </a:lnTo>
                  <a:lnTo>
                    <a:pt x="830" y="6"/>
                  </a:lnTo>
                  <a:lnTo>
                    <a:pt x="822" y="2"/>
                  </a:lnTo>
                  <a:lnTo>
                    <a:pt x="812" y="2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72" y="0"/>
                  </a:lnTo>
                  <a:lnTo>
                    <a:pt x="54" y="4"/>
                  </a:lnTo>
                  <a:lnTo>
                    <a:pt x="38" y="1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12" y="36"/>
                  </a:lnTo>
                  <a:lnTo>
                    <a:pt x="4" y="52"/>
                  </a:lnTo>
                  <a:lnTo>
                    <a:pt x="0" y="70"/>
                  </a:lnTo>
                  <a:lnTo>
                    <a:pt x="0" y="9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64BE8F2-2BC1-4034-9580-60BFBC8417C3}"/>
                </a:ext>
              </a:extLst>
            </p:cNvPr>
            <p:cNvSpPr/>
            <p:nvPr/>
          </p:nvSpPr>
          <p:spPr>
            <a:xfrm rot="2623787">
              <a:off x="3757675" y="5797048"/>
              <a:ext cx="178980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b="1" i="1" dirty="0">
                  <a:solidFill>
                    <a:schemeClr val="bg2"/>
                  </a:solidFill>
                  <a:latin typeface="Georgia" pitchFamily="18" charset="0"/>
                </a:rPr>
                <a:t>04 -</a:t>
              </a:r>
              <a:r>
                <a:rPr lang="en-GB" sz="1200" b="1" i="1" dirty="0" err="1">
                  <a:solidFill>
                    <a:schemeClr val="bg2"/>
                  </a:solidFill>
                  <a:latin typeface="Georgia" pitchFamily="18" charset="0"/>
                </a:rPr>
                <a:t>Environnement</a:t>
              </a:r>
              <a:r>
                <a:rPr lang="en-GB" sz="1200" dirty="0">
                  <a:solidFill>
                    <a:schemeClr val="bg2"/>
                  </a:solidFill>
                  <a:latin typeface="Georgia" pitchFamily="18" charset="0"/>
                </a:rPr>
                <a:t>.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19EFF9B-856B-4AF7-B52C-8533037E65FA}"/>
              </a:ext>
            </a:extLst>
          </p:cNvPr>
          <p:cNvGrpSpPr/>
          <p:nvPr/>
        </p:nvGrpSpPr>
        <p:grpSpPr>
          <a:xfrm flipH="1">
            <a:off x="6598744" y="2019717"/>
            <a:ext cx="2607028" cy="1467822"/>
            <a:chOff x="4317121" y="2340471"/>
            <a:chExt cx="2607028" cy="1467822"/>
          </a:xfrm>
        </p:grpSpPr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id="{4836BB51-2E70-4DC3-929B-43917D629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7121" y="2364813"/>
              <a:ext cx="1017495" cy="343222"/>
            </a:xfrm>
            <a:custGeom>
              <a:avLst/>
              <a:gdLst>
                <a:gd name="T0" fmla="*/ 0 w 836"/>
                <a:gd name="T1" fmla="*/ 282 h 282"/>
                <a:gd name="T2" fmla="*/ 836 w 836"/>
                <a:gd name="T3" fmla="*/ 282 h 282"/>
                <a:gd name="T4" fmla="*/ 836 w 836"/>
                <a:gd name="T5" fmla="*/ 0 h 282"/>
                <a:gd name="T6" fmla="*/ 268 w 836"/>
                <a:gd name="T7" fmla="*/ 0 h 282"/>
                <a:gd name="T8" fmla="*/ 268 w 836"/>
                <a:gd name="T9" fmla="*/ 0 h 282"/>
                <a:gd name="T10" fmla="*/ 262 w 836"/>
                <a:gd name="T11" fmla="*/ 2 h 282"/>
                <a:gd name="T12" fmla="*/ 242 w 836"/>
                <a:gd name="T13" fmla="*/ 4 h 282"/>
                <a:gd name="T14" fmla="*/ 228 w 836"/>
                <a:gd name="T15" fmla="*/ 8 h 282"/>
                <a:gd name="T16" fmla="*/ 210 w 836"/>
                <a:gd name="T17" fmla="*/ 14 h 282"/>
                <a:gd name="T18" fmla="*/ 192 w 836"/>
                <a:gd name="T19" fmla="*/ 22 h 282"/>
                <a:gd name="T20" fmla="*/ 172 w 836"/>
                <a:gd name="T21" fmla="*/ 32 h 282"/>
                <a:gd name="T22" fmla="*/ 152 w 836"/>
                <a:gd name="T23" fmla="*/ 48 h 282"/>
                <a:gd name="T24" fmla="*/ 130 w 836"/>
                <a:gd name="T25" fmla="*/ 66 h 282"/>
                <a:gd name="T26" fmla="*/ 108 w 836"/>
                <a:gd name="T27" fmla="*/ 88 h 282"/>
                <a:gd name="T28" fmla="*/ 84 w 836"/>
                <a:gd name="T29" fmla="*/ 116 h 282"/>
                <a:gd name="T30" fmla="*/ 62 w 836"/>
                <a:gd name="T31" fmla="*/ 148 h 282"/>
                <a:gd name="T32" fmla="*/ 40 w 836"/>
                <a:gd name="T33" fmla="*/ 186 h 282"/>
                <a:gd name="T34" fmla="*/ 20 w 836"/>
                <a:gd name="T35" fmla="*/ 230 h 282"/>
                <a:gd name="T36" fmla="*/ 0 w 836"/>
                <a:gd name="T37" fmla="*/ 282 h 282"/>
                <a:gd name="T38" fmla="*/ 0 w 836"/>
                <a:gd name="T39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6" h="282">
                  <a:moveTo>
                    <a:pt x="0" y="282"/>
                  </a:moveTo>
                  <a:lnTo>
                    <a:pt x="836" y="282"/>
                  </a:lnTo>
                  <a:lnTo>
                    <a:pt x="836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62" y="2"/>
                  </a:lnTo>
                  <a:lnTo>
                    <a:pt x="242" y="4"/>
                  </a:lnTo>
                  <a:lnTo>
                    <a:pt x="228" y="8"/>
                  </a:lnTo>
                  <a:lnTo>
                    <a:pt x="210" y="14"/>
                  </a:lnTo>
                  <a:lnTo>
                    <a:pt x="192" y="22"/>
                  </a:lnTo>
                  <a:lnTo>
                    <a:pt x="172" y="32"/>
                  </a:lnTo>
                  <a:lnTo>
                    <a:pt x="152" y="48"/>
                  </a:lnTo>
                  <a:lnTo>
                    <a:pt x="130" y="66"/>
                  </a:lnTo>
                  <a:lnTo>
                    <a:pt x="108" y="88"/>
                  </a:lnTo>
                  <a:lnTo>
                    <a:pt x="84" y="116"/>
                  </a:lnTo>
                  <a:lnTo>
                    <a:pt x="62" y="148"/>
                  </a:lnTo>
                  <a:lnTo>
                    <a:pt x="40" y="186"/>
                  </a:lnTo>
                  <a:lnTo>
                    <a:pt x="20" y="230"/>
                  </a:lnTo>
                  <a:lnTo>
                    <a:pt x="0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B6A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31">
              <a:extLst>
                <a:ext uri="{FF2B5EF4-FFF2-40B4-BE49-F238E27FC236}">
                  <a16:creationId xmlns:a16="http://schemas.microsoft.com/office/drawing/2014/main" id="{CBB9559A-3296-4339-A179-1B75F6451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765" y="2340471"/>
              <a:ext cx="2390384" cy="1467822"/>
            </a:xfrm>
            <a:custGeom>
              <a:avLst/>
              <a:gdLst>
                <a:gd name="T0" fmla="*/ 1962 w 1964"/>
                <a:gd name="T1" fmla="*/ 394 h 1206"/>
                <a:gd name="T2" fmla="*/ 1960 w 1964"/>
                <a:gd name="T3" fmla="*/ 384 h 1206"/>
                <a:gd name="T4" fmla="*/ 1954 w 1964"/>
                <a:gd name="T5" fmla="*/ 368 h 1206"/>
                <a:gd name="T6" fmla="*/ 1948 w 1964"/>
                <a:gd name="T7" fmla="*/ 362 h 1206"/>
                <a:gd name="T8" fmla="*/ 1932 w 1964"/>
                <a:gd name="T9" fmla="*/ 350 h 1206"/>
                <a:gd name="T10" fmla="*/ 1912 w 1964"/>
                <a:gd name="T11" fmla="*/ 346 h 1206"/>
                <a:gd name="T12" fmla="*/ 1894 w 1964"/>
                <a:gd name="T13" fmla="*/ 350 h 1206"/>
                <a:gd name="T14" fmla="*/ 1876 w 1964"/>
                <a:gd name="T15" fmla="*/ 360 h 1206"/>
                <a:gd name="T16" fmla="*/ 1738 w 1964"/>
                <a:gd name="T17" fmla="*/ 410 h 1206"/>
                <a:gd name="T18" fmla="*/ 1444 w 1964"/>
                <a:gd name="T19" fmla="*/ 116 h 1206"/>
                <a:gd name="T20" fmla="*/ 1402 w 1964"/>
                <a:gd name="T21" fmla="*/ 76 h 1206"/>
                <a:gd name="T22" fmla="*/ 1356 w 1964"/>
                <a:gd name="T23" fmla="*/ 40 h 1206"/>
                <a:gd name="T24" fmla="*/ 1310 w 1964"/>
                <a:gd name="T25" fmla="*/ 14 h 1206"/>
                <a:gd name="T26" fmla="*/ 1276 w 1964"/>
                <a:gd name="T27" fmla="*/ 4 h 1206"/>
                <a:gd name="T28" fmla="*/ 1264 w 1964"/>
                <a:gd name="T29" fmla="*/ 4 h 1206"/>
                <a:gd name="T30" fmla="*/ 334 w 1964"/>
                <a:gd name="T31" fmla="*/ 0 h 1206"/>
                <a:gd name="T32" fmla="*/ 138 w 1964"/>
                <a:gd name="T33" fmla="*/ 2 h 1206"/>
                <a:gd name="T34" fmla="*/ 114 w 1964"/>
                <a:gd name="T35" fmla="*/ 4 h 1206"/>
                <a:gd name="T36" fmla="*/ 74 w 1964"/>
                <a:gd name="T37" fmla="*/ 12 h 1206"/>
                <a:gd name="T38" fmla="*/ 42 w 1964"/>
                <a:gd name="T39" fmla="*/ 26 h 1206"/>
                <a:gd name="T40" fmla="*/ 0 w 1964"/>
                <a:gd name="T41" fmla="*/ 52 h 1206"/>
                <a:gd name="T42" fmla="*/ 16 w 1964"/>
                <a:gd name="T43" fmla="*/ 44 h 1206"/>
                <a:gd name="T44" fmla="*/ 54 w 1964"/>
                <a:gd name="T45" fmla="*/ 30 h 1206"/>
                <a:gd name="T46" fmla="*/ 92 w 1964"/>
                <a:gd name="T47" fmla="*/ 26 h 1206"/>
                <a:gd name="T48" fmla="*/ 132 w 1964"/>
                <a:gd name="T49" fmla="*/ 28 h 1206"/>
                <a:gd name="T50" fmla="*/ 172 w 1964"/>
                <a:gd name="T51" fmla="*/ 38 h 1206"/>
                <a:gd name="T52" fmla="*/ 214 w 1964"/>
                <a:gd name="T53" fmla="*/ 54 h 1206"/>
                <a:gd name="T54" fmla="*/ 256 w 1964"/>
                <a:gd name="T55" fmla="*/ 80 h 1206"/>
                <a:gd name="T56" fmla="*/ 298 w 1964"/>
                <a:gd name="T57" fmla="*/ 112 h 1206"/>
                <a:gd name="T58" fmla="*/ 1212 w 1964"/>
                <a:gd name="T59" fmla="*/ 1026 h 1206"/>
                <a:gd name="T60" fmla="*/ 1120 w 1964"/>
                <a:gd name="T61" fmla="*/ 1118 h 1206"/>
                <a:gd name="T62" fmla="*/ 1108 w 1964"/>
                <a:gd name="T63" fmla="*/ 1136 h 1206"/>
                <a:gd name="T64" fmla="*/ 1104 w 1964"/>
                <a:gd name="T65" fmla="*/ 1154 h 1206"/>
                <a:gd name="T66" fmla="*/ 1108 w 1964"/>
                <a:gd name="T67" fmla="*/ 1174 h 1206"/>
                <a:gd name="T68" fmla="*/ 1118 w 1964"/>
                <a:gd name="T69" fmla="*/ 1190 h 1206"/>
                <a:gd name="T70" fmla="*/ 1126 w 1964"/>
                <a:gd name="T71" fmla="*/ 1194 h 1206"/>
                <a:gd name="T72" fmla="*/ 1142 w 1964"/>
                <a:gd name="T73" fmla="*/ 1202 h 1206"/>
                <a:gd name="T74" fmla="*/ 1874 w 1964"/>
                <a:gd name="T75" fmla="*/ 1206 h 1206"/>
                <a:gd name="T76" fmla="*/ 1892 w 1964"/>
                <a:gd name="T77" fmla="*/ 1206 h 1206"/>
                <a:gd name="T78" fmla="*/ 1926 w 1964"/>
                <a:gd name="T79" fmla="*/ 1194 h 1206"/>
                <a:gd name="T80" fmla="*/ 1940 w 1964"/>
                <a:gd name="T81" fmla="*/ 1182 h 1206"/>
                <a:gd name="T82" fmla="*/ 1960 w 1964"/>
                <a:gd name="T83" fmla="*/ 1152 h 1206"/>
                <a:gd name="T84" fmla="*/ 1964 w 1964"/>
                <a:gd name="T85" fmla="*/ 1116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64" h="1206">
                  <a:moveTo>
                    <a:pt x="1964" y="1116"/>
                  </a:moveTo>
                  <a:lnTo>
                    <a:pt x="1962" y="394"/>
                  </a:lnTo>
                  <a:lnTo>
                    <a:pt x="1962" y="394"/>
                  </a:lnTo>
                  <a:lnTo>
                    <a:pt x="1960" y="384"/>
                  </a:lnTo>
                  <a:lnTo>
                    <a:pt x="1958" y="376"/>
                  </a:lnTo>
                  <a:lnTo>
                    <a:pt x="1954" y="368"/>
                  </a:lnTo>
                  <a:lnTo>
                    <a:pt x="1948" y="362"/>
                  </a:lnTo>
                  <a:lnTo>
                    <a:pt x="1948" y="362"/>
                  </a:lnTo>
                  <a:lnTo>
                    <a:pt x="1940" y="354"/>
                  </a:lnTo>
                  <a:lnTo>
                    <a:pt x="1932" y="350"/>
                  </a:lnTo>
                  <a:lnTo>
                    <a:pt x="1922" y="348"/>
                  </a:lnTo>
                  <a:lnTo>
                    <a:pt x="1912" y="346"/>
                  </a:lnTo>
                  <a:lnTo>
                    <a:pt x="1904" y="348"/>
                  </a:lnTo>
                  <a:lnTo>
                    <a:pt x="1894" y="350"/>
                  </a:lnTo>
                  <a:lnTo>
                    <a:pt x="1884" y="354"/>
                  </a:lnTo>
                  <a:lnTo>
                    <a:pt x="1876" y="360"/>
                  </a:lnTo>
                  <a:lnTo>
                    <a:pt x="1782" y="456"/>
                  </a:lnTo>
                  <a:lnTo>
                    <a:pt x="1738" y="410"/>
                  </a:lnTo>
                  <a:lnTo>
                    <a:pt x="1738" y="410"/>
                  </a:lnTo>
                  <a:lnTo>
                    <a:pt x="1444" y="116"/>
                  </a:lnTo>
                  <a:lnTo>
                    <a:pt x="1444" y="116"/>
                  </a:lnTo>
                  <a:lnTo>
                    <a:pt x="1402" y="76"/>
                  </a:lnTo>
                  <a:lnTo>
                    <a:pt x="1380" y="58"/>
                  </a:lnTo>
                  <a:lnTo>
                    <a:pt x="1356" y="40"/>
                  </a:lnTo>
                  <a:lnTo>
                    <a:pt x="1332" y="26"/>
                  </a:lnTo>
                  <a:lnTo>
                    <a:pt x="1310" y="14"/>
                  </a:lnTo>
                  <a:lnTo>
                    <a:pt x="1286" y="6"/>
                  </a:lnTo>
                  <a:lnTo>
                    <a:pt x="1276" y="4"/>
                  </a:lnTo>
                  <a:lnTo>
                    <a:pt x="1264" y="4"/>
                  </a:lnTo>
                  <a:lnTo>
                    <a:pt x="1264" y="4"/>
                  </a:lnTo>
                  <a:lnTo>
                    <a:pt x="716" y="2"/>
                  </a:lnTo>
                  <a:lnTo>
                    <a:pt x="334" y="0"/>
                  </a:lnTo>
                  <a:lnTo>
                    <a:pt x="200" y="0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14" y="4"/>
                  </a:lnTo>
                  <a:lnTo>
                    <a:pt x="92" y="8"/>
                  </a:lnTo>
                  <a:lnTo>
                    <a:pt x="74" y="12"/>
                  </a:lnTo>
                  <a:lnTo>
                    <a:pt x="58" y="18"/>
                  </a:lnTo>
                  <a:lnTo>
                    <a:pt x="42" y="26"/>
                  </a:lnTo>
                  <a:lnTo>
                    <a:pt x="28" y="3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16" y="44"/>
                  </a:lnTo>
                  <a:lnTo>
                    <a:pt x="36" y="36"/>
                  </a:lnTo>
                  <a:lnTo>
                    <a:pt x="54" y="30"/>
                  </a:lnTo>
                  <a:lnTo>
                    <a:pt x="74" y="28"/>
                  </a:lnTo>
                  <a:lnTo>
                    <a:pt x="92" y="26"/>
                  </a:lnTo>
                  <a:lnTo>
                    <a:pt x="112" y="26"/>
                  </a:lnTo>
                  <a:lnTo>
                    <a:pt x="132" y="28"/>
                  </a:lnTo>
                  <a:lnTo>
                    <a:pt x="152" y="32"/>
                  </a:lnTo>
                  <a:lnTo>
                    <a:pt x="172" y="38"/>
                  </a:lnTo>
                  <a:lnTo>
                    <a:pt x="194" y="44"/>
                  </a:lnTo>
                  <a:lnTo>
                    <a:pt x="214" y="54"/>
                  </a:lnTo>
                  <a:lnTo>
                    <a:pt x="234" y="66"/>
                  </a:lnTo>
                  <a:lnTo>
                    <a:pt x="256" y="80"/>
                  </a:lnTo>
                  <a:lnTo>
                    <a:pt x="276" y="94"/>
                  </a:lnTo>
                  <a:lnTo>
                    <a:pt x="298" y="112"/>
                  </a:lnTo>
                  <a:lnTo>
                    <a:pt x="318" y="132"/>
                  </a:lnTo>
                  <a:lnTo>
                    <a:pt x="1212" y="1026"/>
                  </a:lnTo>
                  <a:lnTo>
                    <a:pt x="1120" y="1118"/>
                  </a:lnTo>
                  <a:lnTo>
                    <a:pt x="1120" y="1118"/>
                  </a:lnTo>
                  <a:lnTo>
                    <a:pt x="1114" y="1126"/>
                  </a:lnTo>
                  <a:lnTo>
                    <a:pt x="1108" y="1136"/>
                  </a:lnTo>
                  <a:lnTo>
                    <a:pt x="1106" y="1146"/>
                  </a:lnTo>
                  <a:lnTo>
                    <a:pt x="1104" y="1154"/>
                  </a:lnTo>
                  <a:lnTo>
                    <a:pt x="1106" y="1164"/>
                  </a:lnTo>
                  <a:lnTo>
                    <a:pt x="1108" y="1174"/>
                  </a:lnTo>
                  <a:lnTo>
                    <a:pt x="1112" y="1182"/>
                  </a:lnTo>
                  <a:lnTo>
                    <a:pt x="1118" y="1190"/>
                  </a:lnTo>
                  <a:lnTo>
                    <a:pt x="1118" y="1190"/>
                  </a:lnTo>
                  <a:lnTo>
                    <a:pt x="1126" y="1194"/>
                  </a:lnTo>
                  <a:lnTo>
                    <a:pt x="1134" y="1200"/>
                  </a:lnTo>
                  <a:lnTo>
                    <a:pt x="1142" y="1202"/>
                  </a:lnTo>
                  <a:lnTo>
                    <a:pt x="1152" y="1204"/>
                  </a:lnTo>
                  <a:lnTo>
                    <a:pt x="1874" y="1206"/>
                  </a:lnTo>
                  <a:lnTo>
                    <a:pt x="1874" y="1206"/>
                  </a:lnTo>
                  <a:lnTo>
                    <a:pt x="1892" y="1206"/>
                  </a:lnTo>
                  <a:lnTo>
                    <a:pt x="1910" y="1202"/>
                  </a:lnTo>
                  <a:lnTo>
                    <a:pt x="1926" y="1194"/>
                  </a:lnTo>
                  <a:lnTo>
                    <a:pt x="1940" y="1182"/>
                  </a:lnTo>
                  <a:lnTo>
                    <a:pt x="1940" y="1182"/>
                  </a:lnTo>
                  <a:lnTo>
                    <a:pt x="1952" y="1168"/>
                  </a:lnTo>
                  <a:lnTo>
                    <a:pt x="1960" y="1152"/>
                  </a:lnTo>
                  <a:lnTo>
                    <a:pt x="1964" y="1134"/>
                  </a:lnTo>
                  <a:lnTo>
                    <a:pt x="1964" y="1116"/>
                  </a:lnTo>
                  <a:lnTo>
                    <a:pt x="1964" y="11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1887ED8-08BD-470B-B08F-A59031A138C4}"/>
                </a:ext>
              </a:extLst>
            </p:cNvPr>
            <p:cNvSpPr/>
            <p:nvPr/>
          </p:nvSpPr>
          <p:spPr>
            <a:xfrm rot="2677252">
              <a:off x="5252518" y="2769710"/>
              <a:ext cx="15841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b="1" i="1" dirty="0">
                  <a:solidFill>
                    <a:schemeClr val="bg2"/>
                  </a:solidFill>
                  <a:latin typeface="Georgia" pitchFamily="18" charset="0"/>
                </a:rPr>
                <a:t>02 - </a:t>
              </a:r>
              <a:r>
                <a:rPr lang="en-GB" sz="1400" b="1" i="1" dirty="0" err="1">
                  <a:solidFill>
                    <a:schemeClr val="bg2"/>
                  </a:solidFill>
                  <a:latin typeface="Georgia" pitchFamily="18" charset="0"/>
                </a:rPr>
                <a:t>Additifs</a:t>
              </a:r>
              <a:endParaRPr lang="en-GB" sz="1400" dirty="0">
                <a:solidFill>
                  <a:schemeClr val="bg2"/>
                </a:solidFill>
                <a:latin typeface="Georgia" pitchFamily="18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CE495D-A162-4861-92EE-8E49A4DECC96}"/>
              </a:ext>
            </a:extLst>
          </p:cNvPr>
          <p:cNvGrpSpPr/>
          <p:nvPr/>
        </p:nvGrpSpPr>
        <p:grpSpPr>
          <a:xfrm flipH="1">
            <a:off x="3963775" y="4780578"/>
            <a:ext cx="2592421" cy="1467822"/>
            <a:chOff x="3832716" y="5103287"/>
            <a:chExt cx="2592421" cy="1467822"/>
          </a:xfrm>
        </p:grpSpPr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1EAE045D-252A-426E-A669-18835128F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7642" y="6203545"/>
              <a:ext cx="1017495" cy="340788"/>
            </a:xfrm>
            <a:custGeom>
              <a:avLst/>
              <a:gdLst>
                <a:gd name="T0" fmla="*/ 836 w 836"/>
                <a:gd name="T1" fmla="*/ 0 h 280"/>
                <a:gd name="T2" fmla="*/ 0 w 836"/>
                <a:gd name="T3" fmla="*/ 0 h 280"/>
                <a:gd name="T4" fmla="*/ 0 w 836"/>
                <a:gd name="T5" fmla="*/ 280 h 280"/>
                <a:gd name="T6" fmla="*/ 566 w 836"/>
                <a:gd name="T7" fmla="*/ 280 h 280"/>
                <a:gd name="T8" fmla="*/ 566 w 836"/>
                <a:gd name="T9" fmla="*/ 280 h 280"/>
                <a:gd name="T10" fmla="*/ 574 w 836"/>
                <a:gd name="T11" fmla="*/ 280 h 280"/>
                <a:gd name="T12" fmla="*/ 594 w 836"/>
                <a:gd name="T13" fmla="*/ 276 h 280"/>
                <a:gd name="T14" fmla="*/ 608 w 836"/>
                <a:gd name="T15" fmla="*/ 274 h 280"/>
                <a:gd name="T16" fmla="*/ 624 w 836"/>
                <a:gd name="T17" fmla="*/ 268 h 280"/>
                <a:gd name="T18" fmla="*/ 644 w 836"/>
                <a:gd name="T19" fmla="*/ 260 h 280"/>
                <a:gd name="T20" fmla="*/ 662 w 836"/>
                <a:gd name="T21" fmla="*/ 248 h 280"/>
                <a:gd name="T22" fmla="*/ 684 w 836"/>
                <a:gd name="T23" fmla="*/ 234 h 280"/>
                <a:gd name="T24" fmla="*/ 706 w 836"/>
                <a:gd name="T25" fmla="*/ 216 h 280"/>
                <a:gd name="T26" fmla="*/ 728 w 836"/>
                <a:gd name="T27" fmla="*/ 192 h 280"/>
                <a:gd name="T28" fmla="*/ 750 w 836"/>
                <a:gd name="T29" fmla="*/ 166 h 280"/>
                <a:gd name="T30" fmla="*/ 774 w 836"/>
                <a:gd name="T31" fmla="*/ 132 h 280"/>
                <a:gd name="T32" fmla="*/ 796 w 836"/>
                <a:gd name="T33" fmla="*/ 94 h 280"/>
                <a:gd name="T34" fmla="*/ 816 w 836"/>
                <a:gd name="T35" fmla="*/ 50 h 280"/>
                <a:gd name="T36" fmla="*/ 836 w 836"/>
                <a:gd name="T37" fmla="*/ 0 h 280"/>
                <a:gd name="T38" fmla="*/ 836 w 836"/>
                <a:gd name="T39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6" h="280">
                  <a:moveTo>
                    <a:pt x="836" y="0"/>
                  </a:moveTo>
                  <a:lnTo>
                    <a:pt x="0" y="0"/>
                  </a:lnTo>
                  <a:lnTo>
                    <a:pt x="0" y="280"/>
                  </a:lnTo>
                  <a:lnTo>
                    <a:pt x="566" y="280"/>
                  </a:lnTo>
                  <a:lnTo>
                    <a:pt x="566" y="280"/>
                  </a:lnTo>
                  <a:lnTo>
                    <a:pt x="574" y="280"/>
                  </a:lnTo>
                  <a:lnTo>
                    <a:pt x="594" y="276"/>
                  </a:lnTo>
                  <a:lnTo>
                    <a:pt x="608" y="274"/>
                  </a:lnTo>
                  <a:lnTo>
                    <a:pt x="624" y="268"/>
                  </a:lnTo>
                  <a:lnTo>
                    <a:pt x="644" y="260"/>
                  </a:lnTo>
                  <a:lnTo>
                    <a:pt x="662" y="248"/>
                  </a:lnTo>
                  <a:lnTo>
                    <a:pt x="684" y="234"/>
                  </a:lnTo>
                  <a:lnTo>
                    <a:pt x="706" y="216"/>
                  </a:lnTo>
                  <a:lnTo>
                    <a:pt x="728" y="192"/>
                  </a:lnTo>
                  <a:lnTo>
                    <a:pt x="750" y="166"/>
                  </a:lnTo>
                  <a:lnTo>
                    <a:pt x="774" y="132"/>
                  </a:lnTo>
                  <a:lnTo>
                    <a:pt x="796" y="94"/>
                  </a:lnTo>
                  <a:lnTo>
                    <a:pt x="816" y="50"/>
                  </a:lnTo>
                  <a:lnTo>
                    <a:pt x="836" y="0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rgbClr val="B6A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35">
              <a:extLst>
                <a:ext uri="{FF2B5EF4-FFF2-40B4-BE49-F238E27FC236}">
                  <a16:creationId xmlns:a16="http://schemas.microsoft.com/office/drawing/2014/main" id="{2C620FCB-AC59-4516-AAA1-49E6379DD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2716" y="5103287"/>
              <a:ext cx="2390384" cy="1467822"/>
            </a:xfrm>
            <a:custGeom>
              <a:avLst/>
              <a:gdLst>
                <a:gd name="T0" fmla="*/ 2 w 1964"/>
                <a:gd name="T1" fmla="*/ 812 h 1206"/>
                <a:gd name="T2" fmla="*/ 4 w 1964"/>
                <a:gd name="T3" fmla="*/ 820 h 1206"/>
                <a:gd name="T4" fmla="*/ 10 w 1964"/>
                <a:gd name="T5" fmla="*/ 838 h 1206"/>
                <a:gd name="T6" fmla="*/ 16 w 1964"/>
                <a:gd name="T7" fmla="*/ 844 h 1206"/>
                <a:gd name="T8" fmla="*/ 32 w 1964"/>
                <a:gd name="T9" fmla="*/ 854 h 1206"/>
                <a:gd name="T10" fmla="*/ 52 w 1964"/>
                <a:gd name="T11" fmla="*/ 858 h 1206"/>
                <a:gd name="T12" fmla="*/ 70 w 1964"/>
                <a:gd name="T13" fmla="*/ 854 h 1206"/>
                <a:gd name="T14" fmla="*/ 88 w 1964"/>
                <a:gd name="T15" fmla="*/ 844 h 1206"/>
                <a:gd name="T16" fmla="*/ 226 w 1964"/>
                <a:gd name="T17" fmla="*/ 794 h 1206"/>
                <a:gd name="T18" fmla="*/ 520 w 1964"/>
                <a:gd name="T19" fmla="*/ 1090 h 1206"/>
                <a:gd name="T20" fmla="*/ 562 w 1964"/>
                <a:gd name="T21" fmla="*/ 1128 h 1206"/>
                <a:gd name="T22" fmla="*/ 608 w 1964"/>
                <a:gd name="T23" fmla="*/ 1164 h 1206"/>
                <a:gd name="T24" fmla="*/ 654 w 1964"/>
                <a:gd name="T25" fmla="*/ 1190 h 1206"/>
                <a:gd name="T26" fmla="*/ 688 w 1964"/>
                <a:gd name="T27" fmla="*/ 1200 h 1206"/>
                <a:gd name="T28" fmla="*/ 700 w 1964"/>
                <a:gd name="T29" fmla="*/ 1202 h 1206"/>
                <a:gd name="T30" fmla="*/ 1630 w 1964"/>
                <a:gd name="T31" fmla="*/ 1206 h 1206"/>
                <a:gd name="T32" fmla="*/ 1826 w 1964"/>
                <a:gd name="T33" fmla="*/ 1204 h 1206"/>
                <a:gd name="T34" fmla="*/ 1850 w 1964"/>
                <a:gd name="T35" fmla="*/ 1202 h 1206"/>
                <a:gd name="T36" fmla="*/ 1890 w 1964"/>
                <a:gd name="T37" fmla="*/ 1192 h 1206"/>
                <a:gd name="T38" fmla="*/ 1922 w 1964"/>
                <a:gd name="T39" fmla="*/ 1180 h 1206"/>
                <a:gd name="T40" fmla="*/ 1964 w 1964"/>
                <a:gd name="T41" fmla="*/ 1154 h 1206"/>
                <a:gd name="T42" fmla="*/ 1946 w 1964"/>
                <a:gd name="T43" fmla="*/ 1162 h 1206"/>
                <a:gd name="T44" fmla="*/ 1910 w 1964"/>
                <a:gd name="T45" fmla="*/ 1174 h 1206"/>
                <a:gd name="T46" fmla="*/ 1872 w 1964"/>
                <a:gd name="T47" fmla="*/ 1180 h 1206"/>
                <a:gd name="T48" fmla="*/ 1832 w 1964"/>
                <a:gd name="T49" fmla="*/ 1178 h 1206"/>
                <a:gd name="T50" fmla="*/ 1792 w 1964"/>
                <a:gd name="T51" fmla="*/ 1168 h 1206"/>
                <a:gd name="T52" fmla="*/ 1750 w 1964"/>
                <a:gd name="T53" fmla="*/ 1150 h 1206"/>
                <a:gd name="T54" fmla="*/ 1708 w 1964"/>
                <a:gd name="T55" fmla="*/ 1126 h 1206"/>
                <a:gd name="T56" fmla="*/ 1666 w 1964"/>
                <a:gd name="T57" fmla="*/ 1092 h 1206"/>
                <a:gd name="T58" fmla="*/ 752 w 1964"/>
                <a:gd name="T59" fmla="*/ 178 h 1206"/>
                <a:gd name="T60" fmla="*/ 844 w 1964"/>
                <a:gd name="T61" fmla="*/ 86 h 1206"/>
                <a:gd name="T62" fmla="*/ 856 w 1964"/>
                <a:gd name="T63" fmla="*/ 70 h 1206"/>
                <a:gd name="T64" fmla="*/ 860 w 1964"/>
                <a:gd name="T65" fmla="*/ 50 h 1206"/>
                <a:gd name="T66" fmla="*/ 856 w 1964"/>
                <a:gd name="T67" fmla="*/ 32 h 1206"/>
                <a:gd name="T68" fmla="*/ 846 w 1964"/>
                <a:gd name="T69" fmla="*/ 16 h 1206"/>
                <a:gd name="T70" fmla="*/ 838 w 1964"/>
                <a:gd name="T71" fmla="*/ 10 h 1206"/>
                <a:gd name="T72" fmla="*/ 822 w 1964"/>
                <a:gd name="T73" fmla="*/ 2 h 1206"/>
                <a:gd name="T74" fmla="*/ 90 w 1964"/>
                <a:gd name="T75" fmla="*/ 0 h 1206"/>
                <a:gd name="T76" fmla="*/ 72 w 1964"/>
                <a:gd name="T77" fmla="*/ 0 h 1206"/>
                <a:gd name="T78" fmla="*/ 38 w 1964"/>
                <a:gd name="T79" fmla="*/ 12 h 1206"/>
                <a:gd name="T80" fmla="*/ 24 w 1964"/>
                <a:gd name="T81" fmla="*/ 22 h 1206"/>
                <a:gd name="T82" fmla="*/ 4 w 1964"/>
                <a:gd name="T83" fmla="*/ 52 h 1206"/>
                <a:gd name="T84" fmla="*/ 0 w 1964"/>
                <a:gd name="T85" fmla="*/ 90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64" h="1206">
                  <a:moveTo>
                    <a:pt x="0" y="90"/>
                  </a:moveTo>
                  <a:lnTo>
                    <a:pt x="2" y="812"/>
                  </a:lnTo>
                  <a:lnTo>
                    <a:pt x="2" y="812"/>
                  </a:lnTo>
                  <a:lnTo>
                    <a:pt x="4" y="820"/>
                  </a:lnTo>
                  <a:lnTo>
                    <a:pt x="6" y="830"/>
                  </a:lnTo>
                  <a:lnTo>
                    <a:pt x="10" y="838"/>
                  </a:lnTo>
                  <a:lnTo>
                    <a:pt x="16" y="844"/>
                  </a:lnTo>
                  <a:lnTo>
                    <a:pt x="16" y="844"/>
                  </a:lnTo>
                  <a:lnTo>
                    <a:pt x="24" y="850"/>
                  </a:lnTo>
                  <a:lnTo>
                    <a:pt x="32" y="854"/>
                  </a:lnTo>
                  <a:lnTo>
                    <a:pt x="42" y="858"/>
                  </a:lnTo>
                  <a:lnTo>
                    <a:pt x="52" y="858"/>
                  </a:lnTo>
                  <a:lnTo>
                    <a:pt x="60" y="858"/>
                  </a:lnTo>
                  <a:lnTo>
                    <a:pt x="70" y="854"/>
                  </a:lnTo>
                  <a:lnTo>
                    <a:pt x="80" y="850"/>
                  </a:lnTo>
                  <a:lnTo>
                    <a:pt x="88" y="844"/>
                  </a:lnTo>
                  <a:lnTo>
                    <a:pt x="180" y="750"/>
                  </a:lnTo>
                  <a:lnTo>
                    <a:pt x="226" y="794"/>
                  </a:lnTo>
                  <a:lnTo>
                    <a:pt x="226" y="794"/>
                  </a:lnTo>
                  <a:lnTo>
                    <a:pt x="520" y="1090"/>
                  </a:lnTo>
                  <a:lnTo>
                    <a:pt x="520" y="1090"/>
                  </a:lnTo>
                  <a:lnTo>
                    <a:pt x="562" y="1128"/>
                  </a:lnTo>
                  <a:lnTo>
                    <a:pt x="584" y="1148"/>
                  </a:lnTo>
                  <a:lnTo>
                    <a:pt x="608" y="1164"/>
                  </a:lnTo>
                  <a:lnTo>
                    <a:pt x="632" y="1180"/>
                  </a:lnTo>
                  <a:lnTo>
                    <a:pt x="654" y="1190"/>
                  </a:lnTo>
                  <a:lnTo>
                    <a:pt x="678" y="1198"/>
                  </a:lnTo>
                  <a:lnTo>
                    <a:pt x="688" y="1200"/>
                  </a:lnTo>
                  <a:lnTo>
                    <a:pt x="700" y="1202"/>
                  </a:lnTo>
                  <a:lnTo>
                    <a:pt x="700" y="1202"/>
                  </a:lnTo>
                  <a:lnTo>
                    <a:pt x="1248" y="1204"/>
                  </a:lnTo>
                  <a:lnTo>
                    <a:pt x="1630" y="1206"/>
                  </a:lnTo>
                  <a:lnTo>
                    <a:pt x="1764" y="1204"/>
                  </a:lnTo>
                  <a:lnTo>
                    <a:pt x="1826" y="1204"/>
                  </a:lnTo>
                  <a:lnTo>
                    <a:pt x="1826" y="1204"/>
                  </a:lnTo>
                  <a:lnTo>
                    <a:pt x="1850" y="1202"/>
                  </a:lnTo>
                  <a:lnTo>
                    <a:pt x="1872" y="1198"/>
                  </a:lnTo>
                  <a:lnTo>
                    <a:pt x="1890" y="1192"/>
                  </a:lnTo>
                  <a:lnTo>
                    <a:pt x="1906" y="1186"/>
                  </a:lnTo>
                  <a:lnTo>
                    <a:pt x="1922" y="1180"/>
                  </a:lnTo>
                  <a:lnTo>
                    <a:pt x="1936" y="1172"/>
                  </a:lnTo>
                  <a:lnTo>
                    <a:pt x="1964" y="1154"/>
                  </a:lnTo>
                  <a:lnTo>
                    <a:pt x="1964" y="1154"/>
                  </a:lnTo>
                  <a:lnTo>
                    <a:pt x="1946" y="1162"/>
                  </a:lnTo>
                  <a:lnTo>
                    <a:pt x="1928" y="1168"/>
                  </a:lnTo>
                  <a:lnTo>
                    <a:pt x="1910" y="1174"/>
                  </a:lnTo>
                  <a:lnTo>
                    <a:pt x="1890" y="1178"/>
                  </a:lnTo>
                  <a:lnTo>
                    <a:pt x="1872" y="1180"/>
                  </a:lnTo>
                  <a:lnTo>
                    <a:pt x="1852" y="1180"/>
                  </a:lnTo>
                  <a:lnTo>
                    <a:pt x="1832" y="1178"/>
                  </a:lnTo>
                  <a:lnTo>
                    <a:pt x="1812" y="1174"/>
                  </a:lnTo>
                  <a:lnTo>
                    <a:pt x="1792" y="1168"/>
                  </a:lnTo>
                  <a:lnTo>
                    <a:pt x="1770" y="1160"/>
                  </a:lnTo>
                  <a:lnTo>
                    <a:pt x="1750" y="1150"/>
                  </a:lnTo>
                  <a:lnTo>
                    <a:pt x="1730" y="1140"/>
                  </a:lnTo>
                  <a:lnTo>
                    <a:pt x="1708" y="1126"/>
                  </a:lnTo>
                  <a:lnTo>
                    <a:pt x="1688" y="1110"/>
                  </a:lnTo>
                  <a:lnTo>
                    <a:pt x="1666" y="1092"/>
                  </a:lnTo>
                  <a:lnTo>
                    <a:pt x="1646" y="1074"/>
                  </a:lnTo>
                  <a:lnTo>
                    <a:pt x="752" y="178"/>
                  </a:lnTo>
                  <a:lnTo>
                    <a:pt x="844" y="86"/>
                  </a:lnTo>
                  <a:lnTo>
                    <a:pt x="844" y="86"/>
                  </a:lnTo>
                  <a:lnTo>
                    <a:pt x="850" y="78"/>
                  </a:lnTo>
                  <a:lnTo>
                    <a:pt x="856" y="70"/>
                  </a:lnTo>
                  <a:lnTo>
                    <a:pt x="858" y="60"/>
                  </a:lnTo>
                  <a:lnTo>
                    <a:pt x="860" y="50"/>
                  </a:lnTo>
                  <a:lnTo>
                    <a:pt x="858" y="42"/>
                  </a:lnTo>
                  <a:lnTo>
                    <a:pt x="856" y="32"/>
                  </a:lnTo>
                  <a:lnTo>
                    <a:pt x="852" y="24"/>
                  </a:lnTo>
                  <a:lnTo>
                    <a:pt x="846" y="16"/>
                  </a:lnTo>
                  <a:lnTo>
                    <a:pt x="846" y="16"/>
                  </a:lnTo>
                  <a:lnTo>
                    <a:pt x="838" y="10"/>
                  </a:lnTo>
                  <a:lnTo>
                    <a:pt x="830" y="6"/>
                  </a:lnTo>
                  <a:lnTo>
                    <a:pt x="822" y="2"/>
                  </a:lnTo>
                  <a:lnTo>
                    <a:pt x="812" y="2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72" y="0"/>
                  </a:lnTo>
                  <a:lnTo>
                    <a:pt x="54" y="4"/>
                  </a:lnTo>
                  <a:lnTo>
                    <a:pt x="38" y="1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12" y="36"/>
                  </a:lnTo>
                  <a:lnTo>
                    <a:pt x="4" y="52"/>
                  </a:lnTo>
                  <a:lnTo>
                    <a:pt x="0" y="70"/>
                  </a:lnTo>
                  <a:lnTo>
                    <a:pt x="0" y="9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8336EF6-C6AE-4755-9ADD-C1BFBDA1C1D8}"/>
                </a:ext>
              </a:extLst>
            </p:cNvPr>
            <p:cNvSpPr/>
            <p:nvPr/>
          </p:nvSpPr>
          <p:spPr>
            <a:xfrm rot="2623787">
              <a:off x="3934781" y="5868119"/>
              <a:ext cx="15841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sz="1200" b="1" i="1" dirty="0">
                  <a:solidFill>
                    <a:schemeClr val="bg2"/>
                  </a:solidFill>
                  <a:latin typeface="Georgia" pitchFamily="18" charset="0"/>
                </a:rPr>
                <a:t>03  - </a:t>
              </a:r>
              <a:r>
                <a:rPr lang="en-GB" sz="1200" b="1" i="1" dirty="0" err="1">
                  <a:solidFill>
                    <a:schemeClr val="bg2"/>
                  </a:solidFill>
                  <a:latin typeface="Georgia" pitchFamily="18" charset="0"/>
                </a:rPr>
                <a:t>Allergènes</a:t>
              </a:r>
              <a:r>
                <a:rPr lang="en-GB" sz="1000" dirty="0">
                  <a:solidFill>
                    <a:schemeClr val="bg2"/>
                  </a:solidFill>
                  <a:latin typeface="Georgia" pitchFamily="18" charset="0"/>
                </a:rPr>
                <a:t>. 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1CC6F4A-F60C-4B3E-BB57-1BC2E3915C98}"/>
              </a:ext>
            </a:extLst>
          </p:cNvPr>
          <p:cNvSpPr txBox="1"/>
          <p:nvPr/>
        </p:nvSpPr>
        <p:spPr>
          <a:xfrm>
            <a:off x="8494758" y="2325420"/>
            <a:ext cx="628910" cy="56977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Aft>
                <a:spcPts val="900"/>
              </a:spcAft>
            </a:pPr>
            <a:r>
              <a:rPr lang="en-GB" sz="3200" b="1" dirty="0">
                <a:solidFill>
                  <a:schemeClr val="accent1"/>
                </a:solidFill>
                <a:latin typeface="+mj-lt"/>
              </a:rPr>
              <a:t>02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DA1ADB-7336-4686-B899-6FEE8AF3D216}"/>
              </a:ext>
            </a:extLst>
          </p:cNvPr>
          <p:cNvSpPr/>
          <p:nvPr/>
        </p:nvSpPr>
        <p:spPr>
          <a:xfrm>
            <a:off x="8342365" y="3025874"/>
            <a:ext cx="285239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GB" sz="1200" dirty="0">
                <a:solidFill>
                  <a:srgbClr val="000000"/>
                </a:solidFill>
                <a:latin typeface="+mj-lt"/>
              </a:rPr>
              <a:t>Colorants, </a:t>
            </a:r>
            <a:r>
              <a:rPr lang="en-GB" sz="1200" dirty="0" err="1">
                <a:solidFill>
                  <a:srgbClr val="000000"/>
                </a:solidFill>
                <a:latin typeface="+mj-lt"/>
              </a:rPr>
              <a:t>conservateurs</a:t>
            </a:r>
            <a:r>
              <a:rPr lang="en-GB" sz="1200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GB" sz="1200" dirty="0" err="1">
                <a:solidFill>
                  <a:srgbClr val="000000"/>
                </a:solidFill>
                <a:latin typeface="+mj-lt"/>
              </a:rPr>
              <a:t>émulsifiants</a:t>
            </a:r>
            <a:r>
              <a:rPr lang="en-GB" sz="1200" dirty="0">
                <a:solidFill>
                  <a:srgbClr val="000000"/>
                </a:solidFill>
                <a:latin typeface="+mj-lt"/>
              </a:rPr>
              <a:t>, …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7295FC-0798-4ADF-B6E0-D76D2FE2C93F}"/>
              </a:ext>
            </a:extLst>
          </p:cNvPr>
          <p:cNvSpPr txBox="1"/>
          <p:nvPr/>
        </p:nvSpPr>
        <p:spPr>
          <a:xfrm>
            <a:off x="8494758" y="4633676"/>
            <a:ext cx="628910" cy="56977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Aft>
                <a:spcPts val="900"/>
              </a:spcAft>
            </a:pPr>
            <a:r>
              <a:rPr lang="en-GB" sz="3200" b="1" dirty="0">
                <a:solidFill>
                  <a:schemeClr val="accent1"/>
                </a:solidFill>
                <a:latin typeface="+mj-lt"/>
              </a:rPr>
              <a:t>04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E54EA9E-7F95-497F-B7C7-A3A5F4FC3062}"/>
              </a:ext>
            </a:extLst>
          </p:cNvPr>
          <p:cNvSpPr/>
          <p:nvPr/>
        </p:nvSpPr>
        <p:spPr>
          <a:xfrm>
            <a:off x="8456612" y="5275460"/>
            <a:ext cx="270000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1200" dirty="0" err="1">
                <a:solidFill>
                  <a:schemeClr val="tx2"/>
                </a:solidFill>
                <a:latin typeface="+mj-lt"/>
              </a:rPr>
              <a:t>Huile</a:t>
            </a:r>
            <a:r>
              <a:rPr lang="en-GB" sz="1200" dirty="0">
                <a:solidFill>
                  <a:schemeClr val="tx2"/>
                </a:solidFill>
                <a:latin typeface="+mj-lt"/>
              </a:rPr>
              <a:t> de </a:t>
            </a:r>
            <a:r>
              <a:rPr lang="en-GB" sz="1200" dirty="0" err="1">
                <a:solidFill>
                  <a:schemeClr val="tx2"/>
                </a:solidFill>
                <a:latin typeface="+mj-lt"/>
              </a:rPr>
              <a:t>palme</a:t>
            </a:r>
            <a:endParaRPr lang="en-GB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8" name="Rectangle 10">
            <a:extLst>
              <a:ext uri="{FF2B5EF4-FFF2-40B4-BE49-F238E27FC236}">
                <a16:creationId xmlns:a16="http://schemas.microsoft.com/office/drawing/2014/main" id="{E59720EB-B01A-4F68-A55A-CED7AACE8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8264" y="3886200"/>
            <a:ext cx="201622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798513" eaLnBrk="0" hangingPunct="0">
              <a:spcAft>
                <a:spcPts val="200"/>
              </a:spcAft>
              <a:defRPr/>
            </a:pPr>
            <a:r>
              <a:rPr lang="en-GB" b="1" i="1" kern="0" dirty="0" err="1">
                <a:latin typeface="+mj-lt"/>
                <a:cs typeface="Arial" charset="0"/>
              </a:rPr>
              <a:t>Critères</a:t>
            </a:r>
            <a:r>
              <a:rPr lang="en-GB" b="1" i="1" kern="0" dirty="0">
                <a:latin typeface="+mj-lt"/>
                <a:cs typeface="Arial" charset="0"/>
              </a:rPr>
              <a:t> de </a:t>
            </a:r>
            <a:r>
              <a:rPr lang="en-GB" b="1" i="1" kern="0" dirty="0" err="1">
                <a:latin typeface="+mj-lt"/>
                <a:cs typeface="Arial" charset="0"/>
              </a:rPr>
              <a:t>choix</a:t>
            </a:r>
            <a:r>
              <a:rPr lang="en-GB" b="1" i="1" kern="0" dirty="0">
                <a:latin typeface="+mj-lt"/>
                <a:cs typeface="Arial" charset="0"/>
              </a:rPr>
              <a:t> d’un aliment</a:t>
            </a:r>
            <a:endParaRPr lang="en-GB" kern="0" dirty="0">
              <a:latin typeface="+mj-lt"/>
              <a:cs typeface="Arial" charset="0"/>
            </a:endParaRPr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95A49771-ECB6-45E8-9C10-BB71EEC0A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2" y="2743200"/>
            <a:ext cx="6348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798513" eaLnBrk="0" hangingPunct="0">
              <a:spcAft>
                <a:spcPts val="200"/>
              </a:spcAft>
              <a:defRPr/>
            </a:pPr>
            <a:r>
              <a:rPr lang="en-GB" sz="1600" b="1" i="1" kern="0" dirty="0">
                <a:solidFill>
                  <a:schemeClr val="accent1"/>
                </a:solidFill>
                <a:latin typeface="+mj-lt"/>
                <a:cs typeface="Arial" charset="0"/>
              </a:rPr>
              <a:t>Santé</a:t>
            </a:r>
            <a:endParaRPr lang="en-GB" sz="1000" kern="0" dirty="0">
              <a:solidFill>
                <a:schemeClr val="accent1"/>
              </a:solidFill>
              <a:latin typeface="+mj-lt"/>
              <a:cs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CF148A-9C07-4A85-B192-7516DED67A3E}"/>
              </a:ext>
            </a:extLst>
          </p:cNvPr>
          <p:cNvSpPr/>
          <p:nvPr/>
        </p:nvSpPr>
        <p:spPr>
          <a:xfrm>
            <a:off x="1907841" y="3025874"/>
            <a:ext cx="27000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GB" sz="1200" dirty="0" err="1">
                <a:solidFill>
                  <a:srgbClr val="000000"/>
                </a:solidFill>
                <a:latin typeface="+mj-lt"/>
              </a:rPr>
              <a:t>Energie</a:t>
            </a:r>
            <a:r>
              <a:rPr lang="en-GB" sz="1200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GB" sz="1200" dirty="0" err="1">
                <a:solidFill>
                  <a:srgbClr val="000000"/>
                </a:solidFill>
                <a:latin typeface="+mj-lt"/>
              </a:rPr>
              <a:t>Sucres</a:t>
            </a:r>
            <a:r>
              <a:rPr lang="en-GB" sz="1200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GB" sz="1200" dirty="0" err="1">
                <a:solidFill>
                  <a:srgbClr val="000000"/>
                </a:solidFill>
                <a:latin typeface="+mj-lt"/>
              </a:rPr>
              <a:t>Acides</a:t>
            </a:r>
            <a:r>
              <a:rPr lang="en-GB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+mj-lt"/>
              </a:rPr>
              <a:t>saturés</a:t>
            </a:r>
            <a:r>
              <a:rPr lang="en-GB" sz="1200" dirty="0">
                <a:solidFill>
                  <a:srgbClr val="000000"/>
                </a:solidFill>
                <a:latin typeface="+mj-lt"/>
              </a:rPr>
              <a:t>, Sodium, Fruits, Fibres, </a:t>
            </a:r>
            <a:r>
              <a:rPr lang="en-GB" sz="1200" dirty="0" err="1">
                <a:solidFill>
                  <a:srgbClr val="000000"/>
                </a:solidFill>
                <a:latin typeface="+mj-lt"/>
              </a:rPr>
              <a:t>Protéines</a:t>
            </a:r>
            <a:endParaRPr lang="en-GB" sz="12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C3F6A9-3318-43D1-9DD0-891D5C44FCA0}"/>
              </a:ext>
            </a:extLst>
          </p:cNvPr>
          <p:cNvSpPr txBox="1"/>
          <p:nvPr/>
        </p:nvSpPr>
        <p:spPr>
          <a:xfrm>
            <a:off x="3978931" y="4633676"/>
            <a:ext cx="628910" cy="56977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Aft>
                <a:spcPts val="900"/>
              </a:spcAft>
            </a:pPr>
            <a:r>
              <a:rPr lang="en-GB" sz="3200" b="1" dirty="0">
                <a:solidFill>
                  <a:schemeClr val="accent1"/>
                </a:solidFill>
                <a:latin typeface="+mj-lt"/>
              </a:rPr>
              <a:t>03</a:t>
            </a:r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8DE54310-917C-4730-9016-1ACB88ABC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2" y="5029200"/>
            <a:ext cx="135738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798513" eaLnBrk="0" hangingPunct="0">
              <a:spcAft>
                <a:spcPts val="200"/>
              </a:spcAft>
              <a:defRPr/>
            </a:pPr>
            <a:r>
              <a:rPr lang="en-GB" sz="1600" b="1" i="1" kern="0" dirty="0" err="1">
                <a:solidFill>
                  <a:schemeClr val="accent1"/>
                </a:solidFill>
                <a:latin typeface="+mj-lt"/>
                <a:cs typeface="Arial" charset="0"/>
              </a:rPr>
              <a:t>Allergènes</a:t>
            </a:r>
            <a:endParaRPr lang="en-GB" sz="1600" kern="0" dirty="0">
              <a:solidFill>
                <a:schemeClr val="accent4"/>
              </a:solidFill>
              <a:latin typeface="+mj-lt"/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C718625-A2B5-4E05-B48A-29CF5DC5F006}"/>
              </a:ext>
            </a:extLst>
          </p:cNvPr>
          <p:cNvSpPr/>
          <p:nvPr/>
        </p:nvSpPr>
        <p:spPr>
          <a:xfrm>
            <a:off x="2055812" y="5275460"/>
            <a:ext cx="27000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fr-FR" sz="1200" dirty="0">
                <a:solidFill>
                  <a:schemeClr val="tx2"/>
                </a:solidFill>
                <a:latin typeface="+mj-lt"/>
              </a:rPr>
              <a:t>Arachides, Œufs, Lait, Noix, Blé, Soja, Graines de sésame, Fruits de mer (poisson, crustacés et mollusques)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E06EF6-EB88-4391-BE39-E984C975C364}"/>
              </a:ext>
            </a:extLst>
          </p:cNvPr>
          <p:cNvSpPr txBox="1"/>
          <p:nvPr/>
        </p:nvSpPr>
        <p:spPr>
          <a:xfrm>
            <a:off x="3960812" y="2311211"/>
            <a:ext cx="628910" cy="5843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Aft>
                <a:spcPts val="900"/>
              </a:spcAft>
            </a:pPr>
            <a:r>
              <a:rPr lang="en-GB" sz="3200" b="1" dirty="0">
                <a:solidFill>
                  <a:schemeClr val="accent1"/>
                </a:solidFill>
                <a:latin typeface="+mj-lt"/>
              </a:rPr>
              <a:t>01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0850E72-A382-4ABA-B397-E32AD053639E}"/>
              </a:ext>
            </a:extLst>
          </p:cNvPr>
          <p:cNvSpPr txBox="1"/>
          <p:nvPr/>
        </p:nvSpPr>
        <p:spPr>
          <a:xfrm>
            <a:off x="1704498" y="1436899"/>
            <a:ext cx="964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Principe : </a:t>
            </a:r>
            <a:r>
              <a:rPr lang="en-US" dirty="0"/>
              <a:t>proposer un ensemble </a:t>
            </a:r>
            <a:r>
              <a:rPr lang="en-US" dirty="0" err="1"/>
              <a:t>d’aliments</a:t>
            </a:r>
            <a:r>
              <a:rPr lang="en-US" dirty="0"/>
              <a:t> </a:t>
            </a:r>
            <a:r>
              <a:rPr lang="en-US" dirty="0" err="1"/>
              <a:t>respectant</a:t>
            </a:r>
            <a:r>
              <a:rPr lang="en-US" dirty="0"/>
              <a:t> des </a:t>
            </a:r>
            <a:r>
              <a:rPr lang="en-US" dirty="0" err="1"/>
              <a:t>critères</a:t>
            </a:r>
            <a:r>
              <a:rPr lang="en-US" dirty="0"/>
              <a:t> dans </a:t>
            </a:r>
            <a:r>
              <a:rPr lang="en-US" dirty="0" err="1"/>
              <a:t>l’air</a:t>
            </a:r>
            <a:r>
              <a:rPr lang="en-US" dirty="0"/>
              <a:t> du temps</a:t>
            </a:r>
          </a:p>
        </p:txBody>
      </p:sp>
      <p:sp>
        <p:nvSpPr>
          <p:cNvPr id="60" name="Rectangle 10">
            <a:extLst>
              <a:ext uri="{FF2B5EF4-FFF2-40B4-BE49-F238E27FC236}">
                <a16:creationId xmlns:a16="http://schemas.microsoft.com/office/drawing/2014/main" id="{3E00A58D-31F7-4D25-BBB1-2397E31AF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412" y="2743200"/>
            <a:ext cx="8163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798513" eaLnBrk="0" hangingPunct="0">
              <a:spcAft>
                <a:spcPts val="200"/>
              </a:spcAft>
              <a:defRPr/>
            </a:pPr>
            <a:r>
              <a:rPr lang="en-GB" sz="1600" b="1" i="1" kern="0" dirty="0" err="1">
                <a:solidFill>
                  <a:schemeClr val="accent1"/>
                </a:solidFill>
                <a:latin typeface="+mj-lt"/>
                <a:cs typeface="Arial" charset="0"/>
              </a:rPr>
              <a:t>Additifs</a:t>
            </a:r>
            <a:endParaRPr lang="en-GB" sz="1000" kern="0" dirty="0">
              <a:solidFill>
                <a:schemeClr val="accent1"/>
              </a:solidFill>
              <a:latin typeface="+mj-lt"/>
              <a:cs typeface="Arial" charset="0"/>
            </a:endParaRPr>
          </a:p>
        </p:txBody>
      </p:sp>
      <p:sp>
        <p:nvSpPr>
          <p:cNvPr id="61" name="Rectangle 10">
            <a:extLst>
              <a:ext uri="{FF2B5EF4-FFF2-40B4-BE49-F238E27FC236}">
                <a16:creationId xmlns:a16="http://schemas.microsoft.com/office/drawing/2014/main" id="{F2244BB5-5695-463C-ADCA-C1348B7AF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5612" y="5029200"/>
            <a:ext cx="17525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798513" eaLnBrk="0" hangingPunct="0">
              <a:spcAft>
                <a:spcPts val="200"/>
              </a:spcAft>
              <a:defRPr/>
            </a:pPr>
            <a:r>
              <a:rPr lang="en-GB" sz="1600" b="1" i="1" kern="0" dirty="0" err="1">
                <a:solidFill>
                  <a:schemeClr val="accent1"/>
                </a:solidFill>
                <a:latin typeface="+mj-lt"/>
                <a:cs typeface="Arial" charset="0"/>
              </a:rPr>
              <a:t>Environnement</a:t>
            </a:r>
            <a:endParaRPr lang="en-GB" sz="1600" kern="0" dirty="0">
              <a:solidFill>
                <a:schemeClr val="accent4"/>
              </a:solidFill>
              <a:latin typeface="+mj-lt"/>
              <a:cs typeface="Arial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1D2DF25-5FC3-4B9C-8074-6DB60BDF83EE}"/>
              </a:ext>
            </a:extLst>
          </p:cNvPr>
          <p:cNvGrpSpPr/>
          <p:nvPr/>
        </p:nvGrpSpPr>
        <p:grpSpPr>
          <a:xfrm>
            <a:off x="7770812" y="2870237"/>
            <a:ext cx="612000" cy="612000"/>
            <a:chOff x="4966372" y="2258092"/>
            <a:chExt cx="612000" cy="61200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4B16E2F-3E1B-47EA-BD69-97BA8D119BC6}"/>
                </a:ext>
              </a:extLst>
            </p:cNvPr>
            <p:cNvSpPr/>
            <p:nvPr/>
          </p:nvSpPr>
          <p:spPr bwMode="ltGray">
            <a:xfrm>
              <a:off x="4966372" y="2258092"/>
              <a:ext cx="612000" cy="612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64" name="Freeform 4808">
              <a:extLst>
                <a:ext uri="{FF2B5EF4-FFF2-40B4-BE49-F238E27FC236}">
                  <a16:creationId xmlns:a16="http://schemas.microsoft.com/office/drawing/2014/main" id="{D85A8AB9-DE18-4D1C-B4D5-4FF2BC871D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9993" y="2312827"/>
              <a:ext cx="264759" cy="500101"/>
            </a:xfrm>
            <a:custGeom>
              <a:avLst/>
              <a:gdLst>
                <a:gd name="T0" fmla="*/ 48 w 216"/>
                <a:gd name="T1" fmla="*/ 16 h 408"/>
                <a:gd name="T2" fmla="*/ 56 w 216"/>
                <a:gd name="T3" fmla="*/ 0 h 408"/>
                <a:gd name="T4" fmla="*/ 72 w 216"/>
                <a:gd name="T5" fmla="*/ 12 h 408"/>
                <a:gd name="T6" fmla="*/ 60 w 216"/>
                <a:gd name="T7" fmla="*/ 24 h 408"/>
                <a:gd name="T8" fmla="*/ 198 w 216"/>
                <a:gd name="T9" fmla="*/ 36 h 408"/>
                <a:gd name="T10" fmla="*/ 182 w 216"/>
                <a:gd name="T11" fmla="*/ 24 h 408"/>
                <a:gd name="T12" fmla="*/ 174 w 216"/>
                <a:gd name="T13" fmla="*/ 40 h 408"/>
                <a:gd name="T14" fmla="*/ 190 w 216"/>
                <a:gd name="T15" fmla="*/ 46 h 408"/>
                <a:gd name="T16" fmla="*/ 164 w 216"/>
                <a:gd name="T17" fmla="*/ 58 h 408"/>
                <a:gd name="T18" fmla="*/ 152 w 216"/>
                <a:gd name="T19" fmla="*/ 46 h 408"/>
                <a:gd name="T20" fmla="*/ 140 w 216"/>
                <a:gd name="T21" fmla="*/ 58 h 408"/>
                <a:gd name="T22" fmla="*/ 152 w 216"/>
                <a:gd name="T23" fmla="*/ 70 h 408"/>
                <a:gd name="T24" fmla="*/ 110 w 216"/>
                <a:gd name="T25" fmla="*/ 102 h 408"/>
                <a:gd name="T26" fmla="*/ 102 w 216"/>
                <a:gd name="T27" fmla="*/ 86 h 408"/>
                <a:gd name="T28" fmla="*/ 86 w 216"/>
                <a:gd name="T29" fmla="*/ 96 h 408"/>
                <a:gd name="T30" fmla="*/ 98 w 216"/>
                <a:gd name="T31" fmla="*/ 108 h 408"/>
                <a:gd name="T32" fmla="*/ 128 w 216"/>
                <a:gd name="T33" fmla="*/ 352 h 408"/>
                <a:gd name="T34" fmla="*/ 128 w 216"/>
                <a:gd name="T35" fmla="*/ 322 h 408"/>
                <a:gd name="T36" fmla="*/ 96 w 216"/>
                <a:gd name="T37" fmla="*/ 330 h 408"/>
                <a:gd name="T38" fmla="*/ 108 w 216"/>
                <a:gd name="T39" fmla="*/ 356 h 408"/>
                <a:gd name="T40" fmla="*/ 122 w 216"/>
                <a:gd name="T41" fmla="*/ 44 h 408"/>
                <a:gd name="T42" fmla="*/ 122 w 216"/>
                <a:gd name="T43" fmla="*/ 16 h 408"/>
                <a:gd name="T44" fmla="*/ 94 w 216"/>
                <a:gd name="T45" fmla="*/ 16 h 408"/>
                <a:gd name="T46" fmla="*/ 94 w 216"/>
                <a:gd name="T47" fmla="*/ 44 h 408"/>
                <a:gd name="T48" fmla="*/ 122 w 216"/>
                <a:gd name="T49" fmla="*/ 44 h 408"/>
                <a:gd name="T50" fmla="*/ 60 w 216"/>
                <a:gd name="T51" fmla="*/ 56 h 408"/>
                <a:gd name="T52" fmla="*/ 34 w 216"/>
                <a:gd name="T53" fmla="*/ 52 h 408"/>
                <a:gd name="T54" fmla="*/ 34 w 216"/>
                <a:gd name="T55" fmla="*/ 74 h 408"/>
                <a:gd name="T56" fmla="*/ 56 w 216"/>
                <a:gd name="T57" fmla="*/ 74 h 408"/>
                <a:gd name="T58" fmla="*/ 182 w 216"/>
                <a:gd name="T59" fmla="*/ 406 h 408"/>
                <a:gd name="T60" fmla="*/ 16 w 216"/>
                <a:gd name="T61" fmla="*/ 394 h 408"/>
                <a:gd name="T62" fmla="*/ 4 w 216"/>
                <a:gd name="T63" fmla="*/ 338 h 408"/>
                <a:gd name="T64" fmla="*/ 64 w 216"/>
                <a:gd name="T65" fmla="*/ 132 h 408"/>
                <a:gd name="T66" fmla="*/ 68 w 216"/>
                <a:gd name="T67" fmla="*/ 116 h 408"/>
                <a:gd name="T68" fmla="*/ 148 w 216"/>
                <a:gd name="T69" fmla="*/ 116 h 408"/>
                <a:gd name="T70" fmla="*/ 152 w 216"/>
                <a:gd name="T71" fmla="*/ 132 h 408"/>
                <a:gd name="T72" fmla="*/ 212 w 216"/>
                <a:gd name="T73" fmla="*/ 336 h 408"/>
                <a:gd name="T74" fmla="*/ 102 w 216"/>
                <a:gd name="T75" fmla="*/ 158 h 408"/>
                <a:gd name="T76" fmla="*/ 114 w 216"/>
                <a:gd name="T77" fmla="*/ 170 h 408"/>
                <a:gd name="T78" fmla="*/ 126 w 216"/>
                <a:gd name="T79" fmla="*/ 158 h 408"/>
                <a:gd name="T80" fmla="*/ 114 w 216"/>
                <a:gd name="T81" fmla="*/ 146 h 408"/>
                <a:gd name="T82" fmla="*/ 102 w 216"/>
                <a:gd name="T83" fmla="*/ 158 h 408"/>
                <a:gd name="T84" fmla="*/ 80 w 216"/>
                <a:gd name="T85" fmla="*/ 280 h 408"/>
                <a:gd name="T86" fmla="*/ 106 w 216"/>
                <a:gd name="T87" fmla="*/ 268 h 408"/>
                <a:gd name="T88" fmla="*/ 94 w 216"/>
                <a:gd name="T89" fmla="*/ 242 h 408"/>
                <a:gd name="T90" fmla="*/ 66 w 216"/>
                <a:gd name="T91" fmla="*/ 262 h 408"/>
                <a:gd name="T92" fmla="*/ 136 w 216"/>
                <a:gd name="T93" fmla="*/ 308 h 408"/>
                <a:gd name="T94" fmla="*/ 140 w 216"/>
                <a:gd name="T95" fmla="*/ 298 h 408"/>
                <a:gd name="T96" fmla="*/ 124 w 216"/>
                <a:gd name="T97" fmla="*/ 288 h 408"/>
                <a:gd name="T98" fmla="*/ 116 w 216"/>
                <a:gd name="T99" fmla="*/ 302 h 408"/>
                <a:gd name="T100" fmla="*/ 82 w 216"/>
                <a:gd name="T101" fmla="*/ 298 h 408"/>
                <a:gd name="T102" fmla="*/ 18 w 216"/>
                <a:gd name="T103" fmla="*/ 352 h 408"/>
                <a:gd name="T104" fmla="*/ 32 w 216"/>
                <a:gd name="T105" fmla="*/ 386 h 408"/>
                <a:gd name="T106" fmla="*/ 184 w 216"/>
                <a:gd name="T107" fmla="*/ 386 h 408"/>
                <a:gd name="T108" fmla="*/ 198 w 216"/>
                <a:gd name="T109" fmla="*/ 352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6" h="408">
                  <a:moveTo>
                    <a:pt x="60" y="24"/>
                  </a:moveTo>
                  <a:lnTo>
                    <a:pt x="60" y="24"/>
                  </a:lnTo>
                  <a:lnTo>
                    <a:pt x="56" y="22"/>
                  </a:lnTo>
                  <a:lnTo>
                    <a:pt x="52" y="20"/>
                  </a:lnTo>
                  <a:lnTo>
                    <a:pt x="52" y="20"/>
                  </a:lnTo>
                  <a:lnTo>
                    <a:pt x="48" y="16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8" y="6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6" y="0"/>
                  </a:lnTo>
                  <a:lnTo>
                    <a:pt x="60" y="0"/>
                  </a:lnTo>
                  <a:lnTo>
                    <a:pt x="64" y="0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72" y="6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2" y="16"/>
                  </a:lnTo>
                  <a:lnTo>
                    <a:pt x="68" y="20"/>
                  </a:lnTo>
                  <a:lnTo>
                    <a:pt x="68" y="20"/>
                  </a:lnTo>
                  <a:lnTo>
                    <a:pt x="64" y="22"/>
                  </a:lnTo>
                  <a:lnTo>
                    <a:pt x="60" y="24"/>
                  </a:lnTo>
                  <a:lnTo>
                    <a:pt x="60" y="24"/>
                  </a:lnTo>
                  <a:close/>
                  <a:moveTo>
                    <a:pt x="194" y="44"/>
                  </a:moveTo>
                  <a:lnTo>
                    <a:pt x="194" y="44"/>
                  </a:lnTo>
                  <a:lnTo>
                    <a:pt x="196" y="40"/>
                  </a:lnTo>
                  <a:lnTo>
                    <a:pt x="198" y="36"/>
                  </a:lnTo>
                  <a:lnTo>
                    <a:pt x="198" y="36"/>
                  </a:lnTo>
                  <a:lnTo>
                    <a:pt x="196" y="32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190" y="24"/>
                  </a:lnTo>
                  <a:lnTo>
                    <a:pt x="186" y="24"/>
                  </a:lnTo>
                  <a:lnTo>
                    <a:pt x="182" y="24"/>
                  </a:lnTo>
                  <a:lnTo>
                    <a:pt x="178" y="28"/>
                  </a:lnTo>
                  <a:lnTo>
                    <a:pt x="178" y="28"/>
                  </a:lnTo>
                  <a:lnTo>
                    <a:pt x="174" y="32"/>
                  </a:lnTo>
                  <a:lnTo>
                    <a:pt x="174" y="36"/>
                  </a:lnTo>
                  <a:lnTo>
                    <a:pt x="174" y="36"/>
                  </a:lnTo>
                  <a:lnTo>
                    <a:pt x="174" y="40"/>
                  </a:lnTo>
                  <a:lnTo>
                    <a:pt x="178" y="44"/>
                  </a:lnTo>
                  <a:lnTo>
                    <a:pt x="178" y="44"/>
                  </a:lnTo>
                  <a:lnTo>
                    <a:pt x="182" y="46"/>
                  </a:lnTo>
                  <a:lnTo>
                    <a:pt x="186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4" y="44"/>
                  </a:lnTo>
                  <a:lnTo>
                    <a:pt x="194" y="44"/>
                  </a:lnTo>
                  <a:close/>
                  <a:moveTo>
                    <a:pt x="160" y="66"/>
                  </a:moveTo>
                  <a:lnTo>
                    <a:pt x="160" y="66"/>
                  </a:lnTo>
                  <a:lnTo>
                    <a:pt x="162" y="62"/>
                  </a:lnTo>
                  <a:lnTo>
                    <a:pt x="164" y="58"/>
                  </a:lnTo>
                  <a:lnTo>
                    <a:pt x="164" y="58"/>
                  </a:lnTo>
                  <a:lnTo>
                    <a:pt x="162" y="54"/>
                  </a:lnTo>
                  <a:lnTo>
                    <a:pt x="160" y="50"/>
                  </a:lnTo>
                  <a:lnTo>
                    <a:pt x="160" y="50"/>
                  </a:lnTo>
                  <a:lnTo>
                    <a:pt x="156" y="46"/>
                  </a:lnTo>
                  <a:lnTo>
                    <a:pt x="152" y="46"/>
                  </a:lnTo>
                  <a:lnTo>
                    <a:pt x="146" y="46"/>
                  </a:lnTo>
                  <a:lnTo>
                    <a:pt x="142" y="50"/>
                  </a:lnTo>
                  <a:lnTo>
                    <a:pt x="142" y="50"/>
                  </a:lnTo>
                  <a:lnTo>
                    <a:pt x="140" y="54"/>
                  </a:lnTo>
                  <a:lnTo>
                    <a:pt x="140" y="58"/>
                  </a:lnTo>
                  <a:lnTo>
                    <a:pt x="140" y="58"/>
                  </a:lnTo>
                  <a:lnTo>
                    <a:pt x="140" y="62"/>
                  </a:lnTo>
                  <a:lnTo>
                    <a:pt x="142" y="66"/>
                  </a:lnTo>
                  <a:lnTo>
                    <a:pt x="142" y="66"/>
                  </a:lnTo>
                  <a:lnTo>
                    <a:pt x="146" y="68"/>
                  </a:lnTo>
                  <a:lnTo>
                    <a:pt x="152" y="70"/>
                  </a:lnTo>
                  <a:lnTo>
                    <a:pt x="152" y="70"/>
                  </a:lnTo>
                  <a:lnTo>
                    <a:pt x="156" y="68"/>
                  </a:lnTo>
                  <a:lnTo>
                    <a:pt x="160" y="66"/>
                  </a:lnTo>
                  <a:lnTo>
                    <a:pt x="160" y="66"/>
                  </a:lnTo>
                  <a:close/>
                  <a:moveTo>
                    <a:pt x="106" y="104"/>
                  </a:moveTo>
                  <a:lnTo>
                    <a:pt x="106" y="104"/>
                  </a:lnTo>
                  <a:lnTo>
                    <a:pt x="110" y="102"/>
                  </a:lnTo>
                  <a:lnTo>
                    <a:pt x="110" y="96"/>
                  </a:lnTo>
                  <a:lnTo>
                    <a:pt x="110" y="96"/>
                  </a:lnTo>
                  <a:lnTo>
                    <a:pt x="110" y="92"/>
                  </a:lnTo>
                  <a:lnTo>
                    <a:pt x="106" y="88"/>
                  </a:lnTo>
                  <a:lnTo>
                    <a:pt x="106" y="88"/>
                  </a:lnTo>
                  <a:lnTo>
                    <a:pt x="102" y="86"/>
                  </a:lnTo>
                  <a:lnTo>
                    <a:pt x="98" y="84"/>
                  </a:lnTo>
                  <a:lnTo>
                    <a:pt x="94" y="86"/>
                  </a:lnTo>
                  <a:lnTo>
                    <a:pt x="90" y="88"/>
                  </a:lnTo>
                  <a:lnTo>
                    <a:pt x="90" y="88"/>
                  </a:lnTo>
                  <a:lnTo>
                    <a:pt x="88" y="92"/>
                  </a:lnTo>
                  <a:lnTo>
                    <a:pt x="86" y="96"/>
                  </a:lnTo>
                  <a:lnTo>
                    <a:pt x="86" y="96"/>
                  </a:lnTo>
                  <a:lnTo>
                    <a:pt x="88" y="102"/>
                  </a:lnTo>
                  <a:lnTo>
                    <a:pt x="90" y="104"/>
                  </a:lnTo>
                  <a:lnTo>
                    <a:pt x="90" y="104"/>
                  </a:lnTo>
                  <a:lnTo>
                    <a:pt x="94" y="108"/>
                  </a:lnTo>
                  <a:lnTo>
                    <a:pt x="98" y="108"/>
                  </a:lnTo>
                  <a:lnTo>
                    <a:pt x="98" y="108"/>
                  </a:lnTo>
                  <a:lnTo>
                    <a:pt x="102" y="108"/>
                  </a:lnTo>
                  <a:lnTo>
                    <a:pt x="106" y="104"/>
                  </a:lnTo>
                  <a:lnTo>
                    <a:pt x="106" y="104"/>
                  </a:lnTo>
                  <a:close/>
                  <a:moveTo>
                    <a:pt x="128" y="352"/>
                  </a:moveTo>
                  <a:lnTo>
                    <a:pt x="128" y="352"/>
                  </a:lnTo>
                  <a:lnTo>
                    <a:pt x="134" y="344"/>
                  </a:lnTo>
                  <a:lnTo>
                    <a:pt x="134" y="336"/>
                  </a:lnTo>
                  <a:lnTo>
                    <a:pt x="134" y="336"/>
                  </a:lnTo>
                  <a:lnTo>
                    <a:pt x="134" y="330"/>
                  </a:lnTo>
                  <a:lnTo>
                    <a:pt x="128" y="322"/>
                  </a:lnTo>
                  <a:lnTo>
                    <a:pt x="128" y="322"/>
                  </a:lnTo>
                  <a:lnTo>
                    <a:pt x="122" y="318"/>
                  </a:lnTo>
                  <a:lnTo>
                    <a:pt x="114" y="318"/>
                  </a:lnTo>
                  <a:lnTo>
                    <a:pt x="108" y="318"/>
                  </a:lnTo>
                  <a:lnTo>
                    <a:pt x="100" y="322"/>
                  </a:lnTo>
                  <a:lnTo>
                    <a:pt x="100" y="322"/>
                  </a:lnTo>
                  <a:lnTo>
                    <a:pt x="96" y="330"/>
                  </a:lnTo>
                  <a:lnTo>
                    <a:pt x="94" y="336"/>
                  </a:lnTo>
                  <a:lnTo>
                    <a:pt x="94" y="336"/>
                  </a:lnTo>
                  <a:lnTo>
                    <a:pt x="96" y="344"/>
                  </a:lnTo>
                  <a:lnTo>
                    <a:pt x="100" y="352"/>
                  </a:lnTo>
                  <a:lnTo>
                    <a:pt x="100" y="352"/>
                  </a:lnTo>
                  <a:lnTo>
                    <a:pt x="10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22" y="356"/>
                  </a:lnTo>
                  <a:lnTo>
                    <a:pt x="128" y="352"/>
                  </a:lnTo>
                  <a:lnTo>
                    <a:pt x="128" y="352"/>
                  </a:lnTo>
                  <a:close/>
                  <a:moveTo>
                    <a:pt x="122" y="44"/>
                  </a:moveTo>
                  <a:lnTo>
                    <a:pt x="122" y="44"/>
                  </a:lnTo>
                  <a:lnTo>
                    <a:pt x="126" y="38"/>
                  </a:lnTo>
                  <a:lnTo>
                    <a:pt x="128" y="30"/>
                  </a:lnTo>
                  <a:lnTo>
                    <a:pt x="128" y="30"/>
                  </a:lnTo>
                  <a:lnTo>
                    <a:pt x="126" y="22"/>
                  </a:lnTo>
                  <a:lnTo>
                    <a:pt x="122" y="16"/>
                  </a:lnTo>
                  <a:lnTo>
                    <a:pt x="122" y="16"/>
                  </a:lnTo>
                  <a:lnTo>
                    <a:pt x="116" y="12"/>
                  </a:lnTo>
                  <a:lnTo>
                    <a:pt x="108" y="10"/>
                  </a:lnTo>
                  <a:lnTo>
                    <a:pt x="100" y="12"/>
                  </a:lnTo>
                  <a:lnTo>
                    <a:pt x="94" y="16"/>
                  </a:lnTo>
                  <a:lnTo>
                    <a:pt x="94" y="16"/>
                  </a:lnTo>
                  <a:lnTo>
                    <a:pt x="90" y="22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90" y="38"/>
                  </a:lnTo>
                  <a:lnTo>
                    <a:pt x="94" y="44"/>
                  </a:lnTo>
                  <a:lnTo>
                    <a:pt x="94" y="44"/>
                  </a:lnTo>
                  <a:lnTo>
                    <a:pt x="100" y="48"/>
                  </a:lnTo>
                  <a:lnTo>
                    <a:pt x="108" y="50"/>
                  </a:lnTo>
                  <a:lnTo>
                    <a:pt x="108" y="50"/>
                  </a:lnTo>
                  <a:lnTo>
                    <a:pt x="116" y="48"/>
                  </a:lnTo>
                  <a:lnTo>
                    <a:pt x="122" y="44"/>
                  </a:lnTo>
                  <a:lnTo>
                    <a:pt x="122" y="44"/>
                  </a:lnTo>
                  <a:close/>
                  <a:moveTo>
                    <a:pt x="56" y="74"/>
                  </a:moveTo>
                  <a:lnTo>
                    <a:pt x="56" y="74"/>
                  </a:lnTo>
                  <a:lnTo>
                    <a:pt x="60" y="68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0" y="56"/>
                  </a:lnTo>
                  <a:lnTo>
                    <a:pt x="56" y="52"/>
                  </a:lnTo>
                  <a:lnTo>
                    <a:pt x="56" y="52"/>
                  </a:lnTo>
                  <a:lnTo>
                    <a:pt x="50" y="48"/>
                  </a:lnTo>
                  <a:lnTo>
                    <a:pt x="44" y="46"/>
                  </a:lnTo>
                  <a:lnTo>
                    <a:pt x="38" y="48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0" y="56"/>
                  </a:lnTo>
                  <a:lnTo>
                    <a:pt x="28" y="62"/>
                  </a:lnTo>
                  <a:lnTo>
                    <a:pt x="28" y="62"/>
                  </a:lnTo>
                  <a:lnTo>
                    <a:pt x="30" y="68"/>
                  </a:lnTo>
                  <a:lnTo>
                    <a:pt x="34" y="74"/>
                  </a:lnTo>
                  <a:lnTo>
                    <a:pt x="34" y="74"/>
                  </a:lnTo>
                  <a:lnTo>
                    <a:pt x="38" y="78"/>
                  </a:lnTo>
                  <a:lnTo>
                    <a:pt x="44" y="78"/>
                  </a:lnTo>
                  <a:lnTo>
                    <a:pt x="44" y="78"/>
                  </a:lnTo>
                  <a:lnTo>
                    <a:pt x="50" y="78"/>
                  </a:lnTo>
                  <a:lnTo>
                    <a:pt x="56" y="74"/>
                  </a:lnTo>
                  <a:lnTo>
                    <a:pt x="56" y="74"/>
                  </a:lnTo>
                  <a:close/>
                  <a:moveTo>
                    <a:pt x="208" y="386"/>
                  </a:moveTo>
                  <a:lnTo>
                    <a:pt x="208" y="386"/>
                  </a:lnTo>
                  <a:lnTo>
                    <a:pt x="200" y="394"/>
                  </a:lnTo>
                  <a:lnTo>
                    <a:pt x="192" y="402"/>
                  </a:lnTo>
                  <a:lnTo>
                    <a:pt x="182" y="406"/>
                  </a:lnTo>
                  <a:lnTo>
                    <a:pt x="172" y="408"/>
                  </a:lnTo>
                  <a:lnTo>
                    <a:pt x="44" y="408"/>
                  </a:lnTo>
                  <a:lnTo>
                    <a:pt x="44" y="408"/>
                  </a:lnTo>
                  <a:lnTo>
                    <a:pt x="34" y="406"/>
                  </a:lnTo>
                  <a:lnTo>
                    <a:pt x="24" y="402"/>
                  </a:lnTo>
                  <a:lnTo>
                    <a:pt x="16" y="394"/>
                  </a:lnTo>
                  <a:lnTo>
                    <a:pt x="8" y="386"/>
                  </a:lnTo>
                  <a:lnTo>
                    <a:pt x="8" y="386"/>
                  </a:lnTo>
                  <a:lnTo>
                    <a:pt x="2" y="374"/>
                  </a:lnTo>
                  <a:lnTo>
                    <a:pt x="0" y="362"/>
                  </a:lnTo>
                  <a:lnTo>
                    <a:pt x="0" y="350"/>
                  </a:lnTo>
                  <a:lnTo>
                    <a:pt x="4" y="338"/>
                  </a:lnTo>
                  <a:lnTo>
                    <a:pt x="76" y="202"/>
                  </a:lnTo>
                  <a:lnTo>
                    <a:pt x="76" y="136"/>
                  </a:lnTo>
                  <a:lnTo>
                    <a:pt x="72" y="136"/>
                  </a:lnTo>
                  <a:lnTo>
                    <a:pt x="72" y="136"/>
                  </a:lnTo>
                  <a:lnTo>
                    <a:pt x="68" y="134"/>
                  </a:lnTo>
                  <a:lnTo>
                    <a:pt x="64" y="132"/>
                  </a:lnTo>
                  <a:lnTo>
                    <a:pt x="62" y="130"/>
                  </a:lnTo>
                  <a:lnTo>
                    <a:pt x="62" y="126"/>
                  </a:lnTo>
                  <a:lnTo>
                    <a:pt x="62" y="126"/>
                  </a:lnTo>
                  <a:lnTo>
                    <a:pt x="62" y="122"/>
                  </a:lnTo>
                  <a:lnTo>
                    <a:pt x="64" y="118"/>
                  </a:lnTo>
                  <a:lnTo>
                    <a:pt x="68" y="116"/>
                  </a:lnTo>
                  <a:lnTo>
                    <a:pt x="72" y="116"/>
                  </a:lnTo>
                  <a:lnTo>
                    <a:pt x="86" y="116"/>
                  </a:lnTo>
                  <a:lnTo>
                    <a:pt x="130" y="116"/>
                  </a:lnTo>
                  <a:lnTo>
                    <a:pt x="144" y="116"/>
                  </a:lnTo>
                  <a:lnTo>
                    <a:pt x="144" y="116"/>
                  </a:lnTo>
                  <a:lnTo>
                    <a:pt x="148" y="116"/>
                  </a:lnTo>
                  <a:lnTo>
                    <a:pt x="152" y="118"/>
                  </a:lnTo>
                  <a:lnTo>
                    <a:pt x="154" y="122"/>
                  </a:lnTo>
                  <a:lnTo>
                    <a:pt x="154" y="126"/>
                  </a:lnTo>
                  <a:lnTo>
                    <a:pt x="154" y="126"/>
                  </a:lnTo>
                  <a:lnTo>
                    <a:pt x="154" y="130"/>
                  </a:lnTo>
                  <a:lnTo>
                    <a:pt x="152" y="132"/>
                  </a:lnTo>
                  <a:lnTo>
                    <a:pt x="148" y="134"/>
                  </a:lnTo>
                  <a:lnTo>
                    <a:pt x="144" y="136"/>
                  </a:lnTo>
                  <a:lnTo>
                    <a:pt x="140" y="136"/>
                  </a:lnTo>
                  <a:lnTo>
                    <a:pt x="140" y="202"/>
                  </a:lnTo>
                  <a:lnTo>
                    <a:pt x="212" y="336"/>
                  </a:lnTo>
                  <a:lnTo>
                    <a:pt x="212" y="336"/>
                  </a:lnTo>
                  <a:lnTo>
                    <a:pt x="216" y="348"/>
                  </a:lnTo>
                  <a:lnTo>
                    <a:pt x="216" y="362"/>
                  </a:lnTo>
                  <a:lnTo>
                    <a:pt x="214" y="374"/>
                  </a:lnTo>
                  <a:lnTo>
                    <a:pt x="208" y="386"/>
                  </a:lnTo>
                  <a:lnTo>
                    <a:pt x="208" y="386"/>
                  </a:lnTo>
                  <a:close/>
                  <a:moveTo>
                    <a:pt x="102" y="158"/>
                  </a:moveTo>
                  <a:lnTo>
                    <a:pt x="102" y="158"/>
                  </a:lnTo>
                  <a:lnTo>
                    <a:pt x="102" y="162"/>
                  </a:lnTo>
                  <a:lnTo>
                    <a:pt x="104" y="166"/>
                  </a:lnTo>
                  <a:lnTo>
                    <a:pt x="104" y="166"/>
                  </a:lnTo>
                  <a:lnTo>
                    <a:pt x="108" y="168"/>
                  </a:lnTo>
                  <a:lnTo>
                    <a:pt x="114" y="170"/>
                  </a:lnTo>
                  <a:lnTo>
                    <a:pt x="114" y="170"/>
                  </a:lnTo>
                  <a:lnTo>
                    <a:pt x="118" y="168"/>
                  </a:lnTo>
                  <a:lnTo>
                    <a:pt x="122" y="166"/>
                  </a:lnTo>
                  <a:lnTo>
                    <a:pt x="122" y="166"/>
                  </a:lnTo>
                  <a:lnTo>
                    <a:pt x="124" y="162"/>
                  </a:lnTo>
                  <a:lnTo>
                    <a:pt x="126" y="158"/>
                  </a:lnTo>
                  <a:lnTo>
                    <a:pt x="126" y="158"/>
                  </a:lnTo>
                  <a:lnTo>
                    <a:pt x="124" y="152"/>
                  </a:lnTo>
                  <a:lnTo>
                    <a:pt x="122" y="148"/>
                  </a:lnTo>
                  <a:lnTo>
                    <a:pt x="122" y="148"/>
                  </a:lnTo>
                  <a:lnTo>
                    <a:pt x="118" y="146"/>
                  </a:lnTo>
                  <a:lnTo>
                    <a:pt x="114" y="146"/>
                  </a:lnTo>
                  <a:lnTo>
                    <a:pt x="108" y="146"/>
                  </a:lnTo>
                  <a:lnTo>
                    <a:pt x="104" y="148"/>
                  </a:lnTo>
                  <a:lnTo>
                    <a:pt x="104" y="148"/>
                  </a:lnTo>
                  <a:lnTo>
                    <a:pt x="102" y="152"/>
                  </a:lnTo>
                  <a:lnTo>
                    <a:pt x="102" y="158"/>
                  </a:lnTo>
                  <a:lnTo>
                    <a:pt x="102" y="158"/>
                  </a:lnTo>
                  <a:close/>
                  <a:moveTo>
                    <a:pt x="66" y="262"/>
                  </a:moveTo>
                  <a:lnTo>
                    <a:pt x="66" y="262"/>
                  </a:lnTo>
                  <a:lnTo>
                    <a:pt x="68" y="268"/>
                  </a:lnTo>
                  <a:lnTo>
                    <a:pt x="72" y="276"/>
                  </a:lnTo>
                  <a:lnTo>
                    <a:pt x="72" y="276"/>
                  </a:lnTo>
                  <a:lnTo>
                    <a:pt x="80" y="280"/>
                  </a:lnTo>
                  <a:lnTo>
                    <a:pt x="86" y="282"/>
                  </a:lnTo>
                  <a:lnTo>
                    <a:pt x="86" y="282"/>
                  </a:lnTo>
                  <a:lnTo>
                    <a:pt x="94" y="280"/>
                  </a:lnTo>
                  <a:lnTo>
                    <a:pt x="100" y="276"/>
                  </a:lnTo>
                  <a:lnTo>
                    <a:pt x="100" y="276"/>
                  </a:lnTo>
                  <a:lnTo>
                    <a:pt x="106" y="268"/>
                  </a:lnTo>
                  <a:lnTo>
                    <a:pt x="106" y="262"/>
                  </a:lnTo>
                  <a:lnTo>
                    <a:pt x="106" y="262"/>
                  </a:lnTo>
                  <a:lnTo>
                    <a:pt x="106" y="254"/>
                  </a:lnTo>
                  <a:lnTo>
                    <a:pt x="100" y="248"/>
                  </a:lnTo>
                  <a:lnTo>
                    <a:pt x="100" y="248"/>
                  </a:lnTo>
                  <a:lnTo>
                    <a:pt x="94" y="242"/>
                  </a:lnTo>
                  <a:lnTo>
                    <a:pt x="86" y="242"/>
                  </a:lnTo>
                  <a:lnTo>
                    <a:pt x="80" y="242"/>
                  </a:lnTo>
                  <a:lnTo>
                    <a:pt x="72" y="248"/>
                  </a:lnTo>
                  <a:lnTo>
                    <a:pt x="72" y="248"/>
                  </a:lnTo>
                  <a:lnTo>
                    <a:pt x="68" y="254"/>
                  </a:lnTo>
                  <a:lnTo>
                    <a:pt x="66" y="262"/>
                  </a:lnTo>
                  <a:lnTo>
                    <a:pt x="66" y="262"/>
                  </a:lnTo>
                  <a:close/>
                  <a:moveTo>
                    <a:pt x="196" y="344"/>
                  </a:moveTo>
                  <a:lnTo>
                    <a:pt x="174" y="304"/>
                  </a:lnTo>
                  <a:lnTo>
                    <a:pt x="174" y="304"/>
                  </a:lnTo>
                  <a:lnTo>
                    <a:pt x="156" y="306"/>
                  </a:lnTo>
                  <a:lnTo>
                    <a:pt x="136" y="308"/>
                  </a:lnTo>
                  <a:lnTo>
                    <a:pt x="136" y="308"/>
                  </a:lnTo>
                  <a:lnTo>
                    <a:pt x="136" y="308"/>
                  </a:lnTo>
                  <a:lnTo>
                    <a:pt x="136" y="308"/>
                  </a:lnTo>
                  <a:lnTo>
                    <a:pt x="138" y="304"/>
                  </a:lnTo>
                  <a:lnTo>
                    <a:pt x="140" y="298"/>
                  </a:lnTo>
                  <a:lnTo>
                    <a:pt x="140" y="298"/>
                  </a:lnTo>
                  <a:lnTo>
                    <a:pt x="138" y="294"/>
                  </a:lnTo>
                  <a:lnTo>
                    <a:pt x="136" y="290"/>
                  </a:lnTo>
                  <a:lnTo>
                    <a:pt x="136" y="290"/>
                  </a:lnTo>
                  <a:lnTo>
                    <a:pt x="132" y="288"/>
                  </a:lnTo>
                  <a:lnTo>
                    <a:pt x="128" y="288"/>
                  </a:lnTo>
                  <a:lnTo>
                    <a:pt x="124" y="288"/>
                  </a:lnTo>
                  <a:lnTo>
                    <a:pt x="120" y="290"/>
                  </a:lnTo>
                  <a:lnTo>
                    <a:pt x="120" y="290"/>
                  </a:lnTo>
                  <a:lnTo>
                    <a:pt x="116" y="294"/>
                  </a:lnTo>
                  <a:lnTo>
                    <a:pt x="116" y="298"/>
                  </a:lnTo>
                  <a:lnTo>
                    <a:pt x="116" y="298"/>
                  </a:lnTo>
                  <a:lnTo>
                    <a:pt x="116" y="302"/>
                  </a:lnTo>
                  <a:lnTo>
                    <a:pt x="118" y="306"/>
                  </a:lnTo>
                  <a:lnTo>
                    <a:pt x="118" y="306"/>
                  </a:lnTo>
                  <a:lnTo>
                    <a:pt x="100" y="302"/>
                  </a:lnTo>
                  <a:lnTo>
                    <a:pt x="100" y="302"/>
                  </a:lnTo>
                  <a:lnTo>
                    <a:pt x="82" y="298"/>
                  </a:lnTo>
                  <a:lnTo>
                    <a:pt x="82" y="298"/>
                  </a:lnTo>
                  <a:lnTo>
                    <a:pt x="60" y="296"/>
                  </a:lnTo>
                  <a:lnTo>
                    <a:pt x="60" y="296"/>
                  </a:lnTo>
                  <a:lnTo>
                    <a:pt x="46" y="298"/>
                  </a:lnTo>
                  <a:lnTo>
                    <a:pt x="20" y="346"/>
                  </a:lnTo>
                  <a:lnTo>
                    <a:pt x="20" y="346"/>
                  </a:lnTo>
                  <a:lnTo>
                    <a:pt x="18" y="352"/>
                  </a:lnTo>
                  <a:lnTo>
                    <a:pt x="18" y="360"/>
                  </a:lnTo>
                  <a:lnTo>
                    <a:pt x="20" y="368"/>
                  </a:lnTo>
                  <a:lnTo>
                    <a:pt x="24" y="376"/>
                  </a:lnTo>
                  <a:lnTo>
                    <a:pt x="24" y="376"/>
                  </a:lnTo>
                  <a:lnTo>
                    <a:pt x="28" y="382"/>
                  </a:lnTo>
                  <a:lnTo>
                    <a:pt x="32" y="386"/>
                  </a:lnTo>
                  <a:lnTo>
                    <a:pt x="38" y="388"/>
                  </a:lnTo>
                  <a:lnTo>
                    <a:pt x="44" y="390"/>
                  </a:lnTo>
                  <a:lnTo>
                    <a:pt x="172" y="390"/>
                  </a:lnTo>
                  <a:lnTo>
                    <a:pt x="172" y="390"/>
                  </a:lnTo>
                  <a:lnTo>
                    <a:pt x="178" y="388"/>
                  </a:lnTo>
                  <a:lnTo>
                    <a:pt x="184" y="386"/>
                  </a:lnTo>
                  <a:lnTo>
                    <a:pt x="188" y="382"/>
                  </a:lnTo>
                  <a:lnTo>
                    <a:pt x="192" y="376"/>
                  </a:lnTo>
                  <a:lnTo>
                    <a:pt x="192" y="376"/>
                  </a:lnTo>
                  <a:lnTo>
                    <a:pt x="196" y="368"/>
                  </a:lnTo>
                  <a:lnTo>
                    <a:pt x="198" y="360"/>
                  </a:lnTo>
                  <a:lnTo>
                    <a:pt x="198" y="352"/>
                  </a:lnTo>
                  <a:lnTo>
                    <a:pt x="196" y="344"/>
                  </a:lnTo>
                  <a:lnTo>
                    <a:pt x="196" y="3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8B62EBC-1CB0-45D7-A829-6D10A72121EA}"/>
              </a:ext>
            </a:extLst>
          </p:cNvPr>
          <p:cNvGrpSpPr/>
          <p:nvPr/>
        </p:nvGrpSpPr>
        <p:grpSpPr>
          <a:xfrm>
            <a:off x="4786843" y="2893200"/>
            <a:ext cx="612000" cy="612000"/>
            <a:chOff x="5841085" y="2258092"/>
            <a:chExt cx="612000" cy="61200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D76AB20-1D37-494C-B625-CBD601225D3C}"/>
                </a:ext>
              </a:extLst>
            </p:cNvPr>
            <p:cNvSpPr/>
            <p:nvPr/>
          </p:nvSpPr>
          <p:spPr bwMode="ltGray">
            <a:xfrm>
              <a:off x="5841085" y="2258092"/>
              <a:ext cx="612000" cy="612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67" name="Freeform 4860">
              <a:extLst>
                <a:ext uri="{FF2B5EF4-FFF2-40B4-BE49-F238E27FC236}">
                  <a16:creationId xmlns:a16="http://schemas.microsoft.com/office/drawing/2014/main" id="{F0BE9D0E-18A0-4DA2-AA05-7AE3CE6A81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76262" y="2329213"/>
              <a:ext cx="341646" cy="487028"/>
            </a:xfrm>
            <a:custGeom>
              <a:avLst/>
              <a:gdLst>
                <a:gd name="T0" fmla="*/ 260 w 282"/>
                <a:gd name="T1" fmla="*/ 364 h 402"/>
                <a:gd name="T2" fmla="*/ 196 w 282"/>
                <a:gd name="T3" fmla="*/ 314 h 402"/>
                <a:gd name="T4" fmla="*/ 200 w 282"/>
                <a:gd name="T5" fmla="*/ 394 h 402"/>
                <a:gd name="T6" fmla="*/ 142 w 282"/>
                <a:gd name="T7" fmla="*/ 402 h 402"/>
                <a:gd name="T8" fmla="*/ 102 w 282"/>
                <a:gd name="T9" fmla="*/ 398 h 402"/>
                <a:gd name="T10" fmla="*/ 86 w 282"/>
                <a:gd name="T11" fmla="*/ 314 h 402"/>
                <a:gd name="T12" fmla="*/ 46 w 282"/>
                <a:gd name="T13" fmla="*/ 378 h 402"/>
                <a:gd name="T14" fmla="*/ 20 w 282"/>
                <a:gd name="T15" fmla="*/ 282 h 402"/>
                <a:gd name="T16" fmla="*/ 30 w 282"/>
                <a:gd name="T17" fmla="*/ 264 h 402"/>
                <a:gd name="T18" fmla="*/ 56 w 282"/>
                <a:gd name="T19" fmla="*/ 236 h 402"/>
                <a:gd name="T20" fmla="*/ 98 w 282"/>
                <a:gd name="T21" fmla="*/ 224 h 402"/>
                <a:gd name="T22" fmla="*/ 200 w 282"/>
                <a:gd name="T23" fmla="*/ 226 h 402"/>
                <a:gd name="T24" fmla="*/ 238 w 282"/>
                <a:gd name="T25" fmla="*/ 244 h 402"/>
                <a:gd name="T26" fmla="*/ 258 w 282"/>
                <a:gd name="T27" fmla="*/ 272 h 402"/>
                <a:gd name="T28" fmla="*/ 142 w 282"/>
                <a:gd name="T29" fmla="*/ 96 h 402"/>
                <a:gd name="T30" fmla="*/ 118 w 282"/>
                <a:gd name="T31" fmla="*/ 100 h 402"/>
                <a:gd name="T32" fmla="*/ 94 w 282"/>
                <a:gd name="T33" fmla="*/ 120 h 402"/>
                <a:gd name="T34" fmla="*/ 84 w 282"/>
                <a:gd name="T35" fmla="*/ 154 h 402"/>
                <a:gd name="T36" fmla="*/ 88 w 282"/>
                <a:gd name="T37" fmla="*/ 176 h 402"/>
                <a:gd name="T38" fmla="*/ 108 w 282"/>
                <a:gd name="T39" fmla="*/ 202 h 402"/>
                <a:gd name="T40" fmla="*/ 142 w 282"/>
                <a:gd name="T41" fmla="*/ 212 h 402"/>
                <a:gd name="T42" fmla="*/ 164 w 282"/>
                <a:gd name="T43" fmla="*/ 206 h 402"/>
                <a:gd name="T44" fmla="*/ 190 w 282"/>
                <a:gd name="T45" fmla="*/ 186 h 402"/>
                <a:gd name="T46" fmla="*/ 200 w 282"/>
                <a:gd name="T47" fmla="*/ 154 h 402"/>
                <a:gd name="T48" fmla="*/ 194 w 282"/>
                <a:gd name="T49" fmla="*/ 130 h 402"/>
                <a:gd name="T50" fmla="*/ 174 w 282"/>
                <a:gd name="T51" fmla="*/ 106 h 402"/>
                <a:gd name="T52" fmla="*/ 142 w 282"/>
                <a:gd name="T53" fmla="*/ 96 h 402"/>
                <a:gd name="T54" fmla="*/ 142 w 282"/>
                <a:gd name="T55" fmla="*/ 0 h 402"/>
                <a:gd name="T56" fmla="*/ 180 w 282"/>
                <a:gd name="T57" fmla="*/ 20 h 402"/>
                <a:gd name="T58" fmla="*/ 196 w 282"/>
                <a:gd name="T59" fmla="*/ 102 h 402"/>
                <a:gd name="T60" fmla="*/ 172 w 282"/>
                <a:gd name="T61" fmla="*/ 84 h 402"/>
                <a:gd name="T62" fmla="*/ 142 w 282"/>
                <a:gd name="T63" fmla="*/ 78 h 402"/>
                <a:gd name="T64" fmla="*/ 98 w 282"/>
                <a:gd name="T65" fmla="*/ 92 h 402"/>
                <a:gd name="T66" fmla="*/ 58 w 282"/>
                <a:gd name="T67" fmla="*/ 42 h 402"/>
                <a:gd name="T68" fmla="*/ 112 w 282"/>
                <a:gd name="T69" fmla="*/ 0 h 402"/>
                <a:gd name="T70" fmla="*/ 114 w 282"/>
                <a:gd name="T71" fmla="*/ 44 h 402"/>
                <a:gd name="T72" fmla="*/ 122 w 282"/>
                <a:gd name="T73" fmla="*/ 50 h 402"/>
                <a:gd name="T74" fmla="*/ 134 w 282"/>
                <a:gd name="T75" fmla="*/ 62 h 402"/>
                <a:gd name="T76" fmla="*/ 138 w 282"/>
                <a:gd name="T77" fmla="*/ 68 h 402"/>
                <a:gd name="T78" fmla="*/ 144 w 282"/>
                <a:gd name="T79" fmla="*/ 68 h 402"/>
                <a:gd name="T80" fmla="*/ 150 w 282"/>
                <a:gd name="T81" fmla="*/ 62 h 402"/>
                <a:gd name="T82" fmla="*/ 162 w 282"/>
                <a:gd name="T83" fmla="*/ 50 h 402"/>
                <a:gd name="T84" fmla="*/ 168 w 282"/>
                <a:gd name="T85" fmla="*/ 44 h 402"/>
                <a:gd name="T86" fmla="*/ 168 w 282"/>
                <a:gd name="T87" fmla="*/ 38 h 402"/>
                <a:gd name="T88" fmla="*/ 162 w 282"/>
                <a:gd name="T89" fmla="*/ 34 h 402"/>
                <a:gd name="T90" fmla="*/ 150 w 282"/>
                <a:gd name="T91" fmla="*/ 22 h 402"/>
                <a:gd name="T92" fmla="*/ 144 w 282"/>
                <a:gd name="T93" fmla="*/ 14 h 402"/>
                <a:gd name="T94" fmla="*/ 138 w 282"/>
                <a:gd name="T95" fmla="*/ 14 h 402"/>
                <a:gd name="T96" fmla="*/ 134 w 282"/>
                <a:gd name="T97" fmla="*/ 22 h 402"/>
                <a:gd name="T98" fmla="*/ 122 w 282"/>
                <a:gd name="T99" fmla="*/ 34 h 402"/>
                <a:gd name="T100" fmla="*/ 114 w 282"/>
                <a:gd name="T101" fmla="*/ 3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2" h="402">
                  <a:moveTo>
                    <a:pt x="282" y="346"/>
                  </a:moveTo>
                  <a:lnTo>
                    <a:pt x="282" y="346"/>
                  </a:lnTo>
                  <a:lnTo>
                    <a:pt x="260" y="364"/>
                  </a:lnTo>
                  <a:lnTo>
                    <a:pt x="236" y="378"/>
                  </a:lnTo>
                  <a:lnTo>
                    <a:pt x="218" y="314"/>
                  </a:lnTo>
                  <a:lnTo>
                    <a:pt x="196" y="314"/>
                  </a:lnTo>
                  <a:lnTo>
                    <a:pt x="218" y="388"/>
                  </a:lnTo>
                  <a:lnTo>
                    <a:pt x="218" y="388"/>
                  </a:lnTo>
                  <a:lnTo>
                    <a:pt x="200" y="394"/>
                  </a:lnTo>
                  <a:lnTo>
                    <a:pt x="180" y="398"/>
                  </a:lnTo>
                  <a:lnTo>
                    <a:pt x="162" y="402"/>
                  </a:lnTo>
                  <a:lnTo>
                    <a:pt x="142" y="402"/>
                  </a:lnTo>
                  <a:lnTo>
                    <a:pt x="142" y="402"/>
                  </a:lnTo>
                  <a:lnTo>
                    <a:pt x="122" y="402"/>
                  </a:lnTo>
                  <a:lnTo>
                    <a:pt x="102" y="398"/>
                  </a:lnTo>
                  <a:lnTo>
                    <a:pt x="82" y="394"/>
                  </a:lnTo>
                  <a:lnTo>
                    <a:pt x="64" y="388"/>
                  </a:lnTo>
                  <a:lnTo>
                    <a:pt x="86" y="314"/>
                  </a:lnTo>
                  <a:lnTo>
                    <a:pt x="66" y="314"/>
                  </a:lnTo>
                  <a:lnTo>
                    <a:pt x="46" y="378"/>
                  </a:lnTo>
                  <a:lnTo>
                    <a:pt x="46" y="378"/>
                  </a:lnTo>
                  <a:lnTo>
                    <a:pt x="22" y="364"/>
                  </a:lnTo>
                  <a:lnTo>
                    <a:pt x="0" y="348"/>
                  </a:lnTo>
                  <a:lnTo>
                    <a:pt x="20" y="282"/>
                  </a:lnTo>
                  <a:lnTo>
                    <a:pt x="20" y="282"/>
                  </a:lnTo>
                  <a:lnTo>
                    <a:pt x="24" y="272"/>
                  </a:lnTo>
                  <a:lnTo>
                    <a:pt x="30" y="264"/>
                  </a:lnTo>
                  <a:lnTo>
                    <a:pt x="36" y="254"/>
                  </a:lnTo>
                  <a:lnTo>
                    <a:pt x="44" y="244"/>
                  </a:lnTo>
                  <a:lnTo>
                    <a:pt x="56" y="236"/>
                  </a:lnTo>
                  <a:lnTo>
                    <a:pt x="68" y="230"/>
                  </a:lnTo>
                  <a:lnTo>
                    <a:pt x="82" y="226"/>
                  </a:lnTo>
                  <a:lnTo>
                    <a:pt x="98" y="224"/>
                  </a:lnTo>
                  <a:lnTo>
                    <a:pt x="184" y="224"/>
                  </a:lnTo>
                  <a:lnTo>
                    <a:pt x="184" y="224"/>
                  </a:lnTo>
                  <a:lnTo>
                    <a:pt x="200" y="226"/>
                  </a:lnTo>
                  <a:lnTo>
                    <a:pt x="214" y="230"/>
                  </a:lnTo>
                  <a:lnTo>
                    <a:pt x="226" y="236"/>
                  </a:lnTo>
                  <a:lnTo>
                    <a:pt x="238" y="244"/>
                  </a:lnTo>
                  <a:lnTo>
                    <a:pt x="246" y="254"/>
                  </a:lnTo>
                  <a:lnTo>
                    <a:pt x="254" y="264"/>
                  </a:lnTo>
                  <a:lnTo>
                    <a:pt x="258" y="272"/>
                  </a:lnTo>
                  <a:lnTo>
                    <a:pt x="262" y="282"/>
                  </a:lnTo>
                  <a:lnTo>
                    <a:pt x="282" y="346"/>
                  </a:lnTo>
                  <a:close/>
                  <a:moveTo>
                    <a:pt x="142" y="96"/>
                  </a:moveTo>
                  <a:lnTo>
                    <a:pt x="142" y="96"/>
                  </a:lnTo>
                  <a:lnTo>
                    <a:pt x="130" y="96"/>
                  </a:lnTo>
                  <a:lnTo>
                    <a:pt x="118" y="100"/>
                  </a:lnTo>
                  <a:lnTo>
                    <a:pt x="108" y="106"/>
                  </a:lnTo>
                  <a:lnTo>
                    <a:pt x="100" y="112"/>
                  </a:lnTo>
                  <a:lnTo>
                    <a:pt x="94" y="120"/>
                  </a:lnTo>
                  <a:lnTo>
                    <a:pt x="88" y="130"/>
                  </a:lnTo>
                  <a:lnTo>
                    <a:pt x="84" y="142"/>
                  </a:lnTo>
                  <a:lnTo>
                    <a:pt x="84" y="154"/>
                  </a:lnTo>
                  <a:lnTo>
                    <a:pt x="84" y="154"/>
                  </a:lnTo>
                  <a:lnTo>
                    <a:pt x="84" y="164"/>
                  </a:lnTo>
                  <a:lnTo>
                    <a:pt x="88" y="176"/>
                  </a:lnTo>
                  <a:lnTo>
                    <a:pt x="94" y="186"/>
                  </a:lnTo>
                  <a:lnTo>
                    <a:pt x="100" y="194"/>
                  </a:lnTo>
                  <a:lnTo>
                    <a:pt x="108" y="202"/>
                  </a:lnTo>
                  <a:lnTo>
                    <a:pt x="118" y="206"/>
                  </a:lnTo>
                  <a:lnTo>
                    <a:pt x="130" y="210"/>
                  </a:lnTo>
                  <a:lnTo>
                    <a:pt x="142" y="212"/>
                  </a:lnTo>
                  <a:lnTo>
                    <a:pt x="142" y="212"/>
                  </a:lnTo>
                  <a:lnTo>
                    <a:pt x="152" y="210"/>
                  </a:lnTo>
                  <a:lnTo>
                    <a:pt x="164" y="206"/>
                  </a:lnTo>
                  <a:lnTo>
                    <a:pt x="174" y="202"/>
                  </a:lnTo>
                  <a:lnTo>
                    <a:pt x="182" y="194"/>
                  </a:lnTo>
                  <a:lnTo>
                    <a:pt x="190" y="186"/>
                  </a:lnTo>
                  <a:lnTo>
                    <a:pt x="194" y="176"/>
                  </a:lnTo>
                  <a:lnTo>
                    <a:pt x="198" y="164"/>
                  </a:lnTo>
                  <a:lnTo>
                    <a:pt x="200" y="154"/>
                  </a:lnTo>
                  <a:lnTo>
                    <a:pt x="200" y="154"/>
                  </a:lnTo>
                  <a:lnTo>
                    <a:pt x="198" y="142"/>
                  </a:lnTo>
                  <a:lnTo>
                    <a:pt x="194" y="130"/>
                  </a:lnTo>
                  <a:lnTo>
                    <a:pt x="190" y="120"/>
                  </a:lnTo>
                  <a:lnTo>
                    <a:pt x="182" y="112"/>
                  </a:lnTo>
                  <a:lnTo>
                    <a:pt x="174" y="106"/>
                  </a:lnTo>
                  <a:lnTo>
                    <a:pt x="164" y="100"/>
                  </a:lnTo>
                  <a:lnTo>
                    <a:pt x="152" y="96"/>
                  </a:lnTo>
                  <a:lnTo>
                    <a:pt x="142" y="96"/>
                  </a:lnTo>
                  <a:lnTo>
                    <a:pt x="142" y="96"/>
                  </a:lnTo>
                  <a:close/>
                  <a:moveTo>
                    <a:pt x="112" y="0"/>
                  </a:moveTo>
                  <a:lnTo>
                    <a:pt x="142" y="0"/>
                  </a:lnTo>
                  <a:lnTo>
                    <a:pt x="172" y="0"/>
                  </a:lnTo>
                  <a:lnTo>
                    <a:pt x="180" y="20"/>
                  </a:lnTo>
                  <a:lnTo>
                    <a:pt x="180" y="20"/>
                  </a:lnTo>
                  <a:lnTo>
                    <a:pt x="204" y="28"/>
                  </a:lnTo>
                  <a:lnTo>
                    <a:pt x="224" y="42"/>
                  </a:lnTo>
                  <a:lnTo>
                    <a:pt x="196" y="102"/>
                  </a:lnTo>
                  <a:lnTo>
                    <a:pt x="196" y="102"/>
                  </a:lnTo>
                  <a:lnTo>
                    <a:pt x="186" y="92"/>
                  </a:lnTo>
                  <a:lnTo>
                    <a:pt x="172" y="84"/>
                  </a:lnTo>
                  <a:lnTo>
                    <a:pt x="158" y="80"/>
                  </a:lnTo>
                  <a:lnTo>
                    <a:pt x="142" y="78"/>
                  </a:lnTo>
                  <a:lnTo>
                    <a:pt x="142" y="78"/>
                  </a:lnTo>
                  <a:lnTo>
                    <a:pt x="126" y="80"/>
                  </a:lnTo>
                  <a:lnTo>
                    <a:pt x="110" y="84"/>
                  </a:lnTo>
                  <a:lnTo>
                    <a:pt x="98" y="92"/>
                  </a:lnTo>
                  <a:lnTo>
                    <a:pt x="86" y="102"/>
                  </a:lnTo>
                  <a:lnTo>
                    <a:pt x="58" y="42"/>
                  </a:lnTo>
                  <a:lnTo>
                    <a:pt x="58" y="42"/>
                  </a:lnTo>
                  <a:lnTo>
                    <a:pt x="80" y="28"/>
                  </a:lnTo>
                  <a:lnTo>
                    <a:pt x="102" y="20"/>
                  </a:lnTo>
                  <a:lnTo>
                    <a:pt x="112" y="0"/>
                  </a:lnTo>
                  <a:close/>
                  <a:moveTo>
                    <a:pt x="114" y="42"/>
                  </a:moveTo>
                  <a:lnTo>
                    <a:pt x="114" y="42"/>
                  </a:lnTo>
                  <a:lnTo>
                    <a:pt x="114" y="44"/>
                  </a:lnTo>
                  <a:lnTo>
                    <a:pt x="116" y="48"/>
                  </a:lnTo>
                  <a:lnTo>
                    <a:pt x="118" y="48"/>
                  </a:lnTo>
                  <a:lnTo>
                    <a:pt x="122" y="50"/>
                  </a:lnTo>
                  <a:lnTo>
                    <a:pt x="134" y="50"/>
                  </a:lnTo>
                  <a:lnTo>
                    <a:pt x="134" y="62"/>
                  </a:lnTo>
                  <a:lnTo>
                    <a:pt x="134" y="62"/>
                  </a:lnTo>
                  <a:lnTo>
                    <a:pt x="134" y="64"/>
                  </a:lnTo>
                  <a:lnTo>
                    <a:pt x="136" y="68"/>
                  </a:lnTo>
                  <a:lnTo>
                    <a:pt x="138" y="68"/>
                  </a:lnTo>
                  <a:lnTo>
                    <a:pt x="142" y="70"/>
                  </a:lnTo>
                  <a:lnTo>
                    <a:pt x="142" y="70"/>
                  </a:lnTo>
                  <a:lnTo>
                    <a:pt x="144" y="68"/>
                  </a:lnTo>
                  <a:lnTo>
                    <a:pt x="148" y="68"/>
                  </a:lnTo>
                  <a:lnTo>
                    <a:pt x="148" y="64"/>
                  </a:lnTo>
                  <a:lnTo>
                    <a:pt x="150" y="62"/>
                  </a:lnTo>
                  <a:lnTo>
                    <a:pt x="150" y="50"/>
                  </a:lnTo>
                  <a:lnTo>
                    <a:pt x="162" y="50"/>
                  </a:lnTo>
                  <a:lnTo>
                    <a:pt x="162" y="50"/>
                  </a:lnTo>
                  <a:lnTo>
                    <a:pt x="164" y="48"/>
                  </a:lnTo>
                  <a:lnTo>
                    <a:pt x="168" y="48"/>
                  </a:lnTo>
                  <a:lnTo>
                    <a:pt x="168" y="44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8" y="38"/>
                  </a:lnTo>
                  <a:lnTo>
                    <a:pt x="168" y="36"/>
                  </a:lnTo>
                  <a:lnTo>
                    <a:pt x="164" y="34"/>
                  </a:lnTo>
                  <a:lnTo>
                    <a:pt x="162" y="34"/>
                  </a:lnTo>
                  <a:lnTo>
                    <a:pt x="150" y="34"/>
                  </a:lnTo>
                  <a:lnTo>
                    <a:pt x="150" y="22"/>
                  </a:lnTo>
                  <a:lnTo>
                    <a:pt x="150" y="22"/>
                  </a:lnTo>
                  <a:lnTo>
                    <a:pt x="148" y="18"/>
                  </a:lnTo>
                  <a:lnTo>
                    <a:pt x="148" y="16"/>
                  </a:lnTo>
                  <a:lnTo>
                    <a:pt x="144" y="14"/>
                  </a:lnTo>
                  <a:lnTo>
                    <a:pt x="142" y="14"/>
                  </a:lnTo>
                  <a:lnTo>
                    <a:pt x="142" y="14"/>
                  </a:lnTo>
                  <a:lnTo>
                    <a:pt x="138" y="14"/>
                  </a:lnTo>
                  <a:lnTo>
                    <a:pt x="136" y="16"/>
                  </a:lnTo>
                  <a:lnTo>
                    <a:pt x="134" y="18"/>
                  </a:lnTo>
                  <a:lnTo>
                    <a:pt x="134" y="22"/>
                  </a:lnTo>
                  <a:lnTo>
                    <a:pt x="134" y="34"/>
                  </a:lnTo>
                  <a:lnTo>
                    <a:pt x="122" y="34"/>
                  </a:lnTo>
                  <a:lnTo>
                    <a:pt x="122" y="34"/>
                  </a:lnTo>
                  <a:lnTo>
                    <a:pt x="118" y="34"/>
                  </a:lnTo>
                  <a:lnTo>
                    <a:pt x="116" y="36"/>
                  </a:lnTo>
                  <a:lnTo>
                    <a:pt x="114" y="38"/>
                  </a:lnTo>
                  <a:lnTo>
                    <a:pt x="114" y="42"/>
                  </a:lnTo>
                  <a:lnTo>
                    <a:pt x="114" y="4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DC33669-D2FB-46A9-BA91-7293DABA4D69}"/>
              </a:ext>
            </a:extLst>
          </p:cNvPr>
          <p:cNvGrpSpPr/>
          <p:nvPr/>
        </p:nvGrpSpPr>
        <p:grpSpPr>
          <a:xfrm>
            <a:off x="7768522" y="4697451"/>
            <a:ext cx="612000" cy="612000"/>
            <a:chOff x="5841085" y="5907019"/>
            <a:chExt cx="612000" cy="61200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6AB3FBF-0A2E-4695-B996-CB4160460C75}"/>
                </a:ext>
              </a:extLst>
            </p:cNvPr>
            <p:cNvSpPr/>
            <p:nvPr/>
          </p:nvSpPr>
          <p:spPr bwMode="ltGray">
            <a:xfrm>
              <a:off x="5841085" y="5907019"/>
              <a:ext cx="612000" cy="612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70" name="Freeform 4931">
              <a:extLst>
                <a:ext uri="{FF2B5EF4-FFF2-40B4-BE49-F238E27FC236}">
                  <a16:creationId xmlns:a16="http://schemas.microsoft.com/office/drawing/2014/main" id="{26648083-D757-4E03-AFFF-F47C8615F4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6550" y="6036438"/>
              <a:ext cx="281071" cy="394953"/>
            </a:xfrm>
            <a:custGeom>
              <a:avLst/>
              <a:gdLst>
                <a:gd name="T0" fmla="*/ 124 w 232"/>
                <a:gd name="T1" fmla="*/ 4 h 326"/>
                <a:gd name="T2" fmla="*/ 120 w 232"/>
                <a:gd name="T3" fmla="*/ 2 h 326"/>
                <a:gd name="T4" fmla="*/ 112 w 232"/>
                <a:gd name="T5" fmla="*/ 2 h 326"/>
                <a:gd name="T6" fmla="*/ 14 w 232"/>
                <a:gd name="T7" fmla="*/ 154 h 326"/>
                <a:gd name="T8" fmla="*/ 8 w 232"/>
                <a:gd name="T9" fmla="*/ 168 h 326"/>
                <a:gd name="T10" fmla="*/ 0 w 232"/>
                <a:gd name="T11" fmla="*/ 196 h 326"/>
                <a:gd name="T12" fmla="*/ 0 w 232"/>
                <a:gd name="T13" fmla="*/ 210 h 326"/>
                <a:gd name="T14" fmla="*/ 0 w 232"/>
                <a:gd name="T15" fmla="*/ 218 h 326"/>
                <a:gd name="T16" fmla="*/ 0 w 232"/>
                <a:gd name="T17" fmla="*/ 220 h 326"/>
                <a:gd name="T18" fmla="*/ 12 w 232"/>
                <a:gd name="T19" fmla="*/ 262 h 326"/>
                <a:gd name="T20" fmla="*/ 38 w 232"/>
                <a:gd name="T21" fmla="*/ 296 h 326"/>
                <a:gd name="T22" fmla="*/ 74 w 232"/>
                <a:gd name="T23" fmla="*/ 318 h 326"/>
                <a:gd name="T24" fmla="*/ 116 w 232"/>
                <a:gd name="T25" fmla="*/ 326 h 326"/>
                <a:gd name="T26" fmla="*/ 138 w 232"/>
                <a:gd name="T27" fmla="*/ 324 h 326"/>
                <a:gd name="T28" fmla="*/ 178 w 232"/>
                <a:gd name="T29" fmla="*/ 308 h 326"/>
                <a:gd name="T30" fmla="*/ 208 w 232"/>
                <a:gd name="T31" fmla="*/ 280 h 326"/>
                <a:gd name="T32" fmla="*/ 228 w 232"/>
                <a:gd name="T33" fmla="*/ 242 h 326"/>
                <a:gd name="T34" fmla="*/ 232 w 232"/>
                <a:gd name="T35" fmla="*/ 220 h 326"/>
                <a:gd name="T36" fmla="*/ 232 w 232"/>
                <a:gd name="T37" fmla="*/ 218 h 326"/>
                <a:gd name="T38" fmla="*/ 232 w 232"/>
                <a:gd name="T39" fmla="*/ 210 h 326"/>
                <a:gd name="T40" fmla="*/ 228 w 232"/>
                <a:gd name="T41" fmla="*/ 182 h 326"/>
                <a:gd name="T42" fmla="*/ 218 w 232"/>
                <a:gd name="T43" fmla="*/ 154 h 326"/>
                <a:gd name="T44" fmla="*/ 116 w 232"/>
                <a:gd name="T45" fmla="*/ 294 h 326"/>
                <a:gd name="T46" fmla="*/ 96 w 232"/>
                <a:gd name="T47" fmla="*/ 292 h 326"/>
                <a:gd name="T48" fmla="*/ 64 w 232"/>
                <a:gd name="T49" fmla="*/ 278 h 326"/>
                <a:gd name="T50" fmla="*/ 44 w 232"/>
                <a:gd name="T51" fmla="*/ 256 h 326"/>
                <a:gd name="T52" fmla="*/ 34 w 232"/>
                <a:gd name="T53" fmla="*/ 228 h 326"/>
                <a:gd name="T54" fmla="*/ 34 w 232"/>
                <a:gd name="T55" fmla="*/ 214 h 326"/>
                <a:gd name="T56" fmla="*/ 36 w 232"/>
                <a:gd name="T57" fmla="*/ 208 h 326"/>
                <a:gd name="T58" fmla="*/ 44 w 232"/>
                <a:gd name="T59" fmla="*/ 204 h 326"/>
                <a:gd name="T60" fmla="*/ 48 w 232"/>
                <a:gd name="T61" fmla="*/ 204 h 326"/>
                <a:gd name="T62" fmla="*/ 52 w 232"/>
                <a:gd name="T63" fmla="*/ 210 h 326"/>
                <a:gd name="T64" fmla="*/ 54 w 232"/>
                <a:gd name="T65" fmla="*/ 214 h 326"/>
                <a:gd name="T66" fmla="*/ 56 w 232"/>
                <a:gd name="T67" fmla="*/ 236 h 326"/>
                <a:gd name="T68" fmla="*/ 68 w 232"/>
                <a:gd name="T69" fmla="*/ 254 h 326"/>
                <a:gd name="T70" fmla="*/ 86 w 232"/>
                <a:gd name="T71" fmla="*/ 268 h 326"/>
                <a:gd name="T72" fmla="*/ 116 w 232"/>
                <a:gd name="T73" fmla="*/ 274 h 326"/>
                <a:gd name="T74" fmla="*/ 118 w 232"/>
                <a:gd name="T75" fmla="*/ 274 h 326"/>
                <a:gd name="T76" fmla="*/ 124 w 232"/>
                <a:gd name="T77" fmla="*/ 280 h 326"/>
                <a:gd name="T78" fmla="*/ 126 w 232"/>
                <a:gd name="T79" fmla="*/ 284 h 326"/>
                <a:gd name="T80" fmla="*/ 122 w 232"/>
                <a:gd name="T81" fmla="*/ 290 h 326"/>
                <a:gd name="T82" fmla="*/ 116 w 232"/>
                <a:gd name="T83" fmla="*/ 294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2" h="326">
                  <a:moveTo>
                    <a:pt x="218" y="154"/>
                  </a:moveTo>
                  <a:lnTo>
                    <a:pt x="124" y="4"/>
                  </a:lnTo>
                  <a:lnTo>
                    <a:pt x="124" y="4"/>
                  </a:lnTo>
                  <a:lnTo>
                    <a:pt x="120" y="2"/>
                  </a:lnTo>
                  <a:lnTo>
                    <a:pt x="116" y="0"/>
                  </a:lnTo>
                  <a:lnTo>
                    <a:pt x="112" y="2"/>
                  </a:lnTo>
                  <a:lnTo>
                    <a:pt x="108" y="4"/>
                  </a:lnTo>
                  <a:lnTo>
                    <a:pt x="14" y="154"/>
                  </a:lnTo>
                  <a:lnTo>
                    <a:pt x="14" y="154"/>
                  </a:lnTo>
                  <a:lnTo>
                    <a:pt x="8" y="168"/>
                  </a:lnTo>
                  <a:lnTo>
                    <a:pt x="4" y="182"/>
                  </a:lnTo>
                  <a:lnTo>
                    <a:pt x="0" y="196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20"/>
                  </a:lnTo>
                  <a:lnTo>
                    <a:pt x="0" y="220"/>
                  </a:lnTo>
                  <a:lnTo>
                    <a:pt x="4" y="242"/>
                  </a:lnTo>
                  <a:lnTo>
                    <a:pt x="12" y="262"/>
                  </a:lnTo>
                  <a:lnTo>
                    <a:pt x="24" y="280"/>
                  </a:lnTo>
                  <a:lnTo>
                    <a:pt x="38" y="296"/>
                  </a:lnTo>
                  <a:lnTo>
                    <a:pt x="54" y="308"/>
                  </a:lnTo>
                  <a:lnTo>
                    <a:pt x="74" y="318"/>
                  </a:lnTo>
                  <a:lnTo>
                    <a:pt x="94" y="324"/>
                  </a:lnTo>
                  <a:lnTo>
                    <a:pt x="116" y="326"/>
                  </a:lnTo>
                  <a:lnTo>
                    <a:pt x="116" y="326"/>
                  </a:lnTo>
                  <a:lnTo>
                    <a:pt x="138" y="324"/>
                  </a:lnTo>
                  <a:lnTo>
                    <a:pt x="158" y="318"/>
                  </a:lnTo>
                  <a:lnTo>
                    <a:pt x="178" y="308"/>
                  </a:lnTo>
                  <a:lnTo>
                    <a:pt x="194" y="296"/>
                  </a:lnTo>
                  <a:lnTo>
                    <a:pt x="208" y="280"/>
                  </a:lnTo>
                  <a:lnTo>
                    <a:pt x="220" y="262"/>
                  </a:lnTo>
                  <a:lnTo>
                    <a:pt x="228" y="242"/>
                  </a:lnTo>
                  <a:lnTo>
                    <a:pt x="232" y="220"/>
                  </a:lnTo>
                  <a:lnTo>
                    <a:pt x="232" y="220"/>
                  </a:lnTo>
                  <a:lnTo>
                    <a:pt x="232" y="218"/>
                  </a:lnTo>
                  <a:lnTo>
                    <a:pt x="232" y="218"/>
                  </a:lnTo>
                  <a:lnTo>
                    <a:pt x="232" y="210"/>
                  </a:lnTo>
                  <a:lnTo>
                    <a:pt x="232" y="210"/>
                  </a:lnTo>
                  <a:lnTo>
                    <a:pt x="232" y="196"/>
                  </a:lnTo>
                  <a:lnTo>
                    <a:pt x="228" y="182"/>
                  </a:lnTo>
                  <a:lnTo>
                    <a:pt x="224" y="166"/>
                  </a:lnTo>
                  <a:lnTo>
                    <a:pt x="218" y="154"/>
                  </a:lnTo>
                  <a:lnTo>
                    <a:pt x="218" y="154"/>
                  </a:lnTo>
                  <a:close/>
                  <a:moveTo>
                    <a:pt x="116" y="294"/>
                  </a:moveTo>
                  <a:lnTo>
                    <a:pt x="116" y="294"/>
                  </a:lnTo>
                  <a:lnTo>
                    <a:pt x="96" y="292"/>
                  </a:lnTo>
                  <a:lnTo>
                    <a:pt x="78" y="286"/>
                  </a:lnTo>
                  <a:lnTo>
                    <a:pt x="64" y="278"/>
                  </a:lnTo>
                  <a:lnTo>
                    <a:pt x="54" y="268"/>
                  </a:lnTo>
                  <a:lnTo>
                    <a:pt x="44" y="256"/>
                  </a:lnTo>
                  <a:lnTo>
                    <a:pt x="38" y="242"/>
                  </a:lnTo>
                  <a:lnTo>
                    <a:pt x="34" y="228"/>
                  </a:lnTo>
                  <a:lnTo>
                    <a:pt x="34" y="214"/>
                  </a:lnTo>
                  <a:lnTo>
                    <a:pt x="34" y="214"/>
                  </a:lnTo>
                  <a:lnTo>
                    <a:pt x="34" y="210"/>
                  </a:lnTo>
                  <a:lnTo>
                    <a:pt x="36" y="208"/>
                  </a:lnTo>
                  <a:lnTo>
                    <a:pt x="40" y="204"/>
                  </a:lnTo>
                  <a:lnTo>
                    <a:pt x="44" y="204"/>
                  </a:lnTo>
                  <a:lnTo>
                    <a:pt x="44" y="204"/>
                  </a:lnTo>
                  <a:lnTo>
                    <a:pt x="48" y="204"/>
                  </a:lnTo>
                  <a:lnTo>
                    <a:pt x="50" y="208"/>
                  </a:lnTo>
                  <a:lnTo>
                    <a:pt x="52" y="210"/>
                  </a:lnTo>
                  <a:lnTo>
                    <a:pt x="54" y="214"/>
                  </a:lnTo>
                  <a:lnTo>
                    <a:pt x="54" y="214"/>
                  </a:lnTo>
                  <a:lnTo>
                    <a:pt x="54" y="224"/>
                  </a:lnTo>
                  <a:lnTo>
                    <a:pt x="56" y="236"/>
                  </a:lnTo>
                  <a:lnTo>
                    <a:pt x="60" y="246"/>
                  </a:lnTo>
                  <a:lnTo>
                    <a:pt x="68" y="254"/>
                  </a:lnTo>
                  <a:lnTo>
                    <a:pt x="76" y="262"/>
                  </a:lnTo>
                  <a:lnTo>
                    <a:pt x="86" y="268"/>
                  </a:lnTo>
                  <a:lnTo>
                    <a:pt x="100" y="272"/>
                  </a:lnTo>
                  <a:lnTo>
                    <a:pt x="116" y="274"/>
                  </a:lnTo>
                  <a:lnTo>
                    <a:pt x="116" y="274"/>
                  </a:lnTo>
                  <a:lnTo>
                    <a:pt x="118" y="274"/>
                  </a:lnTo>
                  <a:lnTo>
                    <a:pt x="122" y="276"/>
                  </a:lnTo>
                  <a:lnTo>
                    <a:pt x="124" y="280"/>
                  </a:lnTo>
                  <a:lnTo>
                    <a:pt x="126" y="284"/>
                  </a:lnTo>
                  <a:lnTo>
                    <a:pt x="126" y="284"/>
                  </a:lnTo>
                  <a:lnTo>
                    <a:pt x="124" y="288"/>
                  </a:lnTo>
                  <a:lnTo>
                    <a:pt x="122" y="290"/>
                  </a:lnTo>
                  <a:lnTo>
                    <a:pt x="118" y="294"/>
                  </a:lnTo>
                  <a:lnTo>
                    <a:pt x="116" y="294"/>
                  </a:lnTo>
                  <a:lnTo>
                    <a:pt x="116" y="29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0E29EBC-CDCA-4390-A20D-68FDFD22B0C8}"/>
              </a:ext>
            </a:extLst>
          </p:cNvPr>
          <p:cNvGrpSpPr/>
          <p:nvPr/>
        </p:nvGrpSpPr>
        <p:grpSpPr>
          <a:xfrm>
            <a:off x="4742749" y="4688812"/>
            <a:ext cx="665863" cy="612000"/>
            <a:chOff x="9617181" y="3474401"/>
            <a:chExt cx="612000" cy="61200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96A4D46-5E74-4852-AC22-266063EE81C4}"/>
                </a:ext>
              </a:extLst>
            </p:cNvPr>
            <p:cNvSpPr/>
            <p:nvPr/>
          </p:nvSpPr>
          <p:spPr bwMode="ltGray">
            <a:xfrm>
              <a:off x="9617181" y="3474401"/>
              <a:ext cx="612000" cy="612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73" name="Freeform 4848">
              <a:extLst>
                <a:ext uri="{FF2B5EF4-FFF2-40B4-BE49-F238E27FC236}">
                  <a16:creationId xmlns:a16="http://schemas.microsoft.com/office/drawing/2014/main" id="{FCBE9459-A5A5-4E5B-8C17-A64916A683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07113" y="3558784"/>
              <a:ext cx="431358" cy="382617"/>
            </a:xfrm>
            <a:custGeom>
              <a:avLst/>
              <a:gdLst>
                <a:gd name="T0" fmla="*/ 198 w 354"/>
                <a:gd name="T1" fmla="*/ 12 h 314"/>
                <a:gd name="T2" fmla="*/ 194 w 354"/>
                <a:gd name="T3" fmla="*/ 8 h 314"/>
                <a:gd name="T4" fmla="*/ 184 w 354"/>
                <a:gd name="T5" fmla="*/ 0 h 314"/>
                <a:gd name="T6" fmla="*/ 178 w 354"/>
                <a:gd name="T7" fmla="*/ 0 h 314"/>
                <a:gd name="T8" fmla="*/ 166 w 354"/>
                <a:gd name="T9" fmla="*/ 4 h 314"/>
                <a:gd name="T10" fmla="*/ 158 w 354"/>
                <a:gd name="T11" fmla="*/ 12 h 314"/>
                <a:gd name="T12" fmla="*/ 4 w 354"/>
                <a:gd name="T13" fmla="*/ 278 h 314"/>
                <a:gd name="T14" fmla="*/ 0 w 354"/>
                <a:gd name="T15" fmla="*/ 290 h 314"/>
                <a:gd name="T16" fmla="*/ 4 w 354"/>
                <a:gd name="T17" fmla="*/ 302 h 314"/>
                <a:gd name="T18" fmla="*/ 8 w 354"/>
                <a:gd name="T19" fmla="*/ 306 h 314"/>
                <a:gd name="T20" fmla="*/ 18 w 354"/>
                <a:gd name="T21" fmla="*/ 312 h 314"/>
                <a:gd name="T22" fmla="*/ 330 w 354"/>
                <a:gd name="T23" fmla="*/ 314 h 314"/>
                <a:gd name="T24" fmla="*/ 338 w 354"/>
                <a:gd name="T25" fmla="*/ 312 h 314"/>
                <a:gd name="T26" fmla="*/ 348 w 354"/>
                <a:gd name="T27" fmla="*/ 306 h 314"/>
                <a:gd name="T28" fmla="*/ 352 w 354"/>
                <a:gd name="T29" fmla="*/ 302 h 314"/>
                <a:gd name="T30" fmla="*/ 354 w 354"/>
                <a:gd name="T31" fmla="*/ 290 h 314"/>
                <a:gd name="T32" fmla="*/ 352 w 354"/>
                <a:gd name="T33" fmla="*/ 278 h 314"/>
                <a:gd name="T34" fmla="*/ 42 w 354"/>
                <a:gd name="T35" fmla="*/ 280 h 314"/>
                <a:gd name="T36" fmla="*/ 314 w 354"/>
                <a:gd name="T37" fmla="*/ 280 h 314"/>
                <a:gd name="T38" fmla="*/ 160 w 354"/>
                <a:gd name="T39" fmla="*/ 142 h 314"/>
                <a:gd name="T40" fmla="*/ 158 w 354"/>
                <a:gd name="T41" fmla="*/ 132 h 314"/>
                <a:gd name="T42" fmla="*/ 160 w 354"/>
                <a:gd name="T43" fmla="*/ 126 h 314"/>
                <a:gd name="T44" fmla="*/ 164 w 354"/>
                <a:gd name="T45" fmla="*/ 122 h 314"/>
                <a:gd name="T46" fmla="*/ 178 w 354"/>
                <a:gd name="T47" fmla="*/ 118 h 314"/>
                <a:gd name="T48" fmla="*/ 186 w 354"/>
                <a:gd name="T49" fmla="*/ 118 h 314"/>
                <a:gd name="T50" fmla="*/ 192 w 354"/>
                <a:gd name="T51" fmla="*/ 122 h 314"/>
                <a:gd name="T52" fmla="*/ 198 w 354"/>
                <a:gd name="T53" fmla="*/ 132 h 314"/>
                <a:gd name="T54" fmla="*/ 196 w 354"/>
                <a:gd name="T55" fmla="*/ 142 h 314"/>
                <a:gd name="T56" fmla="*/ 172 w 354"/>
                <a:gd name="T57" fmla="*/ 206 h 314"/>
                <a:gd name="T58" fmla="*/ 178 w 354"/>
                <a:gd name="T59" fmla="*/ 218 h 314"/>
                <a:gd name="T60" fmla="*/ 186 w 354"/>
                <a:gd name="T61" fmla="*/ 220 h 314"/>
                <a:gd name="T62" fmla="*/ 190 w 354"/>
                <a:gd name="T63" fmla="*/ 224 h 314"/>
                <a:gd name="T64" fmla="*/ 194 w 354"/>
                <a:gd name="T65" fmla="*/ 230 h 314"/>
                <a:gd name="T66" fmla="*/ 196 w 354"/>
                <a:gd name="T67" fmla="*/ 238 h 314"/>
                <a:gd name="T68" fmla="*/ 194 w 354"/>
                <a:gd name="T69" fmla="*/ 244 h 314"/>
                <a:gd name="T70" fmla="*/ 190 w 354"/>
                <a:gd name="T71" fmla="*/ 250 h 314"/>
                <a:gd name="T72" fmla="*/ 186 w 354"/>
                <a:gd name="T73" fmla="*/ 254 h 314"/>
                <a:gd name="T74" fmla="*/ 178 w 354"/>
                <a:gd name="T75" fmla="*/ 256 h 314"/>
                <a:gd name="T76" fmla="*/ 170 w 354"/>
                <a:gd name="T77" fmla="*/ 254 h 314"/>
                <a:gd name="T78" fmla="*/ 166 w 354"/>
                <a:gd name="T79" fmla="*/ 250 h 314"/>
                <a:gd name="T80" fmla="*/ 162 w 354"/>
                <a:gd name="T81" fmla="*/ 244 h 314"/>
                <a:gd name="T82" fmla="*/ 160 w 354"/>
                <a:gd name="T83" fmla="*/ 238 h 314"/>
                <a:gd name="T84" fmla="*/ 162 w 354"/>
                <a:gd name="T85" fmla="*/ 230 h 314"/>
                <a:gd name="T86" fmla="*/ 166 w 354"/>
                <a:gd name="T87" fmla="*/ 224 h 314"/>
                <a:gd name="T88" fmla="*/ 178 w 354"/>
                <a:gd name="T89" fmla="*/ 218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54" h="314">
                  <a:moveTo>
                    <a:pt x="352" y="278"/>
                  </a:moveTo>
                  <a:lnTo>
                    <a:pt x="198" y="12"/>
                  </a:lnTo>
                  <a:lnTo>
                    <a:pt x="198" y="12"/>
                  </a:lnTo>
                  <a:lnTo>
                    <a:pt x="194" y="8"/>
                  </a:lnTo>
                  <a:lnTo>
                    <a:pt x="190" y="4"/>
                  </a:lnTo>
                  <a:lnTo>
                    <a:pt x="184" y="0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72" y="0"/>
                  </a:lnTo>
                  <a:lnTo>
                    <a:pt x="166" y="4"/>
                  </a:lnTo>
                  <a:lnTo>
                    <a:pt x="162" y="8"/>
                  </a:lnTo>
                  <a:lnTo>
                    <a:pt x="158" y="12"/>
                  </a:lnTo>
                  <a:lnTo>
                    <a:pt x="4" y="278"/>
                  </a:lnTo>
                  <a:lnTo>
                    <a:pt x="4" y="278"/>
                  </a:lnTo>
                  <a:lnTo>
                    <a:pt x="2" y="282"/>
                  </a:lnTo>
                  <a:lnTo>
                    <a:pt x="0" y="290"/>
                  </a:lnTo>
                  <a:lnTo>
                    <a:pt x="2" y="296"/>
                  </a:lnTo>
                  <a:lnTo>
                    <a:pt x="4" y="302"/>
                  </a:lnTo>
                  <a:lnTo>
                    <a:pt x="4" y="302"/>
                  </a:lnTo>
                  <a:lnTo>
                    <a:pt x="8" y="306"/>
                  </a:lnTo>
                  <a:lnTo>
                    <a:pt x="12" y="310"/>
                  </a:lnTo>
                  <a:lnTo>
                    <a:pt x="18" y="312"/>
                  </a:lnTo>
                  <a:lnTo>
                    <a:pt x="26" y="314"/>
                  </a:lnTo>
                  <a:lnTo>
                    <a:pt x="330" y="314"/>
                  </a:lnTo>
                  <a:lnTo>
                    <a:pt x="330" y="314"/>
                  </a:lnTo>
                  <a:lnTo>
                    <a:pt x="338" y="312"/>
                  </a:lnTo>
                  <a:lnTo>
                    <a:pt x="342" y="310"/>
                  </a:lnTo>
                  <a:lnTo>
                    <a:pt x="348" y="306"/>
                  </a:lnTo>
                  <a:lnTo>
                    <a:pt x="352" y="302"/>
                  </a:lnTo>
                  <a:lnTo>
                    <a:pt x="352" y="302"/>
                  </a:lnTo>
                  <a:lnTo>
                    <a:pt x="354" y="296"/>
                  </a:lnTo>
                  <a:lnTo>
                    <a:pt x="354" y="290"/>
                  </a:lnTo>
                  <a:lnTo>
                    <a:pt x="354" y="282"/>
                  </a:lnTo>
                  <a:lnTo>
                    <a:pt x="352" y="278"/>
                  </a:lnTo>
                  <a:lnTo>
                    <a:pt x="352" y="278"/>
                  </a:lnTo>
                  <a:close/>
                  <a:moveTo>
                    <a:pt x="42" y="280"/>
                  </a:moveTo>
                  <a:lnTo>
                    <a:pt x="178" y="44"/>
                  </a:lnTo>
                  <a:lnTo>
                    <a:pt x="314" y="280"/>
                  </a:lnTo>
                  <a:lnTo>
                    <a:pt x="42" y="280"/>
                  </a:lnTo>
                  <a:close/>
                  <a:moveTo>
                    <a:pt x="160" y="142"/>
                  </a:moveTo>
                  <a:lnTo>
                    <a:pt x="160" y="142"/>
                  </a:lnTo>
                  <a:lnTo>
                    <a:pt x="158" y="132"/>
                  </a:lnTo>
                  <a:lnTo>
                    <a:pt x="158" y="132"/>
                  </a:lnTo>
                  <a:lnTo>
                    <a:pt x="160" y="126"/>
                  </a:lnTo>
                  <a:lnTo>
                    <a:pt x="164" y="122"/>
                  </a:lnTo>
                  <a:lnTo>
                    <a:pt x="164" y="122"/>
                  </a:lnTo>
                  <a:lnTo>
                    <a:pt x="170" y="118"/>
                  </a:lnTo>
                  <a:lnTo>
                    <a:pt x="178" y="118"/>
                  </a:lnTo>
                  <a:lnTo>
                    <a:pt x="178" y="118"/>
                  </a:lnTo>
                  <a:lnTo>
                    <a:pt x="186" y="118"/>
                  </a:lnTo>
                  <a:lnTo>
                    <a:pt x="192" y="122"/>
                  </a:lnTo>
                  <a:lnTo>
                    <a:pt x="192" y="122"/>
                  </a:lnTo>
                  <a:lnTo>
                    <a:pt x="196" y="126"/>
                  </a:lnTo>
                  <a:lnTo>
                    <a:pt x="198" y="132"/>
                  </a:lnTo>
                  <a:lnTo>
                    <a:pt x="198" y="132"/>
                  </a:lnTo>
                  <a:lnTo>
                    <a:pt x="196" y="142"/>
                  </a:lnTo>
                  <a:lnTo>
                    <a:pt x="184" y="206"/>
                  </a:lnTo>
                  <a:lnTo>
                    <a:pt x="172" y="206"/>
                  </a:lnTo>
                  <a:lnTo>
                    <a:pt x="160" y="142"/>
                  </a:lnTo>
                  <a:close/>
                  <a:moveTo>
                    <a:pt x="178" y="218"/>
                  </a:moveTo>
                  <a:lnTo>
                    <a:pt x="178" y="218"/>
                  </a:lnTo>
                  <a:lnTo>
                    <a:pt x="186" y="220"/>
                  </a:lnTo>
                  <a:lnTo>
                    <a:pt x="186" y="220"/>
                  </a:lnTo>
                  <a:lnTo>
                    <a:pt x="190" y="224"/>
                  </a:lnTo>
                  <a:lnTo>
                    <a:pt x="190" y="224"/>
                  </a:lnTo>
                  <a:lnTo>
                    <a:pt x="194" y="230"/>
                  </a:lnTo>
                  <a:lnTo>
                    <a:pt x="194" y="230"/>
                  </a:lnTo>
                  <a:lnTo>
                    <a:pt x="196" y="238"/>
                  </a:lnTo>
                  <a:lnTo>
                    <a:pt x="196" y="238"/>
                  </a:lnTo>
                  <a:lnTo>
                    <a:pt x="194" y="244"/>
                  </a:lnTo>
                  <a:lnTo>
                    <a:pt x="194" y="244"/>
                  </a:lnTo>
                  <a:lnTo>
                    <a:pt x="190" y="250"/>
                  </a:lnTo>
                  <a:lnTo>
                    <a:pt x="190" y="250"/>
                  </a:lnTo>
                  <a:lnTo>
                    <a:pt x="186" y="254"/>
                  </a:lnTo>
                  <a:lnTo>
                    <a:pt x="186" y="254"/>
                  </a:lnTo>
                  <a:lnTo>
                    <a:pt x="178" y="256"/>
                  </a:lnTo>
                  <a:lnTo>
                    <a:pt x="178" y="256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66" y="250"/>
                  </a:lnTo>
                  <a:lnTo>
                    <a:pt x="166" y="250"/>
                  </a:lnTo>
                  <a:lnTo>
                    <a:pt x="162" y="244"/>
                  </a:lnTo>
                  <a:lnTo>
                    <a:pt x="162" y="244"/>
                  </a:lnTo>
                  <a:lnTo>
                    <a:pt x="160" y="238"/>
                  </a:lnTo>
                  <a:lnTo>
                    <a:pt x="160" y="238"/>
                  </a:lnTo>
                  <a:lnTo>
                    <a:pt x="162" y="230"/>
                  </a:lnTo>
                  <a:lnTo>
                    <a:pt x="166" y="224"/>
                  </a:lnTo>
                  <a:lnTo>
                    <a:pt x="166" y="224"/>
                  </a:lnTo>
                  <a:lnTo>
                    <a:pt x="170" y="220"/>
                  </a:lnTo>
                  <a:lnTo>
                    <a:pt x="178" y="218"/>
                  </a:lnTo>
                  <a:lnTo>
                    <a:pt x="178" y="2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4" name="Title 1">
            <a:extLst>
              <a:ext uri="{FF2B5EF4-FFF2-40B4-BE49-F238E27FC236}">
                <a16:creationId xmlns:a16="http://schemas.microsoft.com/office/drawing/2014/main" id="{D2A36A67-FEAD-4C8F-9BA2-605A4B9C252F}"/>
              </a:ext>
            </a:extLst>
          </p:cNvPr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2) Idée </a:t>
            </a:r>
            <a:r>
              <a:rPr lang="en-US" dirty="0" err="1"/>
              <a:t>d’application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</a:t>
            </a:r>
            <a:r>
              <a:rPr lang="en-US" dirty="0" err="1"/>
              <a:t>Approche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0F327BB-1CBA-4D0D-95BC-644445D463EC}"/>
              </a:ext>
            </a:extLst>
          </p:cNvPr>
          <p:cNvGrpSpPr/>
          <p:nvPr/>
        </p:nvGrpSpPr>
        <p:grpSpPr>
          <a:xfrm>
            <a:off x="1425574" y="1526187"/>
            <a:ext cx="3372010" cy="3805625"/>
            <a:chOff x="567076" y="1908423"/>
            <a:chExt cx="3372010" cy="3805625"/>
          </a:xfrm>
        </p:grpSpPr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F56724E1-1D38-4215-8BC0-F6C63B6A6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076" y="1908423"/>
              <a:ext cx="3372010" cy="1486981"/>
            </a:xfrm>
            <a:custGeom>
              <a:avLst/>
              <a:gdLst>
                <a:gd name="T0" fmla="*/ 3294 w 3846"/>
                <a:gd name="T1" fmla="*/ 446 h 1696"/>
                <a:gd name="T2" fmla="*/ 2736 w 3846"/>
                <a:gd name="T3" fmla="*/ 0 h 1696"/>
                <a:gd name="T4" fmla="*/ 2736 w 3846"/>
                <a:gd name="T5" fmla="*/ 438 h 1696"/>
                <a:gd name="T6" fmla="*/ 96 w 3846"/>
                <a:gd name="T7" fmla="*/ 438 h 1696"/>
                <a:gd name="T8" fmla="*/ 96 w 3846"/>
                <a:gd name="T9" fmla="*/ 438 h 1696"/>
                <a:gd name="T10" fmla="*/ 78 w 3846"/>
                <a:gd name="T11" fmla="*/ 440 h 1696"/>
                <a:gd name="T12" fmla="*/ 60 w 3846"/>
                <a:gd name="T13" fmla="*/ 446 h 1696"/>
                <a:gd name="T14" fmla="*/ 44 w 3846"/>
                <a:gd name="T15" fmla="*/ 454 h 1696"/>
                <a:gd name="T16" fmla="*/ 28 w 3846"/>
                <a:gd name="T17" fmla="*/ 466 h 1696"/>
                <a:gd name="T18" fmla="*/ 18 w 3846"/>
                <a:gd name="T19" fmla="*/ 480 h 1696"/>
                <a:gd name="T20" fmla="*/ 8 w 3846"/>
                <a:gd name="T21" fmla="*/ 496 h 1696"/>
                <a:gd name="T22" fmla="*/ 2 w 3846"/>
                <a:gd name="T23" fmla="*/ 514 h 1696"/>
                <a:gd name="T24" fmla="*/ 0 w 3846"/>
                <a:gd name="T25" fmla="*/ 534 h 1696"/>
                <a:gd name="T26" fmla="*/ 0 w 3846"/>
                <a:gd name="T27" fmla="*/ 1044 h 1696"/>
                <a:gd name="T28" fmla="*/ 0 w 3846"/>
                <a:gd name="T29" fmla="*/ 1156 h 1696"/>
                <a:gd name="T30" fmla="*/ 0 w 3846"/>
                <a:gd name="T31" fmla="*/ 1156 h 1696"/>
                <a:gd name="T32" fmla="*/ 0 w 3846"/>
                <a:gd name="T33" fmla="*/ 1256 h 1696"/>
                <a:gd name="T34" fmla="*/ 558 w 3846"/>
                <a:gd name="T35" fmla="*/ 1696 h 1696"/>
                <a:gd name="T36" fmla="*/ 1106 w 3846"/>
                <a:gd name="T37" fmla="*/ 1252 h 1696"/>
                <a:gd name="T38" fmla="*/ 3750 w 3846"/>
                <a:gd name="T39" fmla="*/ 1252 h 1696"/>
                <a:gd name="T40" fmla="*/ 3750 w 3846"/>
                <a:gd name="T41" fmla="*/ 1252 h 1696"/>
                <a:gd name="T42" fmla="*/ 3770 w 3846"/>
                <a:gd name="T43" fmla="*/ 1250 h 1696"/>
                <a:gd name="T44" fmla="*/ 3788 w 3846"/>
                <a:gd name="T45" fmla="*/ 1244 h 1696"/>
                <a:gd name="T46" fmla="*/ 3804 w 3846"/>
                <a:gd name="T47" fmla="*/ 1236 h 1696"/>
                <a:gd name="T48" fmla="*/ 3818 w 3846"/>
                <a:gd name="T49" fmla="*/ 1224 h 1696"/>
                <a:gd name="T50" fmla="*/ 3830 w 3846"/>
                <a:gd name="T51" fmla="*/ 1210 h 1696"/>
                <a:gd name="T52" fmla="*/ 3838 w 3846"/>
                <a:gd name="T53" fmla="*/ 1192 h 1696"/>
                <a:gd name="T54" fmla="*/ 3844 w 3846"/>
                <a:gd name="T55" fmla="*/ 1174 h 1696"/>
                <a:gd name="T56" fmla="*/ 3846 w 3846"/>
                <a:gd name="T57" fmla="*/ 1156 h 1696"/>
                <a:gd name="T58" fmla="*/ 3846 w 3846"/>
                <a:gd name="T59" fmla="*/ 674 h 1696"/>
                <a:gd name="T60" fmla="*/ 3846 w 3846"/>
                <a:gd name="T61" fmla="*/ 572 h 1696"/>
                <a:gd name="T62" fmla="*/ 3846 w 3846"/>
                <a:gd name="T63" fmla="*/ 534 h 1696"/>
                <a:gd name="T64" fmla="*/ 3846 w 3846"/>
                <a:gd name="T65" fmla="*/ 0 h 1696"/>
                <a:gd name="T66" fmla="*/ 3294 w 3846"/>
                <a:gd name="T67" fmla="*/ 446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6" h="1696">
                  <a:moveTo>
                    <a:pt x="3294" y="446"/>
                  </a:moveTo>
                  <a:lnTo>
                    <a:pt x="2736" y="0"/>
                  </a:lnTo>
                  <a:lnTo>
                    <a:pt x="2736" y="438"/>
                  </a:lnTo>
                  <a:lnTo>
                    <a:pt x="96" y="438"/>
                  </a:lnTo>
                  <a:lnTo>
                    <a:pt x="96" y="438"/>
                  </a:lnTo>
                  <a:lnTo>
                    <a:pt x="78" y="440"/>
                  </a:lnTo>
                  <a:lnTo>
                    <a:pt x="60" y="446"/>
                  </a:lnTo>
                  <a:lnTo>
                    <a:pt x="44" y="454"/>
                  </a:lnTo>
                  <a:lnTo>
                    <a:pt x="28" y="466"/>
                  </a:lnTo>
                  <a:lnTo>
                    <a:pt x="18" y="480"/>
                  </a:lnTo>
                  <a:lnTo>
                    <a:pt x="8" y="496"/>
                  </a:lnTo>
                  <a:lnTo>
                    <a:pt x="2" y="514"/>
                  </a:lnTo>
                  <a:lnTo>
                    <a:pt x="0" y="534"/>
                  </a:lnTo>
                  <a:lnTo>
                    <a:pt x="0" y="1044"/>
                  </a:lnTo>
                  <a:lnTo>
                    <a:pt x="0" y="1156"/>
                  </a:lnTo>
                  <a:lnTo>
                    <a:pt x="0" y="1156"/>
                  </a:lnTo>
                  <a:lnTo>
                    <a:pt x="0" y="1256"/>
                  </a:lnTo>
                  <a:lnTo>
                    <a:pt x="558" y="1696"/>
                  </a:lnTo>
                  <a:lnTo>
                    <a:pt x="1106" y="1252"/>
                  </a:lnTo>
                  <a:lnTo>
                    <a:pt x="3750" y="1252"/>
                  </a:lnTo>
                  <a:lnTo>
                    <a:pt x="3750" y="1252"/>
                  </a:lnTo>
                  <a:lnTo>
                    <a:pt x="3770" y="1250"/>
                  </a:lnTo>
                  <a:lnTo>
                    <a:pt x="3788" y="1244"/>
                  </a:lnTo>
                  <a:lnTo>
                    <a:pt x="3804" y="1236"/>
                  </a:lnTo>
                  <a:lnTo>
                    <a:pt x="3818" y="1224"/>
                  </a:lnTo>
                  <a:lnTo>
                    <a:pt x="3830" y="1210"/>
                  </a:lnTo>
                  <a:lnTo>
                    <a:pt x="3838" y="1192"/>
                  </a:lnTo>
                  <a:lnTo>
                    <a:pt x="3844" y="1174"/>
                  </a:lnTo>
                  <a:lnTo>
                    <a:pt x="3846" y="1156"/>
                  </a:lnTo>
                  <a:lnTo>
                    <a:pt x="3846" y="674"/>
                  </a:lnTo>
                  <a:lnTo>
                    <a:pt x="3846" y="572"/>
                  </a:lnTo>
                  <a:lnTo>
                    <a:pt x="3846" y="534"/>
                  </a:lnTo>
                  <a:lnTo>
                    <a:pt x="3846" y="0"/>
                  </a:lnTo>
                  <a:lnTo>
                    <a:pt x="3294" y="4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270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A281CB63-35E9-4EAC-880A-8E43B580C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076" y="4227067"/>
              <a:ext cx="3372010" cy="1486981"/>
            </a:xfrm>
            <a:custGeom>
              <a:avLst/>
              <a:gdLst>
                <a:gd name="T0" fmla="*/ 3294 w 3846"/>
                <a:gd name="T1" fmla="*/ 446 h 1696"/>
                <a:gd name="T2" fmla="*/ 2736 w 3846"/>
                <a:gd name="T3" fmla="*/ 0 h 1696"/>
                <a:gd name="T4" fmla="*/ 2736 w 3846"/>
                <a:gd name="T5" fmla="*/ 438 h 1696"/>
                <a:gd name="T6" fmla="*/ 96 w 3846"/>
                <a:gd name="T7" fmla="*/ 438 h 1696"/>
                <a:gd name="T8" fmla="*/ 96 w 3846"/>
                <a:gd name="T9" fmla="*/ 438 h 1696"/>
                <a:gd name="T10" fmla="*/ 78 w 3846"/>
                <a:gd name="T11" fmla="*/ 440 h 1696"/>
                <a:gd name="T12" fmla="*/ 60 w 3846"/>
                <a:gd name="T13" fmla="*/ 446 h 1696"/>
                <a:gd name="T14" fmla="*/ 44 w 3846"/>
                <a:gd name="T15" fmla="*/ 454 h 1696"/>
                <a:gd name="T16" fmla="*/ 28 w 3846"/>
                <a:gd name="T17" fmla="*/ 466 h 1696"/>
                <a:gd name="T18" fmla="*/ 18 w 3846"/>
                <a:gd name="T19" fmla="*/ 480 h 1696"/>
                <a:gd name="T20" fmla="*/ 8 w 3846"/>
                <a:gd name="T21" fmla="*/ 496 h 1696"/>
                <a:gd name="T22" fmla="*/ 2 w 3846"/>
                <a:gd name="T23" fmla="*/ 514 h 1696"/>
                <a:gd name="T24" fmla="*/ 0 w 3846"/>
                <a:gd name="T25" fmla="*/ 534 h 1696"/>
                <a:gd name="T26" fmla="*/ 0 w 3846"/>
                <a:gd name="T27" fmla="*/ 1044 h 1696"/>
                <a:gd name="T28" fmla="*/ 0 w 3846"/>
                <a:gd name="T29" fmla="*/ 1156 h 1696"/>
                <a:gd name="T30" fmla="*/ 0 w 3846"/>
                <a:gd name="T31" fmla="*/ 1156 h 1696"/>
                <a:gd name="T32" fmla="*/ 0 w 3846"/>
                <a:gd name="T33" fmla="*/ 1256 h 1696"/>
                <a:gd name="T34" fmla="*/ 558 w 3846"/>
                <a:gd name="T35" fmla="*/ 1696 h 1696"/>
                <a:gd name="T36" fmla="*/ 1106 w 3846"/>
                <a:gd name="T37" fmla="*/ 1252 h 1696"/>
                <a:gd name="T38" fmla="*/ 3750 w 3846"/>
                <a:gd name="T39" fmla="*/ 1252 h 1696"/>
                <a:gd name="T40" fmla="*/ 3750 w 3846"/>
                <a:gd name="T41" fmla="*/ 1252 h 1696"/>
                <a:gd name="T42" fmla="*/ 3770 w 3846"/>
                <a:gd name="T43" fmla="*/ 1250 h 1696"/>
                <a:gd name="T44" fmla="*/ 3788 w 3846"/>
                <a:gd name="T45" fmla="*/ 1244 h 1696"/>
                <a:gd name="T46" fmla="*/ 3804 w 3846"/>
                <a:gd name="T47" fmla="*/ 1236 h 1696"/>
                <a:gd name="T48" fmla="*/ 3818 w 3846"/>
                <a:gd name="T49" fmla="*/ 1224 h 1696"/>
                <a:gd name="T50" fmla="*/ 3830 w 3846"/>
                <a:gd name="T51" fmla="*/ 1210 h 1696"/>
                <a:gd name="T52" fmla="*/ 3838 w 3846"/>
                <a:gd name="T53" fmla="*/ 1192 h 1696"/>
                <a:gd name="T54" fmla="*/ 3844 w 3846"/>
                <a:gd name="T55" fmla="*/ 1174 h 1696"/>
                <a:gd name="T56" fmla="*/ 3846 w 3846"/>
                <a:gd name="T57" fmla="*/ 1156 h 1696"/>
                <a:gd name="T58" fmla="*/ 3846 w 3846"/>
                <a:gd name="T59" fmla="*/ 674 h 1696"/>
                <a:gd name="T60" fmla="*/ 3846 w 3846"/>
                <a:gd name="T61" fmla="*/ 572 h 1696"/>
                <a:gd name="T62" fmla="*/ 3846 w 3846"/>
                <a:gd name="T63" fmla="*/ 534 h 1696"/>
                <a:gd name="T64" fmla="*/ 3846 w 3846"/>
                <a:gd name="T65" fmla="*/ 0 h 1696"/>
                <a:gd name="T66" fmla="*/ 3294 w 3846"/>
                <a:gd name="T67" fmla="*/ 446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6" h="1696">
                  <a:moveTo>
                    <a:pt x="3294" y="446"/>
                  </a:moveTo>
                  <a:lnTo>
                    <a:pt x="2736" y="0"/>
                  </a:lnTo>
                  <a:lnTo>
                    <a:pt x="2736" y="438"/>
                  </a:lnTo>
                  <a:lnTo>
                    <a:pt x="96" y="438"/>
                  </a:lnTo>
                  <a:lnTo>
                    <a:pt x="96" y="438"/>
                  </a:lnTo>
                  <a:lnTo>
                    <a:pt x="78" y="440"/>
                  </a:lnTo>
                  <a:lnTo>
                    <a:pt x="60" y="446"/>
                  </a:lnTo>
                  <a:lnTo>
                    <a:pt x="44" y="454"/>
                  </a:lnTo>
                  <a:lnTo>
                    <a:pt x="28" y="466"/>
                  </a:lnTo>
                  <a:lnTo>
                    <a:pt x="18" y="480"/>
                  </a:lnTo>
                  <a:lnTo>
                    <a:pt x="8" y="496"/>
                  </a:lnTo>
                  <a:lnTo>
                    <a:pt x="2" y="514"/>
                  </a:lnTo>
                  <a:lnTo>
                    <a:pt x="0" y="534"/>
                  </a:lnTo>
                  <a:lnTo>
                    <a:pt x="0" y="1044"/>
                  </a:lnTo>
                  <a:lnTo>
                    <a:pt x="0" y="1156"/>
                  </a:lnTo>
                  <a:lnTo>
                    <a:pt x="0" y="1156"/>
                  </a:lnTo>
                  <a:lnTo>
                    <a:pt x="0" y="1256"/>
                  </a:lnTo>
                  <a:lnTo>
                    <a:pt x="558" y="1696"/>
                  </a:lnTo>
                  <a:lnTo>
                    <a:pt x="1106" y="1252"/>
                  </a:lnTo>
                  <a:lnTo>
                    <a:pt x="3750" y="1252"/>
                  </a:lnTo>
                  <a:lnTo>
                    <a:pt x="3750" y="1252"/>
                  </a:lnTo>
                  <a:lnTo>
                    <a:pt x="3770" y="1250"/>
                  </a:lnTo>
                  <a:lnTo>
                    <a:pt x="3788" y="1244"/>
                  </a:lnTo>
                  <a:lnTo>
                    <a:pt x="3804" y="1236"/>
                  </a:lnTo>
                  <a:lnTo>
                    <a:pt x="3818" y="1224"/>
                  </a:lnTo>
                  <a:lnTo>
                    <a:pt x="3830" y="1210"/>
                  </a:lnTo>
                  <a:lnTo>
                    <a:pt x="3838" y="1192"/>
                  </a:lnTo>
                  <a:lnTo>
                    <a:pt x="3844" y="1174"/>
                  </a:lnTo>
                  <a:lnTo>
                    <a:pt x="3846" y="1156"/>
                  </a:lnTo>
                  <a:lnTo>
                    <a:pt x="3846" y="674"/>
                  </a:lnTo>
                  <a:lnTo>
                    <a:pt x="3846" y="572"/>
                  </a:lnTo>
                  <a:lnTo>
                    <a:pt x="3846" y="534"/>
                  </a:lnTo>
                  <a:lnTo>
                    <a:pt x="3846" y="0"/>
                  </a:lnTo>
                  <a:lnTo>
                    <a:pt x="3294" y="446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C58D436-00C2-46CF-BD0F-CD51609571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7076" y="3071350"/>
              <a:ext cx="3372010" cy="1486981"/>
            </a:xfrm>
            <a:custGeom>
              <a:avLst/>
              <a:gdLst>
                <a:gd name="T0" fmla="*/ 3294 w 3846"/>
                <a:gd name="T1" fmla="*/ 446 h 1696"/>
                <a:gd name="T2" fmla="*/ 2736 w 3846"/>
                <a:gd name="T3" fmla="*/ 0 h 1696"/>
                <a:gd name="T4" fmla="*/ 2736 w 3846"/>
                <a:gd name="T5" fmla="*/ 438 h 1696"/>
                <a:gd name="T6" fmla="*/ 96 w 3846"/>
                <a:gd name="T7" fmla="*/ 438 h 1696"/>
                <a:gd name="T8" fmla="*/ 96 w 3846"/>
                <a:gd name="T9" fmla="*/ 438 h 1696"/>
                <a:gd name="T10" fmla="*/ 78 w 3846"/>
                <a:gd name="T11" fmla="*/ 440 h 1696"/>
                <a:gd name="T12" fmla="*/ 60 w 3846"/>
                <a:gd name="T13" fmla="*/ 446 h 1696"/>
                <a:gd name="T14" fmla="*/ 44 w 3846"/>
                <a:gd name="T15" fmla="*/ 454 h 1696"/>
                <a:gd name="T16" fmla="*/ 28 w 3846"/>
                <a:gd name="T17" fmla="*/ 466 h 1696"/>
                <a:gd name="T18" fmla="*/ 18 w 3846"/>
                <a:gd name="T19" fmla="*/ 480 h 1696"/>
                <a:gd name="T20" fmla="*/ 8 w 3846"/>
                <a:gd name="T21" fmla="*/ 496 h 1696"/>
                <a:gd name="T22" fmla="*/ 2 w 3846"/>
                <a:gd name="T23" fmla="*/ 514 h 1696"/>
                <a:gd name="T24" fmla="*/ 0 w 3846"/>
                <a:gd name="T25" fmla="*/ 534 h 1696"/>
                <a:gd name="T26" fmla="*/ 0 w 3846"/>
                <a:gd name="T27" fmla="*/ 1044 h 1696"/>
                <a:gd name="T28" fmla="*/ 0 w 3846"/>
                <a:gd name="T29" fmla="*/ 1156 h 1696"/>
                <a:gd name="T30" fmla="*/ 0 w 3846"/>
                <a:gd name="T31" fmla="*/ 1156 h 1696"/>
                <a:gd name="T32" fmla="*/ 0 w 3846"/>
                <a:gd name="T33" fmla="*/ 1256 h 1696"/>
                <a:gd name="T34" fmla="*/ 558 w 3846"/>
                <a:gd name="T35" fmla="*/ 1696 h 1696"/>
                <a:gd name="T36" fmla="*/ 1106 w 3846"/>
                <a:gd name="T37" fmla="*/ 1252 h 1696"/>
                <a:gd name="T38" fmla="*/ 3750 w 3846"/>
                <a:gd name="T39" fmla="*/ 1252 h 1696"/>
                <a:gd name="T40" fmla="*/ 3750 w 3846"/>
                <a:gd name="T41" fmla="*/ 1252 h 1696"/>
                <a:gd name="T42" fmla="*/ 3770 w 3846"/>
                <a:gd name="T43" fmla="*/ 1250 h 1696"/>
                <a:gd name="T44" fmla="*/ 3788 w 3846"/>
                <a:gd name="T45" fmla="*/ 1244 h 1696"/>
                <a:gd name="T46" fmla="*/ 3804 w 3846"/>
                <a:gd name="T47" fmla="*/ 1236 h 1696"/>
                <a:gd name="T48" fmla="*/ 3818 w 3846"/>
                <a:gd name="T49" fmla="*/ 1224 h 1696"/>
                <a:gd name="T50" fmla="*/ 3830 w 3846"/>
                <a:gd name="T51" fmla="*/ 1210 h 1696"/>
                <a:gd name="T52" fmla="*/ 3838 w 3846"/>
                <a:gd name="T53" fmla="*/ 1192 h 1696"/>
                <a:gd name="T54" fmla="*/ 3844 w 3846"/>
                <a:gd name="T55" fmla="*/ 1174 h 1696"/>
                <a:gd name="T56" fmla="*/ 3846 w 3846"/>
                <a:gd name="T57" fmla="*/ 1156 h 1696"/>
                <a:gd name="T58" fmla="*/ 3846 w 3846"/>
                <a:gd name="T59" fmla="*/ 674 h 1696"/>
                <a:gd name="T60" fmla="*/ 3846 w 3846"/>
                <a:gd name="T61" fmla="*/ 572 h 1696"/>
                <a:gd name="T62" fmla="*/ 3846 w 3846"/>
                <a:gd name="T63" fmla="*/ 534 h 1696"/>
                <a:gd name="T64" fmla="*/ 3846 w 3846"/>
                <a:gd name="T65" fmla="*/ 0 h 1696"/>
                <a:gd name="T66" fmla="*/ 3294 w 3846"/>
                <a:gd name="T67" fmla="*/ 446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6" h="1696">
                  <a:moveTo>
                    <a:pt x="3294" y="446"/>
                  </a:moveTo>
                  <a:lnTo>
                    <a:pt x="2736" y="0"/>
                  </a:lnTo>
                  <a:lnTo>
                    <a:pt x="2736" y="438"/>
                  </a:lnTo>
                  <a:lnTo>
                    <a:pt x="96" y="438"/>
                  </a:lnTo>
                  <a:lnTo>
                    <a:pt x="96" y="438"/>
                  </a:lnTo>
                  <a:lnTo>
                    <a:pt x="78" y="440"/>
                  </a:lnTo>
                  <a:lnTo>
                    <a:pt x="60" y="446"/>
                  </a:lnTo>
                  <a:lnTo>
                    <a:pt x="44" y="454"/>
                  </a:lnTo>
                  <a:lnTo>
                    <a:pt x="28" y="466"/>
                  </a:lnTo>
                  <a:lnTo>
                    <a:pt x="18" y="480"/>
                  </a:lnTo>
                  <a:lnTo>
                    <a:pt x="8" y="496"/>
                  </a:lnTo>
                  <a:lnTo>
                    <a:pt x="2" y="514"/>
                  </a:lnTo>
                  <a:lnTo>
                    <a:pt x="0" y="534"/>
                  </a:lnTo>
                  <a:lnTo>
                    <a:pt x="0" y="1044"/>
                  </a:lnTo>
                  <a:lnTo>
                    <a:pt x="0" y="1156"/>
                  </a:lnTo>
                  <a:lnTo>
                    <a:pt x="0" y="1156"/>
                  </a:lnTo>
                  <a:lnTo>
                    <a:pt x="0" y="1256"/>
                  </a:lnTo>
                  <a:lnTo>
                    <a:pt x="558" y="1696"/>
                  </a:lnTo>
                  <a:lnTo>
                    <a:pt x="1106" y="1252"/>
                  </a:lnTo>
                  <a:lnTo>
                    <a:pt x="3750" y="1252"/>
                  </a:lnTo>
                  <a:lnTo>
                    <a:pt x="3750" y="1252"/>
                  </a:lnTo>
                  <a:lnTo>
                    <a:pt x="3770" y="1250"/>
                  </a:lnTo>
                  <a:lnTo>
                    <a:pt x="3788" y="1244"/>
                  </a:lnTo>
                  <a:lnTo>
                    <a:pt x="3804" y="1236"/>
                  </a:lnTo>
                  <a:lnTo>
                    <a:pt x="3818" y="1224"/>
                  </a:lnTo>
                  <a:lnTo>
                    <a:pt x="3830" y="1210"/>
                  </a:lnTo>
                  <a:lnTo>
                    <a:pt x="3838" y="1192"/>
                  </a:lnTo>
                  <a:lnTo>
                    <a:pt x="3844" y="1174"/>
                  </a:lnTo>
                  <a:lnTo>
                    <a:pt x="3846" y="1156"/>
                  </a:lnTo>
                  <a:lnTo>
                    <a:pt x="3846" y="674"/>
                  </a:lnTo>
                  <a:lnTo>
                    <a:pt x="3846" y="572"/>
                  </a:lnTo>
                  <a:lnTo>
                    <a:pt x="3846" y="534"/>
                  </a:lnTo>
                  <a:lnTo>
                    <a:pt x="3846" y="0"/>
                  </a:lnTo>
                  <a:lnTo>
                    <a:pt x="3294" y="44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dirty="0"/>
            </a:p>
          </p:txBody>
        </p:sp>
        <p:sp>
          <p:nvSpPr>
            <p:cNvPr id="30" name="TextBox 9">
              <a:extLst>
                <a:ext uri="{FF2B5EF4-FFF2-40B4-BE49-F238E27FC236}">
                  <a16:creationId xmlns:a16="http://schemas.microsoft.com/office/drawing/2014/main" id="{D4436AD5-1D99-4777-A7E8-E17CCE7387D6}"/>
                </a:ext>
              </a:extLst>
            </p:cNvPr>
            <p:cNvSpPr txBox="1"/>
            <p:nvPr/>
          </p:nvSpPr>
          <p:spPr>
            <a:xfrm>
              <a:off x="1121114" y="2515836"/>
              <a:ext cx="1997970" cy="45385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900"/>
                </a:spcAft>
              </a:pPr>
              <a:r>
                <a:rPr lang="en-GB" sz="1400" dirty="0">
                  <a:solidFill>
                    <a:schemeClr val="bg2"/>
                  </a:solidFill>
                  <a:latin typeface="Euphemia" panose="020B0503040102020104" pitchFamily="34" charset="0"/>
                </a:rPr>
                <a:t>1) </a:t>
              </a:r>
              <a:r>
                <a:rPr lang="en-GB" sz="1400" dirty="0" err="1">
                  <a:solidFill>
                    <a:schemeClr val="bg2"/>
                  </a:solidFill>
                  <a:latin typeface="Euphemia" panose="020B0503040102020104" pitchFamily="34" charset="0"/>
                </a:rPr>
                <a:t>Présentation</a:t>
              </a:r>
              <a:endParaRPr lang="en-GB" sz="2000" dirty="0">
                <a:solidFill>
                  <a:schemeClr val="bg2"/>
                </a:solidFill>
                <a:latin typeface="Georgia" pitchFamily="18" charset="0"/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EF04C0-0FD8-4994-9843-85893D1D3E07}"/>
              </a:ext>
            </a:extLst>
          </p:cNvPr>
          <p:cNvCxnSpPr/>
          <p:nvPr/>
        </p:nvCxnSpPr>
        <p:spPr>
          <a:xfrm>
            <a:off x="4895441" y="1868488"/>
            <a:ext cx="607577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933925-4126-4A37-8CB1-9D666D4093D2}"/>
              </a:ext>
            </a:extLst>
          </p:cNvPr>
          <p:cNvCxnSpPr/>
          <p:nvPr/>
        </p:nvCxnSpPr>
        <p:spPr>
          <a:xfrm>
            <a:off x="4895441" y="3045281"/>
            <a:ext cx="6075771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FB931D-E932-4725-87A9-5B2BD00DF462}"/>
              </a:ext>
            </a:extLst>
          </p:cNvPr>
          <p:cNvCxnSpPr/>
          <p:nvPr/>
        </p:nvCxnSpPr>
        <p:spPr>
          <a:xfrm>
            <a:off x="4895441" y="4190269"/>
            <a:ext cx="6075771" cy="0"/>
          </a:xfrm>
          <a:prstGeom prst="line">
            <a:avLst/>
          </a:prstGeom>
          <a:ln>
            <a:solidFill>
              <a:srgbClr val="EB8C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CA403A-9031-4FB2-B603-6B04AC1441D1}"/>
              </a:ext>
            </a:extLst>
          </p:cNvPr>
          <p:cNvCxnSpPr/>
          <p:nvPr/>
        </p:nvCxnSpPr>
        <p:spPr>
          <a:xfrm>
            <a:off x="4895441" y="5382965"/>
            <a:ext cx="6075771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CD0D076-4A16-49B2-A3C7-7B080017A0D5}"/>
              </a:ext>
            </a:extLst>
          </p:cNvPr>
          <p:cNvSpPr/>
          <p:nvPr/>
        </p:nvSpPr>
        <p:spPr>
          <a:xfrm>
            <a:off x="4895441" y="1872567"/>
            <a:ext cx="607577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err="1">
                <a:solidFill>
                  <a:srgbClr val="000000"/>
                </a:solidFill>
                <a:latin typeface="Euphemia" panose="020B0503040102020104" pitchFamily="34" charset="0"/>
              </a:rPr>
              <a:t>Présentation</a:t>
            </a:r>
            <a:r>
              <a:rPr lang="en-GB" sz="1400" dirty="0">
                <a:solidFill>
                  <a:srgbClr val="000000"/>
                </a:solidFill>
                <a:latin typeface="Euphemia" panose="020B0503040102020104" pitchFamily="34" charset="0"/>
              </a:rPr>
              <a:t> du </a:t>
            </a:r>
            <a:r>
              <a:rPr lang="en-GB" sz="1400" dirty="0" err="1">
                <a:solidFill>
                  <a:srgbClr val="000000"/>
                </a:solidFill>
                <a:latin typeface="Euphemia" panose="020B0503040102020104" pitchFamily="34" charset="0"/>
              </a:rPr>
              <a:t>jeu</a:t>
            </a:r>
            <a:r>
              <a:rPr lang="en-GB" sz="1400" dirty="0">
                <a:solidFill>
                  <a:srgbClr val="000000"/>
                </a:solidFill>
                <a:latin typeface="Euphemia" panose="020B0503040102020104" pitchFamily="34" charset="0"/>
              </a:rPr>
              <a:t> de </a:t>
            </a:r>
            <a:r>
              <a:rPr lang="en-GB" sz="1400" dirty="0" err="1">
                <a:solidFill>
                  <a:srgbClr val="000000"/>
                </a:solidFill>
                <a:latin typeface="Euphemia" panose="020B0503040102020104" pitchFamily="34" charset="0"/>
              </a:rPr>
              <a:t>données</a:t>
            </a:r>
            <a:r>
              <a:rPr lang="en-GB" sz="1400" dirty="0">
                <a:solidFill>
                  <a:srgbClr val="000000"/>
                </a:solidFill>
                <a:latin typeface="Euphemia" panose="020B0503040102020104" pitchFamily="34" charset="0"/>
              </a:rPr>
              <a:t>  (</a:t>
            </a:r>
            <a:r>
              <a:rPr lang="en-GB" sz="1400" dirty="0" err="1">
                <a:solidFill>
                  <a:srgbClr val="000000"/>
                </a:solidFill>
                <a:latin typeface="Euphemia" panose="020B0503040102020104" pitchFamily="34" charset="0"/>
              </a:rPr>
              <a:t>Taille</a:t>
            </a:r>
            <a:r>
              <a:rPr lang="en-GB" sz="1400" dirty="0">
                <a:solidFill>
                  <a:srgbClr val="000000"/>
                </a:solidFill>
                <a:latin typeface="Euphemia" panose="020B0503040102020104" pitchFamily="34" charset="0"/>
              </a:rPr>
              <a:t> du </a:t>
            </a:r>
            <a:r>
              <a:rPr lang="en-GB" sz="1400" dirty="0" err="1">
                <a:solidFill>
                  <a:srgbClr val="000000"/>
                </a:solidFill>
                <a:latin typeface="Euphemia" panose="020B0503040102020104" pitchFamily="34" charset="0"/>
              </a:rPr>
              <a:t>jeu</a:t>
            </a:r>
            <a:r>
              <a:rPr lang="en-GB" sz="1400" dirty="0">
                <a:solidFill>
                  <a:srgbClr val="000000"/>
                </a:solidFill>
                <a:latin typeface="Euphemia" panose="020B0503040102020104" pitchFamily="34" charset="0"/>
              </a:rPr>
              <a:t> de </a:t>
            </a:r>
            <a:r>
              <a:rPr lang="en-GB" sz="1400" dirty="0" err="1">
                <a:solidFill>
                  <a:srgbClr val="000000"/>
                </a:solidFill>
                <a:latin typeface="Euphemia" panose="020B0503040102020104" pitchFamily="34" charset="0"/>
              </a:rPr>
              <a:t>données</a:t>
            </a:r>
            <a:r>
              <a:rPr lang="en-GB" sz="1400" dirty="0">
                <a:solidFill>
                  <a:srgbClr val="000000"/>
                </a:solidFill>
                <a:latin typeface="Euphemia" panose="020B0503040102020104" pitchFamily="34" charset="0"/>
              </a:rPr>
              <a:t>, Type de </a:t>
            </a:r>
            <a:r>
              <a:rPr lang="en-GB" sz="1400" dirty="0" err="1">
                <a:solidFill>
                  <a:srgbClr val="000000"/>
                </a:solidFill>
                <a:latin typeface="Euphemia" panose="020B0503040102020104" pitchFamily="34" charset="0"/>
              </a:rPr>
              <a:t>données</a:t>
            </a:r>
            <a:r>
              <a:rPr lang="en-GB" sz="1400" dirty="0">
                <a:solidFill>
                  <a:srgbClr val="000000"/>
                </a:solidFill>
                <a:latin typeface="Euphemia" panose="020B0503040102020104" pitchFamily="34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latin typeface="Euphemia" panose="020B0503040102020104" pitchFamily="34" charset="0"/>
              </a:rPr>
              <a:t>nombre</a:t>
            </a:r>
            <a:r>
              <a:rPr lang="en-GB" sz="1400" dirty="0">
                <a:solidFill>
                  <a:srgbClr val="000000"/>
                </a:solidFill>
                <a:latin typeface="Euphemia" panose="020B0503040102020104" pitchFamily="34" charset="0"/>
              </a:rPr>
              <a:t> de </a:t>
            </a:r>
            <a:r>
              <a:rPr lang="en-GB" sz="1400" dirty="0" err="1">
                <a:solidFill>
                  <a:srgbClr val="000000"/>
                </a:solidFill>
                <a:latin typeface="Euphemia" panose="020B0503040102020104" pitchFamily="34" charset="0"/>
              </a:rPr>
              <a:t>lignes</a:t>
            </a:r>
            <a:r>
              <a:rPr lang="en-GB" sz="1400" dirty="0">
                <a:solidFill>
                  <a:srgbClr val="000000"/>
                </a:solidFill>
                <a:latin typeface="Euphemia" panose="020B0503040102020104" pitchFamily="34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latin typeface="Euphemia" panose="020B0503040102020104" pitchFamily="34" charset="0"/>
              </a:rPr>
              <a:t>nombre</a:t>
            </a:r>
            <a:r>
              <a:rPr lang="en-GB" sz="1400" dirty="0">
                <a:solidFill>
                  <a:srgbClr val="000000"/>
                </a:solidFill>
                <a:latin typeface="Euphemia" panose="020B0503040102020104" pitchFamily="34" charset="0"/>
              </a:rPr>
              <a:t> de </a:t>
            </a:r>
            <a:r>
              <a:rPr lang="en-GB" sz="1400" dirty="0" err="1">
                <a:solidFill>
                  <a:srgbClr val="000000"/>
                </a:solidFill>
                <a:latin typeface="Euphemia" panose="020B0503040102020104" pitchFamily="34" charset="0"/>
              </a:rPr>
              <a:t>colonnes</a:t>
            </a:r>
            <a:r>
              <a:rPr lang="en-GB" sz="1400" dirty="0">
                <a:solidFill>
                  <a:srgbClr val="000000"/>
                </a:solidFill>
                <a:latin typeface="Euphemia" panose="020B0503040102020104" pitchFamily="34" charset="0"/>
              </a:rPr>
              <a:t>, …)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F0C974-9C5A-4233-892A-34754C146C95}"/>
              </a:ext>
            </a:extLst>
          </p:cNvPr>
          <p:cNvSpPr/>
          <p:nvPr/>
        </p:nvSpPr>
        <p:spPr>
          <a:xfrm>
            <a:off x="4895441" y="3049360"/>
            <a:ext cx="607577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err="1">
                <a:solidFill>
                  <a:srgbClr val="000000"/>
                </a:solidFill>
                <a:latin typeface="Euphemia" panose="020B0503040102020104" pitchFamily="34" charset="0"/>
              </a:rPr>
              <a:t>Sélection</a:t>
            </a:r>
            <a:r>
              <a:rPr lang="en-GB" sz="1400" dirty="0">
                <a:solidFill>
                  <a:srgbClr val="000000"/>
                </a:solidFill>
                <a:latin typeface="Euphemia" panose="020B0503040102020104" pitchFamily="34" charset="0"/>
              </a:rPr>
              <a:t> des </a:t>
            </a:r>
            <a:r>
              <a:rPr lang="en-GB" sz="1400" dirty="0" err="1">
                <a:solidFill>
                  <a:srgbClr val="000000"/>
                </a:solidFill>
                <a:latin typeface="Euphemia" panose="020B0503040102020104" pitchFamily="34" charset="0"/>
              </a:rPr>
              <a:t>données</a:t>
            </a:r>
            <a:r>
              <a:rPr lang="en-GB" sz="1400" dirty="0">
                <a:solidFill>
                  <a:srgbClr val="000000"/>
                </a:solidFill>
                <a:latin typeface="Euphemia" panose="020B0503040102020104" pitchFamily="34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Euphemia" panose="020B0503040102020104" pitchFamily="34" charset="0"/>
              </a:rPr>
              <a:t>pertinentes</a:t>
            </a:r>
            <a:r>
              <a:rPr lang="en-GB" sz="1400" dirty="0">
                <a:solidFill>
                  <a:srgbClr val="000000"/>
                </a:solidFill>
                <a:latin typeface="Euphemia" panose="020B0503040102020104" pitchFamily="34" charset="0"/>
              </a:rPr>
              <a:t> pour </a:t>
            </a:r>
            <a:r>
              <a:rPr lang="en-GB" sz="1400" dirty="0" err="1">
                <a:solidFill>
                  <a:srgbClr val="000000"/>
                </a:solidFill>
                <a:latin typeface="Euphemia" panose="020B0503040102020104" pitchFamily="34" charset="0"/>
              </a:rPr>
              <a:t>l’analyse</a:t>
            </a:r>
            <a:r>
              <a:rPr lang="en-GB" sz="1400" dirty="0">
                <a:solidFill>
                  <a:srgbClr val="000000"/>
                </a:solidFill>
                <a:latin typeface="Euphemia" panose="020B0503040102020104" pitchFamily="34" charset="0"/>
              </a:rPr>
              <a:t>, detection des </a:t>
            </a:r>
            <a:r>
              <a:rPr lang="en-GB" sz="1400" dirty="0" err="1">
                <a:solidFill>
                  <a:srgbClr val="000000"/>
                </a:solidFill>
                <a:latin typeface="Euphemia" panose="020B0503040102020104" pitchFamily="34" charset="0"/>
              </a:rPr>
              <a:t>valeurs</a:t>
            </a:r>
            <a:r>
              <a:rPr lang="en-GB" sz="1400" dirty="0">
                <a:solidFill>
                  <a:srgbClr val="000000"/>
                </a:solidFill>
                <a:latin typeface="Euphemia" panose="020B0503040102020104" pitchFamily="34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Euphemia" panose="020B0503040102020104" pitchFamily="34" charset="0"/>
              </a:rPr>
              <a:t>abérrantes</a:t>
            </a:r>
            <a:r>
              <a:rPr lang="en-GB" sz="1400" dirty="0">
                <a:solidFill>
                  <a:srgbClr val="000000"/>
                </a:solidFill>
                <a:latin typeface="Euphemia" panose="020B0503040102020104" pitchFamily="34" charset="0"/>
              </a:rPr>
              <a:t>, des </a:t>
            </a:r>
            <a:r>
              <a:rPr lang="en-GB" sz="1400" dirty="0" err="1">
                <a:solidFill>
                  <a:srgbClr val="000000"/>
                </a:solidFill>
                <a:latin typeface="Euphemia" panose="020B0503040102020104" pitchFamily="34" charset="0"/>
              </a:rPr>
              <a:t>doublons</a:t>
            </a:r>
            <a:r>
              <a:rPr lang="en-GB" sz="1400" dirty="0">
                <a:solidFill>
                  <a:srgbClr val="000000"/>
                </a:solidFill>
                <a:latin typeface="Euphemia" panose="020B0503040102020104" pitchFamily="34" charset="0"/>
              </a:rPr>
              <a:t>, analyses </a:t>
            </a:r>
            <a:r>
              <a:rPr lang="en-GB" sz="1400" dirty="0" err="1">
                <a:solidFill>
                  <a:srgbClr val="000000"/>
                </a:solidFill>
                <a:latin typeface="Euphemia" panose="020B0503040102020104" pitchFamily="34" charset="0"/>
              </a:rPr>
              <a:t>univariées</a:t>
            </a:r>
            <a:r>
              <a:rPr lang="en-GB" sz="1400" dirty="0">
                <a:solidFill>
                  <a:srgbClr val="000000"/>
                </a:solidFill>
                <a:latin typeface="Euphemia" panose="020B0503040102020104" pitchFamily="34" charset="0"/>
              </a:rPr>
              <a:t>, 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38C8CC-0D09-4ADF-AAF8-ABDCF10BBEB4}"/>
              </a:ext>
            </a:extLst>
          </p:cNvPr>
          <p:cNvSpPr/>
          <p:nvPr/>
        </p:nvSpPr>
        <p:spPr>
          <a:xfrm>
            <a:off x="4895441" y="4194348"/>
            <a:ext cx="607577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rgbClr val="000000"/>
                </a:solidFill>
                <a:latin typeface="+mj-lt"/>
              </a:rPr>
              <a:t>Analyses </a:t>
            </a:r>
            <a:r>
              <a:rPr lang="en-GB" sz="1400" dirty="0" err="1">
                <a:solidFill>
                  <a:srgbClr val="000000"/>
                </a:solidFill>
                <a:latin typeface="+mj-lt"/>
              </a:rPr>
              <a:t>multivariées</a:t>
            </a:r>
            <a:endParaRPr lang="en-GB" sz="14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D8B0CC0D-1697-494A-A588-CD73C268D81F}"/>
              </a:ext>
            </a:extLst>
          </p:cNvPr>
          <p:cNvSpPr txBox="1"/>
          <p:nvPr/>
        </p:nvSpPr>
        <p:spPr>
          <a:xfrm>
            <a:off x="1810442" y="3352800"/>
            <a:ext cx="1997970" cy="45385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900"/>
              </a:spcAft>
            </a:pPr>
            <a:r>
              <a:rPr lang="en-GB" sz="1400" dirty="0">
                <a:solidFill>
                  <a:schemeClr val="bg2"/>
                </a:solidFill>
                <a:latin typeface="Euphemia" panose="020B0503040102020104" pitchFamily="34" charset="0"/>
              </a:rPr>
              <a:t>2) </a:t>
            </a:r>
            <a:r>
              <a:rPr lang="en-GB" sz="1400" dirty="0" err="1">
                <a:solidFill>
                  <a:schemeClr val="bg2"/>
                </a:solidFill>
                <a:latin typeface="Euphemia" panose="020B0503040102020104" pitchFamily="34" charset="0"/>
              </a:rPr>
              <a:t>Nettoyage</a:t>
            </a:r>
            <a:endParaRPr lang="en-GB" sz="2000" dirty="0">
              <a:solidFill>
                <a:schemeClr val="bg2"/>
              </a:solidFill>
              <a:latin typeface="Georgia" pitchFamily="18" charset="0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091A1744-E699-49AF-9337-D43C11916D49}"/>
              </a:ext>
            </a:extLst>
          </p:cNvPr>
          <p:cNvSpPr txBox="1"/>
          <p:nvPr/>
        </p:nvSpPr>
        <p:spPr>
          <a:xfrm>
            <a:off x="1810442" y="4495800"/>
            <a:ext cx="1997970" cy="45385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900"/>
              </a:spcAft>
            </a:pPr>
            <a:r>
              <a:rPr lang="en-GB" sz="1400" dirty="0">
                <a:solidFill>
                  <a:schemeClr val="bg2"/>
                </a:solidFill>
                <a:latin typeface="Euphemia" panose="020B0503040102020104" pitchFamily="34" charset="0"/>
              </a:rPr>
              <a:t>3) Analyse</a:t>
            </a:r>
            <a:endParaRPr lang="en-GB" sz="2000" dirty="0">
              <a:solidFill>
                <a:schemeClr val="bg2"/>
              </a:solidFill>
              <a:latin typeface="Georgia" pitchFamily="18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41719D-046A-481C-A8CB-06E1C299B9F5}"/>
              </a:ext>
            </a:extLst>
          </p:cNvPr>
          <p:cNvGrpSpPr/>
          <p:nvPr/>
        </p:nvGrpSpPr>
        <p:grpSpPr>
          <a:xfrm>
            <a:off x="1596212" y="4343400"/>
            <a:ext cx="612000" cy="612000"/>
            <a:chOff x="7867755" y="4690710"/>
            <a:chExt cx="612000" cy="6120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98521D-6F37-4E11-A9EF-5C23549A3F16}"/>
                </a:ext>
              </a:extLst>
            </p:cNvPr>
            <p:cNvSpPr/>
            <p:nvPr/>
          </p:nvSpPr>
          <p:spPr bwMode="ltGray">
            <a:xfrm>
              <a:off x="7867755" y="4690710"/>
              <a:ext cx="612000" cy="612000"/>
            </a:xfrm>
            <a:prstGeom prst="ellipse">
              <a:avLst/>
            </a:prstGeom>
            <a:solidFill>
              <a:schemeClr val="tx2"/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 err="1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45" name="Freeform 4849">
              <a:extLst>
                <a:ext uri="{FF2B5EF4-FFF2-40B4-BE49-F238E27FC236}">
                  <a16:creationId xmlns:a16="http://schemas.microsoft.com/office/drawing/2014/main" id="{29EC1F7A-79AB-488F-85D9-0BC4CED56D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75966" y="4844837"/>
              <a:ext cx="394802" cy="319253"/>
            </a:xfrm>
            <a:custGeom>
              <a:avLst/>
              <a:gdLst>
                <a:gd name="T0" fmla="*/ 0 w 324"/>
                <a:gd name="T1" fmla="*/ 136 h 262"/>
                <a:gd name="T2" fmla="*/ 0 w 324"/>
                <a:gd name="T3" fmla="*/ 132 h 262"/>
                <a:gd name="T4" fmla="*/ 6 w 324"/>
                <a:gd name="T5" fmla="*/ 126 h 262"/>
                <a:gd name="T6" fmla="*/ 46 w 324"/>
                <a:gd name="T7" fmla="*/ 126 h 262"/>
                <a:gd name="T8" fmla="*/ 50 w 324"/>
                <a:gd name="T9" fmla="*/ 126 h 262"/>
                <a:gd name="T10" fmla="*/ 56 w 324"/>
                <a:gd name="T11" fmla="*/ 132 h 262"/>
                <a:gd name="T12" fmla="*/ 56 w 324"/>
                <a:gd name="T13" fmla="*/ 212 h 262"/>
                <a:gd name="T14" fmla="*/ 56 w 324"/>
                <a:gd name="T15" fmla="*/ 216 h 262"/>
                <a:gd name="T16" fmla="*/ 50 w 324"/>
                <a:gd name="T17" fmla="*/ 220 h 262"/>
                <a:gd name="T18" fmla="*/ 10 w 324"/>
                <a:gd name="T19" fmla="*/ 222 h 262"/>
                <a:gd name="T20" fmla="*/ 6 w 324"/>
                <a:gd name="T21" fmla="*/ 220 h 262"/>
                <a:gd name="T22" fmla="*/ 0 w 324"/>
                <a:gd name="T23" fmla="*/ 216 h 262"/>
                <a:gd name="T24" fmla="*/ 0 w 324"/>
                <a:gd name="T25" fmla="*/ 212 h 262"/>
                <a:gd name="T26" fmla="*/ 136 w 324"/>
                <a:gd name="T27" fmla="*/ 222 h 262"/>
                <a:gd name="T28" fmla="*/ 140 w 324"/>
                <a:gd name="T29" fmla="*/ 220 h 262"/>
                <a:gd name="T30" fmla="*/ 144 w 324"/>
                <a:gd name="T31" fmla="*/ 216 h 262"/>
                <a:gd name="T32" fmla="*/ 146 w 324"/>
                <a:gd name="T33" fmla="*/ 58 h 262"/>
                <a:gd name="T34" fmla="*/ 144 w 324"/>
                <a:gd name="T35" fmla="*/ 54 h 262"/>
                <a:gd name="T36" fmla="*/ 140 w 324"/>
                <a:gd name="T37" fmla="*/ 50 h 262"/>
                <a:gd name="T38" fmla="*/ 100 w 324"/>
                <a:gd name="T39" fmla="*/ 48 h 262"/>
                <a:gd name="T40" fmla="*/ 96 w 324"/>
                <a:gd name="T41" fmla="*/ 50 h 262"/>
                <a:gd name="T42" fmla="*/ 90 w 324"/>
                <a:gd name="T43" fmla="*/ 54 h 262"/>
                <a:gd name="T44" fmla="*/ 90 w 324"/>
                <a:gd name="T45" fmla="*/ 212 h 262"/>
                <a:gd name="T46" fmla="*/ 90 w 324"/>
                <a:gd name="T47" fmla="*/ 216 h 262"/>
                <a:gd name="T48" fmla="*/ 96 w 324"/>
                <a:gd name="T49" fmla="*/ 220 h 262"/>
                <a:gd name="T50" fmla="*/ 100 w 324"/>
                <a:gd name="T51" fmla="*/ 222 h 262"/>
                <a:gd name="T52" fmla="*/ 224 w 324"/>
                <a:gd name="T53" fmla="*/ 222 h 262"/>
                <a:gd name="T54" fmla="*/ 228 w 324"/>
                <a:gd name="T55" fmla="*/ 220 h 262"/>
                <a:gd name="T56" fmla="*/ 234 w 324"/>
                <a:gd name="T57" fmla="*/ 216 h 262"/>
                <a:gd name="T58" fmla="*/ 234 w 324"/>
                <a:gd name="T59" fmla="*/ 86 h 262"/>
                <a:gd name="T60" fmla="*/ 234 w 324"/>
                <a:gd name="T61" fmla="*/ 82 h 262"/>
                <a:gd name="T62" fmla="*/ 228 w 324"/>
                <a:gd name="T63" fmla="*/ 76 h 262"/>
                <a:gd name="T64" fmla="*/ 188 w 324"/>
                <a:gd name="T65" fmla="*/ 76 h 262"/>
                <a:gd name="T66" fmla="*/ 184 w 324"/>
                <a:gd name="T67" fmla="*/ 76 h 262"/>
                <a:gd name="T68" fmla="*/ 180 w 324"/>
                <a:gd name="T69" fmla="*/ 82 h 262"/>
                <a:gd name="T70" fmla="*/ 178 w 324"/>
                <a:gd name="T71" fmla="*/ 212 h 262"/>
                <a:gd name="T72" fmla="*/ 180 w 324"/>
                <a:gd name="T73" fmla="*/ 216 h 262"/>
                <a:gd name="T74" fmla="*/ 184 w 324"/>
                <a:gd name="T75" fmla="*/ 220 h 262"/>
                <a:gd name="T76" fmla="*/ 188 w 324"/>
                <a:gd name="T77" fmla="*/ 222 h 262"/>
                <a:gd name="T78" fmla="*/ 278 w 324"/>
                <a:gd name="T79" fmla="*/ 0 h 262"/>
                <a:gd name="T80" fmla="*/ 274 w 324"/>
                <a:gd name="T81" fmla="*/ 0 h 262"/>
                <a:gd name="T82" fmla="*/ 268 w 324"/>
                <a:gd name="T83" fmla="*/ 6 h 262"/>
                <a:gd name="T84" fmla="*/ 268 w 324"/>
                <a:gd name="T85" fmla="*/ 212 h 262"/>
                <a:gd name="T86" fmla="*/ 268 w 324"/>
                <a:gd name="T87" fmla="*/ 216 h 262"/>
                <a:gd name="T88" fmla="*/ 274 w 324"/>
                <a:gd name="T89" fmla="*/ 220 h 262"/>
                <a:gd name="T90" fmla="*/ 314 w 324"/>
                <a:gd name="T91" fmla="*/ 222 h 262"/>
                <a:gd name="T92" fmla="*/ 318 w 324"/>
                <a:gd name="T93" fmla="*/ 220 h 262"/>
                <a:gd name="T94" fmla="*/ 324 w 324"/>
                <a:gd name="T95" fmla="*/ 216 h 262"/>
                <a:gd name="T96" fmla="*/ 324 w 324"/>
                <a:gd name="T97" fmla="*/ 10 h 262"/>
                <a:gd name="T98" fmla="*/ 324 w 324"/>
                <a:gd name="T99" fmla="*/ 6 h 262"/>
                <a:gd name="T100" fmla="*/ 318 w 324"/>
                <a:gd name="T101" fmla="*/ 0 h 262"/>
                <a:gd name="T102" fmla="*/ 314 w 324"/>
                <a:gd name="T103" fmla="*/ 0 h 262"/>
                <a:gd name="T104" fmla="*/ 0 w 324"/>
                <a:gd name="T105" fmla="*/ 242 h 262"/>
                <a:gd name="T106" fmla="*/ 324 w 324"/>
                <a:gd name="T107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4" h="262">
                  <a:moveTo>
                    <a:pt x="0" y="212"/>
                  </a:moveTo>
                  <a:lnTo>
                    <a:pt x="0" y="136"/>
                  </a:lnTo>
                  <a:lnTo>
                    <a:pt x="0" y="136"/>
                  </a:lnTo>
                  <a:lnTo>
                    <a:pt x="0" y="132"/>
                  </a:lnTo>
                  <a:lnTo>
                    <a:pt x="2" y="128"/>
                  </a:lnTo>
                  <a:lnTo>
                    <a:pt x="6" y="126"/>
                  </a:lnTo>
                  <a:lnTo>
                    <a:pt x="10" y="126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50" y="126"/>
                  </a:lnTo>
                  <a:lnTo>
                    <a:pt x="54" y="128"/>
                  </a:lnTo>
                  <a:lnTo>
                    <a:pt x="56" y="132"/>
                  </a:lnTo>
                  <a:lnTo>
                    <a:pt x="56" y="136"/>
                  </a:lnTo>
                  <a:lnTo>
                    <a:pt x="56" y="212"/>
                  </a:lnTo>
                  <a:lnTo>
                    <a:pt x="56" y="212"/>
                  </a:lnTo>
                  <a:lnTo>
                    <a:pt x="56" y="216"/>
                  </a:lnTo>
                  <a:lnTo>
                    <a:pt x="54" y="218"/>
                  </a:lnTo>
                  <a:lnTo>
                    <a:pt x="50" y="220"/>
                  </a:lnTo>
                  <a:lnTo>
                    <a:pt x="46" y="222"/>
                  </a:lnTo>
                  <a:lnTo>
                    <a:pt x="10" y="222"/>
                  </a:lnTo>
                  <a:lnTo>
                    <a:pt x="10" y="222"/>
                  </a:lnTo>
                  <a:lnTo>
                    <a:pt x="6" y="220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2"/>
                  </a:lnTo>
                  <a:lnTo>
                    <a:pt x="0" y="212"/>
                  </a:lnTo>
                  <a:close/>
                  <a:moveTo>
                    <a:pt x="100" y="222"/>
                  </a:moveTo>
                  <a:lnTo>
                    <a:pt x="136" y="222"/>
                  </a:lnTo>
                  <a:lnTo>
                    <a:pt x="136" y="222"/>
                  </a:lnTo>
                  <a:lnTo>
                    <a:pt x="140" y="220"/>
                  </a:lnTo>
                  <a:lnTo>
                    <a:pt x="142" y="218"/>
                  </a:lnTo>
                  <a:lnTo>
                    <a:pt x="144" y="216"/>
                  </a:lnTo>
                  <a:lnTo>
                    <a:pt x="146" y="212"/>
                  </a:lnTo>
                  <a:lnTo>
                    <a:pt x="146" y="58"/>
                  </a:lnTo>
                  <a:lnTo>
                    <a:pt x="146" y="58"/>
                  </a:lnTo>
                  <a:lnTo>
                    <a:pt x="144" y="54"/>
                  </a:lnTo>
                  <a:lnTo>
                    <a:pt x="142" y="52"/>
                  </a:lnTo>
                  <a:lnTo>
                    <a:pt x="140" y="50"/>
                  </a:lnTo>
                  <a:lnTo>
                    <a:pt x="136" y="48"/>
                  </a:lnTo>
                  <a:lnTo>
                    <a:pt x="100" y="48"/>
                  </a:lnTo>
                  <a:lnTo>
                    <a:pt x="100" y="48"/>
                  </a:lnTo>
                  <a:lnTo>
                    <a:pt x="96" y="50"/>
                  </a:lnTo>
                  <a:lnTo>
                    <a:pt x="92" y="52"/>
                  </a:lnTo>
                  <a:lnTo>
                    <a:pt x="90" y="54"/>
                  </a:lnTo>
                  <a:lnTo>
                    <a:pt x="90" y="58"/>
                  </a:lnTo>
                  <a:lnTo>
                    <a:pt x="90" y="212"/>
                  </a:lnTo>
                  <a:lnTo>
                    <a:pt x="90" y="212"/>
                  </a:lnTo>
                  <a:lnTo>
                    <a:pt x="90" y="216"/>
                  </a:lnTo>
                  <a:lnTo>
                    <a:pt x="92" y="218"/>
                  </a:lnTo>
                  <a:lnTo>
                    <a:pt x="96" y="220"/>
                  </a:lnTo>
                  <a:lnTo>
                    <a:pt x="100" y="222"/>
                  </a:lnTo>
                  <a:lnTo>
                    <a:pt x="100" y="222"/>
                  </a:lnTo>
                  <a:close/>
                  <a:moveTo>
                    <a:pt x="188" y="222"/>
                  </a:moveTo>
                  <a:lnTo>
                    <a:pt x="224" y="222"/>
                  </a:lnTo>
                  <a:lnTo>
                    <a:pt x="224" y="222"/>
                  </a:lnTo>
                  <a:lnTo>
                    <a:pt x="228" y="220"/>
                  </a:lnTo>
                  <a:lnTo>
                    <a:pt x="232" y="218"/>
                  </a:lnTo>
                  <a:lnTo>
                    <a:pt x="234" y="216"/>
                  </a:lnTo>
                  <a:lnTo>
                    <a:pt x="234" y="212"/>
                  </a:lnTo>
                  <a:lnTo>
                    <a:pt x="234" y="86"/>
                  </a:lnTo>
                  <a:lnTo>
                    <a:pt x="234" y="86"/>
                  </a:lnTo>
                  <a:lnTo>
                    <a:pt x="234" y="82"/>
                  </a:lnTo>
                  <a:lnTo>
                    <a:pt x="232" y="78"/>
                  </a:lnTo>
                  <a:lnTo>
                    <a:pt x="228" y="76"/>
                  </a:lnTo>
                  <a:lnTo>
                    <a:pt x="224" y="76"/>
                  </a:lnTo>
                  <a:lnTo>
                    <a:pt x="188" y="76"/>
                  </a:lnTo>
                  <a:lnTo>
                    <a:pt x="188" y="76"/>
                  </a:lnTo>
                  <a:lnTo>
                    <a:pt x="184" y="76"/>
                  </a:lnTo>
                  <a:lnTo>
                    <a:pt x="182" y="78"/>
                  </a:lnTo>
                  <a:lnTo>
                    <a:pt x="180" y="82"/>
                  </a:lnTo>
                  <a:lnTo>
                    <a:pt x="178" y="86"/>
                  </a:lnTo>
                  <a:lnTo>
                    <a:pt x="178" y="212"/>
                  </a:lnTo>
                  <a:lnTo>
                    <a:pt x="178" y="212"/>
                  </a:lnTo>
                  <a:lnTo>
                    <a:pt x="180" y="216"/>
                  </a:lnTo>
                  <a:lnTo>
                    <a:pt x="182" y="218"/>
                  </a:lnTo>
                  <a:lnTo>
                    <a:pt x="184" y="220"/>
                  </a:lnTo>
                  <a:lnTo>
                    <a:pt x="188" y="222"/>
                  </a:lnTo>
                  <a:lnTo>
                    <a:pt x="188" y="222"/>
                  </a:lnTo>
                  <a:close/>
                  <a:moveTo>
                    <a:pt x="314" y="0"/>
                  </a:moveTo>
                  <a:lnTo>
                    <a:pt x="278" y="0"/>
                  </a:lnTo>
                  <a:lnTo>
                    <a:pt x="278" y="0"/>
                  </a:lnTo>
                  <a:lnTo>
                    <a:pt x="274" y="0"/>
                  </a:lnTo>
                  <a:lnTo>
                    <a:pt x="270" y="2"/>
                  </a:lnTo>
                  <a:lnTo>
                    <a:pt x="268" y="6"/>
                  </a:lnTo>
                  <a:lnTo>
                    <a:pt x="268" y="10"/>
                  </a:lnTo>
                  <a:lnTo>
                    <a:pt x="268" y="212"/>
                  </a:lnTo>
                  <a:lnTo>
                    <a:pt x="268" y="212"/>
                  </a:lnTo>
                  <a:lnTo>
                    <a:pt x="268" y="216"/>
                  </a:lnTo>
                  <a:lnTo>
                    <a:pt x="270" y="218"/>
                  </a:lnTo>
                  <a:lnTo>
                    <a:pt x="274" y="220"/>
                  </a:lnTo>
                  <a:lnTo>
                    <a:pt x="278" y="222"/>
                  </a:lnTo>
                  <a:lnTo>
                    <a:pt x="314" y="222"/>
                  </a:lnTo>
                  <a:lnTo>
                    <a:pt x="314" y="222"/>
                  </a:lnTo>
                  <a:lnTo>
                    <a:pt x="318" y="220"/>
                  </a:lnTo>
                  <a:lnTo>
                    <a:pt x="322" y="218"/>
                  </a:lnTo>
                  <a:lnTo>
                    <a:pt x="324" y="216"/>
                  </a:lnTo>
                  <a:lnTo>
                    <a:pt x="324" y="212"/>
                  </a:lnTo>
                  <a:lnTo>
                    <a:pt x="324" y="10"/>
                  </a:lnTo>
                  <a:lnTo>
                    <a:pt x="324" y="10"/>
                  </a:lnTo>
                  <a:lnTo>
                    <a:pt x="324" y="6"/>
                  </a:lnTo>
                  <a:lnTo>
                    <a:pt x="322" y="2"/>
                  </a:lnTo>
                  <a:lnTo>
                    <a:pt x="318" y="0"/>
                  </a:lnTo>
                  <a:lnTo>
                    <a:pt x="314" y="0"/>
                  </a:lnTo>
                  <a:lnTo>
                    <a:pt x="314" y="0"/>
                  </a:lnTo>
                  <a:close/>
                  <a:moveTo>
                    <a:pt x="324" y="242"/>
                  </a:moveTo>
                  <a:lnTo>
                    <a:pt x="0" y="242"/>
                  </a:lnTo>
                  <a:lnTo>
                    <a:pt x="0" y="262"/>
                  </a:lnTo>
                  <a:lnTo>
                    <a:pt x="324" y="262"/>
                  </a:lnTo>
                  <a:lnTo>
                    <a:pt x="324" y="24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876193F-EAF7-4948-9ACF-DC4FBA0A7812}"/>
              </a:ext>
            </a:extLst>
          </p:cNvPr>
          <p:cNvGrpSpPr/>
          <p:nvPr/>
        </p:nvGrpSpPr>
        <p:grpSpPr>
          <a:xfrm>
            <a:off x="1446212" y="2055000"/>
            <a:ext cx="612000" cy="612000"/>
            <a:chOff x="2342233" y="2258092"/>
            <a:chExt cx="612000" cy="612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9941594-739B-4B49-BFFE-111D84A790DD}"/>
                </a:ext>
              </a:extLst>
            </p:cNvPr>
            <p:cNvSpPr/>
            <p:nvPr/>
          </p:nvSpPr>
          <p:spPr bwMode="ltGray">
            <a:xfrm>
              <a:off x="2342233" y="2258092"/>
              <a:ext cx="612000" cy="612000"/>
            </a:xfrm>
            <a:prstGeom prst="ellipse">
              <a:avLst/>
            </a:prstGeom>
            <a:solidFill>
              <a:schemeClr val="tx2"/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 err="1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48" name="Freeform 4899">
              <a:extLst>
                <a:ext uri="{FF2B5EF4-FFF2-40B4-BE49-F238E27FC236}">
                  <a16:creationId xmlns:a16="http://schemas.microsoft.com/office/drawing/2014/main" id="{1C09E4A5-ED6B-4C8C-AB58-CF6FFB6F0F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51818" y="2356153"/>
              <a:ext cx="392831" cy="392831"/>
            </a:xfrm>
            <a:custGeom>
              <a:avLst/>
              <a:gdLst>
                <a:gd name="T0" fmla="*/ 190 w 324"/>
                <a:gd name="T1" fmla="*/ 0 h 324"/>
                <a:gd name="T2" fmla="*/ 134 w 324"/>
                <a:gd name="T3" fmla="*/ 20 h 324"/>
                <a:gd name="T4" fmla="*/ 90 w 324"/>
                <a:gd name="T5" fmla="*/ 74 h 324"/>
                <a:gd name="T6" fmla="*/ 82 w 324"/>
                <a:gd name="T7" fmla="*/ 120 h 324"/>
                <a:gd name="T8" fmla="*/ 84 w 324"/>
                <a:gd name="T9" fmla="*/ 146 h 324"/>
                <a:gd name="T10" fmla="*/ 118 w 324"/>
                <a:gd name="T11" fmla="*/ 206 h 324"/>
                <a:gd name="T12" fmla="*/ 178 w 324"/>
                <a:gd name="T13" fmla="*/ 240 h 324"/>
                <a:gd name="T14" fmla="*/ 202 w 324"/>
                <a:gd name="T15" fmla="*/ 242 h 324"/>
                <a:gd name="T16" fmla="*/ 250 w 324"/>
                <a:gd name="T17" fmla="*/ 232 h 324"/>
                <a:gd name="T18" fmla="*/ 304 w 324"/>
                <a:gd name="T19" fmla="*/ 188 h 324"/>
                <a:gd name="T20" fmla="*/ 324 w 324"/>
                <a:gd name="T21" fmla="*/ 132 h 324"/>
                <a:gd name="T22" fmla="*/ 324 w 324"/>
                <a:gd name="T23" fmla="*/ 108 h 324"/>
                <a:gd name="T24" fmla="*/ 304 w 324"/>
                <a:gd name="T25" fmla="*/ 52 h 324"/>
                <a:gd name="T26" fmla="*/ 250 w 324"/>
                <a:gd name="T27" fmla="*/ 8 h 324"/>
                <a:gd name="T28" fmla="*/ 202 w 324"/>
                <a:gd name="T29" fmla="*/ 0 h 324"/>
                <a:gd name="T30" fmla="*/ 202 w 324"/>
                <a:gd name="T31" fmla="*/ 212 h 324"/>
                <a:gd name="T32" fmla="*/ 152 w 324"/>
                <a:gd name="T33" fmla="*/ 196 h 324"/>
                <a:gd name="T34" fmla="*/ 118 w 324"/>
                <a:gd name="T35" fmla="*/ 156 h 324"/>
                <a:gd name="T36" fmla="*/ 112 w 324"/>
                <a:gd name="T37" fmla="*/ 120 h 324"/>
                <a:gd name="T38" fmla="*/ 128 w 324"/>
                <a:gd name="T39" fmla="*/ 70 h 324"/>
                <a:gd name="T40" fmla="*/ 168 w 324"/>
                <a:gd name="T41" fmla="*/ 36 h 324"/>
                <a:gd name="T42" fmla="*/ 202 w 324"/>
                <a:gd name="T43" fmla="*/ 30 h 324"/>
                <a:gd name="T44" fmla="*/ 254 w 324"/>
                <a:gd name="T45" fmla="*/ 46 h 324"/>
                <a:gd name="T46" fmla="*/ 286 w 324"/>
                <a:gd name="T47" fmla="*/ 86 h 324"/>
                <a:gd name="T48" fmla="*/ 294 w 324"/>
                <a:gd name="T49" fmla="*/ 120 h 324"/>
                <a:gd name="T50" fmla="*/ 278 w 324"/>
                <a:gd name="T51" fmla="*/ 172 h 324"/>
                <a:gd name="T52" fmla="*/ 238 w 324"/>
                <a:gd name="T53" fmla="*/ 204 h 324"/>
                <a:gd name="T54" fmla="*/ 202 w 324"/>
                <a:gd name="T55" fmla="*/ 212 h 324"/>
                <a:gd name="T56" fmla="*/ 138 w 324"/>
                <a:gd name="T57" fmla="*/ 130 h 324"/>
                <a:gd name="T58" fmla="*/ 132 w 324"/>
                <a:gd name="T59" fmla="*/ 120 h 324"/>
                <a:gd name="T60" fmla="*/ 138 w 324"/>
                <a:gd name="T61" fmla="*/ 94 h 324"/>
                <a:gd name="T62" fmla="*/ 164 w 324"/>
                <a:gd name="T63" fmla="*/ 62 h 324"/>
                <a:gd name="T64" fmla="*/ 202 w 324"/>
                <a:gd name="T65" fmla="*/ 50 h 324"/>
                <a:gd name="T66" fmla="*/ 210 w 324"/>
                <a:gd name="T67" fmla="*/ 54 h 324"/>
                <a:gd name="T68" fmla="*/ 212 w 324"/>
                <a:gd name="T69" fmla="*/ 60 h 324"/>
                <a:gd name="T70" fmla="*/ 206 w 324"/>
                <a:gd name="T71" fmla="*/ 70 h 324"/>
                <a:gd name="T72" fmla="*/ 192 w 324"/>
                <a:gd name="T73" fmla="*/ 72 h 324"/>
                <a:gd name="T74" fmla="*/ 168 w 324"/>
                <a:gd name="T75" fmla="*/ 86 h 324"/>
                <a:gd name="T76" fmla="*/ 154 w 324"/>
                <a:gd name="T77" fmla="*/ 110 h 324"/>
                <a:gd name="T78" fmla="*/ 152 w 324"/>
                <a:gd name="T79" fmla="*/ 124 h 324"/>
                <a:gd name="T80" fmla="*/ 142 w 324"/>
                <a:gd name="T81" fmla="*/ 130 h 324"/>
                <a:gd name="T82" fmla="*/ 48 w 324"/>
                <a:gd name="T83" fmla="*/ 316 h 324"/>
                <a:gd name="T84" fmla="*/ 28 w 324"/>
                <a:gd name="T85" fmla="*/ 324 h 324"/>
                <a:gd name="T86" fmla="*/ 8 w 324"/>
                <a:gd name="T87" fmla="*/ 316 h 324"/>
                <a:gd name="T88" fmla="*/ 0 w 324"/>
                <a:gd name="T89" fmla="*/ 296 h 324"/>
                <a:gd name="T90" fmla="*/ 86 w 324"/>
                <a:gd name="T91" fmla="*/ 198 h 324"/>
                <a:gd name="T92" fmla="*/ 102 w 324"/>
                <a:gd name="T93" fmla="*/ 220 h 324"/>
                <a:gd name="T94" fmla="*/ 124 w 324"/>
                <a:gd name="T95" fmla="*/ 238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4" h="324">
                  <a:moveTo>
                    <a:pt x="202" y="0"/>
                  </a:moveTo>
                  <a:lnTo>
                    <a:pt x="202" y="0"/>
                  </a:lnTo>
                  <a:lnTo>
                    <a:pt x="190" y="0"/>
                  </a:lnTo>
                  <a:lnTo>
                    <a:pt x="178" y="2"/>
                  </a:lnTo>
                  <a:lnTo>
                    <a:pt x="156" y="8"/>
                  </a:lnTo>
                  <a:lnTo>
                    <a:pt x="134" y="20"/>
                  </a:lnTo>
                  <a:lnTo>
                    <a:pt x="118" y="34"/>
                  </a:lnTo>
                  <a:lnTo>
                    <a:pt x="102" y="52"/>
                  </a:lnTo>
                  <a:lnTo>
                    <a:pt x="90" y="74"/>
                  </a:lnTo>
                  <a:lnTo>
                    <a:pt x="84" y="96"/>
                  </a:lnTo>
                  <a:lnTo>
                    <a:pt x="82" y="108"/>
                  </a:lnTo>
                  <a:lnTo>
                    <a:pt x="82" y="120"/>
                  </a:lnTo>
                  <a:lnTo>
                    <a:pt x="82" y="120"/>
                  </a:lnTo>
                  <a:lnTo>
                    <a:pt x="82" y="132"/>
                  </a:lnTo>
                  <a:lnTo>
                    <a:pt x="84" y="146"/>
                  </a:lnTo>
                  <a:lnTo>
                    <a:pt x="90" y="168"/>
                  </a:lnTo>
                  <a:lnTo>
                    <a:pt x="102" y="188"/>
                  </a:lnTo>
                  <a:lnTo>
                    <a:pt x="118" y="206"/>
                  </a:lnTo>
                  <a:lnTo>
                    <a:pt x="134" y="222"/>
                  </a:lnTo>
                  <a:lnTo>
                    <a:pt x="156" y="232"/>
                  </a:lnTo>
                  <a:lnTo>
                    <a:pt x="178" y="240"/>
                  </a:lnTo>
                  <a:lnTo>
                    <a:pt x="190" y="242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16" y="242"/>
                  </a:lnTo>
                  <a:lnTo>
                    <a:pt x="228" y="240"/>
                  </a:lnTo>
                  <a:lnTo>
                    <a:pt x="250" y="232"/>
                  </a:lnTo>
                  <a:lnTo>
                    <a:pt x="270" y="222"/>
                  </a:lnTo>
                  <a:lnTo>
                    <a:pt x="288" y="206"/>
                  </a:lnTo>
                  <a:lnTo>
                    <a:pt x="304" y="188"/>
                  </a:lnTo>
                  <a:lnTo>
                    <a:pt x="314" y="168"/>
                  </a:lnTo>
                  <a:lnTo>
                    <a:pt x="322" y="146"/>
                  </a:lnTo>
                  <a:lnTo>
                    <a:pt x="324" y="132"/>
                  </a:lnTo>
                  <a:lnTo>
                    <a:pt x="324" y="120"/>
                  </a:lnTo>
                  <a:lnTo>
                    <a:pt x="324" y="120"/>
                  </a:lnTo>
                  <a:lnTo>
                    <a:pt x="324" y="108"/>
                  </a:lnTo>
                  <a:lnTo>
                    <a:pt x="322" y="96"/>
                  </a:lnTo>
                  <a:lnTo>
                    <a:pt x="314" y="74"/>
                  </a:lnTo>
                  <a:lnTo>
                    <a:pt x="304" y="52"/>
                  </a:lnTo>
                  <a:lnTo>
                    <a:pt x="288" y="34"/>
                  </a:lnTo>
                  <a:lnTo>
                    <a:pt x="270" y="20"/>
                  </a:lnTo>
                  <a:lnTo>
                    <a:pt x="250" y="8"/>
                  </a:lnTo>
                  <a:lnTo>
                    <a:pt x="228" y="2"/>
                  </a:lnTo>
                  <a:lnTo>
                    <a:pt x="216" y="0"/>
                  </a:lnTo>
                  <a:lnTo>
                    <a:pt x="202" y="0"/>
                  </a:lnTo>
                  <a:lnTo>
                    <a:pt x="202" y="0"/>
                  </a:lnTo>
                  <a:close/>
                  <a:moveTo>
                    <a:pt x="202" y="212"/>
                  </a:moveTo>
                  <a:lnTo>
                    <a:pt x="202" y="212"/>
                  </a:lnTo>
                  <a:lnTo>
                    <a:pt x="184" y="210"/>
                  </a:lnTo>
                  <a:lnTo>
                    <a:pt x="168" y="204"/>
                  </a:lnTo>
                  <a:lnTo>
                    <a:pt x="152" y="196"/>
                  </a:lnTo>
                  <a:lnTo>
                    <a:pt x="138" y="184"/>
                  </a:lnTo>
                  <a:lnTo>
                    <a:pt x="128" y="172"/>
                  </a:lnTo>
                  <a:lnTo>
                    <a:pt x="118" y="156"/>
                  </a:lnTo>
                  <a:lnTo>
                    <a:pt x="114" y="138"/>
                  </a:lnTo>
                  <a:lnTo>
                    <a:pt x="112" y="120"/>
                  </a:lnTo>
                  <a:lnTo>
                    <a:pt x="112" y="120"/>
                  </a:lnTo>
                  <a:lnTo>
                    <a:pt x="114" y="102"/>
                  </a:lnTo>
                  <a:lnTo>
                    <a:pt x="118" y="86"/>
                  </a:lnTo>
                  <a:lnTo>
                    <a:pt x="128" y="70"/>
                  </a:lnTo>
                  <a:lnTo>
                    <a:pt x="138" y="56"/>
                  </a:lnTo>
                  <a:lnTo>
                    <a:pt x="152" y="46"/>
                  </a:lnTo>
                  <a:lnTo>
                    <a:pt x="168" y="36"/>
                  </a:lnTo>
                  <a:lnTo>
                    <a:pt x="184" y="32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22" y="32"/>
                  </a:lnTo>
                  <a:lnTo>
                    <a:pt x="238" y="36"/>
                  </a:lnTo>
                  <a:lnTo>
                    <a:pt x="254" y="46"/>
                  </a:lnTo>
                  <a:lnTo>
                    <a:pt x="268" y="56"/>
                  </a:lnTo>
                  <a:lnTo>
                    <a:pt x="278" y="70"/>
                  </a:lnTo>
                  <a:lnTo>
                    <a:pt x="286" y="86"/>
                  </a:lnTo>
                  <a:lnTo>
                    <a:pt x="292" y="102"/>
                  </a:lnTo>
                  <a:lnTo>
                    <a:pt x="294" y="120"/>
                  </a:lnTo>
                  <a:lnTo>
                    <a:pt x="294" y="120"/>
                  </a:lnTo>
                  <a:lnTo>
                    <a:pt x="292" y="138"/>
                  </a:lnTo>
                  <a:lnTo>
                    <a:pt x="286" y="156"/>
                  </a:lnTo>
                  <a:lnTo>
                    <a:pt x="278" y="172"/>
                  </a:lnTo>
                  <a:lnTo>
                    <a:pt x="268" y="184"/>
                  </a:lnTo>
                  <a:lnTo>
                    <a:pt x="254" y="196"/>
                  </a:lnTo>
                  <a:lnTo>
                    <a:pt x="238" y="204"/>
                  </a:lnTo>
                  <a:lnTo>
                    <a:pt x="222" y="210"/>
                  </a:lnTo>
                  <a:lnTo>
                    <a:pt x="202" y="212"/>
                  </a:lnTo>
                  <a:lnTo>
                    <a:pt x="202" y="212"/>
                  </a:lnTo>
                  <a:close/>
                  <a:moveTo>
                    <a:pt x="142" y="130"/>
                  </a:moveTo>
                  <a:lnTo>
                    <a:pt x="142" y="130"/>
                  </a:lnTo>
                  <a:lnTo>
                    <a:pt x="138" y="130"/>
                  </a:lnTo>
                  <a:lnTo>
                    <a:pt x="136" y="128"/>
                  </a:lnTo>
                  <a:lnTo>
                    <a:pt x="134" y="124"/>
                  </a:lnTo>
                  <a:lnTo>
                    <a:pt x="132" y="120"/>
                  </a:lnTo>
                  <a:lnTo>
                    <a:pt x="132" y="120"/>
                  </a:lnTo>
                  <a:lnTo>
                    <a:pt x="134" y="106"/>
                  </a:lnTo>
                  <a:lnTo>
                    <a:pt x="138" y="94"/>
                  </a:lnTo>
                  <a:lnTo>
                    <a:pt x="144" y="82"/>
                  </a:lnTo>
                  <a:lnTo>
                    <a:pt x="154" y="72"/>
                  </a:lnTo>
                  <a:lnTo>
                    <a:pt x="164" y="62"/>
                  </a:lnTo>
                  <a:lnTo>
                    <a:pt x="176" y="56"/>
                  </a:lnTo>
                  <a:lnTo>
                    <a:pt x="188" y="52"/>
                  </a:lnTo>
                  <a:lnTo>
                    <a:pt x="202" y="50"/>
                  </a:lnTo>
                  <a:lnTo>
                    <a:pt x="202" y="50"/>
                  </a:lnTo>
                  <a:lnTo>
                    <a:pt x="206" y="52"/>
                  </a:lnTo>
                  <a:lnTo>
                    <a:pt x="210" y="54"/>
                  </a:lnTo>
                  <a:lnTo>
                    <a:pt x="212" y="56"/>
                  </a:lnTo>
                  <a:lnTo>
                    <a:pt x="212" y="60"/>
                  </a:lnTo>
                  <a:lnTo>
                    <a:pt x="212" y="60"/>
                  </a:lnTo>
                  <a:lnTo>
                    <a:pt x="212" y="64"/>
                  </a:lnTo>
                  <a:lnTo>
                    <a:pt x="210" y="68"/>
                  </a:lnTo>
                  <a:lnTo>
                    <a:pt x="206" y="70"/>
                  </a:lnTo>
                  <a:lnTo>
                    <a:pt x="202" y="70"/>
                  </a:lnTo>
                  <a:lnTo>
                    <a:pt x="202" y="70"/>
                  </a:lnTo>
                  <a:lnTo>
                    <a:pt x="192" y="72"/>
                  </a:lnTo>
                  <a:lnTo>
                    <a:pt x="184" y="74"/>
                  </a:lnTo>
                  <a:lnTo>
                    <a:pt x="174" y="80"/>
                  </a:lnTo>
                  <a:lnTo>
                    <a:pt x="168" y="86"/>
                  </a:lnTo>
                  <a:lnTo>
                    <a:pt x="162" y="92"/>
                  </a:lnTo>
                  <a:lnTo>
                    <a:pt x="156" y="102"/>
                  </a:lnTo>
                  <a:lnTo>
                    <a:pt x="154" y="110"/>
                  </a:lnTo>
                  <a:lnTo>
                    <a:pt x="152" y="120"/>
                  </a:lnTo>
                  <a:lnTo>
                    <a:pt x="152" y="120"/>
                  </a:lnTo>
                  <a:lnTo>
                    <a:pt x="152" y="124"/>
                  </a:lnTo>
                  <a:lnTo>
                    <a:pt x="150" y="128"/>
                  </a:lnTo>
                  <a:lnTo>
                    <a:pt x="146" y="130"/>
                  </a:lnTo>
                  <a:lnTo>
                    <a:pt x="142" y="130"/>
                  </a:lnTo>
                  <a:lnTo>
                    <a:pt x="142" y="130"/>
                  </a:lnTo>
                  <a:close/>
                  <a:moveTo>
                    <a:pt x="124" y="238"/>
                  </a:moveTo>
                  <a:lnTo>
                    <a:pt x="48" y="316"/>
                  </a:lnTo>
                  <a:lnTo>
                    <a:pt x="48" y="316"/>
                  </a:lnTo>
                  <a:lnTo>
                    <a:pt x="38" y="322"/>
                  </a:lnTo>
                  <a:lnTo>
                    <a:pt x="28" y="324"/>
                  </a:lnTo>
                  <a:lnTo>
                    <a:pt x="28" y="324"/>
                  </a:lnTo>
                  <a:lnTo>
                    <a:pt x="18" y="322"/>
                  </a:lnTo>
                  <a:lnTo>
                    <a:pt x="8" y="316"/>
                  </a:lnTo>
                  <a:lnTo>
                    <a:pt x="8" y="316"/>
                  </a:lnTo>
                  <a:lnTo>
                    <a:pt x="2" y="306"/>
                  </a:lnTo>
                  <a:lnTo>
                    <a:pt x="0" y="296"/>
                  </a:lnTo>
                  <a:lnTo>
                    <a:pt x="2" y="286"/>
                  </a:lnTo>
                  <a:lnTo>
                    <a:pt x="8" y="276"/>
                  </a:lnTo>
                  <a:lnTo>
                    <a:pt x="86" y="198"/>
                  </a:lnTo>
                  <a:lnTo>
                    <a:pt x="86" y="198"/>
                  </a:lnTo>
                  <a:lnTo>
                    <a:pt x="94" y="210"/>
                  </a:lnTo>
                  <a:lnTo>
                    <a:pt x="102" y="220"/>
                  </a:lnTo>
                  <a:lnTo>
                    <a:pt x="114" y="230"/>
                  </a:lnTo>
                  <a:lnTo>
                    <a:pt x="124" y="238"/>
                  </a:lnTo>
                  <a:lnTo>
                    <a:pt x="124" y="23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</p:grpSp>
      <p:sp>
        <p:nvSpPr>
          <p:cNvPr id="28" name="Freeform 9">
            <a:extLst>
              <a:ext uri="{FF2B5EF4-FFF2-40B4-BE49-F238E27FC236}">
                <a16:creationId xmlns:a16="http://schemas.microsoft.com/office/drawing/2014/main" id="{8FE0ABED-F5F4-4448-9A7B-AA381503C265}"/>
              </a:ext>
            </a:extLst>
          </p:cNvPr>
          <p:cNvSpPr>
            <a:spLocks/>
          </p:cNvSpPr>
          <p:nvPr/>
        </p:nvSpPr>
        <p:spPr bwMode="auto">
          <a:xfrm flipH="1">
            <a:off x="1416116" y="5001987"/>
            <a:ext cx="3372010" cy="1486981"/>
          </a:xfrm>
          <a:custGeom>
            <a:avLst/>
            <a:gdLst>
              <a:gd name="T0" fmla="*/ 3294 w 3846"/>
              <a:gd name="T1" fmla="*/ 446 h 1696"/>
              <a:gd name="T2" fmla="*/ 2736 w 3846"/>
              <a:gd name="T3" fmla="*/ 0 h 1696"/>
              <a:gd name="T4" fmla="*/ 2736 w 3846"/>
              <a:gd name="T5" fmla="*/ 438 h 1696"/>
              <a:gd name="T6" fmla="*/ 96 w 3846"/>
              <a:gd name="T7" fmla="*/ 438 h 1696"/>
              <a:gd name="T8" fmla="*/ 96 w 3846"/>
              <a:gd name="T9" fmla="*/ 438 h 1696"/>
              <a:gd name="T10" fmla="*/ 78 w 3846"/>
              <a:gd name="T11" fmla="*/ 440 h 1696"/>
              <a:gd name="T12" fmla="*/ 60 w 3846"/>
              <a:gd name="T13" fmla="*/ 446 h 1696"/>
              <a:gd name="T14" fmla="*/ 44 w 3846"/>
              <a:gd name="T15" fmla="*/ 454 h 1696"/>
              <a:gd name="T16" fmla="*/ 28 w 3846"/>
              <a:gd name="T17" fmla="*/ 466 h 1696"/>
              <a:gd name="T18" fmla="*/ 18 w 3846"/>
              <a:gd name="T19" fmla="*/ 480 h 1696"/>
              <a:gd name="T20" fmla="*/ 8 w 3846"/>
              <a:gd name="T21" fmla="*/ 496 h 1696"/>
              <a:gd name="T22" fmla="*/ 2 w 3846"/>
              <a:gd name="T23" fmla="*/ 514 h 1696"/>
              <a:gd name="T24" fmla="*/ 0 w 3846"/>
              <a:gd name="T25" fmla="*/ 534 h 1696"/>
              <a:gd name="T26" fmla="*/ 0 w 3846"/>
              <a:gd name="T27" fmla="*/ 1044 h 1696"/>
              <a:gd name="T28" fmla="*/ 0 w 3846"/>
              <a:gd name="T29" fmla="*/ 1156 h 1696"/>
              <a:gd name="T30" fmla="*/ 0 w 3846"/>
              <a:gd name="T31" fmla="*/ 1156 h 1696"/>
              <a:gd name="T32" fmla="*/ 0 w 3846"/>
              <a:gd name="T33" fmla="*/ 1256 h 1696"/>
              <a:gd name="T34" fmla="*/ 558 w 3846"/>
              <a:gd name="T35" fmla="*/ 1696 h 1696"/>
              <a:gd name="T36" fmla="*/ 1106 w 3846"/>
              <a:gd name="T37" fmla="*/ 1252 h 1696"/>
              <a:gd name="T38" fmla="*/ 3750 w 3846"/>
              <a:gd name="T39" fmla="*/ 1252 h 1696"/>
              <a:gd name="T40" fmla="*/ 3750 w 3846"/>
              <a:gd name="T41" fmla="*/ 1252 h 1696"/>
              <a:gd name="T42" fmla="*/ 3770 w 3846"/>
              <a:gd name="T43" fmla="*/ 1250 h 1696"/>
              <a:gd name="T44" fmla="*/ 3788 w 3846"/>
              <a:gd name="T45" fmla="*/ 1244 h 1696"/>
              <a:gd name="T46" fmla="*/ 3804 w 3846"/>
              <a:gd name="T47" fmla="*/ 1236 h 1696"/>
              <a:gd name="T48" fmla="*/ 3818 w 3846"/>
              <a:gd name="T49" fmla="*/ 1224 h 1696"/>
              <a:gd name="T50" fmla="*/ 3830 w 3846"/>
              <a:gd name="T51" fmla="*/ 1210 h 1696"/>
              <a:gd name="T52" fmla="*/ 3838 w 3846"/>
              <a:gd name="T53" fmla="*/ 1192 h 1696"/>
              <a:gd name="T54" fmla="*/ 3844 w 3846"/>
              <a:gd name="T55" fmla="*/ 1174 h 1696"/>
              <a:gd name="T56" fmla="*/ 3846 w 3846"/>
              <a:gd name="T57" fmla="*/ 1156 h 1696"/>
              <a:gd name="T58" fmla="*/ 3846 w 3846"/>
              <a:gd name="T59" fmla="*/ 674 h 1696"/>
              <a:gd name="T60" fmla="*/ 3846 w 3846"/>
              <a:gd name="T61" fmla="*/ 572 h 1696"/>
              <a:gd name="T62" fmla="*/ 3846 w 3846"/>
              <a:gd name="T63" fmla="*/ 534 h 1696"/>
              <a:gd name="T64" fmla="*/ 3846 w 3846"/>
              <a:gd name="T65" fmla="*/ 0 h 1696"/>
              <a:gd name="T66" fmla="*/ 3294 w 3846"/>
              <a:gd name="T67" fmla="*/ 446 h 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846" h="1696">
                <a:moveTo>
                  <a:pt x="3294" y="446"/>
                </a:moveTo>
                <a:lnTo>
                  <a:pt x="2736" y="0"/>
                </a:lnTo>
                <a:lnTo>
                  <a:pt x="2736" y="438"/>
                </a:lnTo>
                <a:lnTo>
                  <a:pt x="96" y="438"/>
                </a:lnTo>
                <a:lnTo>
                  <a:pt x="96" y="438"/>
                </a:lnTo>
                <a:lnTo>
                  <a:pt x="78" y="440"/>
                </a:lnTo>
                <a:lnTo>
                  <a:pt x="60" y="446"/>
                </a:lnTo>
                <a:lnTo>
                  <a:pt x="44" y="454"/>
                </a:lnTo>
                <a:lnTo>
                  <a:pt x="28" y="466"/>
                </a:lnTo>
                <a:lnTo>
                  <a:pt x="18" y="480"/>
                </a:lnTo>
                <a:lnTo>
                  <a:pt x="8" y="496"/>
                </a:lnTo>
                <a:lnTo>
                  <a:pt x="2" y="514"/>
                </a:lnTo>
                <a:lnTo>
                  <a:pt x="0" y="534"/>
                </a:lnTo>
                <a:lnTo>
                  <a:pt x="0" y="1044"/>
                </a:lnTo>
                <a:lnTo>
                  <a:pt x="0" y="1156"/>
                </a:lnTo>
                <a:lnTo>
                  <a:pt x="0" y="1156"/>
                </a:lnTo>
                <a:lnTo>
                  <a:pt x="0" y="1256"/>
                </a:lnTo>
                <a:lnTo>
                  <a:pt x="558" y="1696"/>
                </a:lnTo>
                <a:lnTo>
                  <a:pt x="1106" y="1252"/>
                </a:lnTo>
                <a:lnTo>
                  <a:pt x="3750" y="1252"/>
                </a:lnTo>
                <a:lnTo>
                  <a:pt x="3750" y="1252"/>
                </a:lnTo>
                <a:lnTo>
                  <a:pt x="3770" y="1250"/>
                </a:lnTo>
                <a:lnTo>
                  <a:pt x="3788" y="1244"/>
                </a:lnTo>
                <a:lnTo>
                  <a:pt x="3804" y="1236"/>
                </a:lnTo>
                <a:lnTo>
                  <a:pt x="3818" y="1224"/>
                </a:lnTo>
                <a:lnTo>
                  <a:pt x="3830" y="1210"/>
                </a:lnTo>
                <a:lnTo>
                  <a:pt x="3838" y="1192"/>
                </a:lnTo>
                <a:lnTo>
                  <a:pt x="3844" y="1174"/>
                </a:lnTo>
                <a:lnTo>
                  <a:pt x="3846" y="1156"/>
                </a:lnTo>
                <a:lnTo>
                  <a:pt x="3846" y="674"/>
                </a:lnTo>
                <a:lnTo>
                  <a:pt x="3846" y="572"/>
                </a:lnTo>
                <a:lnTo>
                  <a:pt x="3846" y="534"/>
                </a:lnTo>
                <a:lnTo>
                  <a:pt x="3846" y="0"/>
                </a:lnTo>
                <a:lnTo>
                  <a:pt x="3294" y="44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96C9B23-4374-4E4A-838C-474A293FC946}"/>
              </a:ext>
            </a:extLst>
          </p:cNvPr>
          <p:cNvCxnSpPr/>
          <p:nvPr/>
        </p:nvCxnSpPr>
        <p:spPr>
          <a:xfrm>
            <a:off x="4895441" y="6477000"/>
            <a:ext cx="6075771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9">
            <a:extLst>
              <a:ext uri="{FF2B5EF4-FFF2-40B4-BE49-F238E27FC236}">
                <a16:creationId xmlns:a16="http://schemas.microsoft.com/office/drawing/2014/main" id="{D84FB2F4-4E79-4C77-9FAC-0868614032BF}"/>
              </a:ext>
            </a:extLst>
          </p:cNvPr>
          <p:cNvSpPr txBox="1"/>
          <p:nvPr/>
        </p:nvSpPr>
        <p:spPr>
          <a:xfrm>
            <a:off x="2572442" y="5642148"/>
            <a:ext cx="1997970" cy="45385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900"/>
              </a:spcAft>
            </a:pPr>
            <a:r>
              <a:rPr lang="en-GB" sz="1400" dirty="0">
                <a:solidFill>
                  <a:schemeClr val="bg2"/>
                </a:solidFill>
                <a:latin typeface="Euphemia" panose="020B0503040102020104" pitchFamily="34" charset="0"/>
              </a:rPr>
              <a:t>4) </a:t>
            </a:r>
            <a:r>
              <a:rPr lang="en-GB" sz="1400" dirty="0" err="1">
                <a:solidFill>
                  <a:schemeClr val="bg2"/>
                </a:solidFill>
                <a:latin typeface="Euphemia" panose="020B0503040102020104" pitchFamily="34" charset="0"/>
              </a:rPr>
              <a:t>Moteur</a:t>
            </a:r>
            <a:endParaRPr lang="en-GB" sz="2000" dirty="0">
              <a:solidFill>
                <a:schemeClr val="bg2"/>
              </a:solidFill>
              <a:latin typeface="Georgia" pitchFamily="18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6EF513-950C-4BEA-B575-FC2496509DCC}"/>
              </a:ext>
            </a:extLst>
          </p:cNvPr>
          <p:cNvGrpSpPr/>
          <p:nvPr/>
        </p:nvGrpSpPr>
        <p:grpSpPr>
          <a:xfrm>
            <a:off x="4037012" y="5484000"/>
            <a:ext cx="612000" cy="612000"/>
            <a:chOff x="7867755" y="3474401"/>
            <a:chExt cx="612000" cy="6120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7151600-8F92-407D-9A9F-8631A07E8D8D}"/>
                </a:ext>
              </a:extLst>
            </p:cNvPr>
            <p:cNvSpPr/>
            <p:nvPr/>
          </p:nvSpPr>
          <p:spPr bwMode="ltGray">
            <a:xfrm>
              <a:off x="7867755" y="3474401"/>
              <a:ext cx="612000" cy="612000"/>
            </a:xfrm>
            <a:prstGeom prst="ellipse">
              <a:avLst/>
            </a:prstGeom>
            <a:solidFill>
              <a:schemeClr val="tx2"/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 err="1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34" name="Freeform 4846">
              <a:extLst>
                <a:ext uri="{FF2B5EF4-FFF2-40B4-BE49-F238E27FC236}">
                  <a16:creationId xmlns:a16="http://schemas.microsoft.com/office/drawing/2014/main" id="{EF26E6C7-EF47-4E05-8EDF-9CA794A7A5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6974" y="3599197"/>
              <a:ext cx="472787" cy="389928"/>
            </a:xfrm>
            <a:custGeom>
              <a:avLst/>
              <a:gdLst>
                <a:gd name="T0" fmla="*/ 234 w 388"/>
                <a:gd name="T1" fmla="*/ 108 h 320"/>
                <a:gd name="T2" fmla="*/ 206 w 388"/>
                <a:gd name="T3" fmla="*/ 22 h 320"/>
                <a:gd name="T4" fmla="*/ 150 w 388"/>
                <a:gd name="T5" fmla="*/ 24 h 320"/>
                <a:gd name="T6" fmla="*/ 110 w 388"/>
                <a:gd name="T7" fmla="*/ 24 h 320"/>
                <a:gd name="T8" fmla="*/ 24 w 388"/>
                <a:gd name="T9" fmla="*/ 52 h 320"/>
                <a:gd name="T10" fmla="*/ 26 w 388"/>
                <a:gd name="T11" fmla="*/ 108 h 320"/>
                <a:gd name="T12" fmla="*/ 26 w 388"/>
                <a:gd name="T13" fmla="*/ 148 h 320"/>
                <a:gd name="T14" fmla="*/ 52 w 388"/>
                <a:gd name="T15" fmla="*/ 234 h 320"/>
                <a:gd name="T16" fmla="*/ 110 w 388"/>
                <a:gd name="T17" fmla="*/ 232 h 320"/>
                <a:gd name="T18" fmla="*/ 150 w 388"/>
                <a:gd name="T19" fmla="*/ 232 h 320"/>
                <a:gd name="T20" fmla="*/ 236 w 388"/>
                <a:gd name="T21" fmla="*/ 206 h 320"/>
                <a:gd name="T22" fmla="*/ 234 w 388"/>
                <a:gd name="T23" fmla="*/ 148 h 320"/>
                <a:gd name="T24" fmla="*/ 114 w 388"/>
                <a:gd name="T25" fmla="*/ 208 h 320"/>
                <a:gd name="T26" fmla="*/ 62 w 388"/>
                <a:gd name="T27" fmla="*/ 174 h 320"/>
                <a:gd name="T28" fmla="*/ 48 w 388"/>
                <a:gd name="T29" fmla="*/ 128 h 320"/>
                <a:gd name="T30" fmla="*/ 72 w 388"/>
                <a:gd name="T31" fmla="*/ 70 h 320"/>
                <a:gd name="T32" fmla="*/ 130 w 388"/>
                <a:gd name="T33" fmla="*/ 46 h 320"/>
                <a:gd name="T34" fmla="*/ 176 w 388"/>
                <a:gd name="T35" fmla="*/ 60 h 320"/>
                <a:gd name="T36" fmla="*/ 210 w 388"/>
                <a:gd name="T37" fmla="*/ 112 h 320"/>
                <a:gd name="T38" fmla="*/ 206 w 388"/>
                <a:gd name="T39" fmla="*/ 160 h 320"/>
                <a:gd name="T40" fmla="*/ 162 w 388"/>
                <a:gd name="T41" fmla="*/ 204 h 320"/>
                <a:gd name="T42" fmla="*/ 130 w 388"/>
                <a:gd name="T43" fmla="*/ 66 h 320"/>
                <a:gd name="T44" fmla="*/ 94 w 388"/>
                <a:gd name="T45" fmla="*/ 76 h 320"/>
                <a:gd name="T46" fmla="*/ 68 w 388"/>
                <a:gd name="T47" fmla="*/ 116 h 320"/>
                <a:gd name="T48" fmla="*/ 72 w 388"/>
                <a:gd name="T49" fmla="*/ 152 h 320"/>
                <a:gd name="T50" fmla="*/ 106 w 388"/>
                <a:gd name="T51" fmla="*/ 186 h 320"/>
                <a:gd name="T52" fmla="*/ 142 w 388"/>
                <a:gd name="T53" fmla="*/ 190 h 320"/>
                <a:gd name="T54" fmla="*/ 182 w 388"/>
                <a:gd name="T55" fmla="*/ 162 h 320"/>
                <a:gd name="T56" fmla="*/ 192 w 388"/>
                <a:gd name="T57" fmla="*/ 128 h 320"/>
                <a:gd name="T58" fmla="*/ 174 w 388"/>
                <a:gd name="T59" fmla="*/ 84 h 320"/>
                <a:gd name="T60" fmla="*/ 130 w 388"/>
                <a:gd name="T61" fmla="*/ 66 h 320"/>
                <a:gd name="T62" fmla="*/ 120 w 388"/>
                <a:gd name="T63" fmla="*/ 152 h 320"/>
                <a:gd name="T64" fmla="*/ 102 w 388"/>
                <a:gd name="T65" fmla="*/ 128 h 320"/>
                <a:gd name="T66" fmla="*/ 130 w 388"/>
                <a:gd name="T67" fmla="*/ 102 h 320"/>
                <a:gd name="T68" fmla="*/ 154 w 388"/>
                <a:gd name="T69" fmla="*/ 118 h 320"/>
                <a:gd name="T70" fmla="*/ 148 w 388"/>
                <a:gd name="T71" fmla="*/ 148 h 320"/>
                <a:gd name="T72" fmla="*/ 370 w 388"/>
                <a:gd name="T73" fmla="*/ 248 h 320"/>
                <a:gd name="T74" fmla="*/ 364 w 388"/>
                <a:gd name="T75" fmla="*/ 214 h 320"/>
                <a:gd name="T76" fmla="*/ 320 w 388"/>
                <a:gd name="T77" fmla="*/ 162 h 320"/>
                <a:gd name="T78" fmla="*/ 286 w 388"/>
                <a:gd name="T79" fmla="*/ 186 h 320"/>
                <a:gd name="T80" fmla="*/ 260 w 388"/>
                <a:gd name="T81" fmla="*/ 208 h 320"/>
                <a:gd name="T82" fmla="*/ 236 w 388"/>
                <a:gd name="T83" fmla="*/ 272 h 320"/>
                <a:gd name="T84" fmla="*/ 274 w 388"/>
                <a:gd name="T85" fmla="*/ 290 h 320"/>
                <a:gd name="T86" fmla="*/ 306 w 388"/>
                <a:gd name="T87" fmla="*/ 302 h 320"/>
                <a:gd name="T88" fmla="*/ 372 w 388"/>
                <a:gd name="T89" fmla="*/ 290 h 320"/>
                <a:gd name="T90" fmla="*/ 370 w 388"/>
                <a:gd name="T91" fmla="*/ 248 h 320"/>
                <a:gd name="T92" fmla="*/ 310 w 388"/>
                <a:gd name="T93" fmla="*/ 266 h 320"/>
                <a:gd name="T94" fmla="*/ 288 w 388"/>
                <a:gd name="T95" fmla="*/ 252 h 320"/>
                <a:gd name="T96" fmla="*/ 300 w 388"/>
                <a:gd name="T97" fmla="*/ 220 h 320"/>
                <a:gd name="T98" fmla="*/ 326 w 388"/>
                <a:gd name="T99" fmla="*/ 224 h 320"/>
                <a:gd name="T100" fmla="*/ 332 w 388"/>
                <a:gd name="T101" fmla="*/ 25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8" h="320">
                  <a:moveTo>
                    <a:pt x="258" y="148"/>
                  </a:moveTo>
                  <a:lnTo>
                    <a:pt x="258" y="108"/>
                  </a:lnTo>
                  <a:lnTo>
                    <a:pt x="234" y="108"/>
                  </a:lnTo>
                  <a:lnTo>
                    <a:pt x="234" y="108"/>
                  </a:lnTo>
                  <a:lnTo>
                    <a:pt x="226" y="88"/>
                  </a:lnTo>
                  <a:lnTo>
                    <a:pt x="216" y="70"/>
                  </a:lnTo>
                  <a:lnTo>
                    <a:pt x="236" y="52"/>
                  </a:lnTo>
                  <a:lnTo>
                    <a:pt x="206" y="2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0" y="30"/>
                  </a:lnTo>
                  <a:lnTo>
                    <a:pt x="150" y="24"/>
                  </a:lnTo>
                  <a:lnTo>
                    <a:pt x="150" y="0"/>
                  </a:lnTo>
                  <a:lnTo>
                    <a:pt x="110" y="0"/>
                  </a:lnTo>
                  <a:lnTo>
                    <a:pt x="110" y="24"/>
                  </a:lnTo>
                  <a:lnTo>
                    <a:pt x="110" y="24"/>
                  </a:lnTo>
                  <a:lnTo>
                    <a:pt x="90" y="30"/>
                  </a:lnTo>
                  <a:lnTo>
                    <a:pt x="70" y="40"/>
                  </a:lnTo>
                  <a:lnTo>
                    <a:pt x="52" y="22"/>
                  </a:lnTo>
                  <a:lnTo>
                    <a:pt x="24" y="52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32" y="88"/>
                  </a:lnTo>
                  <a:lnTo>
                    <a:pt x="26" y="108"/>
                  </a:lnTo>
                  <a:lnTo>
                    <a:pt x="0" y="108"/>
                  </a:lnTo>
                  <a:lnTo>
                    <a:pt x="0" y="148"/>
                  </a:lnTo>
                  <a:lnTo>
                    <a:pt x="26" y="148"/>
                  </a:lnTo>
                  <a:lnTo>
                    <a:pt x="26" y="148"/>
                  </a:lnTo>
                  <a:lnTo>
                    <a:pt x="32" y="168"/>
                  </a:lnTo>
                  <a:lnTo>
                    <a:pt x="42" y="188"/>
                  </a:lnTo>
                  <a:lnTo>
                    <a:pt x="24" y="206"/>
                  </a:lnTo>
                  <a:lnTo>
                    <a:pt x="52" y="234"/>
                  </a:lnTo>
                  <a:lnTo>
                    <a:pt x="70" y="216"/>
                  </a:lnTo>
                  <a:lnTo>
                    <a:pt x="70" y="216"/>
                  </a:lnTo>
                  <a:lnTo>
                    <a:pt x="90" y="226"/>
                  </a:lnTo>
                  <a:lnTo>
                    <a:pt x="110" y="232"/>
                  </a:lnTo>
                  <a:lnTo>
                    <a:pt x="110" y="258"/>
                  </a:lnTo>
                  <a:lnTo>
                    <a:pt x="150" y="258"/>
                  </a:lnTo>
                  <a:lnTo>
                    <a:pt x="150" y="232"/>
                  </a:lnTo>
                  <a:lnTo>
                    <a:pt x="150" y="232"/>
                  </a:lnTo>
                  <a:lnTo>
                    <a:pt x="170" y="226"/>
                  </a:lnTo>
                  <a:lnTo>
                    <a:pt x="188" y="216"/>
                  </a:lnTo>
                  <a:lnTo>
                    <a:pt x="206" y="234"/>
                  </a:lnTo>
                  <a:lnTo>
                    <a:pt x="236" y="206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6" y="168"/>
                  </a:lnTo>
                  <a:lnTo>
                    <a:pt x="234" y="148"/>
                  </a:lnTo>
                  <a:lnTo>
                    <a:pt x="258" y="148"/>
                  </a:lnTo>
                  <a:close/>
                  <a:moveTo>
                    <a:pt x="130" y="210"/>
                  </a:moveTo>
                  <a:lnTo>
                    <a:pt x="130" y="210"/>
                  </a:lnTo>
                  <a:lnTo>
                    <a:pt x="114" y="208"/>
                  </a:lnTo>
                  <a:lnTo>
                    <a:pt x="98" y="204"/>
                  </a:lnTo>
                  <a:lnTo>
                    <a:pt x="84" y="196"/>
                  </a:lnTo>
                  <a:lnTo>
                    <a:pt x="72" y="186"/>
                  </a:lnTo>
                  <a:lnTo>
                    <a:pt x="62" y="174"/>
                  </a:lnTo>
                  <a:lnTo>
                    <a:pt x="54" y="160"/>
                  </a:lnTo>
                  <a:lnTo>
                    <a:pt x="50" y="144"/>
                  </a:lnTo>
                  <a:lnTo>
                    <a:pt x="48" y="128"/>
                  </a:lnTo>
                  <a:lnTo>
                    <a:pt x="48" y="128"/>
                  </a:lnTo>
                  <a:lnTo>
                    <a:pt x="50" y="112"/>
                  </a:lnTo>
                  <a:lnTo>
                    <a:pt x="54" y="96"/>
                  </a:lnTo>
                  <a:lnTo>
                    <a:pt x="62" y="82"/>
                  </a:lnTo>
                  <a:lnTo>
                    <a:pt x="72" y="70"/>
                  </a:lnTo>
                  <a:lnTo>
                    <a:pt x="84" y="60"/>
                  </a:lnTo>
                  <a:lnTo>
                    <a:pt x="98" y="52"/>
                  </a:lnTo>
                  <a:lnTo>
                    <a:pt x="114" y="48"/>
                  </a:lnTo>
                  <a:lnTo>
                    <a:pt x="130" y="46"/>
                  </a:lnTo>
                  <a:lnTo>
                    <a:pt x="130" y="46"/>
                  </a:lnTo>
                  <a:lnTo>
                    <a:pt x="146" y="48"/>
                  </a:lnTo>
                  <a:lnTo>
                    <a:pt x="162" y="52"/>
                  </a:lnTo>
                  <a:lnTo>
                    <a:pt x="176" y="60"/>
                  </a:lnTo>
                  <a:lnTo>
                    <a:pt x="188" y="70"/>
                  </a:lnTo>
                  <a:lnTo>
                    <a:pt x="198" y="82"/>
                  </a:lnTo>
                  <a:lnTo>
                    <a:pt x="206" y="96"/>
                  </a:lnTo>
                  <a:lnTo>
                    <a:pt x="210" y="112"/>
                  </a:lnTo>
                  <a:lnTo>
                    <a:pt x="212" y="128"/>
                  </a:lnTo>
                  <a:lnTo>
                    <a:pt x="212" y="128"/>
                  </a:lnTo>
                  <a:lnTo>
                    <a:pt x="210" y="144"/>
                  </a:lnTo>
                  <a:lnTo>
                    <a:pt x="206" y="160"/>
                  </a:lnTo>
                  <a:lnTo>
                    <a:pt x="198" y="174"/>
                  </a:lnTo>
                  <a:lnTo>
                    <a:pt x="188" y="186"/>
                  </a:lnTo>
                  <a:lnTo>
                    <a:pt x="176" y="196"/>
                  </a:lnTo>
                  <a:lnTo>
                    <a:pt x="162" y="204"/>
                  </a:lnTo>
                  <a:lnTo>
                    <a:pt x="146" y="208"/>
                  </a:lnTo>
                  <a:lnTo>
                    <a:pt x="130" y="210"/>
                  </a:lnTo>
                  <a:lnTo>
                    <a:pt x="130" y="210"/>
                  </a:lnTo>
                  <a:close/>
                  <a:moveTo>
                    <a:pt x="130" y="66"/>
                  </a:moveTo>
                  <a:lnTo>
                    <a:pt x="130" y="66"/>
                  </a:lnTo>
                  <a:lnTo>
                    <a:pt x="118" y="68"/>
                  </a:lnTo>
                  <a:lnTo>
                    <a:pt x="106" y="70"/>
                  </a:lnTo>
                  <a:lnTo>
                    <a:pt x="94" y="76"/>
                  </a:lnTo>
                  <a:lnTo>
                    <a:pt x="86" y="84"/>
                  </a:lnTo>
                  <a:lnTo>
                    <a:pt x="78" y="94"/>
                  </a:lnTo>
                  <a:lnTo>
                    <a:pt x="72" y="104"/>
                  </a:lnTo>
                  <a:lnTo>
                    <a:pt x="68" y="116"/>
                  </a:lnTo>
                  <a:lnTo>
                    <a:pt x="68" y="128"/>
                  </a:lnTo>
                  <a:lnTo>
                    <a:pt x="68" y="128"/>
                  </a:lnTo>
                  <a:lnTo>
                    <a:pt x="68" y="140"/>
                  </a:lnTo>
                  <a:lnTo>
                    <a:pt x="72" y="152"/>
                  </a:lnTo>
                  <a:lnTo>
                    <a:pt x="78" y="162"/>
                  </a:lnTo>
                  <a:lnTo>
                    <a:pt x="86" y="172"/>
                  </a:lnTo>
                  <a:lnTo>
                    <a:pt x="94" y="180"/>
                  </a:lnTo>
                  <a:lnTo>
                    <a:pt x="106" y="186"/>
                  </a:lnTo>
                  <a:lnTo>
                    <a:pt x="118" y="190"/>
                  </a:lnTo>
                  <a:lnTo>
                    <a:pt x="130" y="190"/>
                  </a:lnTo>
                  <a:lnTo>
                    <a:pt x="130" y="190"/>
                  </a:lnTo>
                  <a:lnTo>
                    <a:pt x="142" y="190"/>
                  </a:lnTo>
                  <a:lnTo>
                    <a:pt x="154" y="186"/>
                  </a:lnTo>
                  <a:lnTo>
                    <a:pt x="164" y="180"/>
                  </a:lnTo>
                  <a:lnTo>
                    <a:pt x="174" y="172"/>
                  </a:lnTo>
                  <a:lnTo>
                    <a:pt x="182" y="162"/>
                  </a:lnTo>
                  <a:lnTo>
                    <a:pt x="188" y="152"/>
                  </a:lnTo>
                  <a:lnTo>
                    <a:pt x="190" y="140"/>
                  </a:lnTo>
                  <a:lnTo>
                    <a:pt x="192" y="128"/>
                  </a:lnTo>
                  <a:lnTo>
                    <a:pt x="192" y="128"/>
                  </a:lnTo>
                  <a:lnTo>
                    <a:pt x="190" y="116"/>
                  </a:lnTo>
                  <a:lnTo>
                    <a:pt x="188" y="104"/>
                  </a:lnTo>
                  <a:lnTo>
                    <a:pt x="182" y="94"/>
                  </a:lnTo>
                  <a:lnTo>
                    <a:pt x="174" y="84"/>
                  </a:lnTo>
                  <a:lnTo>
                    <a:pt x="164" y="76"/>
                  </a:lnTo>
                  <a:lnTo>
                    <a:pt x="154" y="70"/>
                  </a:lnTo>
                  <a:lnTo>
                    <a:pt x="142" y="68"/>
                  </a:lnTo>
                  <a:lnTo>
                    <a:pt x="130" y="66"/>
                  </a:lnTo>
                  <a:lnTo>
                    <a:pt x="130" y="66"/>
                  </a:lnTo>
                  <a:close/>
                  <a:moveTo>
                    <a:pt x="130" y="156"/>
                  </a:moveTo>
                  <a:lnTo>
                    <a:pt x="130" y="156"/>
                  </a:lnTo>
                  <a:lnTo>
                    <a:pt x="120" y="152"/>
                  </a:lnTo>
                  <a:lnTo>
                    <a:pt x="110" y="148"/>
                  </a:lnTo>
                  <a:lnTo>
                    <a:pt x="104" y="138"/>
                  </a:lnTo>
                  <a:lnTo>
                    <a:pt x="102" y="128"/>
                  </a:lnTo>
                  <a:lnTo>
                    <a:pt x="102" y="128"/>
                  </a:lnTo>
                  <a:lnTo>
                    <a:pt x="104" y="118"/>
                  </a:lnTo>
                  <a:lnTo>
                    <a:pt x="110" y="110"/>
                  </a:lnTo>
                  <a:lnTo>
                    <a:pt x="120" y="104"/>
                  </a:lnTo>
                  <a:lnTo>
                    <a:pt x="130" y="102"/>
                  </a:lnTo>
                  <a:lnTo>
                    <a:pt x="130" y="102"/>
                  </a:lnTo>
                  <a:lnTo>
                    <a:pt x="140" y="104"/>
                  </a:lnTo>
                  <a:lnTo>
                    <a:pt x="148" y="110"/>
                  </a:lnTo>
                  <a:lnTo>
                    <a:pt x="154" y="118"/>
                  </a:lnTo>
                  <a:lnTo>
                    <a:pt x="156" y="128"/>
                  </a:lnTo>
                  <a:lnTo>
                    <a:pt x="156" y="128"/>
                  </a:lnTo>
                  <a:lnTo>
                    <a:pt x="154" y="138"/>
                  </a:lnTo>
                  <a:lnTo>
                    <a:pt x="148" y="148"/>
                  </a:lnTo>
                  <a:lnTo>
                    <a:pt x="140" y="152"/>
                  </a:lnTo>
                  <a:lnTo>
                    <a:pt x="130" y="156"/>
                  </a:lnTo>
                  <a:lnTo>
                    <a:pt x="130" y="156"/>
                  </a:lnTo>
                  <a:close/>
                  <a:moveTo>
                    <a:pt x="370" y="248"/>
                  </a:moveTo>
                  <a:lnTo>
                    <a:pt x="388" y="244"/>
                  </a:lnTo>
                  <a:lnTo>
                    <a:pt x="382" y="212"/>
                  </a:lnTo>
                  <a:lnTo>
                    <a:pt x="364" y="214"/>
                  </a:lnTo>
                  <a:lnTo>
                    <a:pt x="364" y="214"/>
                  </a:lnTo>
                  <a:lnTo>
                    <a:pt x="356" y="202"/>
                  </a:lnTo>
                  <a:lnTo>
                    <a:pt x="346" y="192"/>
                  </a:lnTo>
                  <a:lnTo>
                    <a:pt x="352" y="174"/>
                  </a:lnTo>
                  <a:lnTo>
                    <a:pt x="320" y="162"/>
                  </a:lnTo>
                  <a:lnTo>
                    <a:pt x="314" y="180"/>
                  </a:lnTo>
                  <a:lnTo>
                    <a:pt x="314" y="180"/>
                  </a:lnTo>
                  <a:lnTo>
                    <a:pt x="300" y="182"/>
                  </a:lnTo>
                  <a:lnTo>
                    <a:pt x="286" y="186"/>
                  </a:lnTo>
                  <a:lnTo>
                    <a:pt x="272" y="172"/>
                  </a:lnTo>
                  <a:lnTo>
                    <a:pt x="246" y="194"/>
                  </a:lnTo>
                  <a:lnTo>
                    <a:pt x="260" y="208"/>
                  </a:lnTo>
                  <a:lnTo>
                    <a:pt x="260" y="208"/>
                  </a:lnTo>
                  <a:lnTo>
                    <a:pt x="252" y="220"/>
                  </a:lnTo>
                  <a:lnTo>
                    <a:pt x="250" y="234"/>
                  </a:lnTo>
                  <a:lnTo>
                    <a:pt x="230" y="238"/>
                  </a:lnTo>
                  <a:lnTo>
                    <a:pt x="236" y="272"/>
                  </a:lnTo>
                  <a:lnTo>
                    <a:pt x="256" y="268"/>
                  </a:lnTo>
                  <a:lnTo>
                    <a:pt x="256" y="268"/>
                  </a:lnTo>
                  <a:lnTo>
                    <a:pt x="264" y="280"/>
                  </a:lnTo>
                  <a:lnTo>
                    <a:pt x="274" y="290"/>
                  </a:lnTo>
                  <a:lnTo>
                    <a:pt x="268" y="308"/>
                  </a:lnTo>
                  <a:lnTo>
                    <a:pt x="300" y="320"/>
                  </a:lnTo>
                  <a:lnTo>
                    <a:pt x="306" y="302"/>
                  </a:lnTo>
                  <a:lnTo>
                    <a:pt x="306" y="302"/>
                  </a:lnTo>
                  <a:lnTo>
                    <a:pt x="320" y="302"/>
                  </a:lnTo>
                  <a:lnTo>
                    <a:pt x="334" y="298"/>
                  </a:lnTo>
                  <a:lnTo>
                    <a:pt x="346" y="312"/>
                  </a:lnTo>
                  <a:lnTo>
                    <a:pt x="372" y="290"/>
                  </a:lnTo>
                  <a:lnTo>
                    <a:pt x="360" y="276"/>
                  </a:lnTo>
                  <a:lnTo>
                    <a:pt x="360" y="276"/>
                  </a:lnTo>
                  <a:lnTo>
                    <a:pt x="366" y="262"/>
                  </a:lnTo>
                  <a:lnTo>
                    <a:pt x="370" y="248"/>
                  </a:lnTo>
                  <a:lnTo>
                    <a:pt x="370" y="248"/>
                  </a:lnTo>
                  <a:close/>
                  <a:moveTo>
                    <a:pt x="320" y="264"/>
                  </a:moveTo>
                  <a:lnTo>
                    <a:pt x="320" y="264"/>
                  </a:lnTo>
                  <a:lnTo>
                    <a:pt x="310" y="266"/>
                  </a:lnTo>
                  <a:lnTo>
                    <a:pt x="302" y="264"/>
                  </a:lnTo>
                  <a:lnTo>
                    <a:pt x="294" y="260"/>
                  </a:lnTo>
                  <a:lnTo>
                    <a:pt x="288" y="252"/>
                  </a:lnTo>
                  <a:lnTo>
                    <a:pt x="288" y="252"/>
                  </a:lnTo>
                  <a:lnTo>
                    <a:pt x="286" y="242"/>
                  </a:lnTo>
                  <a:lnTo>
                    <a:pt x="288" y="234"/>
                  </a:lnTo>
                  <a:lnTo>
                    <a:pt x="292" y="226"/>
                  </a:lnTo>
                  <a:lnTo>
                    <a:pt x="300" y="220"/>
                  </a:lnTo>
                  <a:lnTo>
                    <a:pt x="300" y="220"/>
                  </a:lnTo>
                  <a:lnTo>
                    <a:pt x="308" y="218"/>
                  </a:lnTo>
                  <a:lnTo>
                    <a:pt x="318" y="220"/>
                  </a:lnTo>
                  <a:lnTo>
                    <a:pt x="326" y="224"/>
                  </a:lnTo>
                  <a:lnTo>
                    <a:pt x="332" y="232"/>
                  </a:lnTo>
                  <a:lnTo>
                    <a:pt x="332" y="232"/>
                  </a:lnTo>
                  <a:lnTo>
                    <a:pt x="334" y="240"/>
                  </a:lnTo>
                  <a:lnTo>
                    <a:pt x="332" y="250"/>
                  </a:lnTo>
                  <a:lnTo>
                    <a:pt x="328" y="258"/>
                  </a:lnTo>
                  <a:lnTo>
                    <a:pt x="320" y="264"/>
                  </a:lnTo>
                  <a:lnTo>
                    <a:pt x="320" y="26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85516C1-5537-44FA-8662-4016AE999BB5}"/>
              </a:ext>
            </a:extLst>
          </p:cNvPr>
          <p:cNvGrpSpPr/>
          <p:nvPr/>
        </p:nvGrpSpPr>
        <p:grpSpPr>
          <a:xfrm>
            <a:off x="3958412" y="3198000"/>
            <a:ext cx="612000" cy="612000"/>
            <a:chOff x="1467520" y="2258092"/>
            <a:chExt cx="612000" cy="612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1B08424-D0C7-48A1-8389-036A838CFA51}"/>
                </a:ext>
              </a:extLst>
            </p:cNvPr>
            <p:cNvSpPr/>
            <p:nvPr/>
          </p:nvSpPr>
          <p:spPr bwMode="ltGray">
            <a:xfrm>
              <a:off x="1467520" y="2258092"/>
              <a:ext cx="612000" cy="612000"/>
            </a:xfrm>
            <a:prstGeom prst="ellipse">
              <a:avLst/>
            </a:prstGeom>
            <a:solidFill>
              <a:schemeClr val="tx2"/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49" name="Freeform 4888">
              <a:extLst>
                <a:ext uri="{FF2B5EF4-FFF2-40B4-BE49-F238E27FC236}">
                  <a16:creationId xmlns:a16="http://schemas.microsoft.com/office/drawing/2014/main" id="{15B50AD4-3DE8-4C25-9BBD-152F677DF6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43157" y="2426474"/>
              <a:ext cx="460727" cy="281286"/>
            </a:xfrm>
            <a:custGeom>
              <a:avLst/>
              <a:gdLst>
                <a:gd name="T0" fmla="*/ 190 w 380"/>
                <a:gd name="T1" fmla="*/ 0 h 232"/>
                <a:gd name="T2" fmla="*/ 130 w 380"/>
                <a:gd name="T3" fmla="*/ 8 h 232"/>
                <a:gd name="T4" fmla="*/ 78 w 380"/>
                <a:gd name="T5" fmla="*/ 32 h 232"/>
                <a:gd name="T6" fmla="*/ 34 w 380"/>
                <a:gd name="T7" fmla="*/ 68 h 232"/>
                <a:gd name="T8" fmla="*/ 0 w 380"/>
                <a:gd name="T9" fmla="*/ 116 h 232"/>
                <a:gd name="T10" fmla="*/ 16 w 380"/>
                <a:gd name="T11" fmla="*/ 140 h 232"/>
                <a:gd name="T12" fmla="*/ 54 w 380"/>
                <a:gd name="T13" fmla="*/ 184 h 232"/>
                <a:gd name="T14" fmla="*/ 102 w 380"/>
                <a:gd name="T15" fmla="*/ 214 h 232"/>
                <a:gd name="T16" fmla="*/ 160 w 380"/>
                <a:gd name="T17" fmla="*/ 230 h 232"/>
                <a:gd name="T18" fmla="*/ 190 w 380"/>
                <a:gd name="T19" fmla="*/ 232 h 232"/>
                <a:gd name="T20" fmla="*/ 250 w 380"/>
                <a:gd name="T21" fmla="*/ 224 h 232"/>
                <a:gd name="T22" fmla="*/ 302 w 380"/>
                <a:gd name="T23" fmla="*/ 200 h 232"/>
                <a:gd name="T24" fmla="*/ 346 w 380"/>
                <a:gd name="T25" fmla="*/ 164 h 232"/>
                <a:gd name="T26" fmla="*/ 380 w 380"/>
                <a:gd name="T27" fmla="*/ 116 h 232"/>
                <a:gd name="T28" fmla="*/ 364 w 380"/>
                <a:gd name="T29" fmla="*/ 92 h 232"/>
                <a:gd name="T30" fmla="*/ 326 w 380"/>
                <a:gd name="T31" fmla="*/ 48 h 232"/>
                <a:gd name="T32" fmla="*/ 278 w 380"/>
                <a:gd name="T33" fmla="*/ 18 h 232"/>
                <a:gd name="T34" fmla="*/ 220 w 380"/>
                <a:gd name="T35" fmla="*/ 2 h 232"/>
                <a:gd name="T36" fmla="*/ 190 w 380"/>
                <a:gd name="T37" fmla="*/ 0 h 232"/>
                <a:gd name="T38" fmla="*/ 190 w 380"/>
                <a:gd name="T39" fmla="*/ 212 h 232"/>
                <a:gd name="T40" fmla="*/ 152 w 380"/>
                <a:gd name="T41" fmla="*/ 204 h 232"/>
                <a:gd name="T42" fmla="*/ 122 w 380"/>
                <a:gd name="T43" fmla="*/ 184 h 232"/>
                <a:gd name="T44" fmla="*/ 102 w 380"/>
                <a:gd name="T45" fmla="*/ 154 h 232"/>
                <a:gd name="T46" fmla="*/ 94 w 380"/>
                <a:gd name="T47" fmla="*/ 116 h 232"/>
                <a:gd name="T48" fmla="*/ 96 w 380"/>
                <a:gd name="T49" fmla="*/ 96 h 232"/>
                <a:gd name="T50" fmla="*/ 110 w 380"/>
                <a:gd name="T51" fmla="*/ 62 h 232"/>
                <a:gd name="T52" fmla="*/ 136 w 380"/>
                <a:gd name="T53" fmla="*/ 36 h 232"/>
                <a:gd name="T54" fmla="*/ 170 w 380"/>
                <a:gd name="T55" fmla="*/ 22 h 232"/>
                <a:gd name="T56" fmla="*/ 190 w 380"/>
                <a:gd name="T57" fmla="*/ 20 h 232"/>
                <a:gd name="T58" fmla="*/ 228 w 380"/>
                <a:gd name="T59" fmla="*/ 28 h 232"/>
                <a:gd name="T60" fmla="*/ 258 w 380"/>
                <a:gd name="T61" fmla="*/ 48 h 232"/>
                <a:gd name="T62" fmla="*/ 278 w 380"/>
                <a:gd name="T63" fmla="*/ 78 h 232"/>
                <a:gd name="T64" fmla="*/ 286 w 380"/>
                <a:gd name="T65" fmla="*/ 116 h 232"/>
                <a:gd name="T66" fmla="*/ 284 w 380"/>
                <a:gd name="T67" fmla="*/ 136 h 232"/>
                <a:gd name="T68" fmla="*/ 270 w 380"/>
                <a:gd name="T69" fmla="*/ 170 h 232"/>
                <a:gd name="T70" fmla="*/ 244 w 380"/>
                <a:gd name="T71" fmla="*/ 196 h 232"/>
                <a:gd name="T72" fmla="*/ 210 w 380"/>
                <a:gd name="T73" fmla="*/ 210 h 232"/>
                <a:gd name="T74" fmla="*/ 190 w 380"/>
                <a:gd name="T75" fmla="*/ 212 h 232"/>
                <a:gd name="T76" fmla="*/ 242 w 380"/>
                <a:gd name="T77" fmla="*/ 116 h 232"/>
                <a:gd name="T78" fmla="*/ 238 w 380"/>
                <a:gd name="T79" fmla="*/ 136 h 232"/>
                <a:gd name="T80" fmla="*/ 228 w 380"/>
                <a:gd name="T81" fmla="*/ 154 h 232"/>
                <a:gd name="T82" fmla="*/ 210 w 380"/>
                <a:gd name="T83" fmla="*/ 164 h 232"/>
                <a:gd name="T84" fmla="*/ 190 w 380"/>
                <a:gd name="T85" fmla="*/ 168 h 232"/>
                <a:gd name="T86" fmla="*/ 180 w 380"/>
                <a:gd name="T87" fmla="*/ 168 h 232"/>
                <a:gd name="T88" fmla="*/ 160 w 380"/>
                <a:gd name="T89" fmla="*/ 160 h 232"/>
                <a:gd name="T90" fmla="*/ 146 w 380"/>
                <a:gd name="T91" fmla="*/ 146 h 232"/>
                <a:gd name="T92" fmla="*/ 138 w 380"/>
                <a:gd name="T93" fmla="*/ 126 h 232"/>
                <a:gd name="T94" fmla="*/ 138 w 380"/>
                <a:gd name="T95" fmla="*/ 116 h 232"/>
                <a:gd name="T96" fmla="*/ 142 w 380"/>
                <a:gd name="T97" fmla="*/ 96 h 232"/>
                <a:gd name="T98" fmla="*/ 152 w 380"/>
                <a:gd name="T99" fmla="*/ 78 h 232"/>
                <a:gd name="T100" fmla="*/ 170 w 380"/>
                <a:gd name="T101" fmla="*/ 68 h 232"/>
                <a:gd name="T102" fmla="*/ 190 w 380"/>
                <a:gd name="T103" fmla="*/ 64 h 232"/>
                <a:gd name="T104" fmla="*/ 200 w 380"/>
                <a:gd name="T105" fmla="*/ 64 h 232"/>
                <a:gd name="T106" fmla="*/ 220 w 380"/>
                <a:gd name="T107" fmla="*/ 72 h 232"/>
                <a:gd name="T108" fmla="*/ 234 w 380"/>
                <a:gd name="T109" fmla="*/ 86 h 232"/>
                <a:gd name="T110" fmla="*/ 242 w 380"/>
                <a:gd name="T111" fmla="*/ 106 h 232"/>
                <a:gd name="T112" fmla="*/ 242 w 380"/>
                <a:gd name="T113" fmla="*/ 11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0" h="232">
                  <a:moveTo>
                    <a:pt x="190" y="0"/>
                  </a:moveTo>
                  <a:lnTo>
                    <a:pt x="190" y="0"/>
                  </a:lnTo>
                  <a:lnTo>
                    <a:pt x="160" y="2"/>
                  </a:lnTo>
                  <a:lnTo>
                    <a:pt x="130" y="8"/>
                  </a:lnTo>
                  <a:lnTo>
                    <a:pt x="102" y="18"/>
                  </a:lnTo>
                  <a:lnTo>
                    <a:pt x="78" y="32"/>
                  </a:lnTo>
                  <a:lnTo>
                    <a:pt x="54" y="48"/>
                  </a:lnTo>
                  <a:lnTo>
                    <a:pt x="34" y="68"/>
                  </a:lnTo>
                  <a:lnTo>
                    <a:pt x="16" y="92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16" y="140"/>
                  </a:lnTo>
                  <a:lnTo>
                    <a:pt x="34" y="164"/>
                  </a:lnTo>
                  <a:lnTo>
                    <a:pt x="54" y="184"/>
                  </a:lnTo>
                  <a:lnTo>
                    <a:pt x="78" y="200"/>
                  </a:lnTo>
                  <a:lnTo>
                    <a:pt x="102" y="214"/>
                  </a:lnTo>
                  <a:lnTo>
                    <a:pt x="130" y="224"/>
                  </a:lnTo>
                  <a:lnTo>
                    <a:pt x="160" y="230"/>
                  </a:lnTo>
                  <a:lnTo>
                    <a:pt x="190" y="232"/>
                  </a:lnTo>
                  <a:lnTo>
                    <a:pt x="190" y="232"/>
                  </a:lnTo>
                  <a:lnTo>
                    <a:pt x="220" y="230"/>
                  </a:lnTo>
                  <a:lnTo>
                    <a:pt x="250" y="224"/>
                  </a:lnTo>
                  <a:lnTo>
                    <a:pt x="278" y="214"/>
                  </a:lnTo>
                  <a:lnTo>
                    <a:pt x="302" y="200"/>
                  </a:lnTo>
                  <a:lnTo>
                    <a:pt x="326" y="184"/>
                  </a:lnTo>
                  <a:lnTo>
                    <a:pt x="346" y="164"/>
                  </a:lnTo>
                  <a:lnTo>
                    <a:pt x="364" y="140"/>
                  </a:lnTo>
                  <a:lnTo>
                    <a:pt x="380" y="116"/>
                  </a:lnTo>
                  <a:lnTo>
                    <a:pt x="380" y="116"/>
                  </a:lnTo>
                  <a:lnTo>
                    <a:pt x="364" y="92"/>
                  </a:lnTo>
                  <a:lnTo>
                    <a:pt x="346" y="68"/>
                  </a:lnTo>
                  <a:lnTo>
                    <a:pt x="326" y="48"/>
                  </a:lnTo>
                  <a:lnTo>
                    <a:pt x="302" y="32"/>
                  </a:lnTo>
                  <a:lnTo>
                    <a:pt x="278" y="18"/>
                  </a:lnTo>
                  <a:lnTo>
                    <a:pt x="250" y="8"/>
                  </a:lnTo>
                  <a:lnTo>
                    <a:pt x="220" y="2"/>
                  </a:lnTo>
                  <a:lnTo>
                    <a:pt x="190" y="0"/>
                  </a:lnTo>
                  <a:lnTo>
                    <a:pt x="190" y="0"/>
                  </a:lnTo>
                  <a:close/>
                  <a:moveTo>
                    <a:pt x="190" y="212"/>
                  </a:moveTo>
                  <a:lnTo>
                    <a:pt x="190" y="212"/>
                  </a:lnTo>
                  <a:lnTo>
                    <a:pt x="170" y="210"/>
                  </a:lnTo>
                  <a:lnTo>
                    <a:pt x="152" y="204"/>
                  </a:lnTo>
                  <a:lnTo>
                    <a:pt x="136" y="196"/>
                  </a:lnTo>
                  <a:lnTo>
                    <a:pt x="122" y="184"/>
                  </a:lnTo>
                  <a:lnTo>
                    <a:pt x="110" y="170"/>
                  </a:lnTo>
                  <a:lnTo>
                    <a:pt x="102" y="154"/>
                  </a:lnTo>
                  <a:lnTo>
                    <a:pt x="96" y="136"/>
                  </a:lnTo>
                  <a:lnTo>
                    <a:pt x="94" y="116"/>
                  </a:lnTo>
                  <a:lnTo>
                    <a:pt x="94" y="116"/>
                  </a:lnTo>
                  <a:lnTo>
                    <a:pt x="96" y="96"/>
                  </a:lnTo>
                  <a:lnTo>
                    <a:pt x="102" y="78"/>
                  </a:lnTo>
                  <a:lnTo>
                    <a:pt x="110" y="62"/>
                  </a:lnTo>
                  <a:lnTo>
                    <a:pt x="122" y="48"/>
                  </a:lnTo>
                  <a:lnTo>
                    <a:pt x="136" y="36"/>
                  </a:lnTo>
                  <a:lnTo>
                    <a:pt x="152" y="28"/>
                  </a:lnTo>
                  <a:lnTo>
                    <a:pt x="170" y="22"/>
                  </a:lnTo>
                  <a:lnTo>
                    <a:pt x="190" y="20"/>
                  </a:lnTo>
                  <a:lnTo>
                    <a:pt x="190" y="20"/>
                  </a:lnTo>
                  <a:lnTo>
                    <a:pt x="210" y="22"/>
                  </a:lnTo>
                  <a:lnTo>
                    <a:pt x="228" y="28"/>
                  </a:lnTo>
                  <a:lnTo>
                    <a:pt x="244" y="36"/>
                  </a:lnTo>
                  <a:lnTo>
                    <a:pt x="258" y="48"/>
                  </a:lnTo>
                  <a:lnTo>
                    <a:pt x="270" y="62"/>
                  </a:lnTo>
                  <a:lnTo>
                    <a:pt x="278" y="78"/>
                  </a:lnTo>
                  <a:lnTo>
                    <a:pt x="284" y="96"/>
                  </a:lnTo>
                  <a:lnTo>
                    <a:pt x="286" y="116"/>
                  </a:lnTo>
                  <a:lnTo>
                    <a:pt x="286" y="116"/>
                  </a:lnTo>
                  <a:lnTo>
                    <a:pt x="284" y="136"/>
                  </a:lnTo>
                  <a:lnTo>
                    <a:pt x="278" y="154"/>
                  </a:lnTo>
                  <a:lnTo>
                    <a:pt x="270" y="170"/>
                  </a:lnTo>
                  <a:lnTo>
                    <a:pt x="258" y="184"/>
                  </a:lnTo>
                  <a:lnTo>
                    <a:pt x="244" y="196"/>
                  </a:lnTo>
                  <a:lnTo>
                    <a:pt x="228" y="204"/>
                  </a:lnTo>
                  <a:lnTo>
                    <a:pt x="210" y="210"/>
                  </a:lnTo>
                  <a:lnTo>
                    <a:pt x="190" y="212"/>
                  </a:lnTo>
                  <a:lnTo>
                    <a:pt x="190" y="212"/>
                  </a:lnTo>
                  <a:close/>
                  <a:moveTo>
                    <a:pt x="242" y="116"/>
                  </a:moveTo>
                  <a:lnTo>
                    <a:pt x="242" y="116"/>
                  </a:lnTo>
                  <a:lnTo>
                    <a:pt x="242" y="126"/>
                  </a:lnTo>
                  <a:lnTo>
                    <a:pt x="238" y="136"/>
                  </a:lnTo>
                  <a:lnTo>
                    <a:pt x="234" y="146"/>
                  </a:lnTo>
                  <a:lnTo>
                    <a:pt x="228" y="154"/>
                  </a:lnTo>
                  <a:lnTo>
                    <a:pt x="220" y="160"/>
                  </a:lnTo>
                  <a:lnTo>
                    <a:pt x="210" y="164"/>
                  </a:lnTo>
                  <a:lnTo>
                    <a:pt x="200" y="168"/>
                  </a:lnTo>
                  <a:lnTo>
                    <a:pt x="190" y="168"/>
                  </a:lnTo>
                  <a:lnTo>
                    <a:pt x="190" y="168"/>
                  </a:lnTo>
                  <a:lnTo>
                    <a:pt x="180" y="168"/>
                  </a:lnTo>
                  <a:lnTo>
                    <a:pt x="170" y="164"/>
                  </a:lnTo>
                  <a:lnTo>
                    <a:pt x="160" y="160"/>
                  </a:lnTo>
                  <a:lnTo>
                    <a:pt x="152" y="154"/>
                  </a:lnTo>
                  <a:lnTo>
                    <a:pt x="146" y="146"/>
                  </a:lnTo>
                  <a:lnTo>
                    <a:pt x="142" y="136"/>
                  </a:lnTo>
                  <a:lnTo>
                    <a:pt x="138" y="126"/>
                  </a:lnTo>
                  <a:lnTo>
                    <a:pt x="138" y="116"/>
                  </a:lnTo>
                  <a:lnTo>
                    <a:pt x="138" y="116"/>
                  </a:lnTo>
                  <a:lnTo>
                    <a:pt x="138" y="106"/>
                  </a:lnTo>
                  <a:lnTo>
                    <a:pt x="142" y="96"/>
                  </a:lnTo>
                  <a:lnTo>
                    <a:pt x="146" y="86"/>
                  </a:lnTo>
                  <a:lnTo>
                    <a:pt x="152" y="78"/>
                  </a:lnTo>
                  <a:lnTo>
                    <a:pt x="160" y="72"/>
                  </a:lnTo>
                  <a:lnTo>
                    <a:pt x="170" y="68"/>
                  </a:lnTo>
                  <a:lnTo>
                    <a:pt x="180" y="64"/>
                  </a:lnTo>
                  <a:lnTo>
                    <a:pt x="190" y="64"/>
                  </a:lnTo>
                  <a:lnTo>
                    <a:pt x="190" y="64"/>
                  </a:lnTo>
                  <a:lnTo>
                    <a:pt x="200" y="64"/>
                  </a:lnTo>
                  <a:lnTo>
                    <a:pt x="210" y="68"/>
                  </a:lnTo>
                  <a:lnTo>
                    <a:pt x="220" y="72"/>
                  </a:lnTo>
                  <a:lnTo>
                    <a:pt x="228" y="78"/>
                  </a:lnTo>
                  <a:lnTo>
                    <a:pt x="234" y="86"/>
                  </a:lnTo>
                  <a:lnTo>
                    <a:pt x="238" y="96"/>
                  </a:lnTo>
                  <a:lnTo>
                    <a:pt x="242" y="106"/>
                  </a:lnTo>
                  <a:lnTo>
                    <a:pt x="242" y="116"/>
                  </a:lnTo>
                  <a:lnTo>
                    <a:pt x="242" y="1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0D8D4B7F-1BBF-4FBF-9FE7-31376BD389A5}"/>
              </a:ext>
            </a:extLst>
          </p:cNvPr>
          <p:cNvSpPr/>
          <p:nvPr/>
        </p:nvSpPr>
        <p:spPr>
          <a:xfrm>
            <a:off x="4895442" y="5486400"/>
            <a:ext cx="607577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rgbClr val="000000"/>
                </a:solidFill>
                <a:latin typeface="+mj-lt"/>
              </a:rPr>
              <a:t>Vectorisation, </a:t>
            </a:r>
            <a:r>
              <a:rPr lang="en-GB" sz="1400" dirty="0" err="1">
                <a:solidFill>
                  <a:srgbClr val="000000"/>
                </a:solidFill>
                <a:latin typeface="+mj-lt"/>
              </a:rPr>
              <a:t>Similarité</a:t>
            </a:r>
            <a:r>
              <a:rPr lang="en-GB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+mj-lt"/>
              </a:rPr>
              <a:t>cosinus</a:t>
            </a:r>
            <a:endParaRPr lang="en-GB" sz="14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978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</a:t>
            </a:r>
            <a:r>
              <a:rPr lang="en-US" dirty="0" err="1"/>
              <a:t>Présentation</a:t>
            </a:r>
            <a:r>
              <a:rPr lang="en-US" dirty="0"/>
              <a:t> du </a:t>
            </a:r>
            <a:r>
              <a:rPr lang="en-US" dirty="0" err="1"/>
              <a:t>jeu</a:t>
            </a:r>
            <a:r>
              <a:rPr lang="en-US" dirty="0"/>
              <a:t> de </a:t>
            </a:r>
            <a:r>
              <a:rPr lang="en-US" dirty="0" err="1"/>
              <a:t>données</a:t>
            </a:r>
            <a:r>
              <a:rPr lang="en-US" dirty="0"/>
              <a:t> (1/2)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B3E3DD-7B37-4DED-BA46-C0E7C7C2818B}"/>
              </a:ext>
            </a:extLst>
          </p:cNvPr>
          <p:cNvSpPr txBox="1"/>
          <p:nvPr/>
        </p:nvSpPr>
        <p:spPr>
          <a:xfrm>
            <a:off x="4738052" y="6172200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Extrait</a:t>
            </a:r>
            <a:r>
              <a:rPr lang="en-US" b="1" dirty="0"/>
              <a:t> du </a:t>
            </a:r>
            <a:r>
              <a:rPr lang="en-US" b="1" dirty="0" err="1"/>
              <a:t>jeu</a:t>
            </a:r>
            <a:r>
              <a:rPr lang="en-US" b="1" dirty="0"/>
              <a:t> de </a:t>
            </a:r>
            <a:r>
              <a:rPr lang="en-US" b="1" dirty="0" err="1"/>
              <a:t>données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718A0A-DDE1-4C0C-9F72-00533F517D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966"/>
          <a:stretch/>
        </p:blipFill>
        <p:spPr>
          <a:xfrm>
            <a:off x="1727186" y="2286000"/>
            <a:ext cx="9091626" cy="381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6E2B47-701A-4FC8-8852-BFFFB479C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212" y="76200"/>
            <a:ext cx="1554480" cy="226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</a:t>
            </a:r>
            <a:r>
              <a:rPr lang="en-US" dirty="0" err="1"/>
              <a:t>Présentation</a:t>
            </a:r>
            <a:r>
              <a:rPr lang="en-US" dirty="0"/>
              <a:t> du </a:t>
            </a:r>
            <a:r>
              <a:rPr lang="en-US" dirty="0" err="1"/>
              <a:t>jeu</a:t>
            </a:r>
            <a:r>
              <a:rPr lang="en-US" dirty="0"/>
              <a:t> de </a:t>
            </a:r>
            <a:r>
              <a:rPr lang="en-US" dirty="0" err="1"/>
              <a:t>données</a:t>
            </a:r>
            <a:r>
              <a:rPr lang="en-US" dirty="0"/>
              <a:t> (2/2)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F7A734F-D3DC-462D-94DC-E5B39CDB1665}"/>
              </a:ext>
            </a:extLst>
          </p:cNvPr>
          <p:cNvGrpSpPr/>
          <p:nvPr/>
        </p:nvGrpSpPr>
        <p:grpSpPr>
          <a:xfrm>
            <a:off x="6034236" y="2971800"/>
            <a:ext cx="1584176" cy="1584176"/>
            <a:chOff x="6652388" y="1803138"/>
            <a:chExt cx="1584176" cy="1584176"/>
          </a:xfrm>
        </p:grpSpPr>
        <p:sp>
          <p:nvSpPr>
            <p:cNvPr id="37" name="Teardrop 36">
              <a:extLst>
                <a:ext uri="{FF2B5EF4-FFF2-40B4-BE49-F238E27FC236}">
                  <a16:creationId xmlns:a16="http://schemas.microsoft.com/office/drawing/2014/main" id="{ED1A8E56-FF59-46E5-BFCE-80C907B85F84}"/>
                </a:ext>
              </a:extLst>
            </p:cNvPr>
            <p:cNvSpPr/>
            <p:nvPr/>
          </p:nvSpPr>
          <p:spPr bwMode="ltGray">
            <a:xfrm rot="5400000">
              <a:off x="6652388" y="1803138"/>
              <a:ext cx="1584176" cy="1584176"/>
            </a:xfrm>
            <a:prstGeom prst="teardrop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009382-C7C6-4093-8A59-25979A30A4A7}"/>
                </a:ext>
              </a:extLst>
            </p:cNvPr>
            <p:cNvSpPr/>
            <p:nvPr/>
          </p:nvSpPr>
          <p:spPr bwMode="ltGray">
            <a:xfrm>
              <a:off x="7921570" y="3080305"/>
              <a:ext cx="216024" cy="216024"/>
            </a:xfrm>
            <a:prstGeom prst="ellipse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9C74BC3-EE95-41CB-BA10-CF508BD99D4F}"/>
                </a:ext>
              </a:extLst>
            </p:cNvPr>
            <p:cNvSpPr txBox="1"/>
            <p:nvPr/>
          </p:nvSpPr>
          <p:spPr>
            <a:xfrm>
              <a:off x="6858868" y="2218159"/>
              <a:ext cx="1198009" cy="77038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spcAft>
                  <a:spcPts val="900"/>
                </a:spcAft>
              </a:pPr>
              <a:r>
                <a:rPr lang="en-GB" sz="1400" b="1" i="1" dirty="0">
                  <a:solidFill>
                    <a:schemeClr val="bg2"/>
                  </a:solidFill>
                  <a:latin typeface="Euphemia" panose="020B0503040102020104" pitchFamily="34" charset="0"/>
                </a:rPr>
                <a:t>178 </a:t>
              </a:r>
              <a:r>
                <a:rPr lang="en-GB" sz="1400" b="1" i="1" dirty="0" err="1">
                  <a:solidFill>
                    <a:schemeClr val="bg2"/>
                  </a:solidFill>
                  <a:latin typeface="Euphemia" panose="020B0503040102020104" pitchFamily="34" charset="0"/>
                </a:rPr>
                <a:t>colonnes</a:t>
              </a:r>
              <a:endParaRPr lang="en-GB" sz="1400" b="1" i="1" dirty="0">
                <a:solidFill>
                  <a:schemeClr val="bg2"/>
                </a:solidFill>
                <a:latin typeface="Euphemia" panose="020B05030401020201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EB3C6FE-FAB6-4E50-A5CF-B570E66CB978}"/>
              </a:ext>
            </a:extLst>
          </p:cNvPr>
          <p:cNvGrpSpPr/>
          <p:nvPr/>
        </p:nvGrpSpPr>
        <p:grpSpPr>
          <a:xfrm>
            <a:off x="4188019" y="2971800"/>
            <a:ext cx="1584176" cy="1584176"/>
            <a:chOff x="4806171" y="1803138"/>
            <a:chExt cx="1584176" cy="1584176"/>
          </a:xfrm>
        </p:grpSpPr>
        <p:sp>
          <p:nvSpPr>
            <p:cNvPr id="41" name="Teardrop 40">
              <a:extLst>
                <a:ext uri="{FF2B5EF4-FFF2-40B4-BE49-F238E27FC236}">
                  <a16:creationId xmlns:a16="http://schemas.microsoft.com/office/drawing/2014/main" id="{37BF5897-9435-4963-B08E-65C937F3155F}"/>
                </a:ext>
              </a:extLst>
            </p:cNvPr>
            <p:cNvSpPr/>
            <p:nvPr/>
          </p:nvSpPr>
          <p:spPr bwMode="ltGray">
            <a:xfrm rot="5400000">
              <a:off x="4806171" y="1803138"/>
              <a:ext cx="1584176" cy="1584176"/>
            </a:xfrm>
            <a:prstGeom prst="teardrop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40960F0-3F55-45B8-81AA-E3AB5E00DE76}"/>
                </a:ext>
              </a:extLst>
            </p:cNvPr>
            <p:cNvSpPr/>
            <p:nvPr/>
          </p:nvSpPr>
          <p:spPr bwMode="ltGray">
            <a:xfrm>
              <a:off x="6066780" y="3080305"/>
              <a:ext cx="216024" cy="216024"/>
            </a:xfrm>
            <a:prstGeom prst="ellipse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9EE6904-995F-400B-BEFB-555E3587E6C1}"/>
                </a:ext>
              </a:extLst>
            </p:cNvPr>
            <p:cNvSpPr txBox="1"/>
            <p:nvPr/>
          </p:nvSpPr>
          <p:spPr>
            <a:xfrm>
              <a:off x="4806171" y="2218159"/>
              <a:ext cx="1584176" cy="77038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spcAft>
                  <a:spcPts val="900"/>
                </a:spcAft>
              </a:pPr>
              <a:r>
                <a:rPr lang="en-GB" sz="1400" b="1" i="1" dirty="0">
                  <a:solidFill>
                    <a:schemeClr val="bg2"/>
                  </a:solidFill>
                  <a:latin typeface="Euphemia" panose="020B0503040102020104" pitchFamily="34" charset="0"/>
                </a:rPr>
                <a:t>1 096 564 </a:t>
              </a:r>
              <a:r>
                <a:rPr lang="en-GB" sz="1400" b="1" i="1" dirty="0" err="1">
                  <a:solidFill>
                    <a:schemeClr val="bg2"/>
                  </a:solidFill>
                  <a:latin typeface="Euphemia" panose="020B0503040102020104" pitchFamily="34" charset="0"/>
                </a:rPr>
                <a:t>lignes</a:t>
              </a:r>
              <a:r>
                <a:rPr lang="en-GB" sz="1400" b="1" i="1" dirty="0">
                  <a:solidFill>
                    <a:schemeClr val="bg2"/>
                  </a:solidFill>
                  <a:latin typeface="Euphemia" panose="020B0503040102020104" pitchFamily="34" charset="0"/>
                </a:rPr>
                <a:t>*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0B0DB95-1865-4271-B473-837203AD06B3}"/>
              </a:ext>
            </a:extLst>
          </p:cNvPr>
          <p:cNvSpPr txBox="1"/>
          <p:nvPr/>
        </p:nvSpPr>
        <p:spPr>
          <a:xfrm>
            <a:off x="4093945" y="4809208"/>
            <a:ext cx="38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Indicateurs</a:t>
            </a:r>
            <a:r>
              <a:rPr lang="en-US" b="1" dirty="0"/>
              <a:t> </a:t>
            </a:r>
            <a:r>
              <a:rPr lang="en-US" b="1" dirty="0" err="1"/>
              <a:t>clés</a:t>
            </a:r>
            <a:r>
              <a:rPr lang="en-US" b="1" dirty="0"/>
              <a:t> du </a:t>
            </a:r>
            <a:r>
              <a:rPr lang="en-US" b="1" dirty="0" err="1"/>
              <a:t>jeu</a:t>
            </a:r>
            <a:r>
              <a:rPr lang="en-US" b="1" dirty="0"/>
              <a:t> de </a:t>
            </a:r>
            <a:r>
              <a:rPr lang="en-US" b="1" dirty="0" err="1"/>
              <a:t>données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33722-3826-4193-BC75-070B89152BB5}"/>
              </a:ext>
            </a:extLst>
          </p:cNvPr>
          <p:cNvSpPr txBox="1"/>
          <p:nvPr/>
        </p:nvSpPr>
        <p:spPr>
          <a:xfrm>
            <a:off x="1217612" y="6611779"/>
            <a:ext cx="1066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* Le nombre de ligne étant important au regard de la mémoire affectée à la Virtual Machine Ubuntu, le fichier a été lu de manière itérative (</a:t>
            </a:r>
            <a:r>
              <a:rPr lang="fr-FR" sz="1000" dirty="0" err="1"/>
              <a:t>chunk</a:t>
            </a:r>
            <a:r>
              <a:rPr lang="fr-FR" sz="1000" dirty="0"/>
              <a:t>)</a:t>
            </a:r>
            <a:endParaRPr lang="en-US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18A8A8-5F1F-4C88-B3D1-5144047C2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212" y="76200"/>
            <a:ext cx="1554480" cy="226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8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</a:t>
            </a:r>
            <a:r>
              <a:rPr lang="en-US" dirty="0" err="1"/>
              <a:t>Nettoyage</a:t>
            </a:r>
            <a:r>
              <a:rPr lang="en-US" dirty="0"/>
              <a:t> – Les </a:t>
            </a:r>
            <a:r>
              <a:rPr lang="en-US" dirty="0" err="1"/>
              <a:t>étapes</a:t>
            </a:r>
            <a:endParaRPr lang="en-US" dirty="0"/>
          </a:p>
        </p:txBody>
      </p:sp>
      <p:sp>
        <p:nvSpPr>
          <p:cNvPr id="12" name="AutoShape 90">
            <a:extLst>
              <a:ext uri="{FF2B5EF4-FFF2-40B4-BE49-F238E27FC236}">
                <a16:creationId xmlns:a16="http://schemas.microsoft.com/office/drawing/2014/main" id="{9AAEAD28-ECC3-49F3-A30E-2347C8F7A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6397" y="2662301"/>
            <a:ext cx="73710" cy="899344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>
              <a:spcBef>
                <a:spcPct val="0"/>
              </a:spcBef>
            </a:pPr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3" name="Freeform 152">
            <a:extLst>
              <a:ext uri="{FF2B5EF4-FFF2-40B4-BE49-F238E27FC236}">
                <a16:creationId xmlns:a16="http://schemas.microsoft.com/office/drawing/2014/main" id="{20BF3AE6-A274-411C-B8E9-0811E6E2430F}"/>
              </a:ext>
            </a:extLst>
          </p:cNvPr>
          <p:cNvSpPr>
            <a:spLocks/>
          </p:cNvSpPr>
          <p:nvPr/>
        </p:nvSpPr>
        <p:spPr bwMode="auto">
          <a:xfrm>
            <a:off x="7607857" y="2668218"/>
            <a:ext cx="202107" cy="887510"/>
          </a:xfrm>
          <a:custGeom>
            <a:avLst/>
            <a:gdLst>
              <a:gd name="T0" fmla="*/ 0 w 241"/>
              <a:gd name="T1" fmla="*/ 4 h 1705"/>
              <a:gd name="T2" fmla="*/ 0 w 241"/>
              <a:gd name="T3" fmla="*/ 59 h 1705"/>
              <a:gd name="T4" fmla="*/ 59 w 241"/>
              <a:gd name="T5" fmla="*/ 64 h 1705"/>
              <a:gd name="T6" fmla="*/ 59 w 241"/>
              <a:gd name="T7" fmla="*/ 0 h 1705"/>
              <a:gd name="T8" fmla="*/ 0 w 241"/>
              <a:gd name="T9" fmla="*/ 4 h 17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1"/>
              <a:gd name="T16" fmla="*/ 0 h 1705"/>
              <a:gd name="T17" fmla="*/ 241 w 241"/>
              <a:gd name="T18" fmla="*/ 1705 h 17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1" h="1705">
                <a:moveTo>
                  <a:pt x="0" y="120"/>
                </a:moveTo>
                <a:lnTo>
                  <a:pt x="0" y="1576"/>
                </a:lnTo>
                <a:lnTo>
                  <a:pt x="240" y="1704"/>
                </a:lnTo>
                <a:lnTo>
                  <a:pt x="240" y="0"/>
                </a:lnTo>
                <a:lnTo>
                  <a:pt x="0" y="120"/>
                </a:lnTo>
                <a:close/>
              </a:path>
            </a:pathLst>
          </a:custGeom>
          <a:noFill/>
          <a:ln w="28575" cmpd="sng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4" name="Freeform 153">
            <a:extLst>
              <a:ext uri="{FF2B5EF4-FFF2-40B4-BE49-F238E27FC236}">
                <a16:creationId xmlns:a16="http://schemas.microsoft.com/office/drawing/2014/main" id="{DD36C43F-0E42-42A3-A100-C40BACCD84A8}"/>
              </a:ext>
            </a:extLst>
          </p:cNvPr>
          <p:cNvSpPr>
            <a:spLocks/>
          </p:cNvSpPr>
          <p:nvPr/>
        </p:nvSpPr>
        <p:spPr bwMode="auto">
          <a:xfrm>
            <a:off x="7607857" y="2689519"/>
            <a:ext cx="202107" cy="62717"/>
          </a:xfrm>
          <a:custGeom>
            <a:avLst/>
            <a:gdLst>
              <a:gd name="T0" fmla="*/ 0 w 241"/>
              <a:gd name="T1" fmla="*/ 4 h 121"/>
              <a:gd name="T2" fmla="*/ 59 w 241"/>
              <a:gd name="T3" fmla="*/ 0 h 121"/>
              <a:gd name="T4" fmla="*/ 0 60000 65536"/>
              <a:gd name="T5" fmla="*/ 0 60000 65536"/>
              <a:gd name="T6" fmla="*/ 0 w 241"/>
              <a:gd name="T7" fmla="*/ 0 h 121"/>
              <a:gd name="T8" fmla="*/ 241 w 241"/>
              <a:gd name="T9" fmla="*/ 121 h 12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1" h="121">
                <a:moveTo>
                  <a:pt x="0" y="120"/>
                </a:moveTo>
                <a:lnTo>
                  <a:pt x="240" y="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5" name="Freeform 154">
            <a:extLst>
              <a:ext uri="{FF2B5EF4-FFF2-40B4-BE49-F238E27FC236}">
                <a16:creationId xmlns:a16="http://schemas.microsoft.com/office/drawing/2014/main" id="{C2271898-B09D-4745-AC3D-42C6DA32CB6B}"/>
              </a:ext>
            </a:extLst>
          </p:cNvPr>
          <p:cNvSpPr>
            <a:spLocks/>
          </p:cNvSpPr>
          <p:nvPr/>
        </p:nvSpPr>
        <p:spPr bwMode="auto">
          <a:xfrm>
            <a:off x="7607857" y="2714369"/>
            <a:ext cx="194974" cy="57984"/>
          </a:xfrm>
          <a:custGeom>
            <a:avLst/>
            <a:gdLst>
              <a:gd name="T0" fmla="*/ 0 w 233"/>
              <a:gd name="T1" fmla="*/ 4 h 113"/>
              <a:gd name="T2" fmla="*/ 57 w 233"/>
              <a:gd name="T3" fmla="*/ 0 h 113"/>
              <a:gd name="T4" fmla="*/ 0 60000 65536"/>
              <a:gd name="T5" fmla="*/ 0 60000 65536"/>
              <a:gd name="T6" fmla="*/ 0 w 233"/>
              <a:gd name="T7" fmla="*/ 0 h 113"/>
              <a:gd name="T8" fmla="*/ 233 w 233"/>
              <a:gd name="T9" fmla="*/ 113 h 11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113">
                <a:moveTo>
                  <a:pt x="0" y="112"/>
                </a:moveTo>
                <a:lnTo>
                  <a:pt x="232" y="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6" name="Freeform 155">
            <a:extLst>
              <a:ext uri="{FF2B5EF4-FFF2-40B4-BE49-F238E27FC236}">
                <a16:creationId xmlns:a16="http://schemas.microsoft.com/office/drawing/2014/main" id="{2CFE3AE8-8D3C-4380-BDD5-0E240E2E8EA2}"/>
              </a:ext>
            </a:extLst>
          </p:cNvPr>
          <p:cNvSpPr>
            <a:spLocks/>
          </p:cNvSpPr>
          <p:nvPr/>
        </p:nvSpPr>
        <p:spPr bwMode="auto">
          <a:xfrm>
            <a:off x="7607857" y="2739219"/>
            <a:ext cx="194974" cy="54434"/>
          </a:xfrm>
          <a:custGeom>
            <a:avLst/>
            <a:gdLst>
              <a:gd name="T0" fmla="*/ 0 w 233"/>
              <a:gd name="T1" fmla="*/ 4 h 105"/>
              <a:gd name="T2" fmla="*/ 57 w 233"/>
              <a:gd name="T3" fmla="*/ 0 h 105"/>
              <a:gd name="T4" fmla="*/ 0 60000 65536"/>
              <a:gd name="T5" fmla="*/ 0 60000 65536"/>
              <a:gd name="T6" fmla="*/ 0 w 233"/>
              <a:gd name="T7" fmla="*/ 0 h 105"/>
              <a:gd name="T8" fmla="*/ 233 w 233"/>
              <a:gd name="T9" fmla="*/ 105 h 1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105">
                <a:moveTo>
                  <a:pt x="0" y="104"/>
                </a:moveTo>
                <a:lnTo>
                  <a:pt x="232" y="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7" name="Freeform 156">
            <a:extLst>
              <a:ext uri="{FF2B5EF4-FFF2-40B4-BE49-F238E27FC236}">
                <a16:creationId xmlns:a16="http://schemas.microsoft.com/office/drawing/2014/main" id="{CB703671-14AE-4403-9896-5F2D450923BE}"/>
              </a:ext>
            </a:extLst>
          </p:cNvPr>
          <p:cNvSpPr>
            <a:spLocks/>
          </p:cNvSpPr>
          <p:nvPr/>
        </p:nvSpPr>
        <p:spPr bwMode="auto">
          <a:xfrm>
            <a:off x="7607857" y="2764070"/>
            <a:ext cx="194974" cy="50884"/>
          </a:xfrm>
          <a:custGeom>
            <a:avLst/>
            <a:gdLst>
              <a:gd name="T0" fmla="*/ 0 w 233"/>
              <a:gd name="T1" fmla="*/ 4 h 97"/>
              <a:gd name="T2" fmla="*/ 57 w 233"/>
              <a:gd name="T3" fmla="*/ 0 h 97"/>
              <a:gd name="T4" fmla="*/ 0 60000 65536"/>
              <a:gd name="T5" fmla="*/ 0 60000 65536"/>
              <a:gd name="T6" fmla="*/ 0 w 233"/>
              <a:gd name="T7" fmla="*/ 0 h 97"/>
              <a:gd name="T8" fmla="*/ 233 w 233"/>
              <a:gd name="T9" fmla="*/ 97 h 9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97">
                <a:moveTo>
                  <a:pt x="0" y="96"/>
                </a:moveTo>
                <a:lnTo>
                  <a:pt x="232" y="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" name="Freeform 157">
            <a:extLst>
              <a:ext uri="{FF2B5EF4-FFF2-40B4-BE49-F238E27FC236}">
                <a16:creationId xmlns:a16="http://schemas.microsoft.com/office/drawing/2014/main" id="{FD471849-0CDA-4057-BB72-1F7A9182A6C5}"/>
              </a:ext>
            </a:extLst>
          </p:cNvPr>
          <p:cNvSpPr>
            <a:spLocks/>
          </p:cNvSpPr>
          <p:nvPr/>
        </p:nvSpPr>
        <p:spPr bwMode="auto">
          <a:xfrm>
            <a:off x="7607857" y="2788920"/>
            <a:ext cx="194974" cy="47334"/>
          </a:xfrm>
          <a:custGeom>
            <a:avLst/>
            <a:gdLst>
              <a:gd name="T0" fmla="*/ 0 w 233"/>
              <a:gd name="T1" fmla="*/ 4 h 89"/>
              <a:gd name="T2" fmla="*/ 57 w 233"/>
              <a:gd name="T3" fmla="*/ 0 h 89"/>
              <a:gd name="T4" fmla="*/ 0 60000 65536"/>
              <a:gd name="T5" fmla="*/ 0 60000 65536"/>
              <a:gd name="T6" fmla="*/ 0 w 233"/>
              <a:gd name="T7" fmla="*/ 0 h 89"/>
              <a:gd name="T8" fmla="*/ 233 w 233"/>
              <a:gd name="T9" fmla="*/ 89 h 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89">
                <a:moveTo>
                  <a:pt x="0" y="88"/>
                </a:moveTo>
                <a:lnTo>
                  <a:pt x="232" y="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9" name="Freeform 158">
            <a:extLst>
              <a:ext uri="{FF2B5EF4-FFF2-40B4-BE49-F238E27FC236}">
                <a16:creationId xmlns:a16="http://schemas.microsoft.com/office/drawing/2014/main" id="{FDB2B644-C979-4375-B77E-2B9DBD1F387A}"/>
              </a:ext>
            </a:extLst>
          </p:cNvPr>
          <p:cNvSpPr>
            <a:spLocks/>
          </p:cNvSpPr>
          <p:nvPr/>
        </p:nvSpPr>
        <p:spPr bwMode="auto">
          <a:xfrm>
            <a:off x="7607857" y="2813770"/>
            <a:ext cx="202107" cy="42600"/>
          </a:xfrm>
          <a:custGeom>
            <a:avLst/>
            <a:gdLst>
              <a:gd name="T0" fmla="*/ 0 w 241"/>
              <a:gd name="T1" fmla="*/ 3 h 81"/>
              <a:gd name="T2" fmla="*/ 59 w 241"/>
              <a:gd name="T3" fmla="*/ 0 h 81"/>
              <a:gd name="T4" fmla="*/ 0 60000 65536"/>
              <a:gd name="T5" fmla="*/ 0 60000 65536"/>
              <a:gd name="T6" fmla="*/ 0 w 241"/>
              <a:gd name="T7" fmla="*/ 0 h 81"/>
              <a:gd name="T8" fmla="*/ 241 w 241"/>
              <a:gd name="T9" fmla="*/ 81 h 8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1" h="81">
                <a:moveTo>
                  <a:pt x="0" y="80"/>
                </a:moveTo>
                <a:lnTo>
                  <a:pt x="240" y="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0" name="Freeform 159">
            <a:extLst>
              <a:ext uri="{FF2B5EF4-FFF2-40B4-BE49-F238E27FC236}">
                <a16:creationId xmlns:a16="http://schemas.microsoft.com/office/drawing/2014/main" id="{91A26F2D-15CA-4A55-B72A-3FDD9FDCF0B8}"/>
              </a:ext>
            </a:extLst>
          </p:cNvPr>
          <p:cNvSpPr>
            <a:spLocks/>
          </p:cNvSpPr>
          <p:nvPr/>
        </p:nvSpPr>
        <p:spPr bwMode="auto">
          <a:xfrm>
            <a:off x="7607857" y="2839803"/>
            <a:ext cx="194974" cy="37867"/>
          </a:xfrm>
          <a:custGeom>
            <a:avLst/>
            <a:gdLst>
              <a:gd name="T0" fmla="*/ 0 w 233"/>
              <a:gd name="T1" fmla="*/ 3 h 73"/>
              <a:gd name="T2" fmla="*/ 57 w 233"/>
              <a:gd name="T3" fmla="*/ 0 h 73"/>
              <a:gd name="T4" fmla="*/ 0 60000 65536"/>
              <a:gd name="T5" fmla="*/ 0 60000 65536"/>
              <a:gd name="T6" fmla="*/ 0 w 233"/>
              <a:gd name="T7" fmla="*/ 0 h 73"/>
              <a:gd name="T8" fmla="*/ 233 w 233"/>
              <a:gd name="T9" fmla="*/ 73 h 7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73">
                <a:moveTo>
                  <a:pt x="0" y="72"/>
                </a:moveTo>
                <a:lnTo>
                  <a:pt x="232" y="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1" name="Freeform 160">
            <a:extLst>
              <a:ext uri="{FF2B5EF4-FFF2-40B4-BE49-F238E27FC236}">
                <a16:creationId xmlns:a16="http://schemas.microsoft.com/office/drawing/2014/main" id="{58006DE6-4CF4-4468-9A21-88CDF3322535}"/>
              </a:ext>
            </a:extLst>
          </p:cNvPr>
          <p:cNvSpPr>
            <a:spLocks/>
          </p:cNvSpPr>
          <p:nvPr/>
        </p:nvSpPr>
        <p:spPr bwMode="auto">
          <a:xfrm>
            <a:off x="7607857" y="2864654"/>
            <a:ext cx="194974" cy="33133"/>
          </a:xfrm>
          <a:custGeom>
            <a:avLst/>
            <a:gdLst>
              <a:gd name="T0" fmla="*/ 0 w 233"/>
              <a:gd name="T1" fmla="*/ 2 h 65"/>
              <a:gd name="T2" fmla="*/ 57 w 233"/>
              <a:gd name="T3" fmla="*/ 0 h 65"/>
              <a:gd name="T4" fmla="*/ 0 60000 65536"/>
              <a:gd name="T5" fmla="*/ 0 60000 65536"/>
              <a:gd name="T6" fmla="*/ 0 w 233"/>
              <a:gd name="T7" fmla="*/ 0 h 65"/>
              <a:gd name="T8" fmla="*/ 233 w 233"/>
              <a:gd name="T9" fmla="*/ 65 h 6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65">
                <a:moveTo>
                  <a:pt x="0" y="64"/>
                </a:moveTo>
                <a:lnTo>
                  <a:pt x="232" y="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" name="Freeform 161">
            <a:extLst>
              <a:ext uri="{FF2B5EF4-FFF2-40B4-BE49-F238E27FC236}">
                <a16:creationId xmlns:a16="http://schemas.microsoft.com/office/drawing/2014/main" id="{9F567293-553E-4525-95FE-A6E796CB9EA7}"/>
              </a:ext>
            </a:extLst>
          </p:cNvPr>
          <p:cNvSpPr>
            <a:spLocks/>
          </p:cNvSpPr>
          <p:nvPr/>
        </p:nvSpPr>
        <p:spPr bwMode="auto">
          <a:xfrm>
            <a:off x="7607857" y="2888321"/>
            <a:ext cx="194974" cy="30767"/>
          </a:xfrm>
          <a:custGeom>
            <a:avLst/>
            <a:gdLst>
              <a:gd name="T0" fmla="*/ 0 w 233"/>
              <a:gd name="T1" fmla="*/ 2 h 57"/>
              <a:gd name="T2" fmla="*/ 57 w 233"/>
              <a:gd name="T3" fmla="*/ 0 h 57"/>
              <a:gd name="T4" fmla="*/ 0 60000 65536"/>
              <a:gd name="T5" fmla="*/ 0 60000 65536"/>
              <a:gd name="T6" fmla="*/ 0 w 233"/>
              <a:gd name="T7" fmla="*/ 0 h 57"/>
              <a:gd name="T8" fmla="*/ 233 w 233"/>
              <a:gd name="T9" fmla="*/ 57 h 5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57">
                <a:moveTo>
                  <a:pt x="0" y="56"/>
                </a:moveTo>
                <a:lnTo>
                  <a:pt x="232" y="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3" name="Freeform 162">
            <a:extLst>
              <a:ext uri="{FF2B5EF4-FFF2-40B4-BE49-F238E27FC236}">
                <a16:creationId xmlns:a16="http://schemas.microsoft.com/office/drawing/2014/main" id="{534C995E-BA11-41AA-AB75-FCF202BF7D11}"/>
              </a:ext>
            </a:extLst>
          </p:cNvPr>
          <p:cNvSpPr>
            <a:spLocks/>
          </p:cNvSpPr>
          <p:nvPr/>
        </p:nvSpPr>
        <p:spPr bwMode="auto">
          <a:xfrm>
            <a:off x="7607857" y="2914355"/>
            <a:ext cx="202107" cy="24850"/>
          </a:xfrm>
          <a:custGeom>
            <a:avLst/>
            <a:gdLst>
              <a:gd name="T0" fmla="*/ 0 w 241"/>
              <a:gd name="T1" fmla="*/ 2 h 49"/>
              <a:gd name="T2" fmla="*/ 59 w 241"/>
              <a:gd name="T3" fmla="*/ 0 h 49"/>
              <a:gd name="T4" fmla="*/ 0 60000 65536"/>
              <a:gd name="T5" fmla="*/ 0 60000 65536"/>
              <a:gd name="T6" fmla="*/ 0 w 241"/>
              <a:gd name="T7" fmla="*/ 0 h 49"/>
              <a:gd name="T8" fmla="*/ 241 w 241"/>
              <a:gd name="T9" fmla="*/ 49 h 4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1" h="49">
                <a:moveTo>
                  <a:pt x="0" y="48"/>
                </a:moveTo>
                <a:lnTo>
                  <a:pt x="240" y="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4" name="Freeform 163">
            <a:extLst>
              <a:ext uri="{FF2B5EF4-FFF2-40B4-BE49-F238E27FC236}">
                <a16:creationId xmlns:a16="http://schemas.microsoft.com/office/drawing/2014/main" id="{A77585BC-0276-41BD-A771-9C1F36E7C75E}"/>
              </a:ext>
            </a:extLst>
          </p:cNvPr>
          <p:cNvSpPr>
            <a:spLocks/>
          </p:cNvSpPr>
          <p:nvPr/>
        </p:nvSpPr>
        <p:spPr bwMode="auto">
          <a:xfrm>
            <a:off x="7607857" y="2939205"/>
            <a:ext cx="202107" cy="21300"/>
          </a:xfrm>
          <a:custGeom>
            <a:avLst/>
            <a:gdLst>
              <a:gd name="T0" fmla="*/ 0 w 241"/>
              <a:gd name="T1" fmla="*/ 2 h 41"/>
              <a:gd name="T2" fmla="*/ 59 w 241"/>
              <a:gd name="T3" fmla="*/ 0 h 41"/>
              <a:gd name="T4" fmla="*/ 0 60000 65536"/>
              <a:gd name="T5" fmla="*/ 0 60000 65536"/>
              <a:gd name="T6" fmla="*/ 0 w 241"/>
              <a:gd name="T7" fmla="*/ 0 h 41"/>
              <a:gd name="T8" fmla="*/ 241 w 241"/>
              <a:gd name="T9" fmla="*/ 41 h 4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1" h="41">
                <a:moveTo>
                  <a:pt x="0" y="40"/>
                </a:moveTo>
                <a:lnTo>
                  <a:pt x="240" y="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5" name="Freeform 164">
            <a:extLst>
              <a:ext uri="{FF2B5EF4-FFF2-40B4-BE49-F238E27FC236}">
                <a16:creationId xmlns:a16="http://schemas.microsoft.com/office/drawing/2014/main" id="{A6600BB1-6F84-4E5A-9690-A64AF78EE2CB}"/>
              </a:ext>
            </a:extLst>
          </p:cNvPr>
          <p:cNvSpPr>
            <a:spLocks/>
          </p:cNvSpPr>
          <p:nvPr/>
        </p:nvSpPr>
        <p:spPr bwMode="auto">
          <a:xfrm>
            <a:off x="7607857" y="2964055"/>
            <a:ext cx="202107" cy="16567"/>
          </a:xfrm>
          <a:custGeom>
            <a:avLst/>
            <a:gdLst>
              <a:gd name="T0" fmla="*/ 0 w 241"/>
              <a:gd name="T1" fmla="*/ 1 h 33"/>
              <a:gd name="T2" fmla="*/ 59 w 241"/>
              <a:gd name="T3" fmla="*/ 0 h 33"/>
              <a:gd name="T4" fmla="*/ 0 60000 65536"/>
              <a:gd name="T5" fmla="*/ 0 60000 65536"/>
              <a:gd name="T6" fmla="*/ 0 w 241"/>
              <a:gd name="T7" fmla="*/ 0 h 33"/>
              <a:gd name="T8" fmla="*/ 241 w 241"/>
              <a:gd name="T9" fmla="*/ 33 h 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1" h="33">
                <a:moveTo>
                  <a:pt x="0" y="32"/>
                </a:moveTo>
                <a:lnTo>
                  <a:pt x="240" y="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6" name="Freeform 165">
            <a:extLst>
              <a:ext uri="{FF2B5EF4-FFF2-40B4-BE49-F238E27FC236}">
                <a16:creationId xmlns:a16="http://schemas.microsoft.com/office/drawing/2014/main" id="{1A2670BE-1157-42BB-A093-2795E7F0A40C}"/>
              </a:ext>
            </a:extLst>
          </p:cNvPr>
          <p:cNvSpPr>
            <a:spLocks/>
          </p:cNvSpPr>
          <p:nvPr/>
        </p:nvSpPr>
        <p:spPr bwMode="auto">
          <a:xfrm>
            <a:off x="7607857" y="2988906"/>
            <a:ext cx="194974" cy="14200"/>
          </a:xfrm>
          <a:custGeom>
            <a:avLst/>
            <a:gdLst>
              <a:gd name="T0" fmla="*/ 0 w 233"/>
              <a:gd name="T1" fmla="*/ 1 h 25"/>
              <a:gd name="T2" fmla="*/ 57 w 233"/>
              <a:gd name="T3" fmla="*/ 0 h 25"/>
              <a:gd name="T4" fmla="*/ 0 60000 65536"/>
              <a:gd name="T5" fmla="*/ 0 60000 65536"/>
              <a:gd name="T6" fmla="*/ 0 w 233"/>
              <a:gd name="T7" fmla="*/ 0 h 25"/>
              <a:gd name="T8" fmla="*/ 233 w 233"/>
              <a:gd name="T9" fmla="*/ 25 h 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25">
                <a:moveTo>
                  <a:pt x="0" y="24"/>
                </a:moveTo>
                <a:lnTo>
                  <a:pt x="232" y="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7" name="Freeform 166">
            <a:extLst>
              <a:ext uri="{FF2B5EF4-FFF2-40B4-BE49-F238E27FC236}">
                <a16:creationId xmlns:a16="http://schemas.microsoft.com/office/drawing/2014/main" id="{911F3F5B-527C-4343-81AC-1A0CD2F3090A}"/>
              </a:ext>
            </a:extLst>
          </p:cNvPr>
          <p:cNvSpPr>
            <a:spLocks/>
          </p:cNvSpPr>
          <p:nvPr/>
        </p:nvSpPr>
        <p:spPr bwMode="auto">
          <a:xfrm>
            <a:off x="7607857" y="3010205"/>
            <a:ext cx="194974" cy="16567"/>
          </a:xfrm>
          <a:custGeom>
            <a:avLst/>
            <a:gdLst>
              <a:gd name="T0" fmla="*/ 0 w 233"/>
              <a:gd name="T1" fmla="*/ 1 h 33"/>
              <a:gd name="T2" fmla="*/ 57 w 233"/>
              <a:gd name="T3" fmla="*/ 0 h 33"/>
              <a:gd name="T4" fmla="*/ 0 60000 65536"/>
              <a:gd name="T5" fmla="*/ 0 60000 65536"/>
              <a:gd name="T6" fmla="*/ 0 w 233"/>
              <a:gd name="T7" fmla="*/ 0 h 33"/>
              <a:gd name="T8" fmla="*/ 233 w 233"/>
              <a:gd name="T9" fmla="*/ 33 h 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33">
                <a:moveTo>
                  <a:pt x="0" y="32"/>
                </a:moveTo>
                <a:lnTo>
                  <a:pt x="232" y="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8" name="Freeform 167">
            <a:extLst>
              <a:ext uri="{FF2B5EF4-FFF2-40B4-BE49-F238E27FC236}">
                <a16:creationId xmlns:a16="http://schemas.microsoft.com/office/drawing/2014/main" id="{51216CCC-1C60-4DE5-B791-E1DFE2E0C7C9}"/>
              </a:ext>
            </a:extLst>
          </p:cNvPr>
          <p:cNvSpPr>
            <a:spLocks/>
          </p:cNvSpPr>
          <p:nvPr/>
        </p:nvSpPr>
        <p:spPr bwMode="auto">
          <a:xfrm>
            <a:off x="7607857" y="3035055"/>
            <a:ext cx="194974" cy="13017"/>
          </a:xfrm>
          <a:custGeom>
            <a:avLst/>
            <a:gdLst>
              <a:gd name="T0" fmla="*/ 0 w 233"/>
              <a:gd name="T1" fmla="*/ 1 h 25"/>
              <a:gd name="T2" fmla="*/ 57 w 233"/>
              <a:gd name="T3" fmla="*/ 0 h 25"/>
              <a:gd name="T4" fmla="*/ 0 60000 65536"/>
              <a:gd name="T5" fmla="*/ 0 60000 65536"/>
              <a:gd name="T6" fmla="*/ 0 w 233"/>
              <a:gd name="T7" fmla="*/ 0 h 25"/>
              <a:gd name="T8" fmla="*/ 233 w 233"/>
              <a:gd name="T9" fmla="*/ 25 h 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25">
                <a:moveTo>
                  <a:pt x="0" y="24"/>
                </a:moveTo>
                <a:lnTo>
                  <a:pt x="232" y="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9" name="Freeform 168">
            <a:extLst>
              <a:ext uri="{FF2B5EF4-FFF2-40B4-BE49-F238E27FC236}">
                <a16:creationId xmlns:a16="http://schemas.microsoft.com/office/drawing/2014/main" id="{C694EADC-AC8F-4769-9404-C1EA868D968D}"/>
              </a:ext>
            </a:extLst>
          </p:cNvPr>
          <p:cNvSpPr>
            <a:spLocks/>
          </p:cNvSpPr>
          <p:nvPr/>
        </p:nvSpPr>
        <p:spPr bwMode="auto">
          <a:xfrm>
            <a:off x="7607857" y="3059906"/>
            <a:ext cx="194974" cy="8283"/>
          </a:xfrm>
          <a:custGeom>
            <a:avLst/>
            <a:gdLst>
              <a:gd name="T0" fmla="*/ 0 w 233"/>
              <a:gd name="T1" fmla="*/ 0 h 17"/>
              <a:gd name="T2" fmla="*/ 57 w 233"/>
              <a:gd name="T3" fmla="*/ 0 h 17"/>
              <a:gd name="T4" fmla="*/ 0 60000 65536"/>
              <a:gd name="T5" fmla="*/ 0 60000 65536"/>
              <a:gd name="T6" fmla="*/ 0 w 233"/>
              <a:gd name="T7" fmla="*/ 0 h 17"/>
              <a:gd name="T8" fmla="*/ 233 w 233"/>
              <a:gd name="T9" fmla="*/ 17 h 1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17">
                <a:moveTo>
                  <a:pt x="0" y="16"/>
                </a:moveTo>
                <a:lnTo>
                  <a:pt x="232" y="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0" name="Freeform 169">
            <a:extLst>
              <a:ext uri="{FF2B5EF4-FFF2-40B4-BE49-F238E27FC236}">
                <a16:creationId xmlns:a16="http://schemas.microsoft.com/office/drawing/2014/main" id="{5516ACE0-1A0E-4E50-934B-0A860F554D6B}"/>
              </a:ext>
            </a:extLst>
          </p:cNvPr>
          <p:cNvSpPr>
            <a:spLocks/>
          </p:cNvSpPr>
          <p:nvPr/>
        </p:nvSpPr>
        <p:spPr bwMode="auto">
          <a:xfrm>
            <a:off x="7607857" y="3084756"/>
            <a:ext cx="194974" cy="5917"/>
          </a:xfrm>
          <a:custGeom>
            <a:avLst/>
            <a:gdLst>
              <a:gd name="T0" fmla="*/ 0 w 233"/>
              <a:gd name="T1" fmla="*/ 1 h 9"/>
              <a:gd name="T2" fmla="*/ 57 w 233"/>
              <a:gd name="T3" fmla="*/ 0 h 9"/>
              <a:gd name="T4" fmla="*/ 0 60000 65536"/>
              <a:gd name="T5" fmla="*/ 0 60000 65536"/>
              <a:gd name="T6" fmla="*/ 0 w 233"/>
              <a:gd name="T7" fmla="*/ 0 h 9"/>
              <a:gd name="T8" fmla="*/ 233 w 233"/>
              <a:gd name="T9" fmla="*/ 9 h 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9">
                <a:moveTo>
                  <a:pt x="0" y="8"/>
                </a:moveTo>
                <a:lnTo>
                  <a:pt x="232" y="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1" name="Freeform 170">
            <a:extLst>
              <a:ext uri="{FF2B5EF4-FFF2-40B4-BE49-F238E27FC236}">
                <a16:creationId xmlns:a16="http://schemas.microsoft.com/office/drawing/2014/main" id="{EFACA8D8-3277-418F-B311-6EE318E20F74}"/>
              </a:ext>
            </a:extLst>
          </p:cNvPr>
          <p:cNvSpPr>
            <a:spLocks/>
          </p:cNvSpPr>
          <p:nvPr/>
        </p:nvSpPr>
        <p:spPr bwMode="auto">
          <a:xfrm>
            <a:off x="7607857" y="3109606"/>
            <a:ext cx="194974" cy="1184"/>
          </a:xfrm>
          <a:custGeom>
            <a:avLst/>
            <a:gdLst>
              <a:gd name="T0" fmla="*/ 0 w 233"/>
              <a:gd name="T1" fmla="*/ 0 h 1"/>
              <a:gd name="T2" fmla="*/ 57 w 233"/>
              <a:gd name="T3" fmla="*/ 0 h 1"/>
              <a:gd name="T4" fmla="*/ 0 60000 65536"/>
              <a:gd name="T5" fmla="*/ 0 60000 65536"/>
              <a:gd name="T6" fmla="*/ 0 w 233"/>
              <a:gd name="T7" fmla="*/ 0 h 1"/>
              <a:gd name="T8" fmla="*/ 233 w 23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1">
                <a:moveTo>
                  <a:pt x="0" y="0"/>
                </a:moveTo>
                <a:lnTo>
                  <a:pt x="232" y="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2" name="Freeform 171">
            <a:extLst>
              <a:ext uri="{FF2B5EF4-FFF2-40B4-BE49-F238E27FC236}">
                <a16:creationId xmlns:a16="http://schemas.microsoft.com/office/drawing/2014/main" id="{1BD3C403-3BFF-4C55-AF4C-20FECDCBE215}"/>
              </a:ext>
            </a:extLst>
          </p:cNvPr>
          <p:cNvSpPr>
            <a:spLocks/>
          </p:cNvSpPr>
          <p:nvPr/>
        </p:nvSpPr>
        <p:spPr bwMode="auto">
          <a:xfrm>
            <a:off x="7607857" y="3468161"/>
            <a:ext cx="202107" cy="62717"/>
          </a:xfrm>
          <a:custGeom>
            <a:avLst/>
            <a:gdLst>
              <a:gd name="T0" fmla="*/ 0 w 241"/>
              <a:gd name="T1" fmla="*/ 0 h 121"/>
              <a:gd name="T2" fmla="*/ 59 w 241"/>
              <a:gd name="T3" fmla="*/ 4 h 121"/>
              <a:gd name="T4" fmla="*/ 0 60000 65536"/>
              <a:gd name="T5" fmla="*/ 0 60000 65536"/>
              <a:gd name="T6" fmla="*/ 0 w 241"/>
              <a:gd name="T7" fmla="*/ 0 h 121"/>
              <a:gd name="T8" fmla="*/ 241 w 241"/>
              <a:gd name="T9" fmla="*/ 121 h 12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1" h="121">
                <a:moveTo>
                  <a:pt x="0" y="0"/>
                </a:moveTo>
                <a:lnTo>
                  <a:pt x="240" y="12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3" name="Freeform 172">
            <a:extLst>
              <a:ext uri="{FF2B5EF4-FFF2-40B4-BE49-F238E27FC236}">
                <a16:creationId xmlns:a16="http://schemas.microsoft.com/office/drawing/2014/main" id="{A2981506-8BC7-4214-9000-384CA0D5205E}"/>
              </a:ext>
            </a:extLst>
          </p:cNvPr>
          <p:cNvSpPr>
            <a:spLocks/>
          </p:cNvSpPr>
          <p:nvPr/>
        </p:nvSpPr>
        <p:spPr bwMode="auto">
          <a:xfrm>
            <a:off x="7607857" y="3446861"/>
            <a:ext cx="194974" cy="59167"/>
          </a:xfrm>
          <a:custGeom>
            <a:avLst/>
            <a:gdLst>
              <a:gd name="T0" fmla="*/ 0 w 233"/>
              <a:gd name="T1" fmla="*/ 0 h 113"/>
              <a:gd name="T2" fmla="*/ 57 w 233"/>
              <a:gd name="T3" fmla="*/ 4 h 113"/>
              <a:gd name="T4" fmla="*/ 0 60000 65536"/>
              <a:gd name="T5" fmla="*/ 0 60000 65536"/>
              <a:gd name="T6" fmla="*/ 0 w 233"/>
              <a:gd name="T7" fmla="*/ 0 h 113"/>
              <a:gd name="T8" fmla="*/ 233 w 233"/>
              <a:gd name="T9" fmla="*/ 113 h 11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113">
                <a:moveTo>
                  <a:pt x="0" y="0"/>
                </a:moveTo>
                <a:lnTo>
                  <a:pt x="232" y="112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4" name="Freeform 173">
            <a:extLst>
              <a:ext uri="{FF2B5EF4-FFF2-40B4-BE49-F238E27FC236}">
                <a16:creationId xmlns:a16="http://schemas.microsoft.com/office/drawing/2014/main" id="{AD1E5A29-6ECE-452E-B581-DD96EE261820}"/>
              </a:ext>
            </a:extLst>
          </p:cNvPr>
          <p:cNvSpPr>
            <a:spLocks/>
          </p:cNvSpPr>
          <p:nvPr/>
        </p:nvSpPr>
        <p:spPr bwMode="auto">
          <a:xfrm>
            <a:off x="7607857" y="3425560"/>
            <a:ext cx="194974" cy="55617"/>
          </a:xfrm>
          <a:custGeom>
            <a:avLst/>
            <a:gdLst>
              <a:gd name="T0" fmla="*/ 0 w 233"/>
              <a:gd name="T1" fmla="*/ 0 h 105"/>
              <a:gd name="T2" fmla="*/ 57 w 233"/>
              <a:gd name="T3" fmla="*/ 4 h 105"/>
              <a:gd name="T4" fmla="*/ 0 60000 65536"/>
              <a:gd name="T5" fmla="*/ 0 60000 65536"/>
              <a:gd name="T6" fmla="*/ 0 w 233"/>
              <a:gd name="T7" fmla="*/ 0 h 105"/>
              <a:gd name="T8" fmla="*/ 233 w 233"/>
              <a:gd name="T9" fmla="*/ 105 h 1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105">
                <a:moveTo>
                  <a:pt x="0" y="0"/>
                </a:moveTo>
                <a:lnTo>
                  <a:pt x="232" y="104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5" name="Freeform 174">
            <a:extLst>
              <a:ext uri="{FF2B5EF4-FFF2-40B4-BE49-F238E27FC236}">
                <a16:creationId xmlns:a16="http://schemas.microsoft.com/office/drawing/2014/main" id="{A0097431-D210-4004-A5D2-B5F5F1C7AA31}"/>
              </a:ext>
            </a:extLst>
          </p:cNvPr>
          <p:cNvSpPr>
            <a:spLocks/>
          </p:cNvSpPr>
          <p:nvPr/>
        </p:nvSpPr>
        <p:spPr bwMode="auto">
          <a:xfrm>
            <a:off x="7607857" y="3405443"/>
            <a:ext cx="194974" cy="50884"/>
          </a:xfrm>
          <a:custGeom>
            <a:avLst/>
            <a:gdLst>
              <a:gd name="T0" fmla="*/ 0 w 233"/>
              <a:gd name="T1" fmla="*/ 0 h 97"/>
              <a:gd name="T2" fmla="*/ 57 w 233"/>
              <a:gd name="T3" fmla="*/ 4 h 97"/>
              <a:gd name="T4" fmla="*/ 0 60000 65536"/>
              <a:gd name="T5" fmla="*/ 0 60000 65536"/>
              <a:gd name="T6" fmla="*/ 0 w 233"/>
              <a:gd name="T7" fmla="*/ 0 h 97"/>
              <a:gd name="T8" fmla="*/ 233 w 233"/>
              <a:gd name="T9" fmla="*/ 97 h 9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97">
                <a:moveTo>
                  <a:pt x="0" y="0"/>
                </a:moveTo>
                <a:lnTo>
                  <a:pt x="232" y="96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6" name="Freeform 175">
            <a:extLst>
              <a:ext uri="{FF2B5EF4-FFF2-40B4-BE49-F238E27FC236}">
                <a16:creationId xmlns:a16="http://schemas.microsoft.com/office/drawing/2014/main" id="{C27E73FA-25CD-4777-B96D-2715182710E4}"/>
              </a:ext>
            </a:extLst>
          </p:cNvPr>
          <p:cNvSpPr>
            <a:spLocks/>
          </p:cNvSpPr>
          <p:nvPr/>
        </p:nvSpPr>
        <p:spPr bwMode="auto">
          <a:xfrm>
            <a:off x="7607857" y="3384144"/>
            <a:ext cx="194974" cy="46151"/>
          </a:xfrm>
          <a:custGeom>
            <a:avLst/>
            <a:gdLst>
              <a:gd name="T0" fmla="*/ 0 w 233"/>
              <a:gd name="T1" fmla="*/ 0 h 89"/>
              <a:gd name="T2" fmla="*/ 57 w 233"/>
              <a:gd name="T3" fmla="*/ 3 h 89"/>
              <a:gd name="T4" fmla="*/ 0 60000 65536"/>
              <a:gd name="T5" fmla="*/ 0 60000 65536"/>
              <a:gd name="T6" fmla="*/ 0 w 233"/>
              <a:gd name="T7" fmla="*/ 0 h 89"/>
              <a:gd name="T8" fmla="*/ 233 w 233"/>
              <a:gd name="T9" fmla="*/ 89 h 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89">
                <a:moveTo>
                  <a:pt x="0" y="0"/>
                </a:moveTo>
                <a:lnTo>
                  <a:pt x="232" y="88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7" name="Freeform 176">
            <a:extLst>
              <a:ext uri="{FF2B5EF4-FFF2-40B4-BE49-F238E27FC236}">
                <a16:creationId xmlns:a16="http://schemas.microsoft.com/office/drawing/2014/main" id="{F82540ED-48AF-4780-A01C-947FF59CD53A}"/>
              </a:ext>
            </a:extLst>
          </p:cNvPr>
          <p:cNvSpPr>
            <a:spLocks/>
          </p:cNvSpPr>
          <p:nvPr/>
        </p:nvSpPr>
        <p:spPr bwMode="auto">
          <a:xfrm>
            <a:off x="7607857" y="3364027"/>
            <a:ext cx="202107" cy="42600"/>
          </a:xfrm>
          <a:custGeom>
            <a:avLst/>
            <a:gdLst>
              <a:gd name="T0" fmla="*/ 0 w 241"/>
              <a:gd name="T1" fmla="*/ 0 h 81"/>
              <a:gd name="T2" fmla="*/ 59 w 241"/>
              <a:gd name="T3" fmla="*/ 3 h 81"/>
              <a:gd name="T4" fmla="*/ 0 60000 65536"/>
              <a:gd name="T5" fmla="*/ 0 60000 65536"/>
              <a:gd name="T6" fmla="*/ 0 w 241"/>
              <a:gd name="T7" fmla="*/ 0 h 81"/>
              <a:gd name="T8" fmla="*/ 241 w 241"/>
              <a:gd name="T9" fmla="*/ 81 h 8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1" h="81">
                <a:moveTo>
                  <a:pt x="0" y="0"/>
                </a:moveTo>
                <a:lnTo>
                  <a:pt x="240" y="8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8" name="Freeform 177">
            <a:extLst>
              <a:ext uri="{FF2B5EF4-FFF2-40B4-BE49-F238E27FC236}">
                <a16:creationId xmlns:a16="http://schemas.microsoft.com/office/drawing/2014/main" id="{582ABF95-A16E-4624-83A2-BA2B5B97B831}"/>
              </a:ext>
            </a:extLst>
          </p:cNvPr>
          <p:cNvSpPr>
            <a:spLocks/>
          </p:cNvSpPr>
          <p:nvPr/>
        </p:nvSpPr>
        <p:spPr bwMode="auto">
          <a:xfrm>
            <a:off x="7607857" y="3342726"/>
            <a:ext cx="194974" cy="37867"/>
          </a:xfrm>
          <a:custGeom>
            <a:avLst/>
            <a:gdLst>
              <a:gd name="T0" fmla="*/ 0 w 233"/>
              <a:gd name="T1" fmla="*/ 0 h 73"/>
              <a:gd name="T2" fmla="*/ 57 w 233"/>
              <a:gd name="T3" fmla="*/ 3 h 73"/>
              <a:gd name="T4" fmla="*/ 0 60000 65536"/>
              <a:gd name="T5" fmla="*/ 0 60000 65536"/>
              <a:gd name="T6" fmla="*/ 0 w 233"/>
              <a:gd name="T7" fmla="*/ 0 h 73"/>
              <a:gd name="T8" fmla="*/ 233 w 233"/>
              <a:gd name="T9" fmla="*/ 73 h 7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73">
                <a:moveTo>
                  <a:pt x="0" y="0"/>
                </a:moveTo>
                <a:lnTo>
                  <a:pt x="232" y="72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9" name="Freeform 178">
            <a:extLst>
              <a:ext uri="{FF2B5EF4-FFF2-40B4-BE49-F238E27FC236}">
                <a16:creationId xmlns:a16="http://schemas.microsoft.com/office/drawing/2014/main" id="{21116346-B844-4BB4-BFDD-4C1A63DB7FBA}"/>
              </a:ext>
            </a:extLst>
          </p:cNvPr>
          <p:cNvSpPr>
            <a:spLocks/>
          </p:cNvSpPr>
          <p:nvPr/>
        </p:nvSpPr>
        <p:spPr bwMode="auto">
          <a:xfrm>
            <a:off x="7607857" y="3322609"/>
            <a:ext cx="194974" cy="33133"/>
          </a:xfrm>
          <a:custGeom>
            <a:avLst/>
            <a:gdLst>
              <a:gd name="T0" fmla="*/ 0 w 233"/>
              <a:gd name="T1" fmla="*/ 0 h 65"/>
              <a:gd name="T2" fmla="*/ 57 w 233"/>
              <a:gd name="T3" fmla="*/ 2 h 65"/>
              <a:gd name="T4" fmla="*/ 0 60000 65536"/>
              <a:gd name="T5" fmla="*/ 0 60000 65536"/>
              <a:gd name="T6" fmla="*/ 0 w 233"/>
              <a:gd name="T7" fmla="*/ 0 h 65"/>
              <a:gd name="T8" fmla="*/ 233 w 233"/>
              <a:gd name="T9" fmla="*/ 65 h 6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65">
                <a:moveTo>
                  <a:pt x="0" y="0"/>
                </a:moveTo>
                <a:lnTo>
                  <a:pt x="232" y="64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0" name="Freeform 179">
            <a:extLst>
              <a:ext uri="{FF2B5EF4-FFF2-40B4-BE49-F238E27FC236}">
                <a16:creationId xmlns:a16="http://schemas.microsoft.com/office/drawing/2014/main" id="{A38D73D2-9524-4F26-8DE1-021705FDA05F}"/>
              </a:ext>
            </a:extLst>
          </p:cNvPr>
          <p:cNvSpPr>
            <a:spLocks/>
          </p:cNvSpPr>
          <p:nvPr/>
        </p:nvSpPr>
        <p:spPr bwMode="auto">
          <a:xfrm>
            <a:off x="7607857" y="3301309"/>
            <a:ext cx="194974" cy="30767"/>
          </a:xfrm>
          <a:custGeom>
            <a:avLst/>
            <a:gdLst>
              <a:gd name="T0" fmla="*/ 0 w 233"/>
              <a:gd name="T1" fmla="*/ 0 h 57"/>
              <a:gd name="T2" fmla="*/ 57 w 233"/>
              <a:gd name="T3" fmla="*/ 2 h 57"/>
              <a:gd name="T4" fmla="*/ 0 60000 65536"/>
              <a:gd name="T5" fmla="*/ 0 60000 65536"/>
              <a:gd name="T6" fmla="*/ 0 w 233"/>
              <a:gd name="T7" fmla="*/ 0 h 57"/>
              <a:gd name="T8" fmla="*/ 233 w 233"/>
              <a:gd name="T9" fmla="*/ 57 h 5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57">
                <a:moveTo>
                  <a:pt x="0" y="0"/>
                </a:moveTo>
                <a:lnTo>
                  <a:pt x="232" y="56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1" name="Freeform 180">
            <a:extLst>
              <a:ext uri="{FF2B5EF4-FFF2-40B4-BE49-F238E27FC236}">
                <a16:creationId xmlns:a16="http://schemas.microsoft.com/office/drawing/2014/main" id="{DCB537AC-6EDC-4D0F-91C6-4AA06509A371}"/>
              </a:ext>
            </a:extLst>
          </p:cNvPr>
          <p:cNvSpPr>
            <a:spLocks/>
          </p:cNvSpPr>
          <p:nvPr/>
        </p:nvSpPr>
        <p:spPr bwMode="auto">
          <a:xfrm>
            <a:off x="7607857" y="3281192"/>
            <a:ext cx="202107" cy="24850"/>
          </a:xfrm>
          <a:custGeom>
            <a:avLst/>
            <a:gdLst>
              <a:gd name="T0" fmla="*/ 0 w 241"/>
              <a:gd name="T1" fmla="*/ 0 h 49"/>
              <a:gd name="T2" fmla="*/ 59 w 241"/>
              <a:gd name="T3" fmla="*/ 2 h 49"/>
              <a:gd name="T4" fmla="*/ 0 60000 65536"/>
              <a:gd name="T5" fmla="*/ 0 60000 65536"/>
              <a:gd name="T6" fmla="*/ 0 w 241"/>
              <a:gd name="T7" fmla="*/ 0 h 49"/>
              <a:gd name="T8" fmla="*/ 241 w 241"/>
              <a:gd name="T9" fmla="*/ 49 h 4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1" h="49">
                <a:moveTo>
                  <a:pt x="0" y="0"/>
                </a:moveTo>
                <a:lnTo>
                  <a:pt x="240" y="48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2" name="Freeform 181">
            <a:extLst>
              <a:ext uri="{FF2B5EF4-FFF2-40B4-BE49-F238E27FC236}">
                <a16:creationId xmlns:a16="http://schemas.microsoft.com/office/drawing/2014/main" id="{53B451A0-1E31-4A93-BCFA-BA74EFACE7A7}"/>
              </a:ext>
            </a:extLst>
          </p:cNvPr>
          <p:cNvSpPr>
            <a:spLocks/>
          </p:cNvSpPr>
          <p:nvPr/>
        </p:nvSpPr>
        <p:spPr bwMode="auto">
          <a:xfrm>
            <a:off x="7607857" y="3259891"/>
            <a:ext cx="202107" cy="21300"/>
          </a:xfrm>
          <a:custGeom>
            <a:avLst/>
            <a:gdLst>
              <a:gd name="T0" fmla="*/ 0 w 241"/>
              <a:gd name="T1" fmla="*/ 0 h 41"/>
              <a:gd name="T2" fmla="*/ 59 w 241"/>
              <a:gd name="T3" fmla="*/ 2 h 41"/>
              <a:gd name="T4" fmla="*/ 0 60000 65536"/>
              <a:gd name="T5" fmla="*/ 0 60000 65536"/>
              <a:gd name="T6" fmla="*/ 0 w 241"/>
              <a:gd name="T7" fmla="*/ 0 h 41"/>
              <a:gd name="T8" fmla="*/ 241 w 241"/>
              <a:gd name="T9" fmla="*/ 41 h 4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1" h="41">
                <a:moveTo>
                  <a:pt x="0" y="0"/>
                </a:moveTo>
                <a:lnTo>
                  <a:pt x="240" y="4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3" name="Freeform 182">
            <a:extLst>
              <a:ext uri="{FF2B5EF4-FFF2-40B4-BE49-F238E27FC236}">
                <a16:creationId xmlns:a16="http://schemas.microsoft.com/office/drawing/2014/main" id="{A3F4FDBE-96F6-467A-A9B9-8B4B1D75C1CF}"/>
              </a:ext>
            </a:extLst>
          </p:cNvPr>
          <p:cNvSpPr>
            <a:spLocks/>
          </p:cNvSpPr>
          <p:nvPr/>
        </p:nvSpPr>
        <p:spPr bwMode="auto">
          <a:xfrm>
            <a:off x="7607857" y="3238592"/>
            <a:ext cx="202107" cy="16567"/>
          </a:xfrm>
          <a:custGeom>
            <a:avLst/>
            <a:gdLst>
              <a:gd name="T0" fmla="*/ 0 w 241"/>
              <a:gd name="T1" fmla="*/ 0 h 33"/>
              <a:gd name="T2" fmla="*/ 59 w 241"/>
              <a:gd name="T3" fmla="*/ 1 h 33"/>
              <a:gd name="T4" fmla="*/ 0 60000 65536"/>
              <a:gd name="T5" fmla="*/ 0 60000 65536"/>
              <a:gd name="T6" fmla="*/ 0 w 241"/>
              <a:gd name="T7" fmla="*/ 0 h 33"/>
              <a:gd name="T8" fmla="*/ 241 w 241"/>
              <a:gd name="T9" fmla="*/ 33 h 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1" h="33">
                <a:moveTo>
                  <a:pt x="0" y="0"/>
                </a:moveTo>
                <a:lnTo>
                  <a:pt x="240" y="32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4" name="Freeform 183">
            <a:extLst>
              <a:ext uri="{FF2B5EF4-FFF2-40B4-BE49-F238E27FC236}">
                <a16:creationId xmlns:a16="http://schemas.microsoft.com/office/drawing/2014/main" id="{F3561811-01E3-4F43-ACE9-9C3982BD4643}"/>
              </a:ext>
            </a:extLst>
          </p:cNvPr>
          <p:cNvSpPr>
            <a:spLocks/>
          </p:cNvSpPr>
          <p:nvPr/>
        </p:nvSpPr>
        <p:spPr bwMode="auto">
          <a:xfrm>
            <a:off x="7607857" y="3217291"/>
            <a:ext cx="194974" cy="14200"/>
          </a:xfrm>
          <a:custGeom>
            <a:avLst/>
            <a:gdLst>
              <a:gd name="T0" fmla="*/ 0 w 233"/>
              <a:gd name="T1" fmla="*/ 0 h 25"/>
              <a:gd name="T2" fmla="*/ 57 w 233"/>
              <a:gd name="T3" fmla="*/ 1 h 25"/>
              <a:gd name="T4" fmla="*/ 0 60000 65536"/>
              <a:gd name="T5" fmla="*/ 0 60000 65536"/>
              <a:gd name="T6" fmla="*/ 0 w 233"/>
              <a:gd name="T7" fmla="*/ 0 h 25"/>
              <a:gd name="T8" fmla="*/ 233 w 233"/>
              <a:gd name="T9" fmla="*/ 25 h 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25">
                <a:moveTo>
                  <a:pt x="0" y="0"/>
                </a:moveTo>
                <a:lnTo>
                  <a:pt x="232" y="24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5" name="Freeform 184">
            <a:extLst>
              <a:ext uri="{FF2B5EF4-FFF2-40B4-BE49-F238E27FC236}">
                <a16:creationId xmlns:a16="http://schemas.microsoft.com/office/drawing/2014/main" id="{479E4132-A3CF-48B2-8614-4BC12F9126D2}"/>
              </a:ext>
            </a:extLst>
          </p:cNvPr>
          <p:cNvSpPr>
            <a:spLocks/>
          </p:cNvSpPr>
          <p:nvPr/>
        </p:nvSpPr>
        <p:spPr bwMode="auto">
          <a:xfrm>
            <a:off x="7607857" y="3193625"/>
            <a:ext cx="194974" cy="17750"/>
          </a:xfrm>
          <a:custGeom>
            <a:avLst/>
            <a:gdLst>
              <a:gd name="T0" fmla="*/ 0 w 233"/>
              <a:gd name="T1" fmla="*/ 0 h 33"/>
              <a:gd name="T2" fmla="*/ 57 w 233"/>
              <a:gd name="T3" fmla="*/ 1 h 33"/>
              <a:gd name="T4" fmla="*/ 0 60000 65536"/>
              <a:gd name="T5" fmla="*/ 0 60000 65536"/>
              <a:gd name="T6" fmla="*/ 0 w 233"/>
              <a:gd name="T7" fmla="*/ 0 h 33"/>
              <a:gd name="T8" fmla="*/ 233 w 233"/>
              <a:gd name="T9" fmla="*/ 33 h 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33">
                <a:moveTo>
                  <a:pt x="0" y="0"/>
                </a:moveTo>
                <a:lnTo>
                  <a:pt x="232" y="32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6" name="Freeform 185">
            <a:extLst>
              <a:ext uri="{FF2B5EF4-FFF2-40B4-BE49-F238E27FC236}">
                <a16:creationId xmlns:a16="http://schemas.microsoft.com/office/drawing/2014/main" id="{C0399305-754E-4647-A926-9BA76D520674}"/>
              </a:ext>
            </a:extLst>
          </p:cNvPr>
          <p:cNvSpPr>
            <a:spLocks/>
          </p:cNvSpPr>
          <p:nvPr/>
        </p:nvSpPr>
        <p:spPr bwMode="auto">
          <a:xfrm>
            <a:off x="7607857" y="3172324"/>
            <a:ext cx="194974" cy="13017"/>
          </a:xfrm>
          <a:custGeom>
            <a:avLst/>
            <a:gdLst>
              <a:gd name="T0" fmla="*/ 0 w 233"/>
              <a:gd name="T1" fmla="*/ 0 h 25"/>
              <a:gd name="T2" fmla="*/ 57 w 233"/>
              <a:gd name="T3" fmla="*/ 1 h 25"/>
              <a:gd name="T4" fmla="*/ 0 60000 65536"/>
              <a:gd name="T5" fmla="*/ 0 60000 65536"/>
              <a:gd name="T6" fmla="*/ 0 w 233"/>
              <a:gd name="T7" fmla="*/ 0 h 25"/>
              <a:gd name="T8" fmla="*/ 233 w 233"/>
              <a:gd name="T9" fmla="*/ 25 h 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25">
                <a:moveTo>
                  <a:pt x="0" y="0"/>
                </a:moveTo>
                <a:lnTo>
                  <a:pt x="232" y="24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9" name="Freeform 186">
            <a:extLst>
              <a:ext uri="{FF2B5EF4-FFF2-40B4-BE49-F238E27FC236}">
                <a16:creationId xmlns:a16="http://schemas.microsoft.com/office/drawing/2014/main" id="{2396C8D5-3FFB-4FE7-B887-06B0C40B4524}"/>
              </a:ext>
            </a:extLst>
          </p:cNvPr>
          <p:cNvSpPr>
            <a:spLocks/>
          </p:cNvSpPr>
          <p:nvPr/>
        </p:nvSpPr>
        <p:spPr bwMode="auto">
          <a:xfrm>
            <a:off x="7607857" y="3151024"/>
            <a:ext cx="194974" cy="9467"/>
          </a:xfrm>
          <a:custGeom>
            <a:avLst/>
            <a:gdLst>
              <a:gd name="T0" fmla="*/ 0 w 233"/>
              <a:gd name="T1" fmla="*/ 0 h 17"/>
              <a:gd name="T2" fmla="*/ 57 w 233"/>
              <a:gd name="T3" fmla="*/ 1 h 17"/>
              <a:gd name="T4" fmla="*/ 0 60000 65536"/>
              <a:gd name="T5" fmla="*/ 0 60000 65536"/>
              <a:gd name="T6" fmla="*/ 0 w 233"/>
              <a:gd name="T7" fmla="*/ 0 h 17"/>
              <a:gd name="T8" fmla="*/ 233 w 233"/>
              <a:gd name="T9" fmla="*/ 17 h 1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17">
                <a:moveTo>
                  <a:pt x="0" y="0"/>
                </a:moveTo>
                <a:lnTo>
                  <a:pt x="232" y="16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5" name="Freeform 187">
            <a:extLst>
              <a:ext uri="{FF2B5EF4-FFF2-40B4-BE49-F238E27FC236}">
                <a16:creationId xmlns:a16="http://schemas.microsoft.com/office/drawing/2014/main" id="{375EB806-D48B-460B-A33F-ECF8345B27F2}"/>
              </a:ext>
            </a:extLst>
          </p:cNvPr>
          <p:cNvSpPr>
            <a:spLocks/>
          </p:cNvSpPr>
          <p:nvPr/>
        </p:nvSpPr>
        <p:spPr bwMode="auto">
          <a:xfrm>
            <a:off x="7607857" y="3130907"/>
            <a:ext cx="194974" cy="3550"/>
          </a:xfrm>
          <a:custGeom>
            <a:avLst/>
            <a:gdLst>
              <a:gd name="T0" fmla="*/ 0 w 233"/>
              <a:gd name="T1" fmla="*/ 0 h 9"/>
              <a:gd name="T2" fmla="*/ 57 w 233"/>
              <a:gd name="T3" fmla="*/ 0 h 9"/>
              <a:gd name="T4" fmla="*/ 0 60000 65536"/>
              <a:gd name="T5" fmla="*/ 0 60000 65536"/>
              <a:gd name="T6" fmla="*/ 0 w 233"/>
              <a:gd name="T7" fmla="*/ 0 h 9"/>
              <a:gd name="T8" fmla="*/ 233 w 233"/>
              <a:gd name="T9" fmla="*/ 9 h 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9">
                <a:moveTo>
                  <a:pt x="0" y="0"/>
                </a:moveTo>
                <a:lnTo>
                  <a:pt x="232" y="8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6" name="Freeform 188">
            <a:extLst>
              <a:ext uri="{FF2B5EF4-FFF2-40B4-BE49-F238E27FC236}">
                <a16:creationId xmlns:a16="http://schemas.microsoft.com/office/drawing/2014/main" id="{BF3D3B09-511E-4410-B998-EE4CF6C01718}"/>
              </a:ext>
            </a:extLst>
          </p:cNvPr>
          <p:cNvSpPr>
            <a:spLocks/>
          </p:cNvSpPr>
          <p:nvPr/>
        </p:nvSpPr>
        <p:spPr bwMode="auto">
          <a:xfrm>
            <a:off x="7648278" y="2719102"/>
            <a:ext cx="0" cy="782192"/>
          </a:xfrm>
          <a:custGeom>
            <a:avLst/>
            <a:gdLst>
              <a:gd name="T0" fmla="*/ 0 w 1"/>
              <a:gd name="T1" fmla="*/ 0 h 1505"/>
              <a:gd name="T2" fmla="*/ 0 w 1"/>
              <a:gd name="T3" fmla="*/ 56 h 1505"/>
              <a:gd name="T4" fmla="*/ 0 60000 65536"/>
              <a:gd name="T5" fmla="*/ 0 60000 65536"/>
              <a:gd name="T6" fmla="*/ 0 w 1"/>
              <a:gd name="T7" fmla="*/ 0 h 1505"/>
              <a:gd name="T8" fmla="*/ 0 w 1"/>
              <a:gd name="T9" fmla="*/ 1505 h 15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505">
                <a:moveTo>
                  <a:pt x="0" y="0"/>
                </a:moveTo>
                <a:lnTo>
                  <a:pt x="0" y="1504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7" name="Freeform 189">
            <a:extLst>
              <a:ext uri="{FF2B5EF4-FFF2-40B4-BE49-F238E27FC236}">
                <a16:creationId xmlns:a16="http://schemas.microsoft.com/office/drawing/2014/main" id="{FED5D7B1-6E6E-43A8-95F7-4924AF2CE654}"/>
              </a:ext>
            </a:extLst>
          </p:cNvPr>
          <p:cNvSpPr>
            <a:spLocks/>
          </p:cNvSpPr>
          <p:nvPr/>
        </p:nvSpPr>
        <p:spPr bwMode="auto">
          <a:xfrm>
            <a:off x="7688700" y="2706085"/>
            <a:ext cx="1189" cy="808226"/>
          </a:xfrm>
          <a:custGeom>
            <a:avLst/>
            <a:gdLst>
              <a:gd name="T0" fmla="*/ 0 w 1"/>
              <a:gd name="T1" fmla="*/ 0 h 1553"/>
              <a:gd name="T2" fmla="*/ 0 w 1"/>
              <a:gd name="T3" fmla="*/ 58 h 1553"/>
              <a:gd name="T4" fmla="*/ 0 60000 65536"/>
              <a:gd name="T5" fmla="*/ 0 60000 65536"/>
              <a:gd name="T6" fmla="*/ 0 w 1"/>
              <a:gd name="T7" fmla="*/ 0 h 1553"/>
              <a:gd name="T8" fmla="*/ 1 w 1"/>
              <a:gd name="T9" fmla="*/ 1553 h 155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553">
                <a:moveTo>
                  <a:pt x="0" y="0"/>
                </a:moveTo>
                <a:lnTo>
                  <a:pt x="0" y="1552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8" name="Freeform 190">
            <a:extLst>
              <a:ext uri="{FF2B5EF4-FFF2-40B4-BE49-F238E27FC236}">
                <a16:creationId xmlns:a16="http://schemas.microsoft.com/office/drawing/2014/main" id="{AEEBAE82-35A8-43C7-B7C9-530FDA27D686}"/>
              </a:ext>
            </a:extLst>
          </p:cNvPr>
          <p:cNvSpPr>
            <a:spLocks/>
          </p:cNvSpPr>
          <p:nvPr/>
        </p:nvSpPr>
        <p:spPr bwMode="auto">
          <a:xfrm>
            <a:off x="7729121" y="2689519"/>
            <a:ext cx="0" cy="837810"/>
          </a:xfrm>
          <a:custGeom>
            <a:avLst/>
            <a:gdLst>
              <a:gd name="T0" fmla="*/ 0 w 1"/>
              <a:gd name="T1" fmla="*/ 0 h 1609"/>
              <a:gd name="T2" fmla="*/ 0 w 1"/>
              <a:gd name="T3" fmla="*/ 60 h 1609"/>
              <a:gd name="T4" fmla="*/ 0 60000 65536"/>
              <a:gd name="T5" fmla="*/ 0 60000 65536"/>
              <a:gd name="T6" fmla="*/ 0 w 1"/>
              <a:gd name="T7" fmla="*/ 0 h 1609"/>
              <a:gd name="T8" fmla="*/ 0 w 1"/>
              <a:gd name="T9" fmla="*/ 1609 h 160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609">
                <a:moveTo>
                  <a:pt x="0" y="0"/>
                </a:moveTo>
                <a:lnTo>
                  <a:pt x="0" y="1608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9" name="Freeform 191">
            <a:extLst>
              <a:ext uri="{FF2B5EF4-FFF2-40B4-BE49-F238E27FC236}">
                <a16:creationId xmlns:a16="http://schemas.microsoft.com/office/drawing/2014/main" id="{D073FBC6-F6C6-4ECE-97C5-E8988CC48E33}"/>
              </a:ext>
            </a:extLst>
          </p:cNvPr>
          <p:cNvSpPr>
            <a:spLocks/>
          </p:cNvSpPr>
          <p:nvPr/>
        </p:nvSpPr>
        <p:spPr bwMode="auto">
          <a:xfrm>
            <a:off x="7762409" y="2681235"/>
            <a:ext cx="1189" cy="866210"/>
          </a:xfrm>
          <a:custGeom>
            <a:avLst/>
            <a:gdLst>
              <a:gd name="T0" fmla="*/ 0 w 1"/>
              <a:gd name="T1" fmla="*/ 0 h 1665"/>
              <a:gd name="T2" fmla="*/ 0 w 1"/>
              <a:gd name="T3" fmla="*/ 62 h 1665"/>
              <a:gd name="T4" fmla="*/ 0 60000 65536"/>
              <a:gd name="T5" fmla="*/ 0 60000 65536"/>
              <a:gd name="T6" fmla="*/ 0 w 1"/>
              <a:gd name="T7" fmla="*/ 0 h 1665"/>
              <a:gd name="T8" fmla="*/ 1 w 1"/>
              <a:gd name="T9" fmla="*/ 1665 h 166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665">
                <a:moveTo>
                  <a:pt x="0" y="0"/>
                </a:moveTo>
                <a:lnTo>
                  <a:pt x="0" y="1664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E7D4147-F154-4694-A4C3-F57D78D59B4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11127" y="2133600"/>
            <a:ext cx="413965" cy="2046006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>
              <a:spcBef>
                <a:spcPct val="0"/>
              </a:spcBef>
            </a:pPr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A904B68-0995-4E2F-9867-10511CCBBF4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595320" y="2859921"/>
            <a:ext cx="238963" cy="64965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>
              <a:spcBef>
                <a:spcPct val="0"/>
              </a:spcBef>
            </a:pPr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CBE2DC5-142C-4F0C-8896-63DCC68415E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96629" y="2758153"/>
            <a:ext cx="219941" cy="708824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>
              <a:spcBef>
                <a:spcPct val="0"/>
              </a:spcBef>
            </a:pPr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4D5879A-2960-4D81-9102-F4D238C211C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31906" y="2809036"/>
            <a:ext cx="274627" cy="615341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>
              <a:spcBef>
                <a:spcPct val="0"/>
              </a:spcBef>
            </a:pPr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4" name="AutoShape 143">
            <a:extLst>
              <a:ext uri="{FF2B5EF4-FFF2-40B4-BE49-F238E27FC236}">
                <a16:creationId xmlns:a16="http://schemas.microsoft.com/office/drawing/2014/main" id="{BDA73D8A-7C77-44AE-9932-B670E4AA3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5146" y="2182119"/>
            <a:ext cx="73710" cy="189438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>
              <a:spcBef>
                <a:spcPct val="0"/>
              </a:spcBef>
            </a:pPr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5" name="Freeform 197">
            <a:extLst>
              <a:ext uri="{FF2B5EF4-FFF2-40B4-BE49-F238E27FC236}">
                <a16:creationId xmlns:a16="http://schemas.microsoft.com/office/drawing/2014/main" id="{4E7DC833-601B-41A2-BDCD-066BC09FEC7C}"/>
              </a:ext>
            </a:extLst>
          </p:cNvPr>
          <p:cNvSpPr>
            <a:spLocks/>
          </p:cNvSpPr>
          <p:nvPr/>
        </p:nvSpPr>
        <p:spPr bwMode="auto">
          <a:xfrm>
            <a:off x="4965482" y="2208088"/>
            <a:ext cx="202107" cy="1868419"/>
          </a:xfrm>
          <a:custGeom>
            <a:avLst/>
            <a:gdLst>
              <a:gd name="T0" fmla="*/ 0 w 241"/>
              <a:gd name="T1" fmla="*/ 50 h 1705"/>
              <a:gd name="T2" fmla="*/ 0 w 241"/>
              <a:gd name="T3" fmla="*/ 651 h 1705"/>
              <a:gd name="T4" fmla="*/ 59 w 241"/>
              <a:gd name="T5" fmla="*/ 704 h 1705"/>
              <a:gd name="T6" fmla="*/ 59 w 241"/>
              <a:gd name="T7" fmla="*/ 0 h 1705"/>
              <a:gd name="T8" fmla="*/ 0 w 241"/>
              <a:gd name="T9" fmla="*/ 50 h 17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1"/>
              <a:gd name="T16" fmla="*/ 0 h 1705"/>
              <a:gd name="T17" fmla="*/ 241 w 241"/>
              <a:gd name="T18" fmla="*/ 1705 h 17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1" h="1705">
                <a:moveTo>
                  <a:pt x="0" y="120"/>
                </a:moveTo>
                <a:lnTo>
                  <a:pt x="0" y="1576"/>
                </a:lnTo>
                <a:lnTo>
                  <a:pt x="240" y="1704"/>
                </a:lnTo>
                <a:lnTo>
                  <a:pt x="240" y="0"/>
                </a:lnTo>
                <a:lnTo>
                  <a:pt x="0" y="120"/>
                </a:lnTo>
                <a:close/>
              </a:path>
            </a:pathLst>
          </a:custGeom>
          <a:noFill/>
          <a:ln w="28575" cmpd="sng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6" name="Freeform 198">
            <a:extLst>
              <a:ext uri="{FF2B5EF4-FFF2-40B4-BE49-F238E27FC236}">
                <a16:creationId xmlns:a16="http://schemas.microsoft.com/office/drawing/2014/main" id="{3FDF06FE-DD89-4C1F-A231-CA92789348B6}"/>
              </a:ext>
            </a:extLst>
          </p:cNvPr>
          <p:cNvSpPr>
            <a:spLocks/>
          </p:cNvSpPr>
          <p:nvPr/>
        </p:nvSpPr>
        <p:spPr bwMode="auto">
          <a:xfrm>
            <a:off x="4965482" y="2250459"/>
            <a:ext cx="202107" cy="132580"/>
          </a:xfrm>
          <a:custGeom>
            <a:avLst/>
            <a:gdLst>
              <a:gd name="T0" fmla="*/ 0 w 241"/>
              <a:gd name="T1" fmla="*/ 50 h 121"/>
              <a:gd name="T2" fmla="*/ 59 w 241"/>
              <a:gd name="T3" fmla="*/ 0 h 121"/>
              <a:gd name="T4" fmla="*/ 0 60000 65536"/>
              <a:gd name="T5" fmla="*/ 0 60000 65536"/>
              <a:gd name="T6" fmla="*/ 0 w 241"/>
              <a:gd name="T7" fmla="*/ 0 h 121"/>
              <a:gd name="T8" fmla="*/ 241 w 241"/>
              <a:gd name="T9" fmla="*/ 121 h 12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1" h="121">
                <a:moveTo>
                  <a:pt x="0" y="120"/>
                </a:moveTo>
                <a:lnTo>
                  <a:pt x="240" y="0"/>
                </a:lnTo>
              </a:path>
            </a:pathLst>
          </a:custGeom>
          <a:noFill/>
          <a:ln w="12700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7" name="Freeform 199">
            <a:extLst>
              <a:ext uri="{FF2B5EF4-FFF2-40B4-BE49-F238E27FC236}">
                <a16:creationId xmlns:a16="http://schemas.microsoft.com/office/drawing/2014/main" id="{CB18B198-1837-44F0-B431-07CADFE2C8B7}"/>
              </a:ext>
            </a:extLst>
          </p:cNvPr>
          <p:cNvSpPr>
            <a:spLocks/>
          </p:cNvSpPr>
          <p:nvPr/>
        </p:nvSpPr>
        <p:spPr bwMode="auto">
          <a:xfrm>
            <a:off x="4965482" y="2305131"/>
            <a:ext cx="194974" cy="121645"/>
          </a:xfrm>
          <a:custGeom>
            <a:avLst/>
            <a:gdLst>
              <a:gd name="T0" fmla="*/ 0 w 233"/>
              <a:gd name="T1" fmla="*/ 43 h 113"/>
              <a:gd name="T2" fmla="*/ 57 w 233"/>
              <a:gd name="T3" fmla="*/ 0 h 113"/>
              <a:gd name="T4" fmla="*/ 0 60000 65536"/>
              <a:gd name="T5" fmla="*/ 0 60000 65536"/>
              <a:gd name="T6" fmla="*/ 0 w 233"/>
              <a:gd name="T7" fmla="*/ 0 h 113"/>
              <a:gd name="T8" fmla="*/ 233 w 233"/>
              <a:gd name="T9" fmla="*/ 113 h 11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113">
                <a:moveTo>
                  <a:pt x="0" y="112"/>
                </a:moveTo>
                <a:lnTo>
                  <a:pt x="232" y="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8" name="Freeform 200">
            <a:extLst>
              <a:ext uri="{FF2B5EF4-FFF2-40B4-BE49-F238E27FC236}">
                <a16:creationId xmlns:a16="http://schemas.microsoft.com/office/drawing/2014/main" id="{2B83E901-7C6A-4539-A812-0885D935D447}"/>
              </a:ext>
            </a:extLst>
          </p:cNvPr>
          <p:cNvSpPr>
            <a:spLocks/>
          </p:cNvSpPr>
          <p:nvPr/>
        </p:nvSpPr>
        <p:spPr bwMode="auto">
          <a:xfrm>
            <a:off x="4965482" y="2357069"/>
            <a:ext cx="194974" cy="114811"/>
          </a:xfrm>
          <a:custGeom>
            <a:avLst/>
            <a:gdLst>
              <a:gd name="T0" fmla="*/ 0 w 233"/>
              <a:gd name="T1" fmla="*/ 42 h 105"/>
              <a:gd name="T2" fmla="*/ 57 w 233"/>
              <a:gd name="T3" fmla="*/ 0 h 105"/>
              <a:gd name="T4" fmla="*/ 0 60000 65536"/>
              <a:gd name="T5" fmla="*/ 0 60000 65536"/>
              <a:gd name="T6" fmla="*/ 0 w 233"/>
              <a:gd name="T7" fmla="*/ 0 h 105"/>
              <a:gd name="T8" fmla="*/ 233 w 233"/>
              <a:gd name="T9" fmla="*/ 105 h 1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105">
                <a:moveTo>
                  <a:pt x="0" y="104"/>
                </a:moveTo>
                <a:lnTo>
                  <a:pt x="232" y="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9" name="Freeform 201">
            <a:extLst>
              <a:ext uri="{FF2B5EF4-FFF2-40B4-BE49-F238E27FC236}">
                <a16:creationId xmlns:a16="http://schemas.microsoft.com/office/drawing/2014/main" id="{EE2F2CA2-07F4-4DDE-A649-C08BBFBC1E9A}"/>
              </a:ext>
            </a:extLst>
          </p:cNvPr>
          <p:cNvSpPr>
            <a:spLocks/>
          </p:cNvSpPr>
          <p:nvPr/>
        </p:nvSpPr>
        <p:spPr bwMode="auto">
          <a:xfrm>
            <a:off x="4965482" y="2409008"/>
            <a:ext cx="194974" cy="106611"/>
          </a:xfrm>
          <a:custGeom>
            <a:avLst/>
            <a:gdLst>
              <a:gd name="T0" fmla="*/ 0 w 233"/>
              <a:gd name="T1" fmla="*/ 40 h 97"/>
              <a:gd name="T2" fmla="*/ 57 w 233"/>
              <a:gd name="T3" fmla="*/ 0 h 97"/>
              <a:gd name="T4" fmla="*/ 0 60000 65536"/>
              <a:gd name="T5" fmla="*/ 0 60000 65536"/>
              <a:gd name="T6" fmla="*/ 0 w 233"/>
              <a:gd name="T7" fmla="*/ 0 h 97"/>
              <a:gd name="T8" fmla="*/ 233 w 233"/>
              <a:gd name="T9" fmla="*/ 97 h 9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97">
                <a:moveTo>
                  <a:pt x="0" y="96"/>
                </a:moveTo>
                <a:lnTo>
                  <a:pt x="232" y="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0" name="Freeform 202">
            <a:extLst>
              <a:ext uri="{FF2B5EF4-FFF2-40B4-BE49-F238E27FC236}">
                <a16:creationId xmlns:a16="http://schemas.microsoft.com/office/drawing/2014/main" id="{A7C24253-F463-4018-ADF4-1BFA5E06BB9D}"/>
              </a:ext>
            </a:extLst>
          </p:cNvPr>
          <p:cNvSpPr>
            <a:spLocks/>
          </p:cNvSpPr>
          <p:nvPr/>
        </p:nvSpPr>
        <p:spPr bwMode="auto">
          <a:xfrm>
            <a:off x="4965482" y="2460947"/>
            <a:ext cx="194974" cy="98410"/>
          </a:xfrm>
          <a:custGeom>
            <a:avLst/>
            <a:gdLst>
              <a:gd name="T0" fmla="*/ 0 w 233"/>
              <a:gd name="T1" fmla="*/ 37 h 89"/>
              <a:gd name="T2" fmla="*/ 57 w 233"/>
              <a:gd name="T3" fmla="*/ 0 h 89"/>
              <a:gd name="T4" fmla="*/ 0 60000 65536"/>
              <a:gd name="T5" fmla="*/ 0 60000 65536"/>
              <a:gd name="T6" fmla="*/ 0 w 233"/>
              <a:gd name="T7" fmla="*/ 0 h 89"/>
              <a:gd name="T8" fmla="*/ 233 w 233"/>
              <a:gd name="T9" fmla="*/ 89 h 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89">
                <a:moveTo>
                  <a:pt x="0" y="88"/>
                </a:moveTo>
                <a:lnTo>
                  <a:pt x="232" y="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1" name="Freeform 203">
            <a:extLst>
              <a:ext uri="{FF2B5EF4-FFF2-40B4-BE49-F238E27FC236}">
                <a16:creationId xmlns:a16="http://schemas.microsoft.com/office/drawing/2014/main" id="{7C01961D-49B1-42FD-A0B7-5272F3CBD300}"/>
              </a:ext>
            </a:extLst>
          </p:cNvPr>
          <p:cNvSpPr>
            <a:spLocks/>
          </p:cNvSpPr>
          <p:nvPr/>
        </p:nvSpPr>
        <p:spPr bwMode="auto">
          <a:xfrm>
            <a:off x="4965482" y="2514251"/>
            <a:ext cx="202107" cy="90209"/>
          </a:xfrm>
          <a:custGeom>
            <a:avLst/>
            <a:gdLst>
              <a:gd name="T0" fmla="*/ 0 w 241"/>
              <a:gd name="T1" fmla="*/ 35 h 81"/>
              <a:gd name="T2" fmla="*/ 59 w 241"/>
              <a:gd name="T3" fmla="*/ 0 h 81"/>
              <a:gd name="T4" fmla="*/ 0 60000 65536"/>
              <a:gd name="T5" fmla="*/ 0 60000 65536"/>
              <a:gd name="T6" fmla="*/ 0 w 241"/>
              <a:gd name="T7" fmla="*/ 0 h 81"/>
              <a:gd name="T8" fmla="*/ 241 w 241"/>
              <a:gd name="T9" fmla="*/ 81 h 8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1" h="81">
                <a:moveTo>
                  <a:pt x="0" y="80"/>
                </a:moveTo>
                <a:lnTo>
                  <a:pt x="240" y="0"/>
                </a:lnTo>
              </a:path>
            </a:pathLst>
          </a:custGeom>
          <a:noFill/>
          <a:ln w="12700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2" name="Freeform 204">
            <a:extLst>
              <a:ext uri="{FF2B5EF4-FFF2-40B4-BE49-F238E27FC236}">
                <a16:creationId xmlns:a16="http://schemas.microsoft.com/office/drawing/2014/main" id="{701393FC-7193-4EC1-B2E6-760E8DBA16BE}"/>
              </a:ext>
            </a:extLst>
          </p:cNvPr>
          <p:cNvSpPr>
            <a:spLocks/>
          </p:cNvSpPr>
          <p:nvPr/>
        </p:nvSpPr>
        <p:spPr bwMode="auto">
          <a:xfrm>
            <a:off x="4965482" y="2567557"/>
            <a:ext cx="194974" cy="79275"/>
          </a:xfrm>
          <a:custGeom>
            <a:avLst/>
            <a:gdLst>
              <a:gd name="T0" fmla="*/ 0 w 233"/>
              <a:gd name="T1" fmla="*/ 29 h 73"/>
              <a:gd name="T2" fmla="*/ 57 w 233"/>
              <a:gd name="T3" fmla="*/ 0 h 73"/>
              <a:gd name="T4" fmla="*/ 0 60000 65536"/>
              <a:gd name="T5" fmla="*/ 0 60000 65536"/>
              <a:gd name="T6" fmla="*/ 0 w 233"/>
              <a:gd name="T7" fmla="*/ 0 h 73"/>
              <a:gd name="T8" fmla="*/ 233 w 233"/>
              <a:gd name="T9" fmla="*/ 73 h 7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73">
                <a:moveTo>
                  <a:pt x="0" y="72"/>
                </a:moveTo>
                <a:lnTo>
                  <a:pt x="232" y="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3" name="Freeform 205">
            <a:extLst>
              <a:ext uri="{FF2B5EF4-FFF2-40B4-BE49-F238E27FC236}">
                <a16:creationId xmlns:a16="http://schemas.microsoft.com/office/drawing/2014/main" id="{EA675D90-23D2-4748-B826-E644BD04C35A}"/>
              </a:ext>
            </a:extLst>
          </p:cNvPr>
          <p:cNvSpPr>
            <a:spLocks/>
          </p:cNvSpPr>
          <p:nvPr/>
        </p:nvSpPr>
        <p:spPr bwMode="auto">
          <a:xfrm>
            <a:off x="4965482" y="2620862"/>
            <a:ext cx="194974" cy="69707"/>
          </a:xfrm>
          <a:custGeom>
            <a:avLst/>
            <a:gdLst>
              <a:gd name="T0" fmla="*/ 0 w 233"/>
              <a:gd name="T1" fmla="*/ 24 h 65"/>
              <a:gd name="T2" fmla="*/ 57 w 233"/>
              <a:gd name="T3" fmla="*/ 0 h 65"/>
              <a:gd name="T4" fmla="*/ 0 60000 65536"/>
              <a:gd name="T5" fmla="*/ 0 60000 65536"/>
              <a:gd name="T6" fmla="*/ 0 w 233"/>
              <a:gd name="T7" fmla="*/ 0 h 65"/>
              <a:gd name="T8" fmla="*/ 233 w 233"/>
              <a:gd name="T9" fmla="*/ 65 h 6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65">
                <a:moveTo>
                  <a:pt x="0" y="64"/>
                </a:moveTo>
                <a:lnTo>
                  <a:pt x="232" y="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4" name="Freeform 206">
            <a:extLst>
              <a:ext uri="{FF2B5EF4-FFF2-40B4-BE49-F238E27FC236}">
                <a16:creationId xmlns:a16="http://schemas.microsoft.com/office/drawing/2014/main" id="{3D3E6003-297F-4962-95E0-13B7FB1FE920}"/>
              </a:ext>
            </a:extLst>
          </p:cNvPr>
          <p:cNvSpPr>
            <a:spLocks/>
          </p:cNvSpPr>
          <p:nvPr/>
        </p:nvSpPr>
        <p:spPr bwMode="auto">
          <a:xfrm>
            <a:off x="4965482" y="2672801"/>
            <a:ext cx="194974" cy="61506"/>
          </a:xfrm>
          <a:custGeom>
            <a:avLst/>
            <a:gdLst>
              <a:gd name="T0" fmla="*/ 0 w 233"/>
              <a:gd name="T1" fmla="*/ 22 h 57"/>
              <a:gd name="T2" fmla="*/ 57 w 233"/>
              <a:gd name="T3" fmla="*/ 0 h 57"/>
              <a:gd name="T4" fmla="*/ 0 60000 65536"/>
              <a:gd name="T5" fmla="*/ 0 60000 65536"/>
              <a:gd name="T6" fmla="*/ 0 w 233"/>
              <a:gd name="T7" fmla="*/ 0 h 57"/>
              <a:gd name="T8" fmla="*/ 233 w 233"/>
              <a:gd name="T9" fmla="*/ 57 h 5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57">
                <a:moveTo>
                  <a:pt x="0" y="56"/>
                </a:moveTo>
                <a:lnTo>
                  <a:pt x="232" y="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5" name="Freeform 207">
            <a:extLst>
              <a:ext uri="{FF2B5EF4-FFF2-40B4-BE49-F238E27FC236}">
                <a16:creationId xmlns:a16="http://schemas.microsoft.com/office/drawing/2014/main" id="{7F72A61E-D40E-46C6-A486-043B85630167}"/>
              </a:ext>
            </a:extLst>
          </p:cNvPr>
          <p:cNvSpPr>
            <a:spLocks/>
          </p:cNvSpPr>
          <p:nvPr/>
        </p:nvSpPr>
        <p:spPr bwMode="auto">
          <a:xfrm>
            <a:off x="4965482" y="2724739"/>
            <a:ext cx="202107" cy="54672"/>
          </a:xfrm>
          <a:custGeom>
            <a:avLst/>
            <a:gdLst>
              <a:gd name="T0" fmla="*/ 0 w 241"/>
              <a:gd name="T1" fmla="*/ 21 h 49"/>
              <a:gd name="T2" fmla="*/ 59 w 241"/>
              <a:gd name="T3" fmla="*/ 0 h 49"/>
              <a:gd name="T4" fmla="*/ 0 60000 65536"/>
              <a:gd name="T5" fmla="*/ 0 60000 65536"/>
              <a:gd name="T6" fmla="*/ 0 w 241"/>
              <a:gd name="T7" fmla="*/ 0 h 49"/>
              <a:gd name="T8" fmla="*/ 241 w 241"/>
              <a:gd name="T9" fmla="*/ 49 h 4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1" h="49">
                <a:moveTo>
                  <a:pt x="0" y="48"/>
                </a:moveTo>
                <a:lnTo>
                  <a:pt x="240" y="0"/>
                </a:lnTo>
              </a:path>
            </a:pathLst>
          </a:custGeom>
          <a:noFill/>
          <a:ln w="12700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6" name="Freeform 208">
            <a:extLst>
              <a:ext uri="{FF2B5EF4-FFF2-40B4-BE49-F238E27FC236}">
                <a16:creationId xmlns:a16="http://schemas.microsoft.com/office/drawing/2014/main" id="{43F25275-08AA-4309-A722-F04A70E105BC}"/>
              </a:ext>
            </a:extLst>
          </p:cNvPr>
          <p:cNvSpPr>
            <a:spLocks/>
          </p:cNvSpPr>
          <p:nvPr/>
        </p:nvSpPr>
        <p:spPr bwMode="auto">
          <a:xfrm>
            <a:off x="4965482" y="2776677"/>
            <a:ext cx="202107" cy="46471"/>
          </a:xfrm>
          <a:custGeom>
            <a:avLst/>
            <a:gdLst>
              <a:gd name="T0" fmla="*/ 0 w 241"/>
              <a:gd name="T1" fmla="*/ 18 h 41"/>
              <a:gd name="T2" fmla="*/ 59 w 241"/>
              <a:gd name="T3" fmla="*/ 0 h 41"/>
              <a:gd name="T4" fmla="*/ 0 60000 65536"/>
              <a:gd name="T5" fmla="*/ 0 60000 65536"/>
              <a:gd name="T6" fmla="*/ 0 w 241"/>
              <a:gd name="T7" fmla="*/ 0 h 41"/>
              <a:gd name="T8" fmla="*/ 241 w 241"/>
              <a:gd name="T9" fmla="*/ 41 h 4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1" h="41">
                <a:moveTo>
                  <a:pt x="0" y="40"/>
                </a:moveTo>
                <a:lnTo>
                  <a:pt x="240" y="0"/>
                </a:lnTo>
              </a:path>
            </a:pathLst>
          </a:custGeom>
          <a:noFill/>
          <a:ln w="12700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7" name="Freeform 209">
            <a:extLst>
              <a:ext uri="{FF2B5EF4-FFF2-40B4-BE49-F238E27FC236}">
                <a16:creationId xmlns:a16="http://schemas.microsoft.com/office/drawing/2014/main" id="{0B45EE40-0D78-4B6B-BB31-533D1DE92EEC}"/>
              </a:ext>
            </a:extLst>
          </p:cNvPr>
          <p:cNvSpPr>
            <a:spLocks/>
          </p:cNvSpPr>
          <p:nvPr/>
        </p:nvSpPr>
        <p:spPr bwMode="auto">
          <a:xfrm>
            <a:off x="4965482" y="2831349"/>
            <a:ext cx="202107" cy="35537"/>
          </a:xfrm>
          <a:custGeom>
            <a:avLst/>
            <a:gdLst>
              <a:gd name="T0" fmla="*/ 0 w 241"/>
              <a:gd name="T1" fmla="*/ 13 h 33"/>
              <a:gd name="T2" fmla="*/ 59 w 241"/>
              <a:gd name="T3" fmla="*/ 0 h 33"/>
              <a:gd name="T4" fmla="*/ 0 60000 65536"/>
              <a:gd name="T5" fmla="*/ 0 60000 65536"/>
              <a:gd name="T6" fmla="*/ 0 w 241"/>
              <a:gd name="T7" fmla="*/ 0 h 33"/>
              <a:gd name="T8" fmla="*/ 241 w 241"/>
              <a:gd name="T9" fmla="*/ 33 h 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1" h="33">
                <a:moveTo>
                  <a:pt x="0" y="32"/>
                </a:moveTo>
                <a:lnTo>
                  <a:pt x="240" y="0"/>
                </a:lnTo>
              </a:path>
            </a:pathLst>
          </a:custGeom>
          <a:noFill/>
          <a:ln w="12700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8" name="Freeform 210">
            <a:extLst>
              <a:ext uri="{FF2B5EF4-FFF2-40B4-BE49-F238E27FC236}">
                <a16:creationId xmlns:a16="http://schemas.microsoft.com/office/drawing/2014/main" id="{746414D3-088A-4934-9C0A-D55DAB3B6FBB}"/>
              </a:ext>
            </a:extLst>
          </p:cNvPr>
          <p:cNvSpPr>
            <a:spLocks/>
          </p:cNvSpPr>
          <p:nvPr/>
        </p:nvSpPr>
        <p:spPr bwMode="auto">
          <a:xfrm>
            <a:off x="4965482" y="2883288"/>
            <a:ext cx="194974" cy="25969"/>
          </a:xfrm>
          <a:custGeom>
            <a:avLst/>
            <a:gdLst>
              <a:gd name="T0" fmla="*/ 0 w 233"/>
              <a:gd name="T1" fmla="*/ 8 h 25"/>
              <a:gd name="T2" fmla="*/ 57 w 233"/>
              <a:gd name="T3" fmla="*/ 0 h 25"/>
              <a:gd name="T4" fmla="*/ 0 60000 65536"/>
              <a:gd name="T5" fmla="*/ 0 60000 65536"/>
              <a:gd name="T6" fmla="*/ 0 w 233"/>
              <a:gd name="T7" fmla="*/ 0 h 25"/>
              <a:gd name="T8" fmla="*/ 233 w 233"/>
              <a:gd name="T9" fmla="*/ 25 h 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25">
                <a:moveTo>
                  <a:pt x="0" y="24"/>
                </a:moveTo>
                <a:lnTo>
                  <a:pt x="232" y="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9" name="Freeform 211">
            <a:extLst>
              <a:ext uri="{FF2B5EF4-FFF2-40B4-BE49-F238E27FC236}">
                <a16:creationId xmlns:a16="http://schemas.microsoft.com/office/drawing/2014/main" id="{8AA2861E-0676-4FC5-BB2B-16AA035317F8}"/>
              </a:ext>
            </a:extLst>
          </p:cNvPr>
          <p:cNvSpPr>
            <a:spLocks/>
          </p:cNvSpPr>
          <p:nvPr/>
        </p:nvSpPr>
        <p:spPr bwMode="auto">
          <a:xfrm>
            <a:off x="4965482" y="2927026"/>
            <a:ext cx="194974" cy="36903"/>
          </a:xfrm>
          <a:custGeom>
            <a:avLst/>
            <a:gdLst>
              <a:gd name="T0" fmla="*/ 0 w 233"/>
              <a:gd name="T1" fmla="*/ 14 h 33"/>
              <a:gd name="T2" fmla="*/ 57 w 233"/>
              <a:gd name="T3" fmla="*/ 0 h 33"/>
              <a:gd name="T4" fmla="*/ 0 60000 65536"/>
              <a:gd name="T5" fmla="*/ 0 60000 65536"/>
              <a:gd name="T6" fmla="*/ 0 w 233"/>
              <a:gd name="T7" fmla="*/ 0 h 33"/>
              <a:gd name="T8" fmla="*/ 233 w 233"/>
              <a:gd name="T9" fmla="*/ 33 h 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33">
                <a:moveTo>
                  <a:pt x="0" y="32"/>
                </a:moveTo>
                <a:lnTo>
                  <a:pt x="232" y="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0" name="Freeform 212">
            <a:extLst>
              <a:ext uri="{FF2B5EF4-FFF2-40B4-BE49-F238E27FC236}">
                <a16:creationId xmlns:a16="http://schemas.microsoft.com/office/drawing/2014/main" id="{DD25A7A0-1386-4CCC-9E59-16F2822EABD5}"/>
              </a:ext>
            </a:extLst>
          </p:cNvPr>
          <p:cNvSpPr>
            <a:spLocks/>
          </p:cNvSpPr>
          <p:nvPr/>
        </p:nvSpPr>
        <p:spPr bwMode="auto">
          <a:xfrm>
            <a:off x="4965482" y="2980332"/>
            <a:ext cx="194974" cy="25969"/>
          </a:xfrm>
          <a:custGeom>
            <a:avLst/>
            <a:gdLst>
              <a:gd name="T0" fmla="*/ 0 w 233"/>
              <a:gd name="T1" fmla="*/ 8 h 25"/>
              <a:gd name="T2" fmla="*/ 57 w 233"/>
              <a:gd name="T3" fmla="*/ 0 h 25"/>
              <a:gd name="T4" fmla="*/ 0 60000 65536"/>
              <a:gd name="T5" fmla="*/ 0 60000 65536"/>
              <a:gd name="T6" fmla="*/ 0 w 233"/>
              <a:gd name="T7" fmla="*/ 0 h 25"/>
              <a:gd name="T8" fmla="*/ 233 w 233"/>
              <a:gd name="T9" fmla="*/ 25 h 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25">
                <a:moveTo>
                  <a:pt x="0" y="24"/>
                </a:moveTo>
                <a:lnTo>
                  <a:pt x="232" y="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1" name="Freeform 213">
            <a:extLst>
              <a:ext uri="{FF2B5EF4-FFF2-40B4-BE49-F238E27FC236}">
                <a16:creationId xmlns:a16="http://schemas.microsoft.com/office/drawing/2014/main" id="{E91F0850-AFC2-4A92-891D-0FC9B51D9EE1}"/>
              </a:ext>
            </a:extLst>
          </p:cNvPr>
          <p:cNvSpPr>
            <a:spLocks/>
          </p:cNvSpPr>
          <p:nvPr/>
        </p:nvSpPr>
        <p:spPr bwMode="auto">
          <a:xfrm>
            <a:off x="4965482" y="3032270"/>
            <a:ext cx="194974" cy="17769"/>
          </a:xfrm>
          <a:custGeom>
            <a:avLst/>
            <a:gdLst>
              <a:gd name="T0" fmla="*/ 0 w 233"/>
              <a:gd name="T1" fmla="*/ 5 h 17"/>
              <a:gd name="T2" fmla="*/ 57 w 233"/>
              <a:gd name="T3" fmla="*/ 0 h 17"/>
              <a:gd name="T4" fmla="*/ 0 60000 65536"/>
              <a:gd name="T5" fmla="*/ 0 60000 65536"/>
              <a:gd name="T6" fmla="*/ 0 w 233"/>
              <a:gd name="T7" fmla="*/ 0 h 17"/>
              <a:gd name="T8" fmla="*/ 233 w 233"/>
              <a:gd name="T9" fmla="*/ 17 h 1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17">
                <a:moveTo>
                  <a:pt x="0" y="16"/>
                </a:moveTo>
                <a:lnTo>
                  <a:pt x="232" y="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2" name="Freeform 214">
            <a:extLst>
              <a:ext uri="{FF2B5EF4-FFF2-40B4-BE49-F238E27FC236}">
                <a16:creationId xmlns:a16="http://schemas.microsoft.com/office/drawing/2014/main" id="{B06A4519-9A83-4CEF-8ACB-07E5F18F7319}"/>
              </a:ext>
            </a:extLst>
          </p:cNvPr>
          <p:cNvSpPr>
            <a:spLocks/>
          </p:cNvSpPr>
          <p:nvPr/>
        </p:nvSpPr>
        <p:spPr bwMode="auto">
          <a:xfrm>
            <a:off x="4965482" y="3084208"/>
            <a:ext cx="194974" cy="9567"/>
          </a:xfrm>
          <a:custGeom>
            <a:avLst/>
            <a:gdLst>
              <a:gd name="T0" fmla="*/ 0 w 233"/>
              <a:gd name="T1" fmla="*/ 3 h 9"/>
              <a:gd name="T2" fmla="*/ 57 w 233"/>
              <a:gd name="T3" fmla="*/ 0 h 9"/>
              <a:gd name="T4" fmla="*/ 0 60000 65536"/>
              <a:gd name="T5" fmla="*/ 0 60000 65536"/>
              <a:gd name="T6" fmla="*/ 0 w 233"/>
              <a:gd name="T7" fmla="*/ 0 h 9"/>
              <a:gd name="T8" fmla="*/ 233 w 233"/>
              <a:gd name="T9" fmla="*/ 9 h 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9">
                <a:moveTo>
                  <a:pt x="0" y="8"/>
                </a:moveTo>
                <a:lnTo>
                  <a:pt x="232" y="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3" name="Freeform 215">
            <a:extLst>
              <a:ext uri="{FF2B5EF4-FFF2-40B4-BE49-F238E27FC236}">
                <a16:creationId xmlns:a16="http://schemas.microsoft.com/office/drawing/2014/main" id="{7CC05771-2FD0-4CFF-A85A-3931211270A6}"/>
              </a:ext>
            </a:extLst>
          </p:cNvPr>
          <p:cNvSpPr>
            <a:spLocks/>
          </p:cNvSpPr>
          <p:nvPr/>
        </p:nvSpPr>
        <p:spPr bwMode="auto">
          <a:xfrm>
            <a:off x="4965482" y="3136147"/>
            <a:ext cx="194974" cy="2733"/>
          </a:xfrm>
          <a:custGeom>
            <a:avLst/>
            <a:gdLst>
              <a:gd name="T0" fmla="*/ 0 w 233"/>
              <a:gd name="T1" fmla="*/ 0 h 1"/>
              <a:gd name="T2" fmla="*/ 57 w 233"/>
              <a:gd name="T3" fmla="*/ 0 h 1"/>
              <a:gd name="T4" fmla="*/ 0 60000 65536"/>
              <a:gd name="T5" fmla="*/ 0 60000 65536"/>
              <a:gd name="T6" fmla="*/ 0 w 233"/>
              <a:gd name="T7" fmla="*/ 0 h 1"/>
              <a:gd name="T8" fmla="*/ 233 w 23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1">
                <a:moveTo>
                  <a:pt x="0" y="0"/>
                </a:moveTo>
                <a:lnTo>
                  <a:pt x="232" y="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4" name="Freeform 216">
            <a:extLst>
              <a:ext uri="{FF2B5EF4-FFF2-40B4-BE49-F238E27FC236}">
                <a16:creationId xmlns:a16="http://schemas.microsoft.com/office/drawing/2014/main" id="{069D752D-CEEA-4AFB-820D-23DBD9BEC335}"/>
              </a:ext>
            </a:extLst>
          </p:cNvPr>
          <p:cNvSpPr>
            <a:spLocks/>
          </p:cNvSpPr>
          <p:nvPr/>
        </p:nvSpPr>
        <p:spPr bwMode="auto">
          <a:xfrm>
            <a:off x="4965482" y="3891989"/>
            <a:ext cx="202107" cy="132580"/>
          </a:xfrm>
          <a:custGeom>
            <a:avLst/>
            <a:gdLst>
              <a:gd name="T0" fmla="*/ 0 w 241"/>
              <a:gd name="T1" fmla="*/ 0 h 121"/>
              <a:gd name="T2" fmla="*/ 59 w 241"/>
              <a:gd name="T3" fmla="*/ 50 h 121"/>
              <a:gd name="T4" fmla="*/ 0 60000 65536"/>
              <a:gd name="T5" fmla="*/ 0 60000 65536"/>
              <a:gd name="T6" fmla="*/ 0 w 241"/>
              <a:gd name="T7" fmla="*/ 0 h 121"/>
              <a:gd name="T8" fmla="*/ 241 w 241"/>
              <a:gd name="T9" fmla="*/ 121 h 12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1" h="121">
                <a:moveTo>
                  <a:pt x="0" y="0"/>
                </a:moveTo>
                <a:lnTo>
                  <a:pt x="240" y="120"/>
                </a:lnTo>
              </a:path>
            </a:pathLst>
          </a:custGeom>
          <a:noFill/>
          <a:ln w="12700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5" name="Freeform 217">
            <a:extLst>
              <a:ext uri="{FF2B5EF4-FFF2-40B4-BE49-F238E27FC236}">
                <a16:creationId xmlns:a16="http://schemas.microsoft.com/office/drawing/2014/main" id="{2B246175-969F-496E-B199-FC1BC86B8B30}"/>
              </a:ext>
            </a:extLst>
          </p:cNvPr>
          <p:cNvSpPr>
            <a:spLocks/>
          </p:cNvSpPr>
          <p:nvPr/>
        </p:nvSpPr>
        <p:spPr bwMode="auto">
          <a:xfrm>
            <a:off x="4965482" y="3848250"/>
            <a:ext cx="194974" cy="124379"/>
          </a:xfrm>
          <a:custGeom>
            <a:avLst/>
            <a:gdLst>
              <a:gd name="T0" fmla="*/ 0 w 233"/>
              <a:gd name="T1" fmla="*/ 0 h 113"/>
              <a:gd name="T2" fmla="*/ 57 w 233"/>
              <a:gd name="T3" fmla="*/ 47 h 113"/>
              <a:gd name="T4" fmla="*/ 0 60000 65536"/>
              <a:gd name="T5" fmla="*/ 0 60000 65536"/>
              <a:gd name="T6" fmla="*/ 0 w 233"/>
              <a:gd name="T7" fmla="*/ 0 h 113"/>
              <a:gd name="T8" fmla="*/ 233 w 233"/>
              <a:gd name="T9" fmla="*/ 113 h 11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113">
                <a:moveTo>
                  <a:pt x="0" y="0"/>
                </a:moveTo>
                <a:lnTo>
                  <a:pt x="232" y="112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6" name="Freeform 218">
            <a:extLst>
              <a:ext uri="{FF2B5EF4-FFF2-40B4-BE49-F238E27FC236}">
                <a16:creationId xmlns:a16="http://schemas.microsoft.com/office/drawing/2014/main" id="{E4BA9911-6390-4E5D-9C1F-BC53A5DFE4CC}"/>
              </a:ext>
            </a:extLst>
          </p:cNvPr>
          <p:cNvSpPr>
            <a:spLocks/>
          </p:cNvSpPr>
          <p:nvPr/>
        </p:nvSpPr>
        <p:spPr bwMode="auto">
          <a:xfrm>
            <a:off x="4965482" y="3803147"/>
            <a:ext cx="194974" cy="114811"/>
          </a:xfrm>
          <a:custGeom>
            <a:avLst/>
            <a:gdLst>
              <a:gd name="T0" fmla="*/ 0 w 233"/>
              <a:gd name="T1" fmla="*/ 0 h 105"/>
              <a:gd name="T2" fmla="*/ 57 w 233"/>
              <a:gd name="T3" fmla="*/ 42 h 105"/>
              <a:gd name="T4" fmla="*/ 0 60000 65536"/>
              <a:gd name="T5" fmla="*/ 0 60000 65536"/>
              <a:gd name="T6" fmla="*/ 0 w 233"/>
              <a:gd name="T7" fmla="*/ 0 h 105"/>
              <a:gd name="T8" fmla="*/ 233 w 233"/>
              <a:gd name="T9" fmla="*/ 105 h 1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105">
                <a:moveTo>
                  <a:pt x="0" y="0"/>
                </a:moveTo>
                <a:lnTo>
                  <a:pt x="232" y="104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7" name="Freeform 219">
            <a:extLst>
              <a:ext uri="{FF2B5EF4-FFF2-40B4-BE49-F238E27FC236}">
                <a16:creationId xmlns:a16="http://schemas.microsoft.com/office/drawing/2014/main" id="{58B38271-2CA2-4093-AC1C-BD01965E1503}"/>
              </a:ext>
            </a:extLst>
          </p:cNvPr>
          <p:cNvSpPr>
            <a:spLocks/>
          </p:cNvSpPr>
          <p:nvPr/>
        </p:nvSpPr>
        <p:spPr bwMode="auto">
          <a:xfrm>
            <a:off x="4965482" y="3759408"/>
            <a:ext cx="194974" cy="106611"/>
          </a:xfrm>
          <a:custGeom>
            <a:avLst/>
            <a:gdLst>
              <a:gd name="T0" fmla="*/ 0 w 233"/>
              <a:gd name="T1" fmla="*/ 0 h 97"/>
              <a:gd name="T2" fmla="*/ 57 w 233"/>
              <a:gd name="T3" fmla="*/ 40 h 97"/>
              <a:gd name="T4" fmla="*/ 0 60000 65536"/>
              <a:gd name="T5" fmla="*/ 0 60000 65536"/>
              <a:gd name="T6" fmla="*/ 0 w 233"/>
              <a:gd name="T7" fmla="*/ 0 h 97"/>
              <a:gd name="T8" fmla="*/ 233 w 233"/>
              <a:gd name="T9" fmla="*/ 97 h 9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97">
                <a:moveTo>
                  <a:pt x="0" y="0"/>
                </a:moveTo>
                <a:lnTo>
                  <a:pt x="232" y="96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8" name="Freeform 220">
            <a:extLst>
              <a:ext uri="{FF2B5EF4-FFF2-40B4-BE49-F238E27FC236}">
                <a16:creationId xmlns:a16="http://schemas.microsoft.com/office/drawing/2014/main" id="{B5DAA8BA-E514-472E-B7AF-84224E95811A}"/>
              </a:ext>
            </a:extLst>
          </p:cNvPr>
          <p:cNvSpPr>
            <a:spLocks/>
          </p:cNvSpPr>
          <p:nvPr/>
        </p:nvSpPr>
        <p:spPr bwMode="auto">
          <a:xfrm>
            <a:off x="4965482" y="3715671"/>
            <a:ext cx="194974" cy="98410"/>
          </a:xfrm>
          <a:custGeom>
            <a:avLst/>
            <a:gdLst>
              <a:gd name="T0" fmla="*/ 0 w 233"/>
              <a:gd name="T1" fmla="*/ 0 h 89"/>
              <a:gd name="T2" fmla="*/ 57 w 233"/>
              <a:gd name="T3" fmla="*/ 37 h 89"/>
              <a:gd name="T4" fmla="*/ 0 60000 65536"/>
              <a:gd name="T5" fmla="*/ 0 60000 65536"/>
              <a:gd name="T6" fmla="*/ 0 w 233"/>
              <a:gd name="T7" fmla="*/ 0 h 89"/>
              <a:gd name="T8" fmla="*/ 233 w 233"/>
              <a:gd name="T9" fmla="*/ 89 h 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89">
                <a:moveTo>
                  <a:pt x="0" y="0"/>
                </a:moveTo>
                <a:lnTo>
                  <a:pt x="232" y="88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9" name="Freeform 221">
            <a:extLst>
              <a:ext uri="{FF2B5EF4-FFF2-40B4-BE49-F238E27FC236}">
                <a16:creationId xmlns:a16="http://schemas.microsoft.com/office/drawing/2014/main" id="{03D98B77-BEE8-4DB8-ADA9-5315DE23A793}"/>
              </a:ext>
            </a:extLst>
          </p:cNvPr>
          <p:cNvSpPr>
            <a:spLocks/>
          </p:cNvSpPr>
          <p:nvPr/>
        </p:nvSpPr>
        <p:spPr bwMode="auto">
          <a:xfrm>
            <a:off x="4965482" y="3673300"/>
            <a:ext cx="202107" cy="87475"/>
          </a:xfrm>
          <a:custGeom>
            <a:avLst/>
            <a:gdLst>
              <a:gd name="T0" fmla="*/ 0 w 241"/>
              <a:gd name="T1" fmla="*/ 0 h 81"/>
              <a:gd name="T2" fmla="*/ 59 w 241"/>
              <a:gd name="T3" fmla="*/ 32 h 81"/>
              <a:gd name="T4" fmla="*/ 0 60000 65536"/>
              <a:gd name="T5" fmla="*/ 0 60000 65536"/>
              <a:gd name="T6" fmla="*/ 0 w 241"/>
              <a:gd name="T7" fmla="*/ 0 h 81"/>
              <a:gd name="T8" fmla="*/ 241 w 241"/>
              <a:gd name="T9" fmla="*/ 81 h 8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1" h="81">
                <a:moveTo>
                  <a:pt x="0" y="0"/>
                </a:moveTo>
                <a:lnTo>
                  <a:pt x="240" y="80"/>
                </a:lnTo>
              </a:path>
            </a:pathLst>
          </a:custGeom>
          <a:noFill/>
          <a:ln w="12700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90" name="Freeform 222">
            <a:extLst>
              <a:ext uri="{FF2B5EF4-FFF2-40B4-BE49-F238E27FC236}">
                <a16:creationId xmlns:a16="http://schemas.microsoft.com/office/drawing/2014/main" id="{41F4017A-425E-4D9F-BF4E-45E9EE1E733C}"/>
              </a:ext>
            </a:extLst>
          </p:cNvPr>
          <p:cNvSpPr>
            <a:spLocks/>
          </p:cNvSpPr>
          <p:nvPr/>
        </p:nvSpPr>
        <p:spPr bwMode="auto">
          <a:xfrm>
            <a:off x="4965482" y="3628196"/>
            <a:ext cx="194974" cy="80641"/>
          </a:xfrm>
          <a:custGeom>
            <a:avLst/>
            <a:gdLst>
              <a:gd name="T0" fmla="*/ 0 w 233"/>
              <a:gd name="T1" fmla="*/ 0 h 73"/>
              <a:gd name="T2" fmla="*/ 57 w 233"/>
              <a:gd name="T3" fmla="*/ 31 h 73"/>
              <a:gd name="T4" fmla="*/ 0 60000 65536"/>
              <a:gd name="T5" fmla="*/ 0 60000 65536"/>
              <a:gd name="T6" fmla="*/ 0 w 233"/>
              <a:gd name="T7" fmla="*/ 0 h 73"/>
              <a:gd name="T8" fmla="*/ 233 w 233"/>
              <a:gd name="T9" fmla="*/ 73 h 7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73">
                <a:moveTo>
                  <a:pt x="0" y="0"/>
                </a:moveTo>
                <a:lnTo>
                  <a:pt x="232" y="72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91" name="Freeform 223">
            <a:extLst>
              <a:ext uri="{FF2B5EF4-FFF2-40B4-BE49-F238E27FC236}">
                <a16:creationId xmlns:a16="http://schemas.microsoft.com/office/drawing/2014/main" id="{FE960C29-6BAE-46CF-A043-F0E10D187060}"/>
              </a:ext>
            </a:extLst>
          </p:cNvPr>
          <p:cNvSpPr>
            <a:spLocks/>
          </p:cNvSpPr>
          <p:nvPr/>
        </p:nvSpPr>
        <p:spPr bwMode="auto">
          <a:xfrm>
            <a:off x="4965482" y="3584458"/>
            <a:ext cx="194974" cy="71074"/>
          </a:xfrm>
          <a:custGeom>
            <a:avLst/>
            <a:gdLst>
              <a:gd name="T0" fmla="*/ 0 w 233"/>
              <a:gd name="T1" fmla="*/ 0 h 65"/>
              <a:gd name="T2" fmla="*/ 57 w 233"/>
              <a:gd name="T3" fmla="*/ 26 h 65"/>
              <a:gd name="T4" fmla="*/ 0 60000 65536"/>
              <a:gd name="T5" fmla="*/ 0 60000 65536"/>
              <a:gd name="T6" fmla="*/ 0 w 233"/>
              <a:gd name="T7" fmla="*/ 0 h 65"/>
              <a:gd name="T8" fmla="*/ 233 w 233"/>
              <a:gd name="T9" fmla="*/ 65 h 6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65">
                <a:moveTo>
                  <a:pt x="0" y="0"/>
                </a:moveTo>
                <a:lnTo>
                  <a:pt x="232" y="64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92" name="Freeform 224">
            <a:extLst>
              <a:ext uri="{FF2B5EF4-FFF2-40B4-BE49-F238E27FC236}">
                <a16:creationId xmlns:a16="http://schemas.microsoft.com/office/drawing/2014/main" id="{ED32F295-1A9A-43DD-9123-B1C2BA1B5277}"/>
              </a:ext>
            </a:extLst>
          </p:cNvPr>
          <p:cNvSpPr>
            <a:spLocks/>
          </p:cNvSpPr>
          <p:nvPr/>
        </p:nvSpPr>
        <p:spPr bwMode="auto">
          <a:xfrm>
            <a:off x="4965482" y="3540720"/>
            <a:ext cx="194974" cy="61506"/>
          </a:xfrm>
          <a:custGeom>
            <a:avLst/>
            <a:gdLst>
              <a:gd name="T0" fmla="*/ 0 w 233"/>
              <a:gd name="T1" fmla="*/ 0 h 57"/>
              <a:gd name="T2" fmla="*/ 57 w 233"/>
              <a:gd name="T3" fmla="*/ 22 h 57"/>
              <a:gd name="T4" fmla="*/ 0 60000 65536"/>
              <a:gd name="T5" fmla="*/ 0 60000 65536"/>
              <a:gd name="T6" fmla="*/ 0 w 233"/>
              <a:gd name="T7" fmla="*/ 0 h 57"/>
              <a:gd name="T8" fmla="*/ 233 w 233"/>
              <a:gd name="T9" fmla="*/ 57 h 5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57">
                <a:moveTo>
                  <a:pt x="0" y="0"/>
                </a:moveTo>
                <a:lnTo>
                  <a:pt x="232" y="56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93" name="Freeform 225">
            <a:extLst>
              <a:ext uri="{FF2B5EF4-FFF2-40B4-BE49-F238E27FC236}">
                <a16:creationId xmlns:a16="http://schemas.microsoft.com/office/drawing/2014/main" id="{BD849C44-E6A3-4F82-829E-5744DE66A755}"/>
              </a:ext>
            </a:extLst>
          </p:cNvPr>
          <p:cNvSpPr>
            <a:spLocks/>
          </p:cNvSpPr>
          <p:nvPr/>
        </p:nvSpPr>
        <p:spPr bwMode="auto">
          <a:xfrm>
            <a:off x="4965482" y="3495616"/>
            <a:ext cx="202107" cy="54672"/>
          </a:xfrm>
          <a:custGeom>
            <a:avLst/>
            <a:gdLst>
              <a:gd name="T0" fmla="*/ 0 w 241"/>
              <a:gd name="T1" fmla="*/ 0 h 49"/>
              <a:gd name="T2" fmla="*/ 59 w 241"/>
              <a:gd name="T3" fmla="*/ 21 h 49"/>
              <a:gd name="T4" fmla="*/ 0 60000 65536"/>
              <a:gd name="T5" fmla="*/ 0 60000 65536"/>
              <a:gd name="T6" fmla="*/ 0 w 241"/>
              <a:gd name="T7" fmla="*/ 0 h 49"/>
              <a:gd name="T8" fmla="*/ 241 w 241"/>
              <a:gd name="T9" fmla="*/ 49 h 4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1" h="49">
                <a:moveTo>
                  <a:pt x="0" y="0"/>
                </a:moveTo>
                <a:lnTo>
                  <a:pt x="240" y="48"/>
                </a:lnTo>
              </a:path>
            </a:pathLst>
          </a:custGeom>
          <a:noFill/>
          <a:ln w="12700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94" name="Freeform 226">
            <a:extLst>
              <a:ext uri="{FF2B5EF4-FFF2-40B4-BE49-F238E27FC236}">
                <a16:creationId xmlns:a16="http://schemas.microsoft.com/office/drawing/2014/main" id="{E1D03F6D-9113-4B67-B148-21F43F86CB56}"/>
              </a:ext>
            </a:extLst>
          </p:cNvPr>
          <p:cNvSpPr>
            <a:spLocks/>
          </p:cNvSpPr>
          <p:nvPr/>
        </p:nvSpPr>
        <p:spPr bwMode="auto">
          <a:xfrm>
            <a:off x="4965482" y="3451878"/>
            <a:ext cx="202107" cy="46471"/>
          </a:xfrm>
          <a:custGeom>
            <a:avLst/>
            <a:gdLst>
              <a:gd name="T0" fmla="*/ 0 w 241"/>
              <a:gd name="T1" fmla="*/ 0 h 41"/>
              <a:gd name="T2" fmla="*/ 59 w 241"/>
              <a:gd name="T3" fmla="*/ 18 h 41"/>
              <a:gd name="T4" fmla="*/ 0 60000 65536"/>
              <a:gd name="T5" fmla="*/ 0 60000 65536"/>
              <a:gd name="T6" fmla="*/ 0 w 241"/>
              <a:gd name="T7" fmla="*/ 0 h 41"/>
              <a:gd name="T8" fmla="*/ 241 w 241"/>
              <a:gd name="T9" fmla="*/ 41 h 4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1" h="41">
                <a:moveTo>
                  <a:pt x="0" y="0"/>
                </a:moveTo>
                <a:lnTo>
                  <a:pt x="240" y="40"/>
                </a:lnTo>
              </a:path>
            </a:pathLst>
          </a:custGeom>
          <a:noFill/>
          <a:ln w="12700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95" name="Freeform 227">
            <a:extLst>
              <a:ext uri="{FF2B5EF4-FFF2-40B4-BE49-F238E27FC236}">
                <a16:creationId xmlns:a16="http://schemas.microsoft.com/office/drawing/2014/main" id="{9A9117E9-0011-41CB-A933-D517E57E502C}"/>
              </a:ext>
            </a:extLst>
          </p:cNvPr>
          <p:cNvSpPr>
            <a:spLocks/>
          </p:cNvSpPr>
          <p:nvPr/>
        </p:nvSpPr>
        <p:spPr bwMode="auto">
          <a:xfrm>
            <a:off x="4965482" y="3409507"/>
            <a:ext cx="202107" cy="36903"/>
          </a:xfrm>
          <a:custGeom>
            <a:avLst/>
            <a:gdLst>
              <a:gd name="T0" fmla="*/ 0 w 241"/>
              <a:gd name="T1" fmla="*/ 0 h 33"/>
              <a:gd name="T2" fmla="*/ 59 w 241"/>
              <a:gd name="T3" fmla="*/ 14 h 33"/>
              <a:gd name="T4" fmla="*/ 0 60000 65536"/>
              <a:gd name="T5" fmla="*/ 0 60000 65536"/>
              <a:gd name="T6" fmla="*/ 0 w 241"/>
              <a:gd name="T7" fmla="*/ 0 h 33"/>
              <a:gd name="T8" fmla="*/ 241 w 241"/>
              <a:gd name="T9" fmla="*/ 33 h 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1" h="33">
                <a:moveTo>
                  <a:pt x="0" y="0"/>
                </a:moveTo>
                <a:lnTo>
                  <a:pt x="240" y="32"/>
                </a:lnTo>
              </a:path>
            </a:pathLst>
          </a:custGeom>
          <a:noFill/>
          <a:ln w="12700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96" name="Freeform 228">
            <a:extLst>
              <a:ext uri="{FF2B5EF4-FFF2-40B4-BE49-F238E27FC236}">
                <a16:creationId xmlns:a16="http://schemas.microsoft.com/office/drawing/2014/main" id="{3E65D5A5-C04C-4654-8FE4-68DF967A05F5}"/>
              </a:ext>
            </a:extLst>
          </p:cNvPr>
          <p:cNvSpPr>
            <a:spLocks/>
          </p:cNvSpPr>
          <p:nvPr/>
        </p:nvSpPr>
        <p:spPr bwMode="auto">
          <a:xfrm>
            <a:off x="4965482" y="3365770"/>
            <a:ext cx="194974" cy="25969"/>
          </a:xfrm>
          <a:custGeom>
            <a:avLst/>
            <a:gdLst>
              <a:gd name="T0" fmla="*/ 0 w 233"/>
              <a:gd name="T1" fmla="*/ 0 h 25"/>
              <a:gd name="T2" fmla="*/ 57 w 233"/>
              <a:gd name="T3" fmla="*/ 8 h 25"/>
              <a:gd name="T4" fmla="*/ 0 60000 65536"/>
              <a:gd name="T5" fmla="*/ 0 60000 65536"/>
              <a:gd name="T6" fmla="*/ 0 w 233"/>
              <a:gd name="T7" fmla="*/ 0 h 25"/>
              <a:gd name="T8" fmla="*/ 233 w 233"/>
              <a:gd name="T9" fmla="*/ 25 h 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25">
                <a:moveTo>
                  <a:pt x="0" y="0"/>
                </a:moveTo>
                <a:lnTo>
                  <a:pt x="232" y="24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97" name="Freeform 229">
            <a:extLst>
              <a:ext uri="{FF2B5EF4-FFF2-40B4-BE49-F238E27FC236}">
                <a16:creationId xmlns:a16="http://schemas.microsoft.com/office/drawing/2014/main" id="{C7553F42-1DF3-4E11-8696-12D023B2657E}"/>
              </a:ext>
            </a:extLst>
          </p:cNvPr>
          <p:cNvSpPr>
            <a:spLocks/>
          </p:cNvSpPr>
          <p:nvPr/>
        </p:nvSpPr>
        <p:spPr bwMode="auto">
          <a:xfrm>
            <a:off x="4965482" y="3313831"/>
            <a:ext cx="194974" cy="35537"/>
          </a:xfrm>
          <a:custGeom>
            <a:avLst/>
            <a:gdLst>
              <a:gd name="T0" fmla="*/ 0 w 233"/>
              <a:gd name="T1" fmla="*/ 0 h 33"/>
              <a:gd name="T2" fmla="*/ 57 w 233"/>
              <a:gd name="T3" fmla="*/ 13 h 33"/>
              <a:gd name="T4" fmla="*/ 0 60000 65536"/>
              <a:gd name="T5" fmla="*/ 0 60000 65536"/>
              <a:gd name="T6" fmla="*/ 0 w 233"/>
              <a:gd name="T7" fmla="*/ 0 h 33"/>
              <a:gd name="T8" fmla="*/ 233 w 233"/>
              <a:gd name="T9" fmla="*/ 33 h 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33">
                <a:moveTo>
                  <a:pt x="0" y="0"/>
                </a:moveTo>
                <a:lnTo>
                  <a:pt x="232" y="32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98" name="Freeform 230">
            <a:extLst>
              <a:ext uri="{FF2B5EF4-FFF2-40B4-BE49-F238E27FC236}">
                <a16:creationId xmlns:a16="http://schemas.microsoft.com/office/drawing/2014/main" id="{5E3EFC8F-9B57-4225-9021-92E3EA11AA5F}"/>
              </a:ext>
            </a:extLst>
          </p:cNvPr>
          <p:cNvSpPr>
            <a:spLocks/>
          </p:cNvSpPr>
          <p:nvPr/>
        </p:nvSpPr>
        <p:spPr bwMode="auto">
          <a:xfrm>
            <a:off x="4965482" y="3268726"/>
            <a:ext cx="194974" cy="25969"/>
          </a:xfrm>
          <a:custGeom>
            <a:avLst/>
            <a:gdLst>
              <a:gd name="T0" fmla="*/ 0 w 233"/>
              <a:gd name="T1" fmla="*/ 0 h 25"/>
              <a:gd name="T2" fmla="*/ 57 w 233"/>
              <a:gd name="T3" fmla="*/ 8 h 25"/>
              <a:gd name="T4" fmla="*/ 0 60000 65536"/>
              <a:gd name="T5" fmla="*/ 0 60000 65536"/>
              <a:gd name="T6" fmla="*/ 0 w 233"/>
              <a:gd name="T7" fmla="*/ 0 h 25"/>
              <a:gd name="T8" fmla="*/ 233 w 233"/>
              <a:gd name="T9" fmla="*/ 25 h 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25">
                <a:moveTo>
                  <a:pt x="0" y="0"/>
                </a:moveTo>
                <a:lnTo>
                  <a:pt x="232" y="24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99" name="Freeform 231">
            <a:extLst>
              <a:ext uri="{FF2B5EF4-FFF2-40B4-BE49-F238E27FC236}">
                <a16:creationId xmlns:a16="http://schemas.microsoft.com/office/drawing/2014/main" id="{8ADED8CA-6734-40AF-AF2A-94539C846390}"/>
              </a:ext>
            </a:extLst>
          </p:cNvPr>
          <p:cNvSpPr>
            <a:spLocks/>
          </p:cNvSpPr>
          <p:nvPr/>
        </p:nvSpPr>
        <p:spPr bwMode="auto">
          <a:xfrm>
            <a:off x="4965482" y="3224989"/>
            <a:ext cx="194974" cy="17769"/>
          </a:xfrm>
          <a:custGeom>
            <a:avLst/>
            <a:gdLst>
              <a:gd name="T0" fmla="*/ 0 w 233"/>
              <a:gd name="T1" fmla="*/ 0 h 17"/>
              <a:gd name="T2" fmla="*/ 57 w 233"/>
              <a:gd name="T3" fmla="*/ 5 h 17"/>
              <a:gd name="T4" fmla="*/ 0 60000 65536"/>
              <a:gd name="T5" fmla="*/ 0 60000 65536"/>
              <a:gd name="T6" fmla="*/ 0 w 233"/>
              <a:gd name="T7" fmla="*/ 0 h 17"/>
              <a:gd name="T8" fmla="*/ 233 w 233"/>
              <a:gd name="T9" fmla="*/ 17 h 1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17">
                <a:moveTo>
                  <a:pt x="0" y="0"/>
                </a:moveTo>
                <a:lnTo>
                  <a:pt x="232" y="16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00" name="Freeform 232">
            <a:extLst>
              <a:ext uri="{FF2B5EF4-FFF2-40B4-BE49-F238E27FC236}">
                <a16:creationId xmlns:a16="http://schemas.microsoft.com/office/drawing/2014/main" id="{B3F8205E-3E47-456D-8382-8E58A9E9A376}"/>
              </a:ext>
            </a:extLst>
          </p:cNvPr>
          <p:cNvSpPr>
            <a:spLocks/>
          </p:cNvSpPr>
          <p:nvPr/>
        </p:nvSpPr>
        <p:spPr bwMode="auto">
          <a:xfrm>
            <a:off x="4965482" y="3181251"/>
            <a:ext cx="194974" cy="9567"/>
          </a:xfrm>
          <a:custGeom>
            <a:avLst/>
            <a:gdLst>
              <a:gd name="T0" fmla="*/ 0 w 233"/>
              <a:gd name="T1" fmla="*/ 0 h 9"/>
              <a:gd name="T2" fmla="*/ 57 w 233"/>
              <a:gd name="T3" fmla="*/ 3 h 9"/>
              <a:gd name="T4" fmla="*/ 0 60000 65536"/>
              <a:gd name="T5" fmla="*/ 0 60000 65536"/>
              <a:gd name="T6" fmla="*/ 0 w 233"/>
              <a:gd name="T7" fmla="*/ 0 h 9"/>
              <a:gd name="T8" fmla="*/ 233 w 233"/>
              <a:gd name="T9" fmla="*/ 9 h 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9">
                <a:moveTo>
                  <a:pt x="0" y="0"/>
                </a:moveTo>
                <a:lnTo>
                  <a:pt x="232" y="8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01" name="Freeform 233">
            <a:extLst>
              <a:ext uri="{FF2B5EF4-FFF2-40B4-BE49-F238E27FC236}">
                <a16:creationId xmlns:a16="http://schemas.microsoft.com/office/drawing/2014/main" id="{40DF0A6B-490C-4D45-ACC5-5665D7746096}"/>
              </a:ext>
            </a:extLst>
          </p:cNvPr>
          <p:cNvSpPr>
            <a:spLocks/>
          </p:cNvSpPr>
          <p:nvPr/>
        </p:nvSpPr>
        <p:spPr bwMode="auto">
          <a:xfrm>
            <a:off x="5005903" y="2313332"/>
            <a:ext cx="0" cy="1648364"/>
          </a:xfrm>
          <a:custGeom>
            <a:avLst/>
            <a:gdLst>
              <a:gd name="T0" fmla="*/ 0 w 1"/>
              <a:gd name="T1" fmla="*/ 0 h 1505"/>
              <a:gd name="T2" fmla="*/ 0 w 1"/>
              <a:gd name="T3" fmla="*/ 620 h 1505"/>
              <a:gd name="T4" fmla="*/ 0 60000 65536"/>
              <a:gd name="T5" fmla="*/ 0 60000 65536"/>
              <a:gd name="T6" fmla="*/ 0 w 1"/>
              <a:gd name="T7" fmla="*/ 0 h 1505"/>
              <a:gd name="T8" fmla="*/ 0 w 1"/>
              <a:gd name="T9" fmla="*/ 1505 h 15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505">
                <a:moveTo>
                  <a:pt x="0" y="0"/>
                </a:moveTo>
                <a:lnTo>
                  <a:pt x="0" y="1504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02" name="Freeform 234">
            <a:extLst>
              <a:ext uri="{FF2B5EF4-FFF2-40B4-BE49-F238E27FC236}">
                <a16:creationId xmlns:a16="http://schemas.microsoft.com/office/drawing/2014/main" id="{53353BAB-50C6-4123-A800-1BD29180955D}"/>
              </a:ext>
            </a:extLst>
          </p:cNvPr>
          <p:cNvSpPr>
            <a:spLocks/>
          </p:cNvSpPr>
          <p:nvPr/>
        </p:nvSpPr>
        <p:spPr bwMode="auto">
          <a:xfrm>
            <a:off x="5046325" y="2287363"/>
            <a:ext cx="1189" cy="1701669"/>
          </a:xfrm>
          <a:custGeom>
            <a:avLst/>
            <a:gdLst>
              <a:gd name="T0" fmla="*/ 0 w 1"/>
              <a:gd name="T1" fmla="*/ 0 h 1553"/>
              <a:gd name="T2" fmla="*/ 0 w 1"/>
              <a:gd name="T3" fmla="*/ 641 h 1553"/>
              <a:gd name="T4" fmla="*/ 0 60000 65536"/>
              <a:gd name="T5" fmla="*/ 0 60000 65536"/>
              <a:gd name="T6" fmla="*/ 0 w 1"/>
              <a:gd name="T7" fmla="*/ 0 h 1553"/>
              <a:gd name="T8" fmla="*/ 1 w 1"/>
              <a:gd name="T9" fmla="*/ 1553 h 155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553">
                <a:moveTo>
                  <a:pt x="0" y="0"/>
                </a:moveTo>
                <a:lnTo>
                  <a:pt x="0" y="1552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03" name="Freeform 235">
            <a:extLst>
              <a:ext uri="{FF2B5EF4-FFF2-40B4-BE49-F238E27FC236}">
                <a16:creationId xmlns:a16="http://schemas.microsoft.com/office/drawing/2014/main" id="{2080DD05-AA78-4830-B8EA-F5C8FFB61D69}"/>
              </a:ext>
            </a:extLst>
          </p:cNvPr>
          <p:cNvSpPr>
            <a:spLocks/>
          </p:cNvSpPr>
          <p:nvPr/>
        </p:nvSpPr>
        <p:spPr bwMode="auto">
          <a:xfrm>
            <a:off x="5086746" y="2250459"/>
            <a:ext cx="0" cy="1764542"/>
          </a:xfrm>
          <a:custGeom>
            <a:avLst/>
            <a:gdLst>
              <a:gd name="T0" fmla="*/ 0 w 1"/>
              <a:gd name="T1" fmla="*/ 0 h 1609"/>
              <a:gd name="T2" fmla="*/ 0 w 1"/>
              <a:gd name="T3" fmla="*/ 666 h 1609"/>
              <a:gd name="T4" fmla="*/ 0 60000 65536"/>
              <a:gd name="T5" fmla="*/ 0 60000 65536"/>
              <a:gd name="T6" fmla="*/ 0 w 1"/>
              <a:gd name="T7" fmla="*/ 0 h 1609"/>
              <a:gd name="T8" fmla="*/ 0 w 1"/>
              <a:gd name="T9" fmla="*/ 1609 h 160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609">
                <a:moveTo>
                  <a:pt x="0" y="0"/>
                </a:moveTo>
                <a:lnTo>
                  <a:pt x="0" y="1608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04" name="Freeform 236">
            <a:extLst>
              <a:ext uri="{FF2B5EF4-FFF2-40B4-BE49-F238E27FC236}">
                <a16:creationId xmlns:a16="http://schemas.microsoft.com/office/drawing/2014/main" id="{62C3AB5C-AA90-4BEC-BF68-E27B4434B3FE}"/>
              </a:ext>
            </a:extLst>
          </p:cNvPr>
          <p:cNvSpPr>
            <a:spLocks/>
          </p:cNvSpPr>
          <p:nvPr/>
        </p:nvSpPr>
        <p:spPr bwMode="auto">
          <a:xfrm>
            <a:off x="5120034" y="2229957"/>
            <a:ext cx="1189" cy="1824681"/>
          </a:xfrm>
          <a:custGeom>
            <a:avLst/>
            <a:gdLst>
              <a:gd name="T0" fmla="*/ 0 w 1"/>
              <a:gd name="T1" fmla="*/ 0 h 1665"/>
              <a:gd name="T2" fmla="*/ 0 w 1"/>
              <a:gd name="T3" fmla="*/ 688 h 1665"/>
              <a:gd name="T4" fmla="*/ 0 60000 65536"/>
              <a:gd name="T5" fmla="*/ 0 60000 65536"/>
              <a:gd name="T6" fmla="*/ 0 w 1"/>
              <a:gd name="T7" fmla="*/ 0 h 1665"/>
              <a:gd name="T8" fmla="*/ 1 w 1"/>
              <a:gd name="T9" fmla="*/ 1665 h 166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665">
                <a:moveTo>
                  <a:pt x="0" y="0"/>
                </a:moveTo>
                <a:lnTo>
                  <a:pt x="0" y="1664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05" name="AutoShape 185">
            <a:extLst>
              <a:ext uri="{FF2B5EF4-FFF2-40B4-BE49-F238E27FC236}">
                <a16:creationId xmlns:a16="http://schemas.microsoft.com/office/drawing/2014/main" id="{5AB99B8A-9519-4718-B22F-6850A9897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9659" y="2425632"/>
            <a:ext cx="73710" cy="1468533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>
              <a:spcBef>
                <a:spcPct val="0"/>
              </a:spcBef>
            </a:pPr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06" name="Freeform 238">
            <a:extLst>
              <a:ext uri="{FF2B5EF4-FFF2-40B4-BE49-F238E27FC236}">
                <a16:creationId xmlns:a16="http://schemas.microsoft.com/office/drawing/2014/main" id="{BAC12624-04EF-471D-A6C5-B4A7FF6F7E3D}"/>
              </a:ext>
            </a:extLst>
          </p:cNvPr>
          <p:cNvSpPr>
            <a:spLocks/>
          </p:cNvSpPr>
          <p:nvPr/>
        </p:nvSpPr>
        <p:spPr bwMode="auto">
          <a:xfrm>
            <a:off x="6581119" y="2436282"/>
            <a:ext cx="202107" cy="1448416"/>
          </a:xfrm>
          <a:custGeom>
            <a:avLst/>
            <a:gdLst>
              <a:gd name="T0" fmla="*/ 0 w 241"/>
              <a:gd name="T1" fmla="*/ 32 h 1705"/>
              <a:gd name="T2" fmla="*/ 0 w 241"/>
              <a:gd name="T3" fmla="*/ 419 h 1705"/>
              <a:gd name="T4" fmla="*/ 59 w 241"/>
              <a:gd name="T5" fmla="*/ 452 h 1705"/>
              <a:gd name="T6" fmla="*/ 59 w 241"/>
              <a:gd name="T7" fmla="*/ 0 h 1705"/>
              <a:gd name="T8" fmla="*/ 0 w 241"/>
              <a:gd name="T9" fmla="*/ 32 h 17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1"/>
              <a:gd name="T16" fmla="*/ 0 h 1705"/>
              <a:gd name="T17" fmla="*/ 241 w 241"/>
              <a:gd name="T18" fmla="*/ 1705 h 17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1" h="1705">
                <a:moveTo>
                  <a:pt x="0" y="120"/>
                </a:moveTo>
                <a:lnTo>
                  <a:pt x="0" y="1576"/>
                </a:lnTo>
                <a:lnTo>
                  <a:pt x="240" y="1704"/>
                </a:lnTo>
                <a:lnTo>
                  <a:pt x="240" y="0"/>
                </a:lnTo>
                <a:lnTo>
                  <a:pt x="0" y="120"/>
                </a:lnTo>
                <a:close/>
              </a:path>
            </a:pathLst>
          </a:custGeom>
          <a:noFill/>
          <a:ln w="28575" cmpd="sng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07" name="Freeform 239">
            <a:extLst>
              <a:ext uri="{FF2B5EF4-FFF2-40B4-BE49-F238E27FC236}">
                <a16:creationId xmlns:a16="http://schemas.microsoft.com/office/drawing/2014/main" id="{66B7F1AE-5450-477C-A527-0B370B18222B}"/>
              </a:ext>
            </a:extLst>
          </p:cNvPr>
          <p:cNvSpPr>
            <a:spLocks/>
          </p:cNvSpPr>
          <p:nvPr/>
        </p:nvSpPr>
        <p:spPr bwMode="auto">
          <a:xfrm>
            <a:off x="6581119" y="2469415"/>
            <a:ext cx="202107" cy="102951"/>
          </a:xfrm>
          <a:custGeom>
            <a:avLst/>
            <a:gdLst>
              <a:gd name="T0" fmla="*/ 0 w 241"/>
              <a:gd name="T1" fmla="*/ 32 h 121"/>
              <a:gd name="T2" fmla="*/ 59 w 241"/>
              <a:gd name="T3" fmla="*/ 0 h 121"/>
              <a:gd name="T4" fmla="*/ 0 60000 65536"/>
              <a:gd name="T5" fmla="*/ 0 60000 65536"/>
              <a:gd name="T6" fmla="*/ 0 w 241"/>
              <a:gd name="T7" fmla="*/ 0 h 121"/>
              <a:gd name="T8" fmla="*/ 241 w 241"/>
              <a:gd name="T9" fmla="*/ 121 h 12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1" h="121">
                <a:moveTo>
                  <a:pt x="0" y="120"/>
                </a:moveTo>
                <a:lnTo>
                  <a:pt x="240" y="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08" name="Freeform 240">
            <a:extLst>
              <a:ext uri="{FF2B5EF4-FFF2-40B4-BE49-F238E27FC236}">
                <a16:creationId xmlns:a16="http://schemas.microsoft.com/office/drawing/2014/main" id="{E524453F-3E19-47CD-B550-F6AB82079A0B}"/>
              </a:ext>
            </a:extLst>
          </p:cNvPr>
          <p:cNvSpPr>
            <a:spLocks/>
          </p:cNvSpPr>
          <p:nvPr/>
        </p:nvSpPr>
        <p:spPr bwMode="auto">
          <a:xfrm>
            <a:off x="6581119" y="2510833"/>
            <a:ext cx="194974" cy="95851"/>
          </a:xfrm>
          <a:custGeom>
            <a:avLst/>
            <a:gdLst>
              <a:gd name="T0" fmla="*/ 0 w 233"/>
              <a:gd name="T1" fmla="*/ 29 h 113"/>
              <a:gd name="T2" fmla="*/ 57 w 233"/>
              <a:gd name="T3" fmla="*/ 0 h 113"/>
              <a:gd name="T4" fmla="*/ 0 60000 65536"/>
              <a:gd name="T5" fmla="*/ 0 60000 65536"/>
              <a:gd name="T6" fmla="*/ 0 w 233"/>
              <a:gd name="T7" fmla="*/ 0 h 113"/>
              <a:gd name="T8" fmla="*/ 233 w 233"/>
              <a:gd name="T9" fmla="*/ 113 h 11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113">
                <a:moveTo>
                  <a:pt x="0" y="112"/>
                </a:moveTo>
                <a:lnTo>
                  <a:pt x="232" y="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09" name="Freeform 241">
            <a:extLst>
              <a:ext uri="{FF2B5EF4-FFF2-40B4-BE49-F238E27FC236}">
                <a16:creationId xmlns:a16="http://schemas.microsoft.com/office/drawing/2014/main" id="{23AF6383-9C50-40E4-91EA-1EF9A3A3DC16}"/>
              </a:ext>
            </a:extLst>
          </p:cNvPr>
          <p:cNvSpPr>
            <a:spLocks/>
          </p:cNvSpPr>
          <p:nvPr/>
        </p:nvSpPr>
        <p:spPr bwMode="auto">
          <a:xfrm>
            <a:off x="6581119" y="2552250"/>
            <a:ext cx="194974" cy="88751"/>
          </a:xfrm>
          <a:custGeom>
            <a:avLst/>
            <a:gdLst>
              <a:gd name="T0" fmla="*/ 0 w 233"/>
              <a:gd name="T1" fmla="*/ 27 h 105"/>
              <a:gd name="T2" fmla="*/ 57 w 233"/>
              <a:gd name="T3" fmla="*/ 0 h 105"/>
              <a:gd name="T4" fmla="*/ 0 60000 65536"/>
              <a:gd name="T5" fmla="*/ 0 60000 65536"/>
              <a:gd name="T6" fmla="*/ 0 w 233"/>
              <a:gd name="T7" fmla="*/ 0 h 105"/>
              <a:gd name="T8" fmla="*/ 233 w 233"/>
              <a:gd name="T9" fmla="*/ 105 h 1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105">
                <a:moveTo>
                  <a:pt x="0" y="104"/>
                </a:moveTo>
                <a:lnTo>
                  <a:pt x="232" y="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10" name="Freeform 242">
            <a:extLst>
              <a:ext uri="{FF2B5EF4-FFF2-40B4-BE49-F238E27FC236}">
                <a16:creationId xmlns:a16="http://schemas.microsoft.com/office/drawing/2014/main" id="{7AC997C3-7FEB-459B-9F6D-9309196F02E4}"/>
              </a:ext>
            </a:extLst>
          </p:cNvPr>
          <p:cNvSpPr>
            <a:spLocks/>
          </p:cNvSpPr>
          <p:nvPr/>
        </p:nvSpPr>
        <p:spPr bwMode="auto">
          <a:xfrm>
            <a:off x="6581119" y="2592483"/>
            <a:ext cx="194974" cy="82834"/>
          </a:xfrm>
          <a:custGeom>
            <a:avLst/>
            <a:gdLst>
              <a:gd name="T0" fmla="*/ 0 w 233"/>
              <a:gd name="T1" fmla="*/ 26 h 97"/>
              <a:gd name="T2" fmla="*/ 57 w 233"/>
              <a:gd name="T3" fmla="*/ 0 h 97"/>
              <a:gd name="T4" fmla="*/ 0 60000 65536"/>
              <a:gd name="T5" fmla="*/ 0 60000 65536"/>
              <a:gd name="T6" fmla="*/ 0 w 233"/>
              <a:gd name="T7" fmla="*/ 0 h 97"/>
              <a:gd name="T8" fmla="*/ 233 w 233"/>
              <a:gd name="T9" fmla="*/ 97 h 9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97">
                <a:moveTo>
                  <a:pt x="0" y="96"/>
                </a:moveTo>
                <a:lnTo>
                  <a:pt x="232" y="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11" name="Freeform 243">
            <a:extLst>
              <a:ext uri="{FF2B5EF4-FFF2-40B4-BE49-F238E27FC236}">
                <a16:creationId xmlns:a16="http://schemas.microsoft.com/office/drawing/2014/main" id="{80D5C6D8-E6DD-4C99-B722-A9CE50FED061}"/>
              </a:ext>
            </a:extLst>
          </p:cNvPr>
          <p:cNvSpPr>
            <a:spLocks/>
          </p:cNvSpPr>
          <p:nvPr/>
        </p:nvSpPr>
        <p:spPr bwMode="auto">
          <a:xfrm>
            <a:off x="6581119" y="2632717"/>
            <a:ext cx="194974" cy="76918"/>
          </a:xfrm>
          <a:custGeom>
            <a:avLst/>
            <a:gdLst>
              <a:gd name="T0" fmla="*/ 0 w 233"/>
              <a:gd name="T1" fmla="*/ 25 h 89"/>
              <a:gd name="T2" fmla="*/ 57 w 233"/>
              <a:gd name="T3" fmla="*/ 0 h 89"/>
              <a:gd name="T4" fmla="*/ 0 60000 65536"/>
              <a:gd name="T5" fmla="*/ 0 60000 65536"/>
              <a:gd name="T6" fmla="*/ 0 w 233"/>
              <a:gd name="T7" fmla="*/ 0 h 89"/>
              <a:gd name="T8" fmla="*/ 233 w 233"/>
              <a:gd name="T9" fmla="*/ 89 h 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89">
                <a:moveTo>
                  <a:pt x="0" y="88"/>
                </a:moveTo>
                <a:lnTo>
                  <a:pt x="232" y="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12" name="Freeform 244">
            <a:extLst>
              <a:ext uri="{FF2B5EF4-FFF2-40B4-BE49-F238E27FC236}">
                <a16:creationId xmlns:a16="http://schemas.microsoft.com/office/drawing/2014/main" id="{DB9AA767-31AE-408D-895F-62626B7EF912}"/>
              </a:ext>
            </a:extLst>
          </p:cNvPr>
          <p:cNvSpPr>
            <a:spLocks/>
          </p:cNvSpPr>
          <p:nvPr/>
        </p:nvSpPr>
        <p:spPr bwMode="auto">
          <a:xfrm>
            <a:off x="6581119" y="2672951"/>
            <a:ext cx="202107" cy="69817"/>
          </a:xfrm>
          <a:custGeom>
            <a:avLst/>
            <a:gdLst>
              <a:gd name="T0" fmla="*/ 0 w 241"/>
              <a:gd name="T1" fmla="*/ 23 h 81"/>
              <a:gd name="T2" fmla="*/ 59 w 241"/>
              <a:gd name="T3" fmla="*/ 0 h 81"/>
              <a:gd name="T4" fmla="*/ 0 60000 65536"/>
              <a:gd name="T5" fmla="*/ 0 60000 65536"/>
              <a:gd name="T6" fmla="*/ 0 w 241"/>
              <a:gd name="T7" fmla="*/ 0 h 81"/>
              <a:gd name="T8" fmla="*/ 241 w 241"/>
              <a:gd name="T9" fmla="*/ 81 h 8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1" h="81">
                <a:moveTo>
                  <a:pt x="0" y="80"/>
                </a:moveTo>
                <a:lnTo>
                  <a:pt x="240" y="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13" name="Freeform 245">
            <a:extLst>
              <a:ext uri="{FF2B5EF4-FFF2-40B4-BE49-F238E27FC236}">
                <a16:creationId xmlns:a16="http://schemas.microsoft.com/office/drawing/2014/main" id="{57FF7366-A276-40B9-ACE9-291CC04100FE}"/>
              </a:ext>
            </a:extLst>
          </p:cNvPr>
          <p:cNvSpPr>
            <a:spLocks/>
          </p:cNvSpPr>
          <p:nvPr/>
        </p:nvSpPr>
        <p:spPr bwMode="auto">
          <a:xfrm>
            <a:off x="6581119" y="2715552"/>
            <a:ext cx="194974" cy="60351"/>
          </a:xfrm>
          <a:custGeom>
            <a:avLst/>
            <a:gdLst>
              <a:gd name="T0" fmla="*/ 0 w 233"/>
              <a:gd name="T1" fmla="*/ 17 h 73"/>
              <a:gd name="T2" fmla="*/ 57 w 233"/>
              <a:gd name="T3" fmla="*/ 0 h 73"/>
              <a:gd name="T4" fmla="*/ 0 60000 65536"/>
              <a:gd name="T5" fmla="*/ 0 60000 65536"/>
              <a:gd name="T6" fmla="*/ 0 w 233"/>
              <a:gd name="T7" fmla="*/ 0 h 73"/>
              <a:gd name="T8" fmla="*/ 233 w 233"/>
              <a:gd name="T9" fmla="*/ 73 h 7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73">
                <a:moveTo>
                  <a:pt x="0" y="72"/>
                </a:moveTo>
                <a:lnTo>
                  <a:pt x="232" y="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14" name="Freeform 246">
            <a:extLst>
              <a:ext uri="{FF2B5EF4-FFF2-40B4-BE49-F238E27FC236}">
                <a16:creationId xmlns:a16="http://schemas.microsoft.com/office/drawing/2014/main" id="{26060EE7-7B59-4B6A-9C35-99B41CCCDA6B}"/>
              </a:ext>
            </a:extLst>
          </p:cNvPr>
          <p:cNvSpPr>
            <a:spLocks/>
          </p:cNvSpPr>
          <p:nvPr/>
        </p:nvSpPr>
        <p:spPr bwMode="auto">
          <a:xfrm>
            <a:off x="6581119" y="2755786"/>
            <a:ext cx="194974" cy="54434"/>
          </a:xfrm>
          <a:custGeom>
            <a:avLst/>
            <a:gdLst>
              <a:gd name="T0" fmla="*/ 0 w 233"/>
              <a:gd name="T1" fmla="*/ 16 h 65"/>
              <a:gd name="T2" fmla="*/ 57 w 233"/>
              <a:gd name="T3" fmla="*/ 0 h 65"/>
              <a:gd name="T4" fmla="*/ 0 60000 65536"/>
              <a:gd name="T5" fmla="*/ 0 60000 65536"/>
              <a:gd name="T6" fmla="*/ 0 w 233"/>
              <a:gd name="T7" fmla="*/ 0 h 65"/>
              <a:gd name="T8" fmla="*/ 233 w 233"/>
              <a:gd name="T9" fmla="*/ 65 h 6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65">
                <a:moveTo>
                  <a:pt x="0" y="64"/>
                </a:moveTo>
                <a:lnTo>
                  <a:pt x="232" y="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15" name="Freeform 247">
            <a:extLst>
              <a:ext uri="{FF2B5EF4-FFF2-40B4-BE49-F238E27FC236}">
                <a16:creationId xmlns:a16="http://schemas.microsoft.com/office/drawing/2014/main" id="{80E4DCF5-227B-4BC7-816C-375FB1BAE869}"/>
              </a:ext>
            </a:extLst>
          </p:cNvPr>
          <p:cNvSpPr>
            <a:spLocks/>
          </p:cNvSpPr>
          <p:nvPr/>
        </p:nvSpPr>
        <p:spPr bwMode="auto">
          <a:xfrm>
            <a:off x="6581119" y="2796019"/>
            <a:ext cx="194974" cy="48517"/>
          </a:xfrm>
          <a:custGeom>
            <a:avLst/>
            <a:gdLst>
              <a:gd name="T0" fmla="*/ 0 w 233"/>
              <a:gd name="T1" fmla="*/ 15 h 57"/>
              <a:gd name="T2" fmla="*/ 57 w 233"/>
              <a:gd name="T3" fmla="*/ 0 h 57"/>
              <a:gd name="T4" fmla="*/ 0 60000 65536"/>
              <a:gd name="T5" fmla="*/ 0 60000 65536"/>
              <a:gd name="T6" fmla="*/ 0 w 233"/>
              <a:gd name="T7" fmla="*/ 0 h 57"/>
              <a:gd name="T8" fmla="*/ 233 w 233"/>
              <a:gd name="T9" fmla="*/ 57 h 5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57">
                <a:moveTo>
                  <a:pt x="0" y="56"/>
                </a:moveTo>
                <a:lnTo>
                  <a:pt x="232" y="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16" name="Freeform 248">
            <a:extLst>
              <a:ext uri="{FF2B5EF4-FFF2-40B4-BE49-F238E27FC236}">
                <a16:creationId xmlns:a16="http://schemas.microsoft.com/office/drawing/2014/main" id="{51190C88-28CD-4E0C-9584-85845B4E3BE0}"/>
              </a:ext>
            </a:extLst>
          </p:cNvPr>
          <p:cNvSpPr>
            <a:spLocks/>
          </p:cNvSpPr>
          <p:nvPr/>
        </p:nvSpPr>
        <p:spPr bwMode="auto">
          <a:xfrm>
            <a:off x="6581119" y="2836253"/>
            <a:ext cx="202107" cy="42600"/>
          </a:xfrm>
          <a:custGeom>
            <a:avLst/>
            <a:gdLst>
              <a:gd name="T0" fmla="*/ 0 w 241"/>
              <a:gd name="T1" fmla="*/ 14 h 49"/>
              <a:gd name="T2" fmla="*/ 59 w 241"/>
              <a:gd name="T3" fmla="*/ 0 h 49"/>
              <a:gd name="T4" fmla="*/ 0 60000 65536"/>
              <a:gd name="T5" fmla="*/ 0 60000 65536"/>
              <a:gd name="T6" fmla="*/ 0 w 241"/>
              <a:gd name="T7" fmla="*/ 0 h 49"/>
              <a:gd name="T8" fmla="*/ 241 w 241"/>
              <a:gd name="T9" fmla="*/ 49 h 4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1" h="49">
                <a:moveTo>
                  <a:pt x="0" y="48"/>
                </a:moveTo>
                <a:lnTo>
                  <a:pt x="240" y="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17" name="Freeform 249">
            <a:extLst>
              <a:ext uri="{FF2B5EF4-FFF2-40B4-BE49-F238E27FC236}">
                <a16:creationId xmlns:a16="http://schemas.microsoft.com/office/drawing/2014/main" id="{0F361F36-590F-4770-927D-908F95FAD8F5}"/>
              </a:ext>
            </a:extLst>
          </p:cNvPr>
          <p:cNvSpPr>
            <a:spLocks/>
          </p:cNvSpPr>
          <p:nvPr/>
        </p:nvSpPr>
        <p:spPr bwMode="auto">
          <a:xfrm>
            <a:off x="6581119" y="2877670"/>
            <a:ext cx="202107" cy="35500"/>
          </a:xfrm>
          <a:custGeom>
            <a:avLst/>
            <a:gdLst>
              <a:gd name="T0" fmla="*/ 0 w 241"/>
              <a:gd name="T1" fmla="*/ 11 h 41"/>
              <a:gd name="T2" fmla="*/ 59 w 241"/>
              <a:gd name="T3" fmla="*/ 0 h 41"/>
              <a:gd name="T4" fmla="*/ 0 60000 65536"/>
              <a:gd name="T5" fmla="*/ 0 60000 65536"/>
              <a:gd name="T6" fmla="*/ 0 w 241"/>
              <a:gd name="T7" fmla="*/ 0 h 41"/>
              <a:gd name="T8" fmla="*/ 241 w 241"/>
              <a:gd name="T9" fmla="*/ 41 h 4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1" h="41">
                <a:moveTo>
                  <a:pt x="0" y="40"/>
                </a:moveTo>
                <a:lnTo>
                  <a:pt x="240" y="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18" name="Freeform 250">
            <a:extLst>
              <a:ext uri="{FF2B5EF4-FFF2-40B4-BE49-F238E27FC236}">
                <a16:creationId xmlns:a16="http://schemas.microsoft.com/office/drawing/2014/main" id="{E918B761-5DF9-4C5A-AAF8-C862BCE85607}"/>
              </a:ext>
            </a:extLst>
          </p:cNvPr>
          <p:cNvSpPr>
            <a:spLocks/>
          </p:cNvSpPr>
          <p:nvPr/>
        </p:nvSpPr>
        <p:spPr bwMode="auto">
          <a:xfrm>
            <a:off x="6581119" y="2919087"/>
            <a:ext cx="202107" cy="28400"/>
          </a:xfrm>
          <a:custGeom>
            <a:avLst/>
            <a:gdLst>
              <a:gd name="T0" fmla="*/ 0 w 241"/>
              <a:gd name="T1" fmla="*/ 9 h 33"/>
              <a:gd name="T2" fmla="*/ 59 w 241"/>
              <a:gd name="T3" fmla="*/ 0 h 33"/>
              <a:gd name="T4" fmla="*/ 0 60000 65536"/>
              <a:gd name="T5" fmla="*/ 0 60000 65536"/>
              <a:gd name="T6" fmla="*/ 0 w 241"/>
              <a:gd name="T7" fmla="*/ 0 h 33"/>
              <a:gd name="T8" fmla="*/ 241 w 241"/>
              <a:gd name="T9" fmla="*/ 33 h 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1" h="33">
                <a:moveTo>
                  <a:pt x="0" y="32"/>
                </a:moveTo>
                <a:lnTo>
                  <a:pt x="240" y="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19" name="Freeform 251">
            <a:extLst>
              <a:ext uri="{FF2B5EF4-FFF2-40B4-BE49-F238E27FC236}">
                <a16:creationId xmlns:a16="http://schemas.microsoft.com/office/drawing/2014/main" id="{7FB6AE92-4510-4040-BC66-8A100A253BE9}"/>
              </a:ext>
            </a:extLst>
          </p:cNvPr>
          <p:cNvSpPr>
            <a:spLocks/>
          </p:cNvSpPr>
          <p:nvPr/>
        </p:nvSpPr>
        <p:spPr bwMode="auto">
          <a:xfrm>
            <a:off x="6581119" y="2959321"/>
            <a:ext cx="194974" cy="21300"/>
          </a:xfrm>
          <a:custGeom>
            <a:avLst/>
            <a:gdLst>
              <a:gd name="T0" fmla="*/ 0 w 233"/>
              <a:gd name="T1" fmla="*/ 6 h 25"/>
              <a:gd name="T2" fmla="*/ 57 w 233"/>
              <a:gd name="T3" fmla="*/ 0 h 25"/>
              <a:gd name="T4" fmla="*/ 0 60000 65536"/>
              <a:gd name="T5" fmla="*/ 0 60000 65536"/>
              <a:gd name="T6" fmla="*/ 0 w 233"/>
              <a:gd name="T7" fmla="*/ 0 h 25"/>
              <a:gd name="T8" fmla="*/ 233 w 233"/>
              <a:gd name="T9" fmla="*/ 25 h 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25">
                <a:moveTo>
                  <a:pt x="0" y="24"/>
                </a:moveTo>
                <a:lnTo>
                  <a:pt x="232" y="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20" name="Freeform 252">
            <a:extLst>
              <a:ext uri="{FF2B5EF4-FFF2-40B4-BE49-F238E27FC236}">
                <a16:creationId xmlns:a16="http://schemas.microsoft.com/office/drawing/2014/main" id="{5286F81C-1B68-4CA1-A775-37CB26EF383D}"/>
              </a:ext>
            </a:extLst>
          </p:cNvPr>
          <p:cNvSpPr>
            <a:spLocks/>
          </p:cNvSpPr>
          <p:nvPr/>
        </p:nvSpPr>
        <p:spPr bwMode="auto">
          <a:xfrm>
            <a:off x="6581119" y="2993638"/>
            <a:ext cx="194974" cy="28400"/>
          </a:xfrm>
          <a:custGeom>
            <a:avLst/>
            <a:gdLst>
              <a:gd name="T0" fmla="*/ 0 w 233"/>
              <a:gd name="T1" fmla="*/ 9 h 33"/>
              <a:gd name="T2" fmla="*/ 57 w 233"/>
              <a:gd name="T3" fmla="*/ 0 h 33"/>
              <a:gd name="T4" fmla="*/ 0 60000 65536"/>
              <a:gd name="T5" fmla="*/ 0 60000 65536"/>
              <a:gd name="T6" fmla="*/ 0 w 233"/>
              <a:gd name="T7" fmla="*/ 0 h 33"/>
              <a:gd name="T8" fmla="*/ 233 w 233"/>
              <a:gd name="T9" fmla="*/ 33 h 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33">
                <a:moveTo>
                  <a:pt x="0" y="32"/>
                </a:moveTo>
                <a:lnTo>
                  <a:pt x="232" y="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21" name="Freeform 253">
            <a:extLst>
              <a:ext uri="{FF2B5EF4-FFF2-40B4-BE49-F238E27FC236}">
                <a16:creationId xmlns:a16="http://schemas.microsoft.com/office/drawing/2014/main" id="{133BA84C-E6EC-4176-AC76-A5E9A7FA0FF6}"/>
              </a:ext>
            </a:extLst>
          </p:cNvPr>
          <p:cNvSpPr>
            <a:spLocks/>
          </p:cNvSpPr>
          <p:nvPr/>
        </p:nvSpPr>
        <p:spPr bwMode="auto">
          <a:xfrm>
            <a:off x="6581119" y="3035055"/>
            <a:ext cx="194974" cy="20117"/>
          </a:xfrm>
          <a:custGeom>
            <a:avLst/>
            <a:gdLst>
              <a:gd name="T0" fmla="*/ 0 w 233"/>
              <a:gd name="T1" fmla="*/ 5 h 25"/>
              <a:gd name="T2" fmla="*/ 57 w 233"/>
              <a:gd name="T3" fmla="*/ 0 h 25"/>
              <a:gd name="T4" fmla="*/ 0 60000 65536"/>
              <a:gd name="T5" fmla="*/ 0 60000 65536"/>
              <a:gd name="T6" fmla="*/ 0 w 233"/>
              <a:gd name="T7" fmla="*/ 0 h 25"/>
              <a:gd name="T8" fmla="*/ 233 w 233"/>
              <a:gd name="T9" fmla="*/ 25 h 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25">
                <a:moveTo>
                  <a:pt x="0" y="24"/>
                </a:moveTo>
                <a:lnTo>
                  <a:pt x="232" y="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22" name="Freeform 254">
            <a:extLst>
              <a:ext uri="{FF2B5EF4-FFF2-40B4-BE49-F238E27FC236}">
                <a16:creationId xmlns:a16="http://schemas.microsoft.com/office/drawing/2014/main" id="{6CEC26F8-688D-4F62-925D-B94B5C7A8FC2}"/>
              </a:ext>
            </a:extLst>
          </p:cNvPr>
          <p:cNvSpPr>
            <a:spLocks/>
          </p:cNvSpPr>
          <p:nvPr/>
        </p:nvSpPr>
        <p:spPr bwMode="auto">
          <a:xfrm>
            <a:off x="6581119" y="3075289"/>
            <a:ext cx="194974" cy="14200"/>
          </a:xfrm>
          <a:custGeom>
            <a:avLst/>
            <a:gdLst>
              <a:gd name="T0" fmla="*/ 0 w 233"/>
              <a:gd name="T1" fmla="*/ 4 h 17"/>
              <a:gd name="T2" fmla="*/ 57 w 233"/>
              <a:gd name="T3" fmla="*/ 0 h 17"/>
              <a:gd name="T4" fmla="*/ 0 60000 65536"/>
              <a:gd name="T5" fmla="*/ 0 60000 65536"/>
              <a:gd name="T6" fmla="*/ 0 w 233"/>
              <a:gd name="T7" fmla="*/ 0 h 17"/>
              <a:gd name="T8" fmla="*/ 233 w 233"/>
              <a:gd name="T9" fmla="*/ 17 h 1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17">
                <a:moveTo>
                  <a:pt x="0" y="16"/>
                </a:moveTo>
                <a:lnTo>
                  <a:pt x="232" y="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23" name="Freeform 255">
            <a:extLst>
              <a:ext uri="{FF2B5EF4-FFF2-40B4-BE49-F238E27FC236}">
                <a16:creationId xmlns:a16="http://schemas.microsoft.com/office/drawing/2014/main" id="{5815379F-0539-4776-AF36-9714970B25FA}"/>
              </a:ext>
            </a:extLst>
          </p:cNvPr>
          <p:cNvSpPr>
            <a:spLocks/>
          </p:cNvSpPr>
          <p:nvPr/>
        </p:nvSpPr>
        <p:spPr bwMode="auto">
          <a:xfrm>
            <a:off x="6581119" y="3115522"/>
            <a:ext cx="194974" cy="8283"/>
          </a:xfrm>
          <a:custGeom>
            <a:avLst/>
            <a:gdLst>
              <a:gd name="T0" fmla="*/ 0 w 233"/>
              <a:gd name="T1" fmla="*/ 3 h 9"/>
              <a:gd name="T2" fmla="*/ 57 w 233"/>
              <a:gd name="T3" fmla="*/ 0 h 9"/>
              <a:gd name="T4" fmla="*/ 0 60000 65536"/>
              <a:gd name="T5" fmla="*/ 0 60000 65536"/>
              <a:gd name="T6" fmla="*/ 0 w 233"/>
              <a:gd name="T7" fmla="*/ 0 h 9"/>
              <a:gd name="T8" fmla="*/ 233 w 233"/>
              <a:gd name="T9" fmla="*/ 9 h 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9">
                <a:moveTo>
                  <a:pt x="0" y="8"/>
                </a:moveTo>
                <a:lnTo>
                  <a:pt x="232" y="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24" name="Freeform 256">
            <a:extLst>
              <a:ext uri="{FF2B5EF4-FFF2-40B4-BE49-F238E27FC236}">
                <a16:creationId xmlns:a16="http://schemas.microsoft.com/office/drawing/2014/main" id="{CED11461-7FB2-42A6-A7D4-838761153AF9}"/>
              </a:ext>
            </a:extLst>
          </p:cNvPr>
          <p:cNvSpPr>
            <a:spLocks/>
          </p:cNvSpPr>
          <p:nvPr/>
        </p:nvSpPr>
        <p:spPr bwMode="auto">
          <a:xfrm>
            <a:off x="6581119" y="3155756"/>
            <a:ext cx="194974" cy="2367"/>
          </a:xfrm>
          <a:custGeom>
            <a:avLst/>
            <a:gdLst>
              <a:gd name="T0" fmla="*/ 0 w 233"/>
              <a:gd name="T1" fmla="*/ 0 h 1"/>
              <a:gd name="T2" fmla="*/ 57 w 233"/>
              <a:gd name="T3" fmla="*/ 0 h 1"/>
              <a:gd name="T4" fmla="*/ 0 60000 65536"/>
              <a:gd name="T5" fmla="*/ 0 60000 65536"/>
              <a:gd name="T6" fmla="*/ 0 w 233"/>
              <a:gd name="T7" fmla="*/ 0 h 1"/>
              <a:gd name="T8" fmla="*/ 233 w 23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1">
                <a:moveTo>
                  <a:pt x="0" y="0"/>
                </a:moveTo>
                <a:lnTo>
                  <a:pt x="232" y="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25" name="Freeform 257">
            <a:extLst>
              <a:ext uri="{FF2B5EF4-FFF2-40B4-BE49-F238E27FC236}">
                <a16:creationId xmlns:a16="http://schemas.microsoft.com/office/drawing/2014/main" id="{EFEEE791-394B-40C8-AE14-25A4D32A2E91}"/>
              </a:ext>
            </a:extLst>
          </p:cNvPr>
          <p:cNvSpPr>
            <a:spLocks/>
          </p:cNvSpPr>
          <p:nvPr/>
        </p:nvSpPr>
        <p:spPr bwMode="auto">
          <a:xfrm>
            <a:off x="6581119" y="3741513"/>
            <a:ext cx="202107" cy="102951"/>
          </a:xfrm>
          <a:custGeom>
            <a:avLst/>
            <a:gdLst>
              <a:gd name="T0" fmla="*/ 0 w 241"/>
              <a:gd name="T1" fmla="*/ 0 h 121"/>
              <a:gd name="T2" fmla="*/ 59 w 241"/>
              <a:gd name="T3" fmla="*/ 32 h 121"/>
              <a:gd name="T4" fmla="*/ 0 60000 65536"/>
              <a:gd name="T5" fmla="*/ 0 60000 65536"/>
              <a:gd name="T6" fmla="*/ 0 w 241"/>
              <a:gd name="T7" fmla="*/ 0 h 121"/>
              <a:gd name="T8" fmla="*/ 241 w 241"/>
              <a:gd name="T9" fmla="*/ 121 h 12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1" h="121">
                <a:moveTo>
                  <a:pt x="0" y="0"/>
                </a:moveTo>
                <a:lnTo>
                  <a:pt x="240" y="12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26" name="Freeform 258">
            <a:extLst>
              <a:ext uri="{FF2B5EF4-FFF2-40B4-BE49-F238E27FC236}">
                <a16:creationId xmlns:a16="http://schemas.microsoft.com/office/drawing/2014/main" id="{E308BB3F-E5EA-44E2-90CD-F093C77970EC}"/>
              </a:ext>
            </a:extLst>
          </p:cNvPr>
          <p:cNvSpPr>
            <a:spLocks/>
          </p:cNvSpPr>
          <p:nvPr/>
        </p:nvSpPr>
        <p:spPr bwMode="auto">
          <a:xfrm>
            <a:off x="6581119" y="3707196"/>
            <a:ext cx="194974" cy="97035"/>
          </a:xfrm>
          <a:custGeom>
            <a:avLst/>
            <a:gdLst>
              <a:gd name="T0" fmla="*/ 0 w 233"/>
              <a:gd name="T1" fmla="*/ 0 h 113"/>
              <a:gd name="T2" fmla="*/ 57 w 233"/>
              <a:gd name="T3" fmla="*/ 31 h 113"/>
              <a:gd name="T4" fmla="*/ 0 60000 65536"/>
              <a:gd name="T5" fmla="*/ 0 60000 65536"/>
              <a:gd name="T6" fmla="*/ 0 w 233"/>
              <a:gd name="T7" fmla="*/ 0 h 113"/>
              <a:gd name="T8" fmla="*/ 233 w 233"/>
              <a:gd name="T9" fmla="*/ 113 h 11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113">
                <a:moveTo>
                  <a:pt x="0" y="0"/>
                </a:moveTo>
                <a:lnTo>
                  <a:pt x="232" y="112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27" name="Freeform 259">
            <a:extLst>
              <a:ext uri="{FF2B5EF4-FFF2-40B4-BE49-F238E27FC236}">
                <a16:creationId xmlns:a16="http://schemas.microsoft.com/office/drawing/2014/main" id="{A138879E-5385-49CD-AABF-42E6D05FE990}"/>
              </a:ext>
            </a:extLst>
          </p:cNvPr>
          <p:cNvSpPr>
            <a:spLocks/>
          </p:cNvSpPr>
          <p:nvPr/>
        </p:nvSpPr>
        <p:spPr bwMode="auto">
          <a:xfrm>
            <a:off x="6581119" y="3672879"/>
            <a:ext cx="194974" cy="88751"/>
          </a:xfrm>
          <a:custGeom>
            <a:avLst/>
            <a:gdLst>
              <a:gd name="T0" fmla="*/ 0 w 233"/>
              <a:gd name="T1" fmla="*/ 0 h 105"/>
              <a:gd name="T2" fmla="*/ 57 w 233"/>
              <a:gd name="T3" fmla="*/ 27 h 105"/>
              <a:gd name="T4" fmla="*/ 0 60000 65536"/>
              <a:gd name="T5" fmla="*/ 0 60000 65536"/>
              <a:gd name="T6" fmla="*/ 0 w 233"/>
              <a:gd name="T7" fmla="*/ 0 h 105"/>
              <a:gd name="T8" fmla="*/ 233 w 233"/>
              <a:gd name="T9" fmla="*/ 105 h 1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105">
                <a:moveTo>
                  <a:pt x="0" y="0"/>
                </a:moveTo>
                <a:lnTo>
                  <a:pt x="232" y="104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28" name="Freeform 260">
            <a:extLst>
              <a:ext uri="{FF2B5EF4-FFF2-40B4-BE49-F238E27FC236}">
                <a16:creationId xmlns:a16="http://schemas.microsoft.com/office/drawing/2014/main" id="{52C394B3-EE9F-451A-AF49-6E25A4D8A15A}"/>
              </a:ext>
            </a:extLst>
          </p:cNvPr>
          <p:cNvSpPr>
            <a:spLocks/>
          </p:cNvSpPr>
          <p:nvPr/>
        </p:nvSpPr>
        <p:spPr bwMode="auto">
          <a:xfrm>
            <a:off x="6581119" y="3638562"/>
            <a:ext cx="194974" cy="82834"/>
          </a:xfrm>
          <a:custGeom>
            <a:avLst/>
            <a:gdLst>
              <a:gd name="T0" fmla="*/ 0 w 233"/>
              <a:gd name="T1" fmla="*/ 0 h 97"/>
              <a:gd name="T2" fmla="*/ 57 w 233"/>
              <a:gd name="T3" fmla="*/ 26 h 97"/>
              <a:gd name="T4" fmla="*/ 0 60000 65536"/>
              <a:gd name="T5" fmla="*/ 0 60000 65536"/>
              <a:gd name="T6" fmla="*/ 0 w 233"/>
              <a:gd name="T7" fmla="*/ 0 h 97"/>
              <a:gd name="T8" fmla="*/ 233 w 233"/>
              <a:gd name="T9" fmla="*/ 97 h 9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97">
                <a:moveTo>
                  <a:pt x="0" y="0"/>
                </a:moveTo>
                <a:lnTo>
                  <a:pt x="232" y="96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29" name="Freeform 261">
            <a:extLst>
              <a:ext uri="{FF2B5EF4-FFF2-40B4-BE49-F238E27FC236}">
                <a16:creationId xmlns:a16="http://schemas.microsoft.com/office/drawing/2014/main" id="{99F20007-D907-4F19-9884-1CF6FBC50CD4}"/>
              </a:ext>
            </a:extLst>
          </p:cNvPr>
          <p:cNvSpPr>
            <a:spLocks/>
          </p:cNvSpPr>
          <p:nvPr/>
        </p:nvSpPr>
        <p:spPr bwMode="auto">
          <a:xfrm>
            <a:off x="6581119" y="3604245"/>
            <a:ext cx="194974" cy="76918"/>
          </a:xfrm>
          <a:custGeom>
            <a:avLst/>
            <a:gdLst>
              <a:gd name="T0" fmla="*/ 0 w 233"/>
              <a:gd name="T1" fmla="*/ 0 h 89"/>
              <a:gd name="T2" fmla="*/ 57 w 233"/>
              <a:gd name="T3" fmla="*/ 25 h 89"/>
              <a:gd name="T4" fmla="*/ 0 60000 65536"/>
              <a:gd name="T5" fmla="*/ 0 60000 65536"/>
              <a:gd name="T6" fmla="*/ 0 w 233"/>
              <a:gd name="T7" fmla="*/ 0 h 89"/>
              <a:gd name="T8" fmla="*/ 233 w 233"/>
              <a:gd name="T9" fmla="*/ 89 h 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89">
                <a:moveTo>
                  <a:pt x="0" y="0"/>
                </a:moveTo>
                <a:lnTo>
                  <a:pt x="232" y="88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30" name="Freeform 262">
            <a:extLst>
              <a:ext uri="{FF2B5EF4-FFF2-40B4-BE49-F238E27FC236}">
                <a16:creationId xmlns:a16="http://schemas.microsoft.com/office/drawing/2014/main" id="{EA0F7CC4-6445-4DEC-88F3-55C336A00D91}"/>
              </a:ext>
            </a:extLst>
          </p:cNvPr>
          <p:cNvSpPr>
            <a:spLocks/>
          </p:cNvSpPr>
          <p:nvPr/>
        </p:nvSpPr>
        <p:spPr bwMode="auto">
          <a:xfrm>
            <a:off x="6581119" y="3572295"/>
            <a:ext cx="202107" cy="67450"/>
          </a:xfrm>
          <a:custGeom>
            <a:avLst/>
            <a:gdLst>
              <a:gd name="T0" fmla="*/ 0 w 241"/>
              <a:gd name="T1" fmla="*/ 0 h 81"/>
              <a:gd name="T2" fmla="*/ 59 w 241"/>
              <a:gd name="T3" fmla="*/ 19 h 81"/>
              <a:gd name="T4" fmla="*/ 0 60000 65536"/>
              <a:gd name="T5" fmla="*/ 0 60000 65536"/>
              <a:gd name="T6" fmla="*/ 0 w 241"/>
              <a:gd name="T7" fmla="*/ 0 h 81"/>
              <a:gd name="T8" fmla="*/ 241 w 241"/>
              <a:gd name="T9" fmla="*/ 81 h 8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1" h="81">
                <a:moveTo>
                  <a:pt x="0" y="0"/>
                </a:moveTo>
                <a:lnTo>
                  <a:pt x="240" y="8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31" name="Freeform 263">
            <a:extLst>
              <a:ext uri="{FF2B5EF4-FFF2-40B4-BE49-F238E27FC236}">
                <a16:creationId xmlns:a16="http://schemas.microsoft.com/office/drawing/2014/main" id="{7DBC3227-C0B8-47D3-9C1E-8A5DB7082BF0}"/>
              </a:ext>
            </a:extLst>
          </p:cNvPr>
          <p:cNvSpPr>
            <a:spLocks/>
          </p:cNvSpPr>
          <p:nvPr/>
        </p:nvSpPr>
        <p:spPr bwMode="auto">
          <a:xfrm>
            <a:off x="6581119" y="3537978"/>
            <a:ext cx="194974" cy="61534"/>
          </a:xfrm>
          <a:custGeom>
            <a:avLst/>
            <a:gdLst>
              <a:gd name="T0" fmla="*/ 0 w 233"/>
              <a:gd name="T1" fmla="*/ 0 h 73"/>
              <a:gd name="T2" fmla="*/ 57 w 233"/>
              <a:gd name="T3" fmla="*/ 19 h 73"/>
              <a:gd name="T4" fmla="*/ 0 60000 65536"/>
              <a:gd name="T5" fmla="*/ 0 60000 65536"/>
              <a:gd name="T6" fmla="*/ 0 w 233"/>
              <a:gd name="T7" fmla="*/ 0 h 73"/>
              <a:gd name="T8" fmla="*/ 233 w 233"/>
              <a:gd name="T9" fmla="*/ 73 h 7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73">
                <a:moveTo>
                  <a:pt x="0" y="0"/>
                </a:moveTo>
                <a:lnTo>
                  <a:pt x="232" y="72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32" name="Freeform 264">
            <a:extLst>
              <a:ext uri="{FF2B5EF4-FFF2-40B4-BE49-F238E27FC236}">
                <a16:creationId xmlns:a16="http://schemas.microsoft.com/office/drawing/2014/main" id="{942A298D-02A6-4CAA-9F28-568B9EEC6F36}"/>
              </a:ext>
            </a:extLst>
          </p:cNvPr>
          <p:cNvSpPr>
            <a:spLocks/>
          </p:cNvSpPr>
          <p:nvPr/>
        </p:nvSpPr>
        <p:spPr bwMode="auto">
          <a:xfrm>
            <a:off x="6581119" y="3503660"/>
            <a:ext cx="194974" cy="54434"/>
          </a:xfrm>
          <a:custGeom>
            <a:avLst/>
            <a:gdLst>
              <a:gd name="T0" fmla="*/ 0 w 233"/>
              <a:gd name="T1" fmla="*/ 0 h 65"/>
              <a:gd name="T2" fmla="*/ 57 w 233"/>
              <a:gd name="T3" fmla="*/ 16 h 65"/>
              <a:gd name="T4" fmla="*/ 0 60000 65536"/>
              <a:gd name="T5" fmla="*/ 0 60000 65536"/>
              <a:gd name="T6" fmla="*/ 0 w 233"/>
              <a:gd name="T7" fmla="*/ 0 h 65"/>
              <a:gd name="T8" fmla="*/ 233 w 233"/>
              <a:gd name="T9" fmla="*/ 65 h 6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65">
                <a:moveTo>
                  <a:pt x="0" y="0"/>
                </a:moveTo>
                <a:lnTo>
                  <a:pt x="232" y="64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33" name="Freeform 265">
            <a:extLst>
              <a:ext uri="{FF2B5EF4-FFF2-40B4-BE49-F238E27FC236}">
                <a16:creationId xmlns:a16="http://schemas.microsoft.com/office/drawing/2014/main" id="{372D3966-0F2E-4C28-91C1-9874F8EFFF2D}"/>
              </a:ext>
            </a:extLst>
          </p:cNvPr>
          <p:cNvSpPr>
            <a:spLocks/>
          </p:cNvSpPr>
          <p:nvPr/>
        </p:nvSpPr>
        <p:spPr bwMode="auto">
          <a:xfrm>
            <a:off x="6581119" y="3469343"/>
            <a:ext cx="194974" cy="48517"/>
          </a:xfrm>
          <a:custGeom>
            <a:avLst/>
            <a:gdLst>
              <a:gd name="T0" fmla="*/ 0 w 233"/>
              <a:gd name="T1" fmla="*/ 0 h 57"/>
              <a:gd name="T2" fmla="*/ 57 w 233"/>
              <a:gd name="T3" fmla="*/ 15 h 57"/>
              <a:gd name="T4" fmla="*/ 0 60000 65536"/>
              <a:gd name="T5" fmla="*/ 0 60000 65536"/>
              <a:gd name="T6" fmla="*/ 0 w 233"/>
              <a:gd name="T7" fmla="*/ 0 h 57"/>
              <a:gd name="T8" fmla="*/ 233 w 233"/>
              <a:gd name="T9" fmla="*/ 57 h 5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57">
                <a:moveTo>
                  <a:pt x="0" y="0"/>
                </a:moveTo>
                <a:lnTo>
                  <a:pt x="232" y="56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34" name="Freeform 266">
            <a:extLst>
              <a:ext uri="{FF2B5EF4-FFF2-40B4-BE49-F238E27FC236}">
                <a16:creationId xmlns:a16="http://schemas.microsoft.com/office/drawing/2014/main" id="{0A555C4F-3B9E-4845-A369-E5ABCB77EE38}"/>
              </a:ext>
            </a:extLst>
          </p:cNvPr>
          <p:cNvSpPr>
            <a:spLocks/>
          </p:cNvSpPr>
          <p:nvPr/>
        </p:nvSpPr>
        <p:spPr bwMode="auto">
          <a:xfrm>
            <a:off x="6581119" y="3435026"/>
            <a:ext cx="202107" cy="41417"/>
          </a:xfrm>
          <a:custGeom>
            <a:avLst/>
            <a:gdLst>
              <a:gd name="T0" fmla="*/ 0 w 241"/>
              <a:gd name="T1" fmla="*/ 0 h 49"/>
              <a:gd name="T2" fmla="*/ 59 w 241"/>
              <a:gd name="T3" fmla="*/ 12 h 49"/>
              <a:gd name="T4" fmla="*/ 0 60000 65536"/>
              <a:gd name="T5" fmla="*/ 0 60000 65536"/>
              <a:gd name="T6" fmla="*/ 0 w 241"/>
              <a:gd name="T7" fmla="*/ 0 h 49"/>
              <a:gd name="T8" fmla="*/ 241 w 241"/>
              <a:gd name="T9" fmla="*/ 49 h 4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1" h="49">
                <a:moveTo>
                  <a:pt x="0" y="0"/>
                </a:moveTo>
                <a:lnTo>
                  <a:pt x="240" y="48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35" name="Freeform 267">
            <a:extLst>
              <a:ext uri="{FF2B5EF4-FFF2-40B4-BE49-F238E27FC236}">
                <a16:creationId xmlns:a16="http://schemas.microsoft.com/office/drawing/2014/main" id="{E4B03781-DA6F-4F40-8177-6728B9649F03}"/>
              </a:ext>
            </a:extLst>
          </p:cNvPr>
          <p:cNvSpPr>
            <a:spLocks/>
          </p:cNvSpPr>
          <p:nvPr/>
        </p:nvSpPr>
        <p:spPr bwMode="auto">
          <a:xfrm>
            <a:off x="6581119" y="3400709"/>
            <a:ext cx="202107" cy="35500"/>
          </a:xfrm>
          <a:custGeom>
            <a:avLst/>
            <a:gdLst>
              <a:gd name="T0" fmla="*/ 0 w 241"/>
              <a:gd name="T1" fmla="*/ 0 h 41"/>
              <a:gd name="T2" fmla="*/ 59 w 241"/>
              <a:gd name="T3" fmla="*/ 11 h 41"/>
              <a:gd name="T4" fmla="*/ 0 60000 65536"/>
              <a:gd name="T5" fmla="*/ 0 60000 65536"/>
              <a:gd name="T6" fmla="*/ 0 w 241"/>
              <a:gd name="T7" fmla="*/ 0 h 41"/>
              <a:gd name="T8" fmla="*/ 241 w 241"/>
              <a:gd name="T9" fmla="*/ 41 h 4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1" h="41">
                <a:moveTo>
                  <a:pt x="0" y="0"/>
                </a:moveTo>
                <a:lnTo>
                  <a:pt x="240" y="40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36" name="Freeform 268">
            <a:extLst>
              <a:ext uri="{FF2B5EF4-FFF2-40B4-BE49-F238E27FC236}">
                <a16:creationId xmlns:a16="http://schemas.microsoft.com/office/drawing/2014/main" id="{7321DC4C-E72E-47E9-9C4B-E645F635904B}"/>
              </a:ext>
            </a:extLst>
          </p:cNvPr>
          <p:cNvSpPr>
            <a:spLocks/>
          </p:cNvSpPr>
          <p:nvPr/>
        </p:nvSpPr>
        <p:spPr bwMode="auto">
          <a:xfrm>
            <a:off x="6581119" y="3367576"/>
            <a:ext cx="202107" cy="28400"/>
          </a:xfrm>
          <a:custGeom>
            <a:avLst/>
            <a:gdLst>
              <a:gd name="T0" fmla="*/ 0 w 241"/>
              <a:gd name="T1" fmla="*/ 0 h 33"/>
              <a:gd name="T2" fmla="*/ 59 w 241"/>
              <a:gd name="T3" fmla="*/ 9 h 33"/>
              <a:gd name="T4" fmla="*/ 0 60000 65536"/>
              <a:gd name="T5" fmla="*/ 0 60000 65536"/>
              <a:gd name="T6" fmla="*/ 0 w 241"/>
              <a:gd name="T7" fmla="*/ 0 h 33"/>
              <a:gd name="T8" fmla="*/ 241 w 241"/>
              <a:gd name="T9" fmla="*/ 33 h 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1" h="33">
                <a:moveTo>
                  <a:pt x="0" y="0"/>
                </a:moveTo>
                <a:lnTo>
                  <a:pt x="240" y="32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37" name="Freeform 269">
            <a:extLst>
              <a:ext uri="{FF2B5EF4-FFF2-40B4-BE49-F238E27FC236}">
                <a16:creationId xmlns:a16="http://schemas.microsoft.com/office/drawing/2014/main" id="{205ED559-C8B9-4DF8-943D-B82BA84205F7}"/>
              </a:ext>
            </a:extLst>
          </p:cNvPr>
          <p:cNvSpPr>
            <a:spLocks/>
          </p:cNvSpPr>
          <p:nvPr/>
        </p:nvSpPr>
        <p:spPr bwMode="auto">
          <a:xfrm>
            <a:off x="6581119" y="3333259"/>
            <a:ext cx="194974" cy="20117"/>
          </a:xfrm>
          <a:custGeom>
            <a:avLst/>
            <a:gdLst>
              <a:gd name="T0" fmla="*/ 0 w 233"/>
              <a:gd name="T1" fmla="*/ 0 h 25"/>
              <a:gd name="T2" fmla="*/ 57 w 233"/>
              <a:gd name="T3" fmla="*/ 5 h 25"/>
              <a:gd name="T4" fmla="*/ 0 60000 65536"/>
              <a:gd name="T5" fmla="*/ 0 60000 65536"/>
              <a:gd name="T6" fmla="*/ 0 w 233"/>
              <a:gd name="T7" fmla="*/ 0 h 25"/>
              <a:gd name="T8" fmla="*/ 233 w 233"/>
              <a:gd name="T9" fmla="*/ 25 h 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25">
                <a:moveTo>
                  <a:pt x="0" y="0"/>
                </a:moveTo>
                <a:lnTo>
                  <a:pt x="232" y="24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38" name="Freeform 270">
            <a:extLst>
              <a:ext uri="{FF2B5EF4-FFF2-40B4-BE49-F238E27FC236}">
                <a16:creationId xmlns:a16="http://schemas.microsoft.com/office/drawing/2014/main" id="{F2D1C761-4BA1-481C-97E0-D5CDABC5CC9F}"/>
              </a:ext>
            </a:extLst>
          </p:cNvPr>
          <p:cNvSpPr>
            <a:spLocks/>
          </p:cNvSpPr>
          <p:nvPr/>
        </p:nvSpPr>
        <p:spPr bwMode="auto">
          <a:xfrm>
            <a:off x="6581119" y="3293025"/>
            <a:ext cx="194974" cy="28400"/>
          </a:xfrm>
          <a:custGeom>
            <a:avLst/>
            <a:gdLst>
              <a:gd name="T0" fmla="*/ 0 w 233"/>
              <a:gd name="T1" fmla="*/ 0 h 33"/>
              <a:gd name="T2" fmla="*/ 57 w 233"/>
              <a:gd name="T3" fmla="*/ 9 h 33"/>
              <a:gd name="T4" fmla="*/ 0 60000 65536"/>
              <a:gd name="T5" fmla="*/ 0 60000 65536"/>
              <a:gd name="T6" fmla="*/ 0 w 233"/>
              <a:gd name="T7" fmla="*/ 0 h 33"/>
              <a:gd name="T8" fmla="*/ 233 w 233"/>
              <a:gd name="T9" fmla="*/ 33 h 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33">
                <a:moveTo>
                  <a:pt x="0" y="0"/>
                </a:moveTo>
                <a:lnTo>
                  <a:pt x="232" y="32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39" name="Freeform 271">
            <a:extLst>
              <a:ext uri="{FF2B5EF4-FFF2-40B4-BE49-F238E27FC236}">
                <a16:creationId xmlns:a16="http://schemas.microsoft.com/office/drawing/2014/main" id="{B9FEBB41-12F3-48FB-A308-648AF79CD00D}"/>
              </a:ext>
            </a:extLst>
          </p:cNvPr>
          <p:cNvSpPr>
            <a:spLocks/>
          </p:cNvSpPr>
          <p:nvPr/>
        </p:nvSpPr>
        <p:spPr bwMode="auto">
          <a:xfrm>
            <a:off x="6581119" y="3258708"/>
            <a:ext cx="194974" cy="20117"/>
          </a:xfrm>
          <a:custGeom>
            <a:avLst/>
            <a:gdLst>
              <a:gd name="T0" fmla="*/ 0 w 233"/>
              <a:gd name="T1" fmla="*/ 0 h 25"/>
              <a:gd name="T2" fmla="*/ 57 w 233"/>
              <a:gd name="T3" fmla="*/ 5 h 25"/>
              <a:gd name="T4" fmla="*/ 0 60000 65536"/>
              <a:gd name="T5" fmla="*/ 0 60000 65536"/>
              <a:gd name="T6" fmla="*/ 0 w 233"/>
              <a:gd name="T7" fmla="*/ 0 h 25"/>
              <a:gd name="T8" fmla="*/ 233 w 233"/>
              <a:gd name="T9" fmla="*/ 25 h 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25">
                <a:moveTo>
                  <a:pt x="0" y="0"/>
                </a:moveTo>
                <a:lnTo>
                  <a:pt x="232" y="24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40" name="Freeform 272">
            <a:extLst>
              <a:ext uri="{FF2B5EF4-FFF2-40B4-BE49-F238E27FC236}">
                <a16:creationId xmlns:a16="http://schemas.microsoft.com/office/drawing/2014/main" id="{4392093A-59D8-4388-90AD-3725DAC32C1C}"/>
              </a:ext>
            </a:extLst>
          </p:cNvPr>
          <p:cNvSpPr>
            <a:spLocks/>
          </p:cNvSpPr>
          <p:nvPr/>
        </p:nvSpPr>
        <p:spPr bwMode="auto">
          <a:xfrm>
            <a:off x="6581119" y="3224391"/>
            <a:ext cx="194974" cy="14200"/>
          </a:xfrm>
          <a:custGeom>
            <a:avLst/>
            <a:gdLst>
              <a:gd name="T0" fmla="*/ 0 w 233"/>
              <a:gd name="T1" fmla="*/ 0 h 17"/>
              <a:gd name="T2" fmla="*/ 57 w 233"/>
              <a:gd name="T3" fmla="*/ 4 h 17"/>
              <a:gd name="T4" fmla="*/ 0 60000 65536"/>
              <a:gd name="T5" fmla="*/ 0 60000 65536"/>
              <a:gd name="T6" fmla="*/ 0 w 233"/>
              <a:gd name="T7" fmla="*/ 0 h 17"/>
              <a:gd name="T8" fmla="*/ 233 w 233"/>
              <a:gd name="T9" fmla="*/ 17 h 1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17">
                <a:moveTo>
                  <a:pt x="0" y="0"/>
                </a:moveTo>
                <a:lnTo>
                  <a:pt x="232" y="16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41" name="Freeform 273">
            <a:extLst>
              <a:ext uri="{FF2B5EF4-FFF2-40B4-BE49-F238E27FC236}">
                <a16:creationId xmlns:a16="http://schemas.microsoft.com/office/drawing/2014/main" id="{7684BA82-9F25-400D-909C-F906E47CBD04}"/>
              </a:ext>
            </a:extLst>
          </p:cNvPr>
          <p:cNvSpPr>
            <a:spLocks/>
          </p:cNvSpPr>
          <p:nvPr/>
        </p:nvSpPr>
        <p:spPr bwMode="auto">
          <a:xfrm>
            <a:off x="6581119" y="3190073"/>
            <a:ext cx="194974" cy="8283"/>
          </a:xfrm>
          <a:custGeom>
            <a:avLst/>
            <a:gdLst>
              <a:gd name="T0" fmla="*/ 0 w 233"/>
              <a:gd name="T1" fmla="*/ 0 h 9"/>
              <a:gd name="T2" fmla="*/ 57 w 233"/>
              <a:gd name="T3" fmla="*/ 3 h 9"/>
              <a:gd name="T4" fmla="*/ 0 60000 65536"/>
              <a:gd name="T5" fmla="*/ 0 60000 65536"/>
              <a:gd name="T6" fmla="*/ 0 w 233"/>
              <a:gd name="T7" fmla="*/ 0 h 9"/>
              <a:gd name="T8" fmla="*/ 233 w 233"/>
              <a:gd name="T9" fmla="*/ 9 h 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9">
                <a:moveTo>
                  <a:pt x="0" y="0"/>
                </a:moveTo>
                <a:lnTo>
                  <a:pt x="232" y="8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42" name="Freeform 274">
            <a:extLst>
              <a:ext uri="{FF2B5EF4-FFF2-40B4-BE49-F238E27FC236}">
                <a16:creationId xmlns:a16="http://schemas.microsoft.com/office/drawing/2014/main" id="{9157EDDD-47F5-46C0-9338-A6E89B96FA7A}"/>
              </a:ext>
            </a:extLst>
          </p:cNvPr>
          <p:cNvSpPr>
            <a:spLocks/>
          </p:cNvSpPr>
          <p:nvPr/>
        </p:nvSpPr>
        <p:spPr bwMode="auto">
          <a:xfrm>
            <a:off x="6621540" y="2517932"/>
            <a:ext cx="0" cy="1278014"/>
          </a:xfrm>
          <a:custGeom>
            <a:avLst/>
            <a:gdLst>
              <a:gd name="T0" fmla="*/ 0 w 1"/>
              <a:gd name="T1" fmla="*/ 0 h 1505"/>
              <a:gd name="T2" fmla="*/ 0 w 1"/>
              <a:gd name="T3" fmla="*/ 398 h 1505"/>
              <a:gd name="T4" fmla="*/ 0 60000 65536"/>
              <a:gd name="T5" fmla="*/ 0 60000 65536"/>
              <a:gd name="T6" fmla="*/ 0 w 1"/>
              <a:gd name="T7" fmla="*/ 0 h 1505"/>
              <a:gd name="T8" fmla="*/ 0 w 1"/>
              <a:gd name="T9" fmla="*/ 1505 h 15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505">
                <a:moveTo>
                  <a:pt x="0" y="0"/>
                </a:moveTo>
                <a:lnTo>
                  <a:pt x="0" y="1504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43" name="Freeform 275">
            <a:extLst>
              <a:ext uri="{FF2B5EF4-FFF2-40B4-BE49-F238E27FC236}">
                <a16:creationId xmlns:a16="http://schemas.microsoft.com/office/drawing/2014/main" id="{4BB70C55-BAEC-4FB4-9C62-43AD93867AE9}"/>
              </a:ext>
            </a:extLst>
          </p:cNvPr>
          <p:cNvSpPr>
            <a:spLocks/>
          </p:cNvSpPr>
          <p:nvPr/>
        </p:nvSpPr>
        <p:spPr bwMode="auto">
          <a:xfrm>
            <a:off x="6661962" y="2497815"/>
            <a:ext cx="1189" cy="1318248"/>
          </a:xfrm>
          <a:custGeom>
            <a:avLst/>
            <a:gdLst>
              <a:gd name="T0" fmla="*/ 0 w 1"/>
              <a:gd name="T1" fmla="*/ 0 h 1553"/>
              <a:gd name="T2" fmla="*/ 0 w 1"/>
              <a:gd name="T3" fmla="*/ 410 h 1553"/>
              <a:gd name="T4" fmla="*/ 0 60000 65536"/>
              <a:gd name="T5" fmla="*/ 0 60000 65536"/>
              <a:gd name="T6" fmla="*/ 0 w 1"/>
              <a:gd name="T7" fmla="*/ 0 h 1553"/>
              <a:gd name="T8" fmla="*/ 1 w 1"/>
              <a:gd name="T9" fmla="*/ 1553 h 155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553">
                <a:moveTo>
                  <a:pt x="0" y="0"/>
                </a:moveTo>
                <a:lnTo>
                  <a:pt x="0" y="1552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44" name="Freeform 276">
            <a:extLst>
              <a:ext uri="{FF2B5EF4-FFF2-40B4-BE49-F238E27FC236}">
                <a16:creationId xmlns:a16="http://schemas.microsoft.com/office/drawing/2014/main" id="{F5B0E224-A45E-4D07-AD09-8FEEBEE3F109}"/>
              </a:ext>
            </a:extLst>
          </p:cNvPr>
          <p:cNvSpPr>
            <a:spLocks/>
          </p:cNvSpPr>
          <p:nvPr/>
        </p:nvSpPr>
        <p:spPr bwMode="auto">
          <a:xfrm>
            <a:off x="6702383" y="2469415"/>
            <a:ext cx="0" cy="1366765"/>
          </a:xfrm>
          <a:custGeom>
            <a:avLst/>
            <a:gdLst>
              <a:gd name="T0" fmla="*/ 0 w 1"/>
              <a:gd name="T1" fmla="*/ 0 h 1609"/>
              <a:gd name="T2" fmla="*/ 0 w 1"/>
              <a:gd name="T3" fmla="*/ 426 h 1609"/>
              <a:gd name="T4" fmla="*/ 0 60000 65536"/>
              <a:gd name="T5" fmla="*/ 0 60000 65536"/>
              <a:gd name="T6" fmla="*/ 0 w 1"/>
              <a:gd name="T7" fmla="*/ 0 h 1609"/>
              <a:gd name="T8" fmla="*/ 0 w 1"/>
              <a:gd name="T9" fmla="*/ 1609 h 160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609">
                <a:moveTo>
                  <a:pt x="0" y="0"/>
                </a:moveTo>
                <a:lnTo>
                  <a:pt x="0" y="1608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45" name="Freeform 277">
            <a:extLst>
              <a:ext uri="{FF2B5EF4-FFF2-40B4-BE49-F238E27FC236}">
                <a16:creationId xmlns:a16="http://schemas.microsoft.com/office/drawing/2014/main" id="{7E2205D0-40FE-48B1-A47B-4FB67B20D10C}"/>
              </a:ext>
            </a:extLst>
          </p:cNvPr>
          <p:cNvSpPr>
            <a:spLocks/>
          </p:cNvSpPr>
          <p:nvPr/>
        </p:nvSpPr>
        <p:spPr bwMode="auto">
          <a:xfrm>
            <a:off x="6735671" y="2456399"/>
            <a:ext cx="1189" cy="1414099"/>
          </a:xfrm>
          <a:custGeom>
            <a:avLst/>
            <a:gdLst>
              <a:gd name="T0" fmla="*/ 0 w 1"/>
              <a:gd name="T1" fmla="*/ 0 h 1665"/>
              <a:gd name="T2" fmla="*/ 0 w 1"/>
              <a:gd name="T3" fmla="*/ 441 h 1665"/>
              <a:gd name="T4" fmla="*/ 0 60000 65536"/>
              <a:gd name="T5" fmla="*/ 0 60000 65536"/>
              <a:gd name="T6" fmla="*/ 0 w 1"/>
              <a:gd name="T7" fmla="*/ 0 h 1665"/>
              <a:gd name="T8" fmla="*/ 1 w 1"/>
              <a:gd name="T9" fmla="*/ 1665 h 166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665">
                <a:moveTo>
                  <a:pt x="0" y="0"/>
                </a:moveTo>
                <a:lnTo>
                  <a:pt x="0" y="1664"/>
                </a:ln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191A5B98-D039-45D5-9203-A2705A7BFDA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445588" y="2668218"/>
            <a:ext cx="274627" cy="878043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>
              <a:spcBef>
                <a:spcPct val="0"/>
              </a:spcBef>
            </a:pPr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831D7C87-D404-4647-BAD4-F67ECF548CF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765902" y="2473607"/>
            <a:ext cx="268685" cy="1309540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>
              <a:spcBef>
                <a:spcPct val="0"/>
              </a:spcBef>
            </a:pPr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48" name="Freeform 280">
            <a:extLst>
              <a:ext uri="{FF2B5EF4-FFF2-40B4-BE49-F238E27FC236}">
                <a16:creationId xmlns:a16="http://schemas.microsoft.com/office/drawing/2014/main" id="{97509B3E-07A3-41BF-AB1F-D203E056A111}"/>
              </a:ext>
            </a:extLst>
          </p:cNvPr>
          <p:cNvSpPr>
            <a:spLocks/>
          </p:cNvSpPr>
          <p:nvPr/>
        </p:nvSpPr>
        <p:spPr bwMode="auto">
          <a:xfrm rot="21455081" flipV="1">
            <a:off x="3956236" y="3577982"/>
            <a:ext cx="3809586" cy="448494"/>
          </a:xfrm>
          <a:custGeom>
            <a:avLst/>
            <a:gdLst>
              <a:gd name="T0" fmla="*/ 0 w 3130"/>
              <a:gd name="T1" fmla="*/ 0 h 593"/>
              <a:gd name="T2" fmla="*/ 290 w 3130"/>
              <a:gd name="T3" fmla="*/ 118 h 593"/>
              <a:gd name="T4" fmla="*/ 711 w 3130"/>
              <a:gd name="T5" fmla="*/ 205 h 593"/>
              <a:gd name="T6" fmla="*/ 1227 w 3130"/>
              <a:gd name="T7" fmla="*/ 284 h 593"/>
              <a:gd name="T8" fmla="*/ 1622 w 3130"/>
              <a:gd name="T9" fmla="*/ 320 h 593"/>
              <a:gd name="T10" fmla="*/ 2058 w 3130"/>
              <a:gd name="T11" fmla="*/ 344 h 593"/>
              <a:gd name="T12" fmla="*/ 2285 w 3130"/>
              <a:gd name="T13" fmla="*/ 351 h 5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30"/>
              <a:gd name="T22" fmla="*/ 0 h 593"/>
              <a:gd name="T23" fmla="*/ 3130 w 3130"/>
              <a:gd name="T24" fmla="*/ 593 h 5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30" h="593">
                <a:moveTo>
                  <a:pt x="0" y="0"/>
                </a:moveTo>
                <a:cubicBezTo>
                  <a:pt x="66" y="33"/>
                  <a:pt x="236" y="140"/>
                  <a:pt x="398" y="198"/>
                </a:cubicBezTo>
                <a:cubicBezTo>
                  <a:pt x="560" y="256"/>
                  <a:pt x="758" y="303"/>
                  <a:pt x="974" y="348"/>
                </a:cubicBezTo>
                <a:cubicBezTo>
                  <a:pt x="1190" y="393"/>
                  <a:pt x="1473" y="450"/>
                  <a:pt x="1681" y="480"/>
                </a:cubicBezTo>
                <a:cubicBezTo>
                  <a:pt x="1889" y="510"/>
                  <a:pt x="2033" y="523"/>
                  <a:pt x="2223" y="540"/>
                </a:cubicBezTo>
                <a:cubicBezTo>
                  <a:pt x="2412" y="557"/>
                  <a:pt x="2668" y="573"/>
                  <a:pt x="2819" y="582"/>
                </a:cubicBezTo>
                <a:cubicBezTo>
                  <a:pt x="2970" y="591"/>
                  <a:pt x="3078" y="591"/>
                  <a:pt x="3130" y="593"/>
                </a:cubicBezTo>
              </a:path>
            </a:pathLst>
          </a:custGeom>
          <a:noFill/>
          <a:ln w="12700" cmpd="sng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49" name="Freeform 281">
            <a:extLst>
              <a:ext uri="{FF2B5EF4-FFF2-40B4-BE49-F238E27FC236}">
                <a16:creationId xmlns:a16="http://schemas.microsoft.com/office/drawing/2014/main" id="{ABAAA223-7E91-42E7-89E6-BB4E0F096173}"/>
              </a:ext>
            </a:extLst>
          </p:cNvPr>
          <p:cNvSpPr>
            <a:spLocks/>
          </p:cNvSpPr>
          <p:nvPr/>
        </p:nvSpPr>
        <p:spPr bwMode="auto">
          <a:xfrm rot="171666">
            <a:off x="3900824" y="2284247"/>
            <a:ext cx="3773734" cy="450539"/>
          </a:xfrm>
          <a:custGeom>
            <a:avLst/>
            <a:gdLst>
              <a:gd name="T0" fmla="*/ 0 w 3130"/>
              <a:gd name="T1" fmla="*/ 0 h 593"/>
              <a:gd name="T2" fmla="*/ 282 w 3130"/>
              <a:gd name="T3" fmla="*/ 59 h 593"/>
              <a:gd name="T4" fmla="*/ 690 w 3130"/>
              <a:gd name="T5" fmla="*/ 103 h 593"/>
              <a:gd name="T6" fmla="*/ 1191 w 3130"/>
              <a:gd name="T7" fmla="*/ 143 h 593"/>
              <a:gd name="T8" fmla="*/ 1576 w 3130"/>
              <a:gd name="T9" fmla="*/ 161 h 593"/>
              <a:gd name="T10" fmla="*/ 1998 w 3130"/>
              <a:gd name="T11" fmla="*/ 174 h 593"/>
              <a:gd name="T12" fmla="*/ 2219 w 3130"/>
              <a:gd name="T13" fmla="*/ 177 h 5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30"/>
              <a:gd name="T22" fmla="*/ 0 h 593"/>
              <a:gd name="T23" fmla="*/ 3130 w 3130"/>
              <a:gd name="T24" fmla="*/ 593 h 5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30" h="593">
                <a:moveTo>
                  <a:pt x="0" y="0"/>
                </a:moveTo>
                <a:cubicBezTo>
                  <a:pt x="66" y="33"/>
                  <a:pt x="236" y="140"/>
                  <a:pt x="398" y="198"/>
                </a:cubicBezTo>
                <a:cubicBezTo>
                  <a:pt x="560" y="256"/>
                  <a:pt x="758" y="303"/>
                  <a:pt x="974" y="348"/>
                </a:cubicBezTo>
                <a:cubicBezTo>
                  <a:pt x="1190" y="393"/>
                  <a:pt x="1473" y="450"/>
                  <a:pt x="1681" y="480"/>
                </a:cubicBezTo>
                <a:cubicBezTo>
                  <a:pt x="1889" y="510"/>
                  <a:pt x="2033" y="523"/>
                  <a:pt x="2223" y="540"/>
                </a:cubicBezTo>
                <a:cubicBezTo>
                  <a:pt x="2412" y="557"/>
                  <a:pt x="2668" y="573"/>
                  <a:pt x="2819" y="582"/>
                </a:cubicBezTo>
                <a:cubicBezTo>
                  <a:pt x="2970" y="591"/>
                  <a:pt x="3078" y="591"/>
                  <a:pt x="3130" y="593"/>
                </a:cubicBezTo>
              </a:path>
            </a:pathLst>
          </a:custGeom>
          <a:noFill/>
          <a:ln w="12700" cmpd="sng">
            <a:solidFill>
              <a:schemeClr val="accent1">
                <a:lumMod val="75000"/>
              </a:schemeClr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50" name="Isosceles Triangle 149">
            <a:extLst>
              <a:ext uri="{FF2B5EF4-FFF2-40B4-BE49-F238E27FC236}">
                <a16:creationId xmlns:a16="http://schemas.microsoft.com/office/drawing/2014/main" id="{3796E2EA-011F-42B6-8BF6-ED4D0E014185}"/>
              </a:ext>
            </a:extLst>
          </p:cNvPr>
          <p:cNvSpPr/>
          <p:nvPr/>
        </p:nvSpPr>
        <p:spPr bwMode="ltGray">
          <a:xfrm rot="5400000">
            <a:off x="3075254" y="3015923"/>
            <a:ext cx="1073940" cy="295287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1" name="Right Brace 150">
            <a:extLst>
              <a:ext uri="{FF2B5EF4-FFF2-40B4-BE49-F238E27FC236}">
                <a16:creationId xmlns:a16="http://schemas.microsoft.com/office/drawing/2014/main" id="{28EA7003-40EF-42C0-A29E-A0DA527CAC7A}"/>
              </a:ext>
            </a:extLst>
          </p:cNvPr>
          <p:cNvSpPr/>
          <p:nvPr/>
        </p:nvSpPr>
        <p:spPr>
          <a:xfrm rot="10800000">
            <a:off x="9101914" y="2392140"/>
            <a:ext cx="272457" cy="1462908"/>
          </a:xfrm>
          <a:prstGeom prst="rightBrace">
            <a:avLst/>
          </a:prstGeom>
          <a:noFill/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1443" tIns="50724" rIns="101443" bIns="5072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427"/>
            <a:endParaRPr lang="en-US" sz="900" dirty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52" name="Right Arrow Callout 284">
            <a:extLst>
              <a:ext uri="{FF2B5EF4-FFF2-40B4-BE49-F238E27FC236}">
                <a16:creationId xmlns:a16="http://schemas.microsoft.com/office/drawing/2014/main" id="{C0925642-9CAD-43FB-9768-A066AA95E187}"/>
              </a:ext>
            </a:extLst>
          </p:cNvPr>
          <p:cNvSpPr/>
          <p:nvPr/>
        </p:nvSpPr>
        <p:spPr>
          <a:xfrm>
            <a:off x="7904236" y="2626793"/>
            <a:ext cx="1197677" cy="975433"/>
          </a:xfrm>
          <a:prstGeom prst="rightArrowCallout">
            <a:avLst>
              <a:gd name="adj1" fmla="val 22964"/>
              <a:gd name="adj2" fmla="val 22964"/>
              <a:gd name="adj3" fmla="val 18893"/>
              <a:gd name="adj4" fmla="val 79945"/>
            </a:avLst>
          </a:prstGeom>
          <a:solidFill>
            <a:schemeClr val="bg2"/>
          </a:solidFill>
          <a:ln w="6350">
            <a:solidFill>
              <a:schemeClr val="accent1"/>
            </a:solidFill>
          </a:ln>
        </p:spPr>
        <p:txBody>
          <a:bodyPr vert="horz" wrap="square" lIns="45720" tIns="27432" rIns="45720" bIns="27432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+mj-lt"/>
            </a:endParaRPr>
          </a:p>
        </p:txBody>
      </p:sp>
      <p:sp>
        <p:nvSpPr>
          <p:cNvPr id="155" name="TextBox 308">
            <a:extLst>
              <a:ext uri="{FF2B5EF4-FFF2-40B4-BE49-F238E27FC236}">
                <a16:creationId xmlns:a16="http://schemas.microsoft.com/office/drawing/2014/main" id="{706330AF-97E3-4794-8EDC-008AB39770D1}"/>
              </a:ext>
            </a:extLst>
          </p:cNvPr>
          <p:cNvSpPr txBox="1"/>
          <p:nvPr/>
        </p:nvSpPr>
        <p:spPr>
          <a:xfrm>
            <a:off x="10035169" y="3470866"/>
            <a:ext cx="7901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74320"/>
            <a:r>
              <a:rPr lang="en-US" sz="1200" dirty="0">
                <a:latin typeface="+mj-lt"/>
                <a:cs typeface="Arial" pitchFamily="34" charset="0"/>
              </a:rPr>
              <a:t>Smart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49810-5B8F-4F1D-B5BD-F46D13BCD615}"/>
              </a:ext>
            </a:extLst>
          </p:cNvPr>
          <p:cNvSpPr txBox="1"/>
          <p:nvPr/>
        </p:nvSpPr>
        <p:spPr>
          <a:xfrm>
            <a:off x="4399212" y="4058721"/>
            <a:ext cx="147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1ère </a:t>
            </a:r>
            <a:r>
              <a:rPr lang="en-US" sz="1200" b="1" dirty="0" err="1"/>
              <a:t>étape</a:t>
            </a: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Filtrage</a:t>
            </a:r>
            <a:r>
              <a:rPr lang="en-US" sz="1000" dirty="0"/>
              <a:t> sur 21 </a:t>
            </a:r>
            <a:r>
              <a:rPr lang="en-US" sz="1000" dirty="0" err="1"/>
              <a:t>colonnes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Suppression des </a:t>
            </a:r>
            <a:r>
              <a:rPr lang="en-US" sz="1000" dirty="0" err="1"/>
              <a:t>doublons</a:t>
            </a:r>
            <a:endParaRPr lang="en-US" sz="10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EB38B9F-9B2C-4624-A4A2-6210E35059FF}"/>
              </a:ext>
            </a:extLst>
          </p:cNvPr>
          <p:cNvSpPr txBox="1"/>
          <p:nvPr/>
        </p:nvSpPr>
        <p:spPr>
          <a:xfrm>
            <a:off x="5914370" y="4072349"/>
            <a:ext cx="1399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2ème </a:t>
            </a:r>
            <a:r>
              <a:rPr lang="en-US" sz="1200" b="1" dirty="0" err="1"/>
              <a:t>étape</a:t>
            </a: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Sélection</a:t>
            </a:r>
            <a:r>
              <a:rPr lang="en-US" sz="1000" dirty="0"/>
              <a:t> des aliments </a:t>
            </a:r>
            <a:r>
              <a:rPr lang="en-US" sz="1000" dirty="0" err="1"/>
              <a:t>français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Suppression des </a:t>
            </a:r>
            <a:r>
              <a:rPr lang="en-US" sz="1000" dirty="0" err="1"/>
              <a:t>boissons</a:t>
            </a:r>
            <a:r>
              <a:rPr lang="en-US" sz="1000" dirty="0"/>
              <a:t> et </a:t>
            </a:r>
            <a:r>
              <a:rPr lang="en-US" sz="1000" dirty="0" err="1"/>
              <a:t>nourritures</a:t>
            </a:r>
            <a:r>
              <a:rPr lang="en-US" sz="1000" dirty="0"/>
              <a:t> </a:t>
            </a:r>
            <a:r>
              <a:rPr lang="en-US" sz="1000" dirty="0" err="1"/>
              <a:t>bébé</a:t>
            </a:r>
            <a:r>
              <a:rPr lang="en-US" sz="1000" dirty="0"/>
              <a:t> sans </a:t>
            </a:r>
            <a:r>
              <a:rPr lang="en-US" sz="1000" dirty="0" err="1"/>
              <a:t>nutriscore</a:t>
            </a:r>
            <a:endParaRPr lang="en-US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09EEEDC-A63B-45A6-AC7F-0613DAC2E4BC}"/>
              </a:ext>
            </a:extLst>
          </p:cNvPr>
          <p:cNvSpPr txBox="1"/>
          <p:nvPr/>
        </p:nvSpPr>
        <p:spPr>
          <a:xfrm>
            <a:off x="7357587" y="4053621"/>
            <a:ext cx="17086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3ème </a:t>
            </a:r>
            <a:r>
              <a:rPr lang="en-US" sz="1200" b="1" dirty="0" err="1"/>
              <a:t>étape</a:t>
            </a: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Sélection</a:t>
            </a:r>
            <a:r>
              <a:rPr lang="en-US" sz="1000" dirty="0"/>
              <a:t> des aliments </a:t>
            </a:r>
            <a:r>
              <a:rPr lang="en-US" sz="1000" dirty="0" err="1"/>
              <a:t>disposant</a:t>
            </a:r>
            <a:r>
              <a:rPr lang="en-US" sz="1000" dirty="0"/>
              <a:t> d’un </a:t>
            </a:r>
            <a:r>
              <a:rPr lang="en-US" sz="1000" dirty="0" err="1"/>
              <a:t>nutriscore</a:t>
            </a:r>
            <a:endParaRPr lang="en-US" sz="1000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EFA0EE-74B3-4CEC-8428-EF77FD5A2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976" y="2714369"/>
            <a:ext cx="1828800" cy="693333"/>
          </a:xfrm>
          <a:prstGeom prst="rect">
            <a:avLst/>
          </a:prstGeom>
        </p:spPr>
      </p:pic>
      <p:pic>
        <p:nvPicPr>
          <p:cNvPr id="154" name="Picture 153" descr="A close up of a logo&#10;&#10;Description automatically generated">
            <a:extLst>
              <a:ext uri="{FF2B5EF4-FFF2-40B4-BE49-F238E27FC236}">
                <a16:creationId xmlns:a16="http://schemas.microsoft.com/office/drawing/2014/main" id="{7C1F0BFC-DED8-4C1C-BC60-11BD33949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830" y="2532553"/>
            <a:ext cx="1792322" cy="128016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854F5F-F649-419F-A32C-71F32DDFE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9212" y="63423"/>
            <a:ext cx="1554480" cy="2281361"/>
          </a:xfrm>
          <a:prstGeom prst="rect">
            <a:avLst/>
          </a:prstGeom>
        </p:spPr>
      </p:pic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4640AF65-AEC1-40F7-B642-EB5F863CF6C1}"/>
              </a:ext>
            </a:extLst>
          </p:cNvPr>
          <p:cNvSpPr/>
          <p:nvPr/>
        </p:nvSpPr>
        <p:spPr>
          <a:xfrm flipV="1">
            <a:off x="4399212" y="5253866"/>
            <a:ext cx="1463040" cy="1828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155">
            <a:extLst>
              <a:ext uri="{FF2B5EF4-FFF2-40B4-BE49-F238E27FC236}">
                <a16:creationId xmlns:a16="http://schemas.microsoft.com/office/drawing/2014/main" id="{0DE46E48-394E-48C9-8B63-47F008086A0B}"/>
              </a:ext>
            </a:extLst>
          </p:cNvPr>
          <p:cNvSpPr/>
          <p:nvPr/>
        </p:nvSpPr>
        <p:spPr>
          <a:xfrm flipV="1">
            <a:off x="5942012" y="5253866"/>
            <a:ext cx="1463040" cy="1828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F51CD33D-7FE5-4DD2-9943-30F548D9863E}"/>
              </a:ext>
            </a:extLst>
          </p:cNvPr>
          <p:cNvSpPr/>
          <p:nvPr/>
        </p:nvSpPr>
        <p:spPr>
          <a:xfrm flipV="1">
            <a:off x="7679372" y="5253866"/>
            <a:ext cx="1463040" cy="1828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8" name="Table 5">
            <a:extLst>
              <a:ext uri="{FF2B5EF4-FFF2-40B4-BE49-F238E27FC236}">
                <a16:creationId xmlns:a16="http://schemas.microsoft.com/office/drawing/2014/main" id="{05989F5B-3BA4-4EB3-977B-24B087998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038257"/>
              </p:ext>
            </p:extLst>
          </p:nvPr>
        </p:nvGraphicFramePr>
        <p:xfrm>
          <a:off x="4341812" y="5506988"/>
          <a:ext cx="1554480" cy="8077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72846669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59357785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/>
                        <a:t>Caractéristiques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err="1"/>
                        <a:t>Valeur</a:t>
                      </a: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7134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700" dirty="0" err="1"/>
                        <a:t>Nombre</a:t>
                      </a:r>
                      <a:r>
                        <a:rPr lang="en-US" sz="700" dirty="0"/>
                        <a:t> de </a:t>
                      </a:r>
                      <a:r>
                        <a:rPr lang="en-US" sz="700" dirty="0" err="1"/>
                        <a:t>lignes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699 708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368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00" dirty="0" err="1"/>
                        <a:t>Nombre</a:t>
                      </a:r>
                      <a:r>
                        <a:rPr lang="en-US" sz="700" dirty="0"/>
                        <a:t> de </a:t>
                      </a:r>
                      <a:r>
                        <a:rPr lang="en-US" sz="700" dirty="0" err="1"/>
                        <a:t>colonnes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647582"/>
                  </a:ext>
                </a:extLst>
              </a:tr>
            </a:tbl>
          </a:graphicData>
        </a:graphic>
      </p:graphicFrame>
      <p:sp>
        <p:nvSpPr>
          <p:cNvPr id="159" name="Isosceles Triangle 158">
            <a:extLst>
              <a:ext uri="{FF2B5EF4-FFF2-40B4-BE49-F238E27FC236}">
                <a16:creationId xmlns:a16="http://schemas.microsoft.com/office/drawing/2014/main" id="{2983909F-3670-4456-B5E2-520E9A0B8400}"/>
              </a:ext>
            </a:extLst>
          </p:cNvPr>
          <p:cNvSpPr/>
          <p:nvPr/>
        </p:nvSpPr>
        <p:spPr>
          <a:xfrm flipV="1">
            <a:off x="1522412" y="5257800"/>
            <a:ext cx="1463040" cy="1828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0" name="Table 5">
            <a:extLst>
              <a:ext uri="{FF2B5EF4-FFF2-40B4-BE49-F238E27FC236}">
                <a16:creationId xmlns:a16="http://schemas.microsoft.com/office/drawing/2014/main" id="{11229CF8-FA26-4ACC-9DAE-8CCC6EBEF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212443"/>
              </p:ext>
            </p:extLst>
          </p:nvPr>
        </p:nvGraphicFramePr>
        <p:xfrm>
          <a:off x="1491932" y="5516880"/>
          <a:ext cx="1554480" cy="8077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72846669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59357785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/>
                        <a:t>Caractéristiques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err="1"/>
                        <a:t>Valeur</a:t>
                      </a: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7134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700" dirty="0" err="1"/>
                        <a:t>Nombre</a:t>
                      </a:r>
                      <a:r>
                        <a:rPr lang="en-US" sz="700" dirty="0"/>
                        <a:t> de </a:t>
                      </a:r>
                      <a:r>
                        <a:rPr lang="en-US" sz="700" dirty="0" err="1"/>
                        <a:t>lignes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1 096 564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368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00" dirty="0" err="1"/>
                        <a:t>Nombre</a:t>
                      </a:r>
                      <a:r>
                        <a:rPr lang="en-US" sz="700" dirty="0"/>
                        <a:t> de </a:t>
                      </a:r>
                      <a:r>
                        <a:rPr lang="en-US" sz="700" dirty="0" err="1"/>
                        <a:t>colonnes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647582"/>
                  </a:ext>
                </a:extLst>
              </a:tr>
            </a:tbl>
          </a:graphicData>
        </a:graphic>
      </p:graphicFrame>
      <p:graphicFrame>
        <p:nvGraphicFramePr>
          <p:cNvPr id="161" name="Table 5">
            <a:extLst>
              <a:ext uri="{FF2B5EF4-FFF2-40B4-BE49-F238E27FC236}">
                <a16:creationId xmlns:a16="http://schemas.microsoft.com/office/drawing/2014/main" id="{DEFFAA7B-CBC6-4F24-9F22-893B0453F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160837"/>
              </p:ext>
            </p:extLst>
          </p:nvPr>
        </p:nvGraphicFramePr>
        <p:xfrm>
          <a:off x="5987732" y="5486400"/>
          <a:ext cx="1554480" cy="8077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72846669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59357785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/>
                        <a:t>Caractéristiques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err="1"/>
                        <a:t>Valeur</a:t>
                      </a: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7134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700" dirty="0" err="1"/>
                        <a:t>Nombre</a:t>
                      </a:r>
                      <a:r>
                        <a:rPr lang="en-US" sz="700" dirty="0"/>
                        <a:t> de </a:t>
                      </a:r>
                      <a:r>
                        <a:rPr lang="en-US" sz="700" dirty="0" err="1"/>
                        <a:t>lignes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165 632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368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00" dirty="0" err="1"/>
                        <a:t>Nombre</a:t>
                      </a:r>
                      <a:r>
                        <a:rPr lang="en-US" sz="700" dirty="0"/>
                        <a:t> de </a:t>
                      </a:r>
                      <a:r>
                        <a:rPr lang="en-US" sz="700" dirty="0" err="1"/>
                        <a:t>colonnes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647582"/>
                  </a:ext>
                </a:extLst>
              </a:tr>
            </a:tbl>
          </a:graphicData>
        </a:graphic>
      </p:graphicFrame>
      <p:graphicFrame>
        <p:nvGraphicFramePr>
          <p:cNvPr id="162" name="Table 5">
            <a:extLst>
              <a:ext uri="{FF2B5EF4-FFF2-40B4-BE49-F238E27FC236}">
                <a16:creationId xmlns:a16="http://schemas.microsoft.com/office/drawing/2014/main" id="{A35F9CEC-F6A2-4A01-9BEA-C3931F7CA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802084"/>
              </p:ext>
            </p:extLst>
          </p:nvPr>
        </p:nvGraphicFramePr>
        <p:xfrm>
          <a:off x="7618412" y="5486400"/>
          <a:ext cx="1554480" cy="8077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72846669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59357785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/>
                        <a:t>Caractéristiques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err="1"/>
                        <a:t>Valeur</a:t>
                      </a: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7134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700" dirty="0" err="1"/>
                        <a:t>Nombre</a:t>
                      </a:r>
                      <a:r>
                        <a:rPr lang="en-US" sz="700" dirty="0"/>
                        <a:t> de </a:t>
                      </a:r>
                      <a:r>
                        <a:rPr lang="en-US" sz="700" dirty="0" err="1"/>
                        <a:t>lignes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153 628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368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00" dirty="0" err="1"/>
                        <a:t>Nombre</a:t>
                      </a:r>
                      <a:r>
                        <a:rPr lang="en-US" sz="700" dirty="0"/>
                        <a:t> de </a:t>
                      </a:r>
                      <a:r>
                        <a:rPr lang="en-US" sz="700" dirty="0" err="1"/>
                        <a:t>colonnes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647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35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</a:t>
            </a:r>
            <a:r>
              <a:rPr lang="en-US" dirty="0" err="1"/>
              <a:t>Nettoyage</a:t>
            </a:r>
            <a:r>
              <a:rPr lang="en-US" dirty="0"/>
              <a:t> – 1ère </a:t>
            </a:r>
            <a:r>
              <a:rPr lang="en-US" dirty="0" err="1"/>
              <a:t>étape</a:t>
            </a:r>
            <a:r>
              <a:rPr lang="en-US" dirty="0"/>
              <a:t> (1/7)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854F5F-F649-419F-A32C-71F32DDFE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212" y="63423"/>
            <a:ext cx="1554480" cy="22813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5CB105-CE34-4EF8-B53D-7BE03773C4FD}"/>
              </a:ext>
            </a:extLst>
          </p:cNvPr>
          <p:cNvSpPr txBox="1"/>
          <p:nvPr/>
        </p:nvSpPr>
        <p:spPr>
          <a:xfrm>
            <a:off x="2055812" y="1532014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 </a:t>
            </a:r>
            <a:r>
              <a:rPr lang="en-US" dirty="0" err="1"/>
              <a:t>colonnes</a:t>
            </a:r>
            <a:r>
              <a:rPr lang="en-US" dirty="0"/>
              <a:t> </a:t>
            </a:r>
            <a:r>
              <a:rPr lang="en-US" dirty="0" err="1"/>
              <a:t>sélectionnées</a:t>
            </a:r>
            <a:endParaRPr lang="en-US" dirty="0"/>
          </a:p>
        </p:txBody>
      </p:sp>
      <p:graphicFrame>
        <p:nvGraphicFramePr>
          <p:cNvPr id="8" name="Content Placeholder 10">
            <a:extLst>
              <a:ext uri="{FF2B5EF4-FFF2-40B4-BE49-F238E27FC236}">
                <a16:creationId xmlns:a16="http://schemas.microsoft.com/office/drawing/2014/main" id="{448107E8-113E-452E-87C3-02643FCBDBB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66895410"/>
              </p:ext>
            </p:extLst>
          </p:nvPr>
        </p:nvGraphicFramePr>
        <p:xfrm>
          <a:off x="1751012" y="2015723"/>
          <a:ext cx="9069494" cy="39892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8628728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427">
                  <a:extLst>
                    <a:ext uri="{9D8B030D-6E8A-4147-A177-3AD203B41FA5}">
                      <a16:colId xmlns:a16="http://schemas.microsoft.com/office/drawing/2014/main" val="363868031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2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</a:t>
                      </a:r>
                      <a:r>
                        <a:rPr lang="en-US" dirty="0"/>
                        <a:t>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Code</a:t>
                      </a:r>
                      <a:endParaRPr lang="en-US" sz="1200" b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/>
                        <a:t>Code de l’aliment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Donnée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clé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 err="1"/>
                        <a:t>product_name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 de l’aliment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Donnée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clé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009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categories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Catégories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l’aliment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Donnée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clé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981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categories</a:t>
                      </a:r>
                      <a:r>
                        <a:rPr lang="en-US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_en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Catégories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l’aliment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anglaise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Donnée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clé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167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countries_en</a:t>
                      </a:r>
                      <a:endParaRPr lang="en-US" sz="120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Pays de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l’aliment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anglaise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Donnée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clé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016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 err="1"/>
                        <a:t>nutriscore_score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Score du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nutricore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Donnée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clé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305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 err="1"/>
                        <a:t>nutriscore_grade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Note du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nutriscore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Donnée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clé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1422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energy-kj_100g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Valeur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energétique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kj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l’aliment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pour 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Intérêt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pour le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nutriscore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781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energy-kcal_100g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Valeur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énergétique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kcal de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l’aliment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pour 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Intérêt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pour le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nutriscore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9972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saturated-fat_100g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Niveau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graisses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saturées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pour 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Intérêt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pour le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nutriscore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20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sugars_100g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Niveau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sucres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pour 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Intérêt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pour le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nutriscore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010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fiber_100g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Niveau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fibres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pour 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Intérêt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pour le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nutriscore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3051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/>
                        <a:t>proteins_100g</a:t>
                      </a:r>
                      <a:endParaRPr lang="en-US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Niveau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proteines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pour 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Intérêt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pour le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nutriscore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180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73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2060</TotalTime>
  <Words>2849</Words>
  <Application>Microsoft Office PowerPoint</Application>
  <PresentationFormat>Custom</PresentationFormat>
  <Paragraphs>703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Euphemia</vt:lpstr>
      <vt:lpstr>Georgia</vt:lpstr>
      <vt:lpstr>Wingdings</vt:lpstr>
      <vt:lpstr>Math 16x9</vt:lpstr>
      <vt:lpstr>Conception d’une application au service de la santé publique</vt:lpstr>
      <vt:lpstr>Agenda</vt:lpstr>
      <vt:lpstr>1) Contexte</vt:lpstr>
      <vt:lpstr>PowerPoint Presentation</vt:lpstr>
      <vt:lpstr>3) Approche</vt:lpstr>
      <vt:lpstr>4) Présentation du jeu de données (1/2)</vt:lpstr>
      <vt:lpstr>4) Présentation du jeu de données (2/2)</vt:lpstr>
      <vt:lpstr>5) Nettoyage – Les étapes</vt:lpstr>
      <vt:lpstr>5) Nettoyage – 1ère étape (1/7)</vt:lpstr>
      <vt:lpstr>5) Nettoyage – 1ère étape (2/7)</vt:lpstr>
      <vt:lpstr>5) Nettoyage – 1ère étape (3/7)</vt:lpstr>
      <vt:lpstr>5) Nettoyage – 1ère étape (4/7)</vt:lpstr>
      <vt:lpstr>5) Nettoyage – 1ère étape (5/7)</vt:lpstr>
      <vt:lpstr>5) Nettoyage – 1ère étape (6/7)</vt:lpstr>
      <vt:lpstr>5) Nettoyage – 1ère étape (7/7)</vt:lpstr>
      <vt:lpstr>5) Nettoyage – 2éme étape (1/3)</vt:lpstr>
      <vt:lpstr>5) Nettoyage – 2éme étape (2/3)</vt:lpstr>
      <vt:lpstr>5) Nettoyage – 2éme étape (3/3)</vt:lpstr>
      <vt:lpstr>5) Nettoyage – 3éme étape</vt:lpstr>
      <vt:lpstr>6) Analyse</vt:lpstr>
      <vt:lpstr>6) Analyse</vt:lpstr>
      <vt:lpstr>6) Analyse</vt:lpstr>
      <vt:lpstr>6) Moteur</vt:lpstr>
      <vt:lpstr>6) Moteur - Vectorisation</vt:lpstr>
      <vt:lpstr>6) Moteur - Similarité cosinus </vt:lpstr>
      <vt:lpstr>6) Moteur - Modèle</vt:lpstr>
      <vt:lpstr>6) Moteur – Résultats (1/3)</vt:lpstr>
      <vt:lpstr>6) Moteur – Résultats (2/3)</vt:lpstr>
      <vt:lpstr>6) Moteur – Résultats (3/3)</vt:lpstr>
      <vt:lpstr>7) Prochaines étapes</vt:lpstr>
      <vt:lpstr>8 ) Environnement technique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David MAGNY</dc:creator>
  <cp:lastModifiedBy>David MAGNY</cp:lastModifiedBy>
  <cp:revision>234</cp:revision>
  <dcterms:created xsi:type="dcterms:W3CDTF">2019-12-28T21:05:20Z</dcterms:created>
  <dcterms:modified xsi:type="dcterms:W3CDTF">2020-02-21T16:57:53Z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