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6" d="100"/>
          <a:sy n="76" d="100"/>
        </p:scale>
        <p:origin x="4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947CF08-2140-4983-9A13-6DC547D687F7}" type="datetimeFigureOut">
              <a:rPr lang="es-PE" smtClean="0"/>
              <a:t>10/06/2019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58FDCCD-0595-4931-BDB0-28230970C1BF}"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42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47CF08-2140-4983-9A13-6DC547D687F7}" type="datetimeFigureOut">
              <a:rPr lang="es-PE" smtClean="0"/>
              <a:t>10/06/2019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58FDCCD-0595-4931-BDB0-28230970C1BF}" type="slidenum">
              <a:rPr lang="es-PE" smtClean="0"/>
              <a:t>‹Nº›</a:t>
            </a:fld>
            <a:endParaRPr lang="es-PE"/>
          </a:p>
        </p:txBody>
      </p:sp>
    </p:spTree>
    <p:extLst>
      <p:ext uri="{BB962C8B-B14F-4D97-AF65-F5344CB8AC3E}">
        <p14:creationId xmlns:p14="http://schemas.microsoft.com/office/powerpoint/2010/main" val="76328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47CF08-2140-4983-9A13-6DC547D687F7}" type="datetimeFigureOut">
              <a:rPr lang="es-PE" smtClean="0"/>
              <a:t>10/06/2019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58FDCCD-0595-4931-BDB0-28230970C1BF}" type="slidenum">
              <a:rPr lang="es-PE" smtClean="0"/>
              <a:t>‹Nº›</a:t>
            </a:fld>
            <a:endParaRPr lang="es-PE"/>
          </a:p>
        </p:txBody>
      </p:sp>
    </p:spTree>
    <p:extLst>
      <p:ext uri="{BB962C8B-B14F-4D97-AF65-F5344CB8AC3E}">
        <p14:creationId xmlns:p14="http://schemas.microsoft.com/office/powerpoint/2010/main" val="133999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47CF08-2140-4983-9A13-6DC547D687F7}" type="datetimeFigureOut">
              <a:rPr lang="es-PE" smtClean="0"/>
              <a:t>10/06/2019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58FDCCD-0595-4931-BDB0-28230970C1BF}" type="slidenum">
              <a:rPr lang="es-PE" smtClean="0"/>
              <a:t>‹Nº›</a:t>
            </a:fld>
            <a:endParaRPr lang="es-PE"/>
          </a:p>
        </p:txBody>
      </p:sp>
    </p:spTree>
    <p:extLst>
      <p:ext uri="{BB962C8B-B14F-4D97-AF65-F5344CB8AC3E}">
        <p14:creationId xmlns:p14="http://schemas.microsoft.com/office/powerpoint/2010/main" val="247931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947CF08-2140-4983-9A13-6DC547D687F7}" type="datetimeFigureOut">
              <a:rPr lang="es-PE" smtClean="0"/>
              <a:t>10/06/2019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58FDCCD-0595-4931-BDB0-28230970C1BF}"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0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947CF08-2140-4983-9A13-6DC547D687F7}" type="datetimeFigureOut">
              <a:rPr lang="es-PE" smtClean="0"/>
              <a:t>10/06/2019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58FDCCD-0595-4931-BDB0-28230970C1BF}" type="slidenum">
              <a:rPr lang="es-PE" smtClean="0"/>
              <a:t>‹Nº›</a:t>
            </a:fld>
            <a:endParaRPr lang="es-PE"/>
          </a:p>
        </p:txBody>
      </p:sp>
    </p:spTree>
    <p:extLst>
      <p:ext uri="{BB962C8B-B14F-4D97-AF65-F5344CB8AC3E}">
        <p14:creationId xmlns:p14="http://schemas.microsoft.com/office/powerpoint/2010/main" val="387331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947CF08-2140-4983-9A13-6DC547D687F7}" type="datetimeFigureOut">
              <a:rPr lang="es-PE" smtClean="0"/>
              <a:t>10/06/2019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658FDCCD-0595-4931-BDB0-28230970C1BF}" type="slidenum">
              <a:rPr lang="es-PE" smtClean="0"/>
              <a:t>‹Nº›</a:t>
            </a:fld>
            <a:endParaRPr lang="es-PE"/>
          </a:p>
        </p:txBody>
      </p:sp>
    </p:spTree>
    <p:extLst>
      <p:ext uri="{BB962C8B-B14F-4D97-AF65-F5344CB8AC3E}">
        <p14:creationId xmlns:p14="http://schemas.microsoft.com/office/powerpoint/2010/main" val="64763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947CF08-2140-4983-9A13-6DC547D687F7}" type="datetimeFigureOut">
              <a:rPr lang="es-PE" smtClean="0"/>
              <a:t>10/06/2019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658FDCCD-0595-4931-BDB0-28230970C1BF}" type="slidenum">
              <a:rPr lang="es-PE" smtClean="0"/>
              <a:t>‹Nº›</a:t>
            </a:fld>
            <a:endParaRPr lang="es-PE"/>
          </a:p>
        </p:txBody>
      </p:sp>
    </p:spTree>
    <p:extLst>
      <p:ext uri="{BB962C8B-B14F-4D97-AF65-F5344CB8AC3E}">
        <p14:creationId xmlns:p14="http://schemas.microsoft.com/office/powerpoint/2010/main" val="279242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47CF08-2140-4983-9A13-6DC547D687F7}" type="datetimeFigureOut">
              <a:rPr lang="es-PE" smtClean="0"/>
              <a:t>10/06/2019</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658FDCCD-0595-4931-BDB0-28230970C1BF}" type="slidenum">
              <a:rPr lang="es-PE" smtClean="0"/>
              <a:t>‹Nº›</a:t>
            </a:fld>
            <a:endParaRPr lang="es-PE"/>
          </a:p>
        </p:txBody>
      </p:sp>
    </p:spTree>
    <p:extLst>
      <p:ext uri="{BB962C8B-B14F-4D97-AF65-F5344CB8AC3E}">
        <p14:creationId xmlns:p14="http://schemas.microsoft.com/office/powerpoint/2010/main" val="174207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47CF08-2140-4983-9A13-6DC547D687F7}" type="datetimeFigureOut">
              <a:rPr lang="es-PE" smtClean="0"/>
              <a:t>10/06/2019</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8FDCCD-0595-4931-BDB0-28230970C1BF}" type="slidenum">
              <a:rPr lang="es-PE" smtClean="0"/>
              <a:t>‹Nº›</a:t>
            </a:fld>
            <a:endParaRPr lang="es-PE"/>
          </a:p>
        </p:txBody>
      </p:sp>
    </p:spTree>
    <p:extLst>
      <p:ext uri="{BB962C8B-B14F-4D97-AF65-F5344CB8AC3E}">
        <p14:creationId xmlns:p14="http://schemas.microsoft.com/office/powerpoint/2010/main" val="279757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tx2"/>
                </a:solidFill>
              </a:defRPr>
            </a:lvl1pPr>
          </a:lstStyle>
          <a:p>
            <a:fld id="{E947CF08-2140-4983-9A13-6DC547D687F7}" type="datetimeFigureOut">
              <a:rPr lang="es-PE" smtClean="0"/>
              <a:t>10/06/2019</a:t>
            </a:fld>
            <a:endParaRPr lang="es-PE"/>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8FDCCD-0595-4931-BDB0-28230970C1BF}" type="slidenum">
              <a:rPr lang="es-PE" smtClean="0"/>
              <a:t>‹Nº›</a:t>
            </a:fld>
            <a:endParaRPr lang="es-PE"/>
          </a:p>
        </p:txBody>
      </p:sp>
    </p:spTree>
    <p:extLst>
      <p:ext uri="{BB962C8B-B14F-4D97-AF65-F5344CB8AC3E}">
        <p14:creationId xmlns:p14="http://schemas.microsoft.com/office/powerpoint/2010/main" val="350661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47CF08-2140-4983-9A13-6DC547D687F7}" type="datetimeFigureOut">
              <a:rPr lang="es-PE" smtClean="0"/>
              <a:t>10/06/2019</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8FDCCD-0595-4931-BDB0-28230970C1BF}"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50959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PE" dirty="0" smtClean="0"/>
              <a:t>DEEP RECURRENT RANDOM FIELD NETWORK FOR PROTEIN SECONDARY PREDICTION </a:t>
            </a:r>
            <a:endParaRPr lang="es-PE" dirty="0"/>
          </a:p>
        </p:txBody>
      </p:sp>
      <p:sp>
        <p:nvSpPr>
          <p:cNvPr id="3" name="Subtítulo 2"/>
          <p:cNvSpPr>
            <a:spLocks noGrp="1"/>
          </p:cNvSpPr>
          <p:nvPr>
            <p:ph type="subTitle" idx="1"/>
          </p:nvPr>
        </p:nvSpPr>
        <p:spPr/>
        <p:txBody>
          <a:bodyPr>
            <a:normAutofit fontScale="47500" lnSpcReduction="20000"/>
          </a:bodyPr>
          <a:lstStyle/>
          <a:p>
            <a:r>
              <a:rPr lang="es-PE" dirty="0" smtClean="0"/>
              <a:t>Alexander </a:t>
            </a:r>
            <a:r>
              <a:rPr lang="es-PE" dirty="0" err="1" smtClean="0"/>
              <a:t>Rosenberg</a:t>
            </a:r>
            <a:r>
              <a:rPr lang="es-PE" dirty="0" smtClean="0"/>
              <a:t> </a:t>
            </a:r>
            <a:r>
              <a:rPr lang="es-PE" dirty="0" err="1" smtClean="0"/>
              <a:t>Johansen</a:t>
            </a:r>
            <a:endParaRPr lang="es-PE" dirty="0" smtClean="0"/>
          </a:p>
          <a:p>
            <a:r>
              <a:rPr lang="es-PE" dirty="0" err="1" smtClean="0"/>
              <a:t>Soren</a:t>
            </a:r>
            <a:r>
              <a:rPr lang="es-PE" dirty="0" smtClean="0"/>
              <a:t> </a:t>
            </a:r>
            <a:r>
              <a:rPr lang="es-PE" dirty="0" err="1" smtClean="0"/>
              <a:t>Kaae</a:t>
            </a:r>
            <a:r>
              <a:rPr lang="es-PE" dirty="0" smtClean="0"/>
              <a:t> </a:t>
            </a:r>
            <a:r>
              <a:rPr lang="es-PE" dirty="0" err="1" smtClean="0"/>
              <a:t>Sonderby</a:t>
            </a:r>
            <a:endParaRPr lang="es-PE" dirty="0" smtClean="0"/>
          </a:p>
          <a:p>
            <a:r>
              <a:rPr lang="es-PE" dirty="0" smtClean="0"/>
              <a:t>Casper </a:t>
            </a:r>
            <a:r>
              <a:rPr lang="es-PE" dirty="0" err="1" smtClean="0"/>
              <a:t>Kaae</a:t>
            </a:r>
            <a:r>
              <a:rPr lang="es-PE" dirty="0" smtClean="0"/>
              <a:t> </a:t>
            </a:r>
            <a:r>
              <a:rPr lang="es-PE" dirty="0" err="1" smtClean="0"/>
              <a:t>Sonderby</a:t>
            </a:r>
            <a:endParaRPr lang="es-PE" dirty="0" smtClean="0"/>
          </a:p>
          <a:p>
            <a:r>
              <a:rPr lang="es-PE" dirty="0" smtClean="0"/>
              <a:t>Ole </a:t>
            </a:r>
            <a:r>
              <a:rPr lang="es-PE" dirty="0" err="1" smtClean="0"/>
              <a:t>Winther</a:t>
            </a:r>
            <a:endParaRPr lang="es-PE" dirty="0"/>
          </a:p>
        </p:txBody>
      </p:sp>
    </p:spTree>
    <p:extLst>
      <p:ext uri="{BB962C8B-B14F-4D97-AF65-F5344CB8AC3E}">
        <p14:creationId xmlns:p14="http://schemas.microsoft.com/office/powerpoint/2010/main" val="113145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92952"/>
            <a:ext cx="10058400" cy="1450757"/>
          </a:xfrm>
        </p:spPr>
        <p:txBody>
          <a:bodyPr/>
          <a:lstStyle/>
          <a:p>
            <a:r>
              <a:rPr lang="en-US" dirty="0" smtClean="0"/>
              <a:t>Bernoulli Dropout Layer</a:t>
            </a:r>
            <a:endParaRPr lang="en-US" dirty="0"/>
          </a:p>
        </p:txBody>
      </p:sp>
      <p:sp>
        <p:nvSpPr>
          <p:cNvPr id="3" name="Marcador de contenido 2"/>
          <p:cNvSpPr>
            <a:spLocks noGrp="1"/>
          </p:cNvSpPr>
          <p:nvPr>
            <p:ph idx="1"/>
          </p:nvPr>
        </p:nvSpPr>
        <p:spPr>
          <a:xfrm>
            <a:off x="683921" y="1983520"/>
            <a:ext cx="5213644" cy="4023360"/>
          </a:xfrm>
        </p:spPr>
        <p:txBody>
          <a:bodyPr/>
          <a:lstStyle/>
          <a:p>
            <a:pPr lvl="1"/>
            <a:r>
              <a:rPr lang="en-US" dirty="0"/>
              <a:t>Dropout is very simple and yet very effective way to regularize networks by reducing coadaptation between the </a:t>
            </a:r>
            <a:r>
              <a:rPr lang="en-US" dirty="0" smtClean="0"/>
              <a:t>neurons.</a:t>
            </a:r>
            <a:endParaRPr lang="en-US" dirty="0"/>
          </a:p>
          <a:p>
            <a:pPr lvl="1"/>
            <a:r>
              <a:rPr lang="en-US" dirty="0"/>
              <a:t>Dropout works by randomly and temporarily deleting neurons in the hidden layer during the training with probability p. </a:t>
            </a:r>
            <a:endParaRPr lang="en-US" dirty="0" smtClean="0"/>
          </a:p>
          <a:p>
            <a:pPr lvl="1">
              <a:tabLst>
                <a:tab pos="10045700" algn="l"/>
              </a:tabLst>
            </a:pPr>
            <a:r>
              <a:rPr lang="en-US" dirty="0" smtClean="0"/>
              <a:t>Since </a:t>
            </a:r>
            <a:r>
              <a:rPr lang="en-US" dirty="0"/>
              <a:t>a neuron cannot rely on the presence of other neurons, it is forced to learn features that are not dependent on the presence of other neurons. Thus network learns robust features, and are less susceptible to noise</a:t>
            </a:r>
            <a:r>
              <a:rPr lang="en-US" dirty="0" smtClean="0"/>
              <a:t>.</a:t>
            </a:r>
          </a:p>
          <a:p>
            <a:pPr lvl="1">
              <a:tabLst>
                <a:tab pos="10045700" algn="l"/>
              </a:tabLst>
            </a:pPr>
            <a:r>
              <a:rPr lang="en-US" dirty="0" smtClean="0"/>
              <a:t>The </a:t>
            </a:r>
            <a:r>
              <a:rPr lang="en-US" dirty="0"/>
              <a:t>purpose of the Bernoulli Dropout is to introduce noise such that the model becomes less dependent on combinations of </a:t>
            </a:r>
            <a:r>
              <a:rPr lang="en-US" dirty="0" smtClean="0"/>
              <a:t>specific </a:t>
            </a:r>
            <a:r>
              <a:rPr lang="en-US" dirty="0"/>
              <a:t>activations.</a:t>
            </a:r>
          </a:p>
          <a:p>
            <a:pPr lvl="1"/>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2254081"/>
            <a:ext cx="5479984" cy="2743803"/>
          </a:xfrm>
          <a:prstGeom prst="rect">
            <a:avLst/>
          </a:prstGeom>
        </p:spPr>
      </p:pic>
    </p:spTree>
    <p:extLst>
      <p:ext uri="{BB962C8B-B14F-4D97-AF65-F5344CB8AC3E}">
        <p14:creationId xmlns:p14="http://schemas.microsoft.com/office/powerpoint/2010/main" val="414618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Some results</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4763" y="2113925"/>
            <a:ext cx="9490917" cy="3372474"/>
          </a:xfrm>
        </p:spPr>
      </p:pic>
    </p:spTree>
    <p:extLst>
      <p:ext uri="{BB962C8B-B14F-4D97-AF65-F5344CB8AC3E}">
        <p14:creationId xmlns:p14="http://schemas.microsoft.com/office/powerpoint/2010/main" val="321991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Introduction</a:t>
            </a:r>
            <a:r>
              <a:rPr lang="es-PE" dirty="0" smtClean="0"/>
              <a:t>:</a:t>
            </a:r>
            <a:endParaRPr lang="es-PE" dirty="0"/>
          </a:p>
        </p:txBody>
      </p:sp>
      <p:sp>
        <p:nvSpPr>
          <p:cNvPr id="3" name="Marcador de contenido 2"/>
          <p:cNvSpPr>
            <a:spLocks noGrp="1"/>
          </p:cNvSpPr>
          <p:nvPr>
            <p:ph idx="1"/>
          </p:nvPr>
        </p:nvSpPr>
        <p:spPr/>
        <p:txBody>
          <a:bodyPr/>
          <a:lstStyle/>
          <a:p>
            <a:pPr lvl="1"/>
            <a:r>
              <a:rPr lang="en-US" dirty="0" smtClean="0"/>
              <a:t>Deep Learning has become the state of the art for predicting protein secondary structure.</a:t>
            </a:r>
          </a:p>
          <a:p>
            <a:pPr lvl="1"/>
            <a:r>
              <a:rPr lang="en-US" dirty="0" smtClean="0"/>
              <a:t>Recent methods propose:</a:t>
            </a:r>
          </a:p>
          <a:p>
            <a:pPr lvl="2"/>
            <a:r>
              <a:rPr lang="en-US" dirty="0" smtClean="0"/>
              <a:t>Convolutions (which work with sliding time windows) with variants  of auto-regressive models.</a:t>
            </a:r>
          </a:p>
          <a:p>
            <a:pPr lvl="2"/>
            <a:r>
              <a:rPr lang="en-US" dirty="0" smtClean="0"/>
              <a:t>Convolutions with a CRF (Conditional Random Field) </a:t>
            </a:r>
          </a:p>
          <a:p>
            <a:pPr lvl="2"/>
            <a:r>
              <a:rPr lang="en-US" dirty="0" smtClean="0"/>
              <a:t>Using bi-directional RNN.</a:t>
            </a:r>
          </a:p>
          <a:p>
            <a:pPr lvl="2"/>
            <a:endParaRPr lang="es-PE" dirty="0"/>
          </a:p>
          <a:p>
            <a:pPr lvl="1"/>
            <a:r>
              <a:rPr lang="en-US" dirty="0" smtClean="0"/>
              <a:t>The actual model propose a combination between two</a:t>
            </a:r>
            <a:r>
              <a:rPr lang="es-PE" dirty="0" smtClean="0"/>
              <a:t> </a:t>
            </a:r>
            <a:r>
              <a:rPr lang="en-US" dirty="0" smtClean="0"/>
              <a:t>approaches:</a:t>
            </a:r>
          </a:p>
          <a:p>
            <a:pPr lvl="2"/>
            <a:r>
              <a:rPr lang="en-US" dirty="0" smtClean="0"/>
              <a:t>A bi-directional recurrent neural network (Bi-RNN)</a:t>
            </a:r>
          </a:p>
          <a:p>
            <a:pPr lvl="2"/>
            <a:r>
              <a:rPr lang="en-US" dirty="0" smtClean="0"/>
              <a:t>A Conditional Random Field (CRF)</a:t>
            </a:r>
          </a:p>
          <a:p>
            <a:pPr lvl="2"/>
            <a:r>
              <a:rPr lang="en-US" dirty="0" smtClean="0"/>
              <a:t>This new approach is called as </a:t>
            </a:r>
            <a:r>
              <a:rPr lang="en-US" dirty="0" err="1" smtClean="0"/>
              <a:t>biRNN</a:t>
            </a:r>
            <a:r>
              <a:rPr lang="en-US" dirty="0" smtClean="0"/>
              <a:t>-CRF.</a:t>
            </a:r>
          </a:p>
          <a:p>
            <a:pPr lvl="2"/>
            <a:r>
              <a:rPr lang="en-US" dirty="0" smtClean="0"/>
              <a:t>This model could be seen as a improve from a previous model, a RNN with sequential predictions based on time step.</a:t>
            </a:r>
          </a:p>
          <a:p>
            <a:pPr lvl="2"/>
            <a:endParaRPr lang="en-US" dirty="0"/>
          </a:p>
        </p:txBody>
      </p:sp>
    </p:spTree>
    <p:extLst>
      <p:ext uri="{BB962C8B-B14F-4D97-AF65-F5344CB8AC3E}">
        <p14:creationId xmlns:p14="http://schemas.microsoft.com/office/powerpoint/2010/main" val="102778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814192"/>
            <a:ext cx="10058400" cy="923168"/>
          </a:xfrm>
        </p:spPr>
        <p:txBody>
          <a:bodyPr/>
          <a:lstStyle/>
          <a:p>
            <a:r>
              <a:rPr lang="es-PE" dirty="0" smtClean="0"/>
              <a:t>RNN (</a:t>
            </a:r>
            <a:r>
              <a:rPr lang="en-US" dirty="0" smtClean="0"/>
              <a:t>Recurrent</a:t>
            </a:r>
            <a:r>
              <a:rPr lang="es-PE" dirty="0" smtClean="0"/>
              <a:t> Neural Network)</a:t>
            </a:r>
            <a:endParaRPr lang="es-PE" dirty="0"/>
          </a:p>
        </p:txBody>
      </p:sp>
      <p:sp>
        <p:nvSpPr>
          <p:cNvPr id="3" name="Marcador de contenido 2"/>
          <p:cNvSpPr>
            <a:spLocks noGrp="1"/>
          </p:cNvSpPr>
          <p:nvPr>
            <p:ph idx="1"/>
          </p:nvPr>
        </p:nvSpPr>
        <p:spPr/>
        <p:txBody>
          <a:bodyPr/>
          <a:lstStyle/>
          <a:p>
            <a:pPr lvl="1"/>
            <a:r>
              <a:rPr lang="en-US" dirty="0" smtClean="0"/>
              <a:t>Is a class of artificial neural network where connections between nodes form a direct graph (edges with defined directions) along a temporal sequence.</a:t>
            </a:r>
          </a:p>
          <a:p>
            <a:pPr lvl="1"/>
            <a:r>
              <a:rPr lang="en-US" dirty="0" smtClean="0"/>
              <a:t>This particularity allows it to exhibit temporal dynamic behavior.</a:t>
            </a:r>
          </a:p>
          <a:p>
            <a:pPr lvl="1"/>
            <a:r>
              <a:rPr lang="en-US" dirty="0" smtClean="0"/>
              <a:t>Two broad classes of network could be included in this definition:</a:t>
            </a:r>
          </a:p>
          <a:p>
            <a:pPr lvl="2"/>
            <a:r>
              <a:rPr lang="en-US" dirty="0" smtClean="0"/>
              <a:t>RNN with finite impulse (</a:t>
            </a:r>
            <a:r>
              <a:rPr lang="en-US" dirty="0" err="1" smtClean="0"/>
              <a:t>Grafo</a:t>
            </a:r>
            <a:r>
              <a:rPr lang="en-US" dirty="0" smtClean="0"/>
              <a:t> </a:t>
            </a:r>
            <a:r>
              <a:rPr lang="en-US" dirty="0" err="1" smtClean="0"/>
              <a:t>dirigido</a:t>
            </a:r>
            <a:r>
              <a:rPr lang="en-US" dirty="0" smtClean="0"/>
              <a:t> </a:t>
            </a:r>
            <a:r>
              <a:rPr lang="en-US" dirty="0" err="1" smtClean="0"/>
              <a:t>acíclico</a:t>
            </a:r>
            <a:r>
              <a:rPr lang="en-US" dirty="0" smtClean="0"/>
              <a:t>).</a:t>
            </a:r>
          </a:p>
          <a:p>
            <a:pPr lvl="2"/>
            <a:r>
              <a:rPr lang="en-US" dirty="0" smtClean="0"/>
              <a:t>RNN with infinite impulse (</a:t>
            </a:r>
            <a:r>
              <a:rPr lang="en-US" dirty="0" err="1" smtClean="0"/>
              <a:t>Grafo</a:t>
            </a:r>
            <a:r>
              <a:rPr lang="en-US" dirty="0" smtClean="0"/>
              <a:t> </a:t>
            </a:r>
            <a:r>
              <a:rPr lang="en-US" dirty="0" err="1" smtClean="0"/>
              <a:t>dirigido</a:t>
            </a:r>
            <a:r>
              <a:rPr lang="en-US" dirty="0" smtClean="0"/>
              <a:t> </a:t>
            </a:r>
            <a:r>
              <a:rPr lang="en-US" dirty="0" err="1" smtClean="0"/>
              <a:t>cíclico</a:t>
            </a:r>
            <a:r>
              <a:rPr lang="en-US" dirty="0" smtClean="0"/>
              <a:t>).</a:t>
            </a:r>
          </a:p>
          <a:p>
            <a:pPr lvl="1"/>
            <a:endParaRPr lang="en-US" dirty="0"/>
          </a:p>
          <a:p>
            <a:pPr lvl="1"/>
            <a:r>
              <a:rPr lang="en-US" b="1" dirty="0" smtClean="0"/>
              <a:t>FULLY RECURRENT:</a:t>
            </a:r>
          </a:p>
          <a:p>
            <a:pPr lvl="2"/>
            <a:r>
              <a:rPr lang="en-US" dirty="0" smtClean="0"/>
              <a:t>Basic RNN are a network of nodes (neurons) organized in different layers.</a:t>
            </a:r>
          </a:p>
          <a:p>
            <a:pPr lvl="2"/>
            <a:r>
              <a:rPr lang="en-US" dirty="0" smtClean="0"/>
              <a:t>Each node in connected with a given direction is just one way.</a:t>
            </a:r>
          </a:p>
          <a:p>
            <a:pPr lvl="2"/>
            <a:r>
              <a:rPr lang="en-US" dirty="0" smtClean="0"/>
              <a:t>Each node has a time-varying real-valued activation.</a:t>
            </a:r>
          </a:p>
          <a:p>
            <a:pPr lvl="2"/>
            <a:r>
              <a:rPr lang="en-US" dirty="0" smtClean="0"/>
              <a:t>Also, each connection has a values denominated as weight.</a:t>
            </a:r>
          </a:p>
          <a:p>
            <a:pPr lvl="2"/>
            <a:r>
              <a:rPr lang="en-US" dirty="0" smtClean="0"/>
              <a:t>Three types of nodes: Inputs, Outputs and Hidden nodes.</a:t>
            </a:r>
          </a:p>
          <a:p>
            <a:pPr lvl="1"/>
            <a:endParaRPr lang="es-PE" dirty="0"/>
          </a:p>
        </p:txBody>
      </p:sp>
    </p:spTree>
    <p:extLst>
      <p:ext uri="{BB962C8B-B14F-4D97-AF65-F5344CB8AC3E}">
        <p14:creationId xmlns:p14="http://schemas.microsoft.com/office/powerpoint/2010/main" val="405174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9807" y="1795630"/>
            <a:ext cx="10058400" cy="4023360"/>
          </a:xfrm>
        </p:spPr>
        <p:txBody>
          <a:bodyPr/>
          <a:lstStyle/>
          <a:p>
            <a:pPr lvl="1"/>
            <a:r>
              <a:rPr lang="en-US" dirty="0" smtClean="0"/>
              <a:t>For supervised learning, real-valued input vector arrive at the input nodes (One vector at time).</a:t>
            </a:r>
          </a:p>
          <a:p>
            <a:pPr lvl="1"/>
            <a:r>
              <a:rPr lang="en-US" dirty="0" smtClean="0"/>
              <a:t>Then, non input nodes (hidden nodes) compute its current activation as a nonlinear of the weighted sum of activations of all units that connect to it.</a:t>
            </a:r>
          </a:p>
          <a:p>
            <a:pPr lvl="1"/>
            <a:r>
              <a:rPr lang="en-US" dirty="0" smtClean="0"/>
              <a:t>Finally, results from the last step are shown in output nodes.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472" y="3065769"/>
            <a:ext cx="8259662" cy="2753221"/>
          </a:xfrm>
          <a:prstGeom prst="rect">
            <a:avLst/>
          </a:prstGeom>
        </p:spPr>
      </p:pic>
    </p:spTree>
    <p:extLst>
      <p:ext uri="{BB962C8B-B14F-4D97-AF65-F5344CB8AC3E}">
        <p14:creationId xmlns:p14="http://schemas.microsoft.com/office/powerpoint/2010/main" val="264695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Bi RNN (Bidirectional Recurrent Neural Network)</a:t>
            </a:r>
            <a:endParaRPr lang="en-US" dirty="0"/>
          </a:p>
        </p:txBody>
      </p:sp>
      <p:sp>
        <p:nvSpPr>
          <p:cNvPr id="3" name="Marcador de contenido 2"/>
          <p:cNvSpPr>
            <a:spLocks noGrp="1"/>
          </p:cNvSpPr>
          <p:nvPr>
            <p:ph idx="1"/>
          </p:nvPr>
        </p:nvSpPr>
        <p:spPr>
          <a:xfrm>
            <a:off x="546135" y="2058676"/>
            <a:ext cx="6014459" cy="4023360"/>
          </a:xfrm>
        </p:spPr>
        <p:txBody>
          <a:bodyPr/>
          <a:lstStyle/>
          <a:p>
            <a:pPr lvl="1"/>
            <a:r>
              <a:rPr lang="en-US" dirty="0" smtClean="0"/>
              <a:t>Could be considered as an evolution from RNN.</a:t>
            </a:r>
          </a:p>
          <a:p>
            <a:pPr lvl="1"/>
            <a:r>
              <a:rPr lang="en-US" dirty="0" smtClean="0"/>
              <a:t>Connect two hidden layer of opposite directions to the same output.</a:t>
            </a:r>
          </a:p>
          <a:p>
            <a:pPr lvl="1"/>
            <a:r>
              <a:rPr lang="en-US" dirty="0" smtClean="0"/>
              <a:t>The output layer can get information from past (backward) and future (forward) simultaneously.</a:t>
            </a:r>
          </a:p>
          <a:p>
            <a:pPr lvl="2"/>
            <a:r>
              <a:rPr lang="en-US" dirty="0" smtClean="0"/>
              <a:t>In traditional RNN future information cannot be reached. (It´s a limitation in its architecture.)</a:t>
            </a:r>
          </a:p>
          <a:p>
            <a:pPr lvl="1"/>
            <a:r>
              <a:rPr lang="en-US" dirty="0" smtClean="0"/>
              <a:t>The principle of </a:t>
            </a:r>
            <a:r>
              <a:rPr lang="en-US" dirty="0" err="1" smtClean="0"/>
              <a:t>BiRNN</a:t>
            </a:r>
            <a:r>
              <a:rPr lang="en-US" dirty="0" smtClean="0"/>
              <a:t> is to split neurons of a regular RNN in two directions.</a:t>
            </a:r>
          </a:p>
          <a:p>
            <a:pPr lvl="2"/>
            <a:r>
              <a:rPr lang="en-US" dirty="0" smtClean="0"/>
              <a:t>One for positive TIME direction (Forward) -&gt; Future.</a:t>
            </a:r>
          </a:p>
          <a:p>
            <a:pPr lvl="2"/>
            <a:r>
              <a:rPr lang="en-US" dirty="0" smtClean="0"/>
              <a:t>One for negative TIME direction (Backward) -&gt; Past.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114" y="1870786"/>
            <a:ext cx="5080261" cy="3524431"/>
          </a:xfrm>
          <a:prstGeom prst="rect">
            <a:avLst/>
          </a:prstGeom>
        </p:spPr>
      </p:pic>
    </p:spTree>
    <p:extLst>
      <p:ext uri="{BB962C8B-B14F-4D97-AF65-F5344CB8AC3E}">
        <p14:creationId xmlns:p14="http://schemas.microsoft.com/office/powerpoint/2010/main" val="49680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CRN: </a:t>
            </a:r>
            <a:r>
              <a:rPr lang="es-PE" dirty="0" err="1" smtClean="0"/>
              <a:t>Conditional</a:t>
            </a:r>
            <a:r>
              <a:rPr lang="es-PE" dirty="0" smtClean="0"/>
              <a:t> </a:t>
            </a:r>
            <a:r>
              <a:rPr lang="es-PE" dirty="0" err="1" smtClean="0"/>
              <a:t>Random</a:t>
            </a:r>
            <a:r>
              <a:rPr lang="es-PE" dirty="0" smtClean="0"/>
              <a:t> Field</a:t>
            </a:r>
            <a:endParaRPr lang="es-PE" dirty="0"/>
          </a:p>
        </p:txBody>
      </p:sp>
      <p:sp>
        <p:nvSpPr>
          <p:cNvPr id="3" name="Marcador de contenido 2"/>
          <p:cNvSpPr>
            <a:spLocks noGrp="1"/>
          </p:cNvSpPr>
          <p:nvPr>
            <p:ph idx="1"/>
          </p:nvPr>
        </p:nvSpPr>
        <p:spPr>
          <a:xfrm>
            <a:off x="1097280" y="2208989"/>
            <a:ext cx="10058400" cy="4023360"/>
          </a:xfrm>
        </p:spPr>
        <p:txBody>
          <a:bodyPr/>
          <a:lstStyle/>
          <a:p>
            <a:pPr lvl="1"/>
            <a:r>
              <a:rPr lang="es-PE" dirty="0" err="1" smtClean="0"/>
              <a:t>Also</a:t>
            </a:r>
            <a:r>
              <a:rPr lang="es-PE" dirty="0" smtClean="0"/>
              <a:t> </a:t>
            </a:r>
            <a:r>
              <a:rPr lang="es-PE" dirty="0" err="1" smtClean="0"/>
              <a:t>known</a:t>
            </a:r>
            <a:r>
              <a:rPr lang="es-PE" dirty="0" smtClean="0"/>
              <a:t> as </a:t>
            </a:r>
            <a:r>
              <a:rPr lang="es-PE" dirty="0" err="1" smtClean="0"/>
              <a:t>Markiv</a:t>
            </a:r>
            <a:r>
              <a:rPr lang="es-PE" dirty="0" smtClean="0"/>
              <a:t> </a:t>
            </a:r>
            <a:r>
              <a:rPr lang="es-PE" dirty="0" err="1" smtClean="0"/>
              <a:t>Random</a:t>
            </a:r>
            <a:r>
              <a:rPr lang="es-PE" dirty="0" smtClean="0"/>
              <a:t> Field.</a:t>
            </a:r>
          </a:p>
          <a:p>
            <a:pPr lvl="1"/>
            <a:r>
              <a:rPr lang="en-US" dirty="0" smtClean="0"/>
              <a:t>It </a:t>
            </a:r>
            <a:r>
              <a:rPr lang="en-US" dirty="0"/>
              <a:t>is a stochastic model used </a:t>
            </a:r>
            <a:r>
              <a:rPr lang="en-US" dirty="0" smtClean="0"/>
              <a:t>to </a:t>
            </a:r>
            <a:r>
              <a:rPr lang="en-US" dirty="0"/>
              <a:t>label and segment data sequences.</a:t>
            </a:r>
            <a:r>
              <a:rPr lang="es-PE" dirty="0" err="1" smtClean="0"/>
              <a:t>It’s</a:t>
            </a:r>
            <a:r>
              <a:rPr lang="es-PE" dirty="0" smtClean="0"/>
              <a:t> a </a:t>
            </a:r>
            <a:r>
              <a:rPr lang="es-PE" dirty="0" err="1" smtClean="0"/>
              <a:t>stocastic</a:t>
            </a:r>
            <a:r>
              <a:rPr lang="es-PE" dirty="0" smtClean="0"/>
              <a:t> </a:t>
            </a:r>
            <a:r>
              <a:rPr lang="es-PE" dirty="0" err="1" smtClean="0"/>
              <a:t>model</a:t>
            </a:r>
            <a:r>
              <a:rPr lang="es-PE" dirty="0" smtClean="0"/>
              <a:t> </a:t>
            </a:r>
            <a:r>
              <a:rPr lang="es-PE" dirty="0" err="1" smtClean="0"/>
              <a:t>to</a:t>
            </a:r>
            <a:r>
              <a:rPr lang="es-PE" dirty="0"/>
              <a:t> </a:t>
            </a:r>
            <a:endParaRPr lang="es-PE" dirty="0" smtClean="0"/>
          </a:p>
          <a:p>
            <a:pPr lvl="1"/>
            <a:r>
              <a:rPr lang="es-PE" dirty="0" err="1" smtClean="0"/>
              <a:t>Example</a:t>
            </a:r>
            <a:r>
              <a:rPr lang="es-PE" dirty="0" smtClean="0"/>
              <a:t>:</a:t>
            </a:r>
          </a:p>
          <a:p>
            <a:pPr lvl="2"/>
            <a:r>
              <a:rPr lang="es-PE" dirty="0" err="1" smtClean="0"/>
              <a:t>With</a:t>
            </a:r>
            <a:r>
              <a:rPr lang="es-PE" dirty="0" smtClean="0"/>
              <a:t> a </a:t>
            </a:r>
            <a:r>
              <a:rPr lang="es-PE" dirty="0" err="1" smtClean="0"/>
              <a:t>sequence</a:t>
            </a:r>
            <a:r>
              <a:rPr lang="es-PE" dirty="0" smtClean="0"/>
              <a:t>  O1, … , </a:t>
            </a:r>
            <a:r>
              <a:rPr lang="es-PE" dirty="0" err="1" smtClean="0"/>
              <a:t>On</a:t>
            </a:r>
            <a:r>
              <a:rPr lang="es-PE" dirty="0" smtClean="0"/>
              <a:t>. </a:t>
            </a:r>
            <a:r>
              <a:rPr lang="es-PE" dirty="0" err="1" smtClean="0"/>
              <a:t>This</a:t>
            </a:r>
            <a:r>
              <a:rPr lang="es-PE" dirty="0" smtClean="0"/>
              <a:t> </a:t>
            </a:r>
            <a:r>
              <a:rPr lang="es-PE" dirty="0" err="1" smtClean="0"/>
              <a:t>model</a:t>
            </a:r>
            <a:r>
              <a:rPr lang="es-PE" dirty="0" smtClean="0"/>
              <a:t> </a:t>
            </a:r>
            <a:r>
              <a:rPr lang="es-PE" dirty="0" err="1" smtClean="0"/>
              <a:t>assign</a:t>
            </a:r>
            <a:r>
              <a:rPr lang="es-PE" dirty="0" smtClean="0"/>
              <a:t> a Si </a:t>
            </a:r>
            <a:r>
              <a:rPr lang="es-PE" dirty="0" err="1" smtClean="0"/>
              <a:t>label</a:t>
            </a:r>
            <a:r>
              <a:rPr lang="es-PE" dirty="0" smtClean="0"/>
              <a:t> </a:t>
            </a:r>
            <a:r>
              <a:rPr lang="es-PE" dirty="0" err="1" smtClean="0"/>
              <a:t>for</a:t>
            </a:r>
            <a:r>
              <a:rPr lang="es-PE" dirty="0" smtClean="0"/>
              <a:t> </a:t>
            </a:r>
            <a:r>
              <a:rPr lang="es-PE" dirty="0" err="1" smtClean="0"/>
              <a:t>each</a:t>
            </a:r>
            <a:r>
              <a:rPr lang="es-PE" dirty="0" smtClean="0"/>
              <a:t> </a:t>
            </a:r>
            <a:r>
              <a:rPr lang="es-PE" dirty="0" err="1" smtClean="0"/>
              <a:t>element</a:t>
            </a:r>
            <a:r>
              <a:rPr lang="es-PE" dirty="0" smtClean="0"/>
              <a:t> </a:t>
            </a:r>
            <a:r>
              <a:rPr lang="es-PE" dirty="0" err="1" smtClean="0"/>
              <a:t>Oi</a:t>
            </a:r>
            <a:r>
              <a:rPr lang="es-PE" dirty="0" smtClean="0"/>
              <a:t>.</a:t>
            </a:r>
          </a:p>
          <a:p>
            <a:pPr lvl="2"/>
            <a:r>
              <a:rPr lang="en-US" dirty="0" smtClean="0"/>
              <a:t>While </a:t>
            </a:r>
            <a:r>
              <a:rPr lang="en-US" dirty="0"/>
              <a:t>it seems to be very similar to the hidden Markov models (where the distribution of the probability of the labels is modeled together). In CRNs, the probability of the correct sequence of labels is modeled</a:t>
            </a:r>
            <a:r>
              <a:rPr lang="en-US" dirty="0" smtClean="0"/>
              <a:t>.</a:t>
            </a:r>
          </a:p>
          <a:p>
            <a:pPr lvl="1"/>
            <a:r>
              <a:rPr lang="es-PE" dirty="0" err="1" smtClean="0"/>
              <a:t>Furthermore</a:t>
            </a:r>
            <a:r>
              <a:rPr lang="es-PE" dirty="0" smtClean="0"/>
              <a:t>, </a:t>
            </a:r>
            <a:r>
              <a:rPr lang="es-PE" dirty="0" err="1" smtClean="0"/>
              <a:t>it</a:t>
            </a:r>
            <a:r>
              <a:rPr lang="es-PE" dirty="0" smtClean="0"/>
              <a:t> can be </a:t>
            </a:r>
            <a:r>
              <a:rPr lang="es-PE" dirty="0" err="1" smtClean="0"/>
              <a:t>represented</a:t>
            </a:r>
            <a:r>
              <a:rPr lang="es-PE" dirty="0" smtClean="0"/>
              <a:t> as a non-</a:t>
            </a:r>
            <a:r>
              <a:rPr lang="es-PE" dirty="0" err="1" smtClean="0"/>
              <a:t>directed</a:t>
            </a:r>
            <a:r>
              <a:rPr lang="es-PE" dirty="0" smtClean="0"/>
              <a:t> </a:t>
            </a:r>
            <a:r>
              <a:rPr lang="es-PE" dirty="0" err="1" smtClean="0"/>
              <a:t>graph</a:t>
            </a:r>
            <a:r>
              <a:rPr lang="es-PE" dirty="0"/>
              <a:t> </a:t>
            </a:r>
            <a:r>
              <a:rPr lang="es-PE" dirty="0" err="1" smtClean="0"/>
              <a:t>where</a:t>
            </a:r>
            <a:r>
              <a:rPr lang="es-PE" dirty="0" smtClean="0"/>
              <a:t> </a:t>
            </a:r>
            <a:r>
              <a:rPr lang="es-PE" dirty="0" err="1" smtClean="0"/>
              <a:t>each</a:t>
            </a:r>
            <a:r>
              <a:rPr lang="es-PE" dirty="0" smtClean="0"/>
              <a:t> </a:t>
            </a:r>
            <a:r>
              <a:rPr lang="es-PE" dirty="0" err="1" smtClean="0"/>
              <a:t>vertex</a:t>
            </a:r>
            <a:r>
              <a:rPr lang="es-PE" dirty="0" smtClean="0"/>
              <a:t> </a:t>
            </a:r>
            <a:r>
              <a:rPr lang="es-PE" dirty="0" err="1" smtClean="0"/>
              <a:t>represents</a:t>
            </a:r>
            <a:r>
              <a:rPr lang="es-PE" dirty="0" smtClean="0"/>
              <a:t> a </a:t>
            </a:r>
            <a:r>
              <a:rPr lang="es-PE" dirty="0" err="1" smtClean="0"/>
              <a:t>random</a:t>
            </a:r>
            <a:r>
              <a:rPr lang="es-PE" dirty="0" smtClean="0"/>
              <a:t> variable </a:t>
            </a:r>
            <a:r>
              <a:rPr lang="en-US" dirty="0"/>
              <a:t> whose probability distribution should be </a:t>
            </a:r>
            <a:r>
              <a:rPr lang="en-US" dirty="0" smtClean="0"/>
              <a:t>deduced.</a:t>
            </a:r>
            <a:endParaRPr lang="es-PE" dirty="0" smtClean="0"/>
          </a:p>
        </p:txBody>
      </p:sp>
    </p:spTree>
    <p:extLst>
      <p:ext uri="{BB962C8B-B14F-4D97-AF65-F5344CB8AC3E}">
        <p14:creationId xmlns:p14="http://schemas.microsoft.com/office/powerpoint/2010/main" val="119698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BiRNN</a:t>
            </a:r>
            <a:r>
              <a:rPr lang="es-PE" dirty="0" smtClean="0"/>
              <a:t>-CRF</a:t>
            </a:r>
            <a:endParaRPr lang="es-PE" dirty="0"/>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t="22968"/>
          <a:stretch/>
        </p:blipFill>
        <p:spPr>
          <a:xfrm>
            <a:off x="6889317" y="1469732"/>
            <a:ext cx="3355778" cy="4836167"/>
          </a:xfrm>
        </p:spPr>
      </p:pic>
      <p:pic>
        <p:nvPicPr>
          <p:cNvPr id="5"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b="77431"/>
          <a:stretch/>
        </p:blipFill>
        <p:spPr>
          <a:xfrm>
            <a:off x="2114993" y="2923310"/>
            <a:ext cx="3355778" cy="1416937"/>
          </a:xfrm>
          <a:prstGeom prst="rect">
            <a:avLst/>
          </a:prstGeom>
        </p:spPr>
      </p:pic>
    </p:spTree>
    <p:extLst>
      <p:ext uri="{BB962C8B-B14F-4D97-AF65-F5344CB8AC3E}">
        <p14:creationId xmlns:p14="http://schemas.microsoft.com/office/powerpoint/2010/main" val="362189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Architecture:</a:t>
            </a:r>
            <a:endParaRPr lang="en-US" dirty="0"/>
          </a:p>
        </p:txBody>
      </p:sp>
      <p:sp>
        <p:nvSpPr>
          <p:cNvPr id="3" name="Marcador de contenido 2"/>
          <p:cNvSpPr>
            <a:spLocks noGrp="1"/>
          </p:cNvSpPr>
          <p:nvPr>
            <p:ph idx="1"/>
          </p:nvPr>
        </p:nvSpPr>
        <p:spPr/>
        <p:txBody>
          <a:bodyPr/>
          <a:lstStyle/>
          <a:p>
            <a:pPr lvl="1"/>
            <a:r>
              <a:rPr lang="en-US" dirty="0"/>
              <a:t>The architecture of the network is </a:t>
            </a:r>
            <a:r>
              <a:rPr lang="en-US" dirty="0" smtClean="0"/>
              <a:t>defined </a:t>
            </a:r>
            <a:r>
              <a:rPr lang="en-US" dirty="0"/>
              <a:t>by three </a:t>
            </a:r>
            <a:r>
              <a:rPr lang="en-US" dirty="0" smtClean="0"/>
              <a:t>different </a:t>
            </a:r>
            <a:r>
              <a:rPr lang="en-US" dirty="0"/>
              <a:t>types of learnable </a:t>
            </a:r>
            <a:r>
              <a:rPr lang="en-US" dirty="0" smtClean="0"/>
              <a:t>layers </a:t>
            </a:r>
            <a:r>
              <a:rPr lang="en-US" dirty="0"/>
              <a:t>and one regularization </a:t>
            </a:r>
            <a:r>
              <a:rPr lang="en-US" dirty="0" smtClean="0"/>
              <a:t>layer.</a:t>
            </a:r>
          </a:p>
          <a:p>
            <a:pPr lvl="1"/>
            <a:endParaRPr lang="en-US" dirty="0"/>
          </a:p>
          <a:p>
            <a:pPr lvl="1"/>
            <a:r>
              <a:rPr lang="en-US" dirty="0" smtClean="0"/>
              <a:t>The recurrent layer with gated recurrent unit (GRU).</a:t>
            </a:r>
          </a:p>
          <a:p>
            <a:pPr lvl="1"/>
            <a:r>
              <a:rPr lang="en-US" dirty="0" smtClean="0"/>
              <a:t>A conditional random field (CRF).</a:t>
            </a:r>
          </a:p>
          <a:p>
            <a:pPr lvl="1"/>
            <a:r>
              <a:rPr lang="en-US" dirty="0" smtClean="0"/>
              <a:t>A Bernoulli dropout regularization layer.</a:t>
            </a:r>
          </a:p>
          <a:p>
            <a:pPr lvl="1"/>
            <a:r>
              <a:rPr lang="en-US" dirty="0" smtClean="0"/>
              <a:t>A fully connect layer (Regularization layer).</a:t>
            </a:r>
          </a:p>
          <a:p>
            <a:pPr lvl="1"/>
            <a:endParaRPr lang="en-US" dirty="0"/>
          </a:p>
          <a:p>
            <a:pPr lvl="1"/>
            <a:endParaRPr lang="es-PE" dirty="0"/>
          </a:p>
        </p:txBody>
      </p:sp>
    </p:spTree>
    <p:extLst>
      <p:ext uri="{BB962C8B-B14F-4D97-AF65-F5344CB8AC3E}">
        <p14:creationId xmlns:p14="http://schemas.microsoft.com/office/powerpoint/2010/main" val="364298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Fully Connected</a:t>
            </a:r>
            <a:endParaRPr lang="en-US"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1"/>
                <a:r>
                  <a:rPr lang="en-US" dirty="0" smtClean="0"/>
                  <a:t>Also known as a dense layer or a multilayer perceptron.</a:t>
                </a:r>
              </a:p>
              <a:p>
                <a:pPr lvl="1"/>
                <a:endParaRPr lang="en-US" dirty="0"/>
              </a:p>
              <a:p>
                <a:pPr lvl="1"/>
                <a:r>
                  <a:rPr lang="en-US" dirty="0" smtClean="0"/>
                  <a:t>Where:</a:t>
                </a:r>
              </a:p>
              <a:p>
                <a:pPr lvl="2"/>
                <a14:m>
                  <m:oMath xmlns:m="http://schemas.openxmlformats.org/officeDocument/2006/math">
                    <m:sSup>
                      <m:sSupPr>
                        <m:ctrlPr>
                          <a:rPr lang="es-PE" b="0" i="1" smtClean="0">
                            <a:latin typeface="Cambria Math" panose="02040503050406030204" pitchFamily="18" charset="0"/>
                          </a:rPr>
                        </m:ctrlPr>
                      </m:sSupPr>
                      <m:e>
                        <m:r>
                          <a:rPr lang="es-PE" b="0" i="1" smtClean="0">
                            <a:latin typeface="Cambria Math" panose="02040503050406030204" pitchFamily="18" charset="0"/>
                          </a:rPr>
                          <m:t>h</m:t>
                        </m:r>
                      </m:e>
                      <m:sup>
                        <m:r>
                          <a:rPr lang="es-PE" b="0" i="1" smtClean="0">
                            <a:latin typeface="Cambria Math" panose="02040503050406030204" pitchFamily="18" charset="0"/>
                          </a:rPr>
                          <m:t>𝑙</m:t>
                        </m:r>
                      </m:sup>
                    </m:sSup>
                  </m:oMath>
                </a14:m>
                <a:r>
                  <a:rPr lang="en-US" dirty="0" smtClean="0"/>
                  <a:t> is the current layer.</a:t>
                </a:r>
              </a:p>
              <a:p>
                <a:pPr lvl="2"/>
                <a14:m>
                  <m:oMath xmlns:m="http://schemas.openxmlformats.org/officeDocument/2006/math">
                    <m:sSup>
                      <m:sSupPr>
                        <m:ctrlPr>
                          <a:rPr lang="en-US" i="1" smtClean="0">
                            <a:latin typeface="Cambria Math" panose="02040503050406030204" pitchFamily="18" charset="0"/>
                          </a:rPr>
                        </m:ctrlPr>
                      </m:sSupPr>
                      <m:e>
                        <m:r>
                          <m:rPr>
                            <m:nor/>
                          </m:rPr>
                          <a:rPr lang="az-Cyrl-AZ" dirty="0"/>
                          <m:t>Ө</m:t>
                        </m:r>
                      </m:e>
                      <m:sup>
                        <m:r>
                          <a:rPr lang="es-PE" b="0" i="1" smtClean="0">
                            <a:latin typeface="Cambria Math" panose="02040503050406030204" pitchFamily="18" charset="0"/>
                          </a:rPr>
                          <m:t>𝑙</m:t>
                        </m:r>
                      </m:sup>
                    </m:sSup>
                  </m:oMath>
                </a14:m>
                <a:r>
                  <a:rPr lang="en-US" dirty="0" smtClean="0"/>
                  <a:t> is the weight.</a:t>
                </a:r>
              </a:p>
              <a:p>
                <a:pPr lvl="2"/>
                <a14:m>
                  <m:oMath xmlns:m="http://schemas.openxmlformats.org/officeDocument/2006/math">
                    <m:sSup>
                      <m:sSupPr>
                        <m:ctrlPr>
                          <a:rPr lang="es-PE" b="0" i="1" smtClean="0">
                            <a:latin typeface="Cambria Math" panose="02040503050406030204" pitchFamily="18" charset="0"/>
                          </a:rPr>
                        </m:ctrlPr>
                      </m:sSupPr>
                      <m:e>
                        <m:r>
                          <a:rPr lang="es-PE" b="0" i="1" smtClean="0">
                            <a:latin typeface="Cambria Math" panose="02040503050406030204" pitchFamily="18" charset="0"/>
                          </a:rPr>
                          <m:t>𝑏</m:t>
                        </m:r>
                      </m:e>
                      <m:sup>
                        <m:r>
                          <a:rPr lang="es-PE" b="0" i="1" smtClean="0">
                            <a:latin typeface="Cambria Math" panose="02040503050406030204" pitchFamily="18" charset="0"/>
                          </a:rPr>
                          <m:t>𝑙</m:t>
                        </m:r>
                      </m:sup>
                    </m:sSup>
                  </m:oMath>
                </a14:m>
                <a:r>
                  <a:rPr lang="en-US" dirty="0" smtClean="0"/>
                  <a:t> is the bias</a:t>
                </a:r>
              </a:p>
              <a:p>
                <a:pPr lvl="2"/>
                <a14:m>
                  <m:oMath xmlns:m="http://schemas.openxmlformats.org/officeDocument/2006/math">
                    <m:sSup>
                      <m:sSupPr>
                        <m:ctrlPr>
                          <a:rPr lang="es-PE" b="0" i="1" smtClean="0">
                            <a:latin typeface="Cambria Math" panose="02040503050406030204" pitchFamily="18" charset="0"/>
                          </a:rPr>
                        </m:ctrlPr>
                      </m:sSupPr>
                      <m:e>
                        <m:r>
                          <a:rPr lang="es-PE" b="0" i="1" smtClean="0">
                            <a:latin typeface="Cambria Math" panose="02040503050406030204" pitchFamily="18" charset="0"/>
                          </a:rPr>
                          <m:t>𝑧</m:t>
                        </m:r>
                      </m:e>
                      <m:sup>
                        <m:r>
                          <a:rPr lang="es-PE" b="0" i="1" smtClean="0">
                            <a:latin typeface="Cambria Math" panose="02040503050406030204" pitchFamily="18" charset="0"/>
                          </a:rPr>
                          <m:t>𝑙</m:t>
                        </m:r>
                      </m:sup>
                    </m:sSup>
                  </m:oMath>
                </a14:m>
                <a:r>
                  <a:rPr lang="en-US" dirty="0" smtClean="0"/>
                  <a:t> represent the linear combination of the input.</a:t>
                </a:r>
              </a:p>
              <a:p>
                <a:pPr lvl="2"/>
                <a:r>
                  <a:rPr lang="en-US" i="1" dirty="0" smtClean="0"/>
                  <a:t>t </a:t>
                </a:r>
                <a:r>
                  <a:rPr lang="en-US" dirty="0" smtClean="0"/>
                  <a:t>represents the time.</a:t>
                </a:r>
                <a:endParaRPr lang="en-US" i="1"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t="-1515"/>
                </a:stretch>
              </a:blipFill>
            </p:spPr>
            <p:txBody>
              <a:bodyPr/>
              <a:lstStyle/>
              <a:p>
                <a:r>
                  <a:rPr lang="es-PE">
                    <a:noFill/>
                  </a:rPr>
                  <a:t> </a:t>
                </a:r>
              </a:p>
            </p:txBody>
          </p:sp>
        </mc:Fallback>
      </mc:AlternateContent>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458" y="2631951"/>
            <a:ext cx="3647717" cy="1639424"/>
          </a:xfrm>
          <a:prstGeom prst="rect">
            <a:avLst/>
          </a:prstGeom>
        </p:spPr>
      </p:pic>
    </p:spTree>
    <p:extLst>
      <p:ext uri="{BB962C8B-B14F-4D97-AF65-F5344CB8AC3E}">
        <p14:creationId xmlns:p14="http://schemas.microsoft.com/office/powerpoint/2010/main" val="1057858442"/>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335</TotalTime>
  <Words>713</Words>
  <Application>Microsoft Office PowerPoint</Application>
  <PresentationFormat>Panorámica</PresentationFormat>
  <Paragraphs>71</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Cambria Math</vt:lpstr>
      <vt:lpstr>Retrospección</vt:lpstr>
      <vt:lpstr>DEEP RECURRENT RANDOM FIELD NETWORK FOR PROTEIN SECONDARY PREDICTION </vt:lpstr>
      <vt:lpstr>Introduction:</vt:lpstr>
      <vt:lpstr>RNN (Recurrent Neural Network)</vt:lpstr>
      <vt:lpstr>Presentación de PowerPoint</vt:lpstr>
      <vt:lpstr>Bi RNN (Bidirectional Recurrent Neural Network)</vt:lpstr>
      <vt:lpstr>CRN: Conditional Random Field</vt:lpstr>
      <vt:lpstr>BiRNN-CRF</vt:lpstr>
      <vt:lpstr>Architecture:</vt:lpstr>
      <vt:lpstr>Fully Connected</vt:lpstr>
      <vt:lpstr>Bernoulli Dropout Layer</vt:lpstr>
      <vt:lpstr>Some 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RECURRENT RANDOM FIELD NETWORK FOR PROTEIN SECONDARY PREDICTION</dc:title>
  <dc:creator>Usuario de Windows</dc:creator>
  <cp:lastModifiedBy>Usuario de Windows</cp:lastModifiedBy>
  <cp:revision>18</cp:revision>
  <dcterms:created xsi:type="dcterms:W3CDTF">2019-06-10T15:38:26Z</dcterms:created>
  <dcterms:modified xsi:type="dcterms:W3CDTF">2019-06-10T21:13:35Z</dcterms:modified>
</cp:coreProperties>
</file>