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1E3D06E0-888E-46FD-91C5-BC67E19EDAB5}" type="datetimeFigureOut">
              <a:rPr lang="es-PE" smtClean="0"/>
              <a:t>7/04/2019</a:t>
            </a:fld>
            <a:endParaRPr lang="es-PE"/>
          </a:p>
        </p:txBody>
      </p:sp>
      <p:sp>
        <p:nvSpPr>
          <p:cNvPr id="5" name="Footer Placeholder 4"/>
          <p:cNvSpPr>
            <a:spLocks noGrp="1"/>
          </p:cNvSpPr>
          <p:nvPr>
            <p:ph type="ftr" sz="quarter" idx="11"/>
          </p:nvPr>
        </p:nvSpPr>
        <p:spPr/>
        <p:txBody>
          <a:bodyPr/>
          <a:lstStyle/>
          <a:p>
            <a:endParaRPr lang="es-P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4B3B89B-0222-4807-A7D6-511ECE560C8E}" type="slidenum">
              <a:rPr lang="es-PE" smtClean="0"/>
              <a:t>‹Nº›</a:t>
            </a:fld>
            <a:endParaRPr lang="es-PE"/>
          </a:p>
        </p:txBody>
      </p:sp>
    </p:spTree>
    <p:extLst>
      <p:ext uri="{BB962C8B-B14F-4D97-AF65-F5344CB8AC3E}">
        <p14:creationId xmlns:p14="http://schemas.microsoft.com/office/powerpoint/2010/main" val="3053966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E3D06E0-888E-46FD-91C5-BC67E19EDAB5}" type="datetimeFigureOut">
              <a:rPr lang="es-PE" smtClean="0"/>
              <a:t>7/04/2019</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B3B89B-0222-4807-A7D6-511ECE560C8E}" type="slidenum">
              <a:rPr lang="es-PE" smtClean="0"/>
              <a:t>‹Nº›</a:t>
            </a:fld>
            <a:endParaRPr lang="es-PE"/>
          </a:p>
        </p:txBody>
      </p:sp>
    </p:spTree>
    <p:extLst>
      <p:ext uri="{BB962C8B-B14F-4D97-AF65-F5344CB8AC3E}">
        <p14:creationId xmlns:p14="http://schemas.microsoft.com/office/powerpoint/2010/main" val="272207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E3D06E0-888E-46FD-91C5-BC67E19EDAB5}" type="datetimeFigureOut">
              <a:rPr lang="es-PE" smtClean="0"/>
              <a:t>7/04/2019</a:t>
            </a:fld>
            <a:endParaRPr lang="es-PE"/>
          </a:p>
        </p:txBody>
      </p:sp>
      <p:sp>
        <p:nvSpPr>
          <p:cNvPr id="5" name="Footer Placeholder 4"/>
          <p:cNvSpPr>
            <a:spLocks noGrp="1"/>
          </p:cNvSpPr>
          <p:nvPr>
            <p:ph type="ftr" sz="quarter" idx="11"/>
          </p:nvPr>
        </p:nvSpPr>
        <p:spPr/>
        <p:txBody>
          <a:bodyPr/>
          <a:lstStyle/>
          <a:p>
            <a:endParaRPr lang="es-P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B3B89B-0222-4807-A7D6-511ECE560C8E}" type="slidenum">
              <a:rPr lang="es-PE" smtClean="0"/>
              <a:t>‹Nº›</a:t>
            </a:fld>
            <a:endParaRPr lang="es-P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0947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1E3D06E0-888E-46FD-91C5-BC67E19EDAB5}" type="datetimeFigureOut">
              <a:rPr lang="es-PE" smtClean="0"/>
              <a:t>7/04/2019</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B3B89B-0222-4807-A7D6-511ECE560C8E}" type="slidenum">
              <a:rPr lang="es-PE" smtClean="0"/>
              <a:t>‹Nº›</a:t>
            </a:fld>
            <a:endParaRPr lang="es-PE"/>
          </a:p>
        </p:txBody>
      </p:sp>
    </p:spTree>
    <p:extLst>
      <p:ext uri="{BB962C8B-B14F-4D97-AF65-F5344CB8AC3E}">
        <p14:creationId xmlns:p14="http://schemas.microsoft.com/office/powerpoint/2010/main" val="248209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1E3D06E0-888E-46FD-91C5-BC67E19EDAB5}" type="datetimeFigureOut">
              <a:rPr lang="es-PE" smtClean="0"/>
              <a:t>7/04/2019</a:t>
            </a:fld>
            <a:endParaRPr lang="es-PE"/>
          </a:p>
        </p:txBody>
      </p:sp>
      <p:sp>
        <p:nvSpPr>
          <p:cNvPr id="6" name="Footer Placeholder 5"/>
          <p:cNvSpPr>
            <a:spLocks noGrp="1"/>
          </p:cNvSpPr>
          <p:nvPr>
            <p:ph type="ftr" sz="quarter" idx="11"/>
          </p:nvPr>
        </p:nvSpPr>
        <p:spPr/>
        <p:txBody>
          <a:bodyPr/>
          <a:lstStyle/>
          <a:p>
            <a:endParaRPr lang="es-P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B3B89B-0222-4807-A7D6-511ECE560C8E}" type="slidenum">
              <a:rPr lang="es-PE" smtClean="0"/>
              <a:t>‹Nº›</a:t>
            </a:fld>
            <a:endParaRPr lang="es-P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6776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1E3D06E0-888E-46FD-91C5-BC67E19EDAB5}" type="datetimeFigureOut">
              <a:rPr lang="es-PE" smtClean="0"/>
              <a:t>7/04/2019</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B3B89B-0222-4807-A7D6-511ECE560C8E}" type="slidenum">
              <a:rPr lang="es-PE" smtClean="0"/>
              <a:t>‹Nº›</a:t>
            </a:fld>
            <a:endParaRPr lang="es-PE"/>
          </a:p>
        </p:txBody>
      </p:sp>
    </p:spTree>
    <p:extLst>
      <p:ext uri="{BB962C8B-B14F-4D97-AF65-F5344CB8AC3E}">
        <p14:creationId xmlns:p14="http://schemas.microsoft.com/office/powerpoint/2010/main" val="1586341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E3D06E0-888E-46FD-91C5-BC67E19EDAB5}" type="datetimeFigureOut">
              <a:rPr lang="es-PE" smtClean="0"/>
              <a:t>7/04/2019</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B3B89B-0222-4807-A7D6-511ECE560C8E}" type="slidenum">
              <a:rPr lang="es-PE" smtClean="0"/>
              <a:t>‹Nº›</a:t>
            </a:fld>
            <a:endParaRPr lang="es-PE"/>
          </a:p>
        </p:txBody>
      </p:sp>
    </p:spTree>
    <p:extLst>
      <p:ext uri="{BB962C8B-B14F-4D97-AF65-F5344CB8AC3E}">
        <p14:creationId xmlns:p14="http://schemas.microsoft.com/office/powerpoint/2010/main" val="3821127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E3D06E0-888E-46FD-91C5-BC67E19EDAB5}" type="datetimeFigureOut">
              <a:rPr lang="es-PE" smtClean="0"/>
              <a:t>7/04/2019</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B3B89B-0222-4807-A7D6-511ECE560C8E}" type="slidenum">
              <a:rPr lang="es-PE" smtClean="0"/>
              <a:t>‹Nº›</a:t>
            </a:fld>
            <a:endParaRPr lang="es-PE"/>
          </a:p>
        </p:txBody>
      </p:sp>
    </p:spTree>
    <p:extLst>
      <p:ext uri="{BB962C8B-B14F-4D97-AF65-F5344CB8AC3E}">
        <p14:creationId xmlns:p14="http://schemas.microsoft.com/office/powerpoint/2010/main" val="3055413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E3D06E0-888E-46FD-91C5-BC67E19EDAB5}" type="datetimeFigureOut">
              <a:rPr lang="es-PE" smtClean="0"/>
              <a:t>7/04/2019</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B3B89B-0222-4807-A7D6-511ECE560C8E}" type="slidenum">
              <a:rPr lang="es-PE" smtClean="0"/>
              <a:t>‹Nº›</a:t>
            </a:fld>
            <a:endParaRPr lang="es-PE"/>
          </a:p>
        </p:txBody>
      </p:sp>
    </p:spTree>
    <p:extLst>
      <p:ext uri="{BB962C8B-B14F-4D97-AF65-F5344CB8AC3E}">
        <p14:creationId xmlns:p14="http://schemas.microsoft.com/office/powerpoint/2010/main" val="213673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E3D06E0-888E-46FD-91C5-BC67E19EDAB5}" type="datetimeFigureOut">
              <a:rPr lang="es-PE" smtClean="0"/>
              <a:t>7/04/2019</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B3B89B-0222-4807-A7D6-511ECE560C8E}" type="slidenum">
              <a:rPr lang="es-PE" smtClean="0"/>
              <a:t>‹Nº›</a:t>
            </a:fld>
            <a:endParaRPr lang="es-PE"/>
          </a:p>
        </p:txBody>
      </p:sp>
    </p:spTree>
    <p:extLst>
      <p:ext uri="{BB962C8B-B14F-4D97-AF65-F5344CB8AC3E}">
        <p14:creationId xmlns:p14="http://schemas.microsoft.com/office/powerpoint/2010/main" val="1421353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E3D06E0-888E-46FD-91C5-BC67E19EDAB5}" type="datetimeFigureOut">
              <a:rPr lang="es-PE" smtClean="0"/>
              <a:t>7/04/2019</a:t>
            </a:fld>
            <a:endParaRPr lang="es-PE"/>
          </a:p>
        </p:txBody>
      </p:sp>
      <p:sp>
        <p:nvSpPr>
          <p:cNvPr id="6" name="Footer Placeholder 5"/>
          <p:cNvSpPr>
            <a:spLocks noGrp="1"/>
          </p:cNvSpPr>
          <p:nvPr>
            <p:ph type="ftr" sz="quarter" idx="11"/>
          </p:nvPr>
        </p:nvSpPr>
        <p:spPr/>
        <p:txBody>
          <a:bodyPr/>
          <a:lstStyle/>
          <a:p>
            <a:endParaRPr lang="es-P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4B3B89B-0222-4807-A7D6-511ECE560C8E}" type="slidenum">
              <a:rPr lang="es-PE" smtClean="0"/>
              <a:t>‹Nº›</a:t>
            </a:fld>
            <a:endParaRPr lang="es-PE"/>
          </a:p>
        </p:txBody>
      </p:sp>
    </p:spTree>
    <p:extLst>
      <p:ext uri="{BB962C8B-B14F-4D97-AF65-F5344CB8AC3E}">
        <p14:creationId xmlns:p14="http://schemas.microsoft.com/office/powerpoint/2010/main" val="3774334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E3D06E0-888E-46FD-91C5-BC67E19EDAB5}" type="datetimeFigureOut">
              <a:rPr lang="es-PE" smtClean="0"/>
              <a:t>7/04/2019</a:t>
            </a:fld>
            <a:endParaRPr lang="es-PE"/>
          </a:p>
        </p:txBody>
      </p:sp>
      <p:sp>
        <p:nvSpPr>
          <p:cNvPr id="8" name="Footer Placeholder 7"/>
          <p:cNvSpPr>
            <a:spLocks noGrp="1"/>
          </p:cNvSpPr>
          <p:nvPr>
            <p:ph type="ftr" sz="quarter" idx="11"/>
          </p:nvPr>
        </p:nvSpPr>
        <p:spPr/>
        <p:txBody>
          <a:bodyPr/>
          <a:lstStyle/>
          <a:p>
            <a:endParaRPr lang="es-P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4B3B89B-0222-4807-A7D6-511ECE560C8E}" type="slidenum">
              <a:rPr lang="es-PE" smtClean="0"/>
              <a:t>‹Nº›</a:t>
            </a:fld>
            <a:endParaRPr lang="es-PE"/>
          </a:p>
        </p:txBody>
      </p:sp>
    </p:spTree>
    <p:extLst>
      <p:ext uri="{BB962C8B-B14F-4D97-AF65-F5344CB8AC3E}">
        <p14:creationId xmlns:p14="http://schemas.microsoft.com/office/powerpoint/2010/main" val="174856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E3D06E0-888E-46FD-91C5-BC67E19EDAB5}" type="datetimeFigureOut">
              <a:rPr lang="es-PE" smtClean="0"/>
              <a:t>7/04/2019</a:t>
            </a:fld>
            <a:endParaRPr lang="es-PE"/>
          </a:p>
        </p:txBody>
      </p:sp>
      <p:sp>
        <p:nvSpPr>
          <p:cNvPr id="4" name="Footer Placeholder 3"/>
          <p:cNvSpPr>
            <a:spLocks noGrp="1"/>
          </p:cNvSpPr>
          <p:nvPr>
            <p:ph type="ftr" sz="quarter" idx="11"/>
          </p:nvPr>
        </p:nvSpPr>
        <p:spPr/>
        <p:txBody>
          <a:bodyPr/>
          <a:lstStyle/>
          <a:p>
            <a:endParaRPr lang="es-P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4B3B89B-0222-4807-A7D6-511ECE560C8E}" type="slidenum">
              <a:rPr lang="es-PE" smtClean="0"/>
              <a:t>‹Nº›</a:t>
            </a:fld>
            <a:endParaRPr lang="es-PE"/>
          </a:p>
        </p:txBody>
      </p:sp>
    </p:spTree>
    <p:extLst>
      <p:ext uri="{BB962C8B-B14F-4D97-AF65-F5344CB8AC3E}">
        <p14:creationId xmlns:p14="http://schemas.microsoft.com/office/powerpoint/2010/main" val="2777686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D06E0-888E-46FD-91C5-BC67E19EDAB5}" type="datetimeFigureOut">
              <a:rPr lang="es-PE" smtClean="0"/>
              <a:t>7/04/2019</a:t>
            </a:fld>
            <a:endParaRPr lang="es-PE"/>
          </a:p>
        </p:txBody>
      </p:sp>
      <p:sp>
        <p:nvSpPr>
          <p:cNvPr id="3" name="Footer Placeholder 2"/>
          <p:cNvSpPr>
            <a:spLocks noGrp="1"/>
          </p:cNvSpPr>
          <p:nvPr>
            <p:ph type="ftr" sz="quarter" idx="11"/>
          </p:nvPr>
        </p:nvSpPr>
        <p:spPr/>
        <p:txBody>
          <a:bodyPr/>
          <a:lstStyle/>
          <a:p>
            <a:endParaRPr lang="es-P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4B3B89B-0222-4807-A7D6-511ECE560C8E}" type="slidenum">
              <a:rPr lang="es-PE" smtClean="0"/>
              <a:t>‹Nº›</a:t>
            </a:fld>
            <a:endParaRPr lang="es-PE"/>
          </a:p>
        </p:txBody>
      </p:sp>
    </p:spTree>
    <p:extLst>
      <p:ext uri="{BB962C8B-B14F-4D97-AF65-F5344CB8AC3E}">
        <p14:creationId xmlns:p14="http://schemas.microsoft.com/office/powerpoint/2010/main" val="2577828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E3D06E0-888E-46FD-91C5-BC67E19EDAB5}" type="datetimeFigureOut">
              <a:rPr lang="es-PE" smtClean="0"/>
              <a:t>7/04/2019</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4B3B89B-0222-4807-A7D6-511ECE560C8E}" type="slidenum">
              <a:rPr lang="es-PE" smtClean="0"/>
              <a:t>‹Nº›</a:t>
            </a:fld>
            <a:endParaRPr lang="es-PE"/>
          </a:p>
        </p:txBody>
      </p:sp>
    </p:spTree>
    <p:extLst>
      <p:ext uri="{BB962C8B-B14F-4D97-AF65-F5344CB8AC3E}">
        <p14:creationId xmlns:p14="http://schemas.microsoft.com/office/powerpoint/2010/main" val="425057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E3D06E0-888E-46FD-91C5-BC67E19EDAB5}" type="datetimeFigureOut">
              <a:rPr lang="es-PE" smtClean="0"/>
              <a:t>7/04/2019</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B3B89B-0222-4807-A7D6-511ECE560C8E}" type="slidenum">
              <a:rPr lang="es-PE" smtClean="0"/>
              <a:t>‹Nº›</a:t>
            </a:fld>
            <a:endParaRPr lang="es-PE"/>
          </a:p>
        </p:txBody>
      </p:sp>
    </p:spTree>
    <p:extLst>
      <p:ext uri="{BB962C8B-B14F-4D97-AF65-F5344CB8AC3E}">
        <p14:creationId xmlns:p14="http://schemas.microsoft.com/office/powerpoint/2010/main" val="20339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E3D06E0-888E-46FD-91C5-BC67E19EDAB5}" type="datetimeFigureOut">
              <a:rPr lang="es-PE" smtClean="0"/>
              <a:t>7/04/2019</a:t>
            </a:fld>
            <a:endParaRPr lang="es-P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4B3B89B-0222-4807-A7D6-511ECE560C8E}" type="slidenum">
              <a:rPr lang="es-PE" smtClean="0"/>
              <a:t>‹Nº›</a:t>
            </a:fld>
            <a:endParaRPr lang="es-PE"/>
          </a:p>
        </p:txBody>
      </p:sp>
    </p:spTree>
    <p:extLst>
      <p:ext uri="{BB962C8B-B14F-4D97-AF65-F5344CB8AC3E}">
        <p14:creationId xmlns:p14="http://schemas.microsoft.com/office/powerpoint/2010/main" val="273981863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PE" sz="4800" dirty="0" err="1" smtClean="0"/>
              <a:t>An</a:t>
            </a:r>
            <a:r>
              <a:rPr lang="es-PE" sz="4800" dirty="0" smtClean="0"/>
              <a:t> </a:t>
            </a:r>
            <a:r>
              <a:rPr lang="es-PE" sz="4800" dirty="0" err="1" smtClean="0"/>
              <a:t>Improved</a:t>
            </a:r>
            <a:r>
              <a:rPr lang="es-PE" sz="4800" dirty="0" smtClean="0"/>
              <a:t> </a:t>
            </a:r>
            <a:r>
              <a:rPr lang="es-PE" sz="4800" dirty="0" err="1" smtClean="0"/>
              <a:t>Needleman-Wunsch</a:t>
            </a:r>
            <a:r>
              <a:rPr lang="es-PE" sz="4800" dirty="0" smtClean="0"/>
              <a:t> </a:t>
            </a:r>
            <a:r>
              <a:rPr lang="es-PE" sz="4800" dirty="0" err="1" smtClean="0"/>
              <a:t>Algorithm</a:t>
            </a:r>
            <a:r>
              <a:rPr lang="es-PE" sz="4800" dirty="0" smtClean="0"/>
              <a:t> </a:t>
            </a:r>
            <a:r>
              <a:rPr lang="es-PE" sz="4800" dirty="0" err="1" smtClean="0"/>
              <a:t>for</a:t>
            </a:r>
            <a:r>
              <a:rPr lang="es-PE" sz="4800" dirty="0" smtClean="0"/>
              <a:t> </a:t>
            </a:r>
            <a:r>
              <a:rPr lang="es-PE" sz="4800" dirty="0" err="1" smtClean="0"/>
              <a:t>Pairwise</a:t>
            </a:r>
            <a:r>
              <a:rPr lang="es-PE" sz="4800" dirty="0" smtClean="0"/>
              <a:t> </a:t>
            </a:r>
            <a:r>
              <a:rPr lang="es-PE" sz="4800" dirty="0" err="1" smtClean="0"/>
              <a:t>Sequence</a:t>
            </a:r>
            <a:r>
              <a:rPr lang="es-PE" sz="4800" dirty="0" smtClean="0"/>
              <a:t>  </a:t>
            </a:r>
            <a:r>
              <a:rPr lang="es-PE" sz="4800" dirty="0" err="1" smtClean="0"/>
              <a:t>Alignment</a:t>
            </a:r>
            <a:r>
              <a:rPr lang="es-PE" sz="4800" dirty="0" smtClean="0"/>
              <a:t> of </a:t>
            </a:r>
            <a:r>
              <a:rPr lang="es-PE" sz="4800" dirty="0" err="1" smtClean="0"/>
              <a:t>Protein-Albumin</a:t>
            </a:r>
            <a:endParaRPr lang="es-PE" sz="4800" dirty="0"/>
          </a:p>
        </p:txBody>
      </p:sp>
      <p:sp>
        <p:nvSpPr>
          <p:cNvPr id="3" name="Subtítulo 2"/>
          <p:cNvSpPr>
            <a:spLocks noGrp="1"/>
          </p:cNvSpPr>
          <p:nvPr>
            <p:ph type="subTitle" idx="1"/>
          </p:nvPr>
        </p:nvSpPr>
        <p:spPr/>
        <p:txBody>
          <a:bodyPr/>
          <a:lstStyle/>
          <a:p>
            <a:r>
              <a:rPr lang="es-PE" dirty="0" err="1" smtClean="0"/>
              <a:t>Lailil</a:t>
            </a:r>
            <a:r>
              <a:rPr lang="es-PE" dirty="0" smtClean="0"/>
              <a:t> </a:t>
            </a:r>
            <a:r>
              <a:rPr lang="es-PE" dirty="0" err="1" smtClean="0"/>
              <a:t>Muflikhah</a:t>
            </a:r>
            <a:r>
              <a:rPr lang="es-PE" dirty="0" smtClean="0"/>
              <a:t>, Dian </a:t>
            </a:r>
            <a:r>
              <a:rPr lang="es-PE" dirty="0" err="1" smtClean="0"/>
              <a:t>Eka</a:t>
            </a:r>
            <a:r>
              <a:rPr lang="es-PE" dirty="0" smtClean="0"/>
              <a:t> R. </a:t>
            </a:r>
          </a:p>
          <a:p>
            <a:r>
              <a:rPr lang="es-PE" i="1" dirty="0" err="1" smtClean="0"/>
              <a:t>Faculty</a:t>
            </a:r>
            <a:r>
              <a:rPr lang="es-PE" i="1" dirty="0" smtClean="0"/>
              <a:t> of </a:t>
            </a:r>
            <a:r>
              <a:rPr lang="es-PE" i="1" dirty="0" err="1" smtClean="0"/>
              <a:t>Computer</a:t>
            </a:r>
            <a:r>
              <a:rPr lang="es-PE" i="1" dirty="0" smtClean="0"/>
              <a:t> </a:t>
            </a:r>
            <a:r>
              <a:rPr lang="es-PE" i="1" dirty="0" err="1" smtClean="0"/>
              <a:t>Science</a:t>
            </a:r>
            <a:r>
              <a:rPr lang="es-PE" i="1" dirty="0" smtClean="0"/>
              <a:t>, </a:t>
            </a:r>
            <a:r>
              <a:rPr lang="es-PE" i="1" dirty="0" err="1" smtClean="0"/>
              <a:t>Brawijaya</a:t>
            </a:r>
            <a:r>
              <a:rPr lang="es-PE" i="1" dirty="0" smtClean="0"/>
              <a:t> </a:t>
            </a:r>
            <a:r>
              <a:rPr lang="es-PE" i="1" dirty="0" err="1" smtClean="0"/>
              <a:t>University</a:t>
            </a:r>
            <a:endParaRPr lang="es-PE" i="1" dirty="0"/>
          </a:p>
        </p:txBody>
      </p:sp>
    </p:spTree>
    <p:extLst>
      <p:ext uri="{BB962C8B-B14F-4D97-AF65-F5344CB8AC3E}">
        <p14:creationId xmlns:p14="http://schemas.microsoft.com/office/powerpoint/2010/main" val="146533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Alineamiento Local</a:t>
            </a:r>
            <a:endParaRPr lang="es-PE" dirty="0"/>
          </a:p>
        </p:txBody>
      </p:sp>
      <p:sp>
        <p:nvSpPr>
          <p:cNvPr id="3" name="Marcador de contenido 2"/>
          <p:cNvSpPr>
            <a:spLocks noGrp="1"/>
          </p:cNvSpPr>
          <p:nvPr>
            <p:ph idx="1"/>
          </p:nvPr>
        </p:nvSpPr>
        <p:spPr>
          <a:xfrm>
            <a:off x="838200" y="2580362"/>
            <a:ext cx="10515600" cy="2907670"/>
          </a:xfrm>
        </p:spPr>
        <p:txBody>
          <a:bodyPr/>
          <a:lstStyle/>
          <a:p>
            <a:r>
              <a:rPr lang="es-PE" dirty="0" smtClean="0"/>
              <a:t>Smith </a:t>
            </a:r>
            <a:r>
              <a:rPr lang="es-PE" dirty="0" err="1" smtClean="0"/>
              <a:t>Waterman</a:t>
            </a:r>
            <a:r>
              <a:rPr lang="es-PE" dirty="0" smtClean="0"/>
              <a:t> tiene dos grandes problemas:</a:t>
            </a:r>
          </a:p>
          <a:p>
            <a:pPr lvl="1"/>
            <a:r>
              <a:rPr lang="es-PE" dirty="0" smtClean="0"/>
              <a:t>Es mucho más pesado que </a:t>
            </a:r>
            <a:r>
              <a:rPr lang="es-PE" dirty="0" err="1" smtClean="0"/>
              <a:t>Needleman-Wusch</a:t>
            </a:r>
            <a:r>
              <a:rPr lang="es-PE" dirty="0" smtClean="0"/>
              <a:t>. </a:t>
            </a:r>
            <a:endParaRPr lang="es-PE" dirty="0"/>
          </a:p>
          <a:p>
            <a:pPr lvl="1"/>
            <a:r>
              <a:rPr lang="es-PE" dirty="0" smtClean="0"/>
              <a:t>Requiere de más pasos computacionales (Por ejemplo, durante el cálculo de matriz).</a:t>
            </a:r>
          </a:p>
          <a:p>
            <a:pPr lvl="1"/>
            <a:r>
              <a:rPr lang="es-PE" dirty="0" smtClean="0"/>
              <a:t>Presenta problemas de almacenaje, siendo en cuestiones de espacio más pesado.</a:t>
            </a:r>
          </a:p>
          <a:p>
            <a:pPr lvl="1"/>
            <a:endParaRPr lang="es-PE" dirty="0"/>
          </a:p>
        </p:txBody>
      </p:sp>
    </p:spTree>
    <p:extLst>
      <p:ext uri="{BB962C8B-B14F-4D97-AF65-F5344CB8AC3E}">
        <p14:creationId xmlns:p14="http://schemas.microsoft.com/office/powerpoint/2010/main" val="3516454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38827"/>
            <a:ext cx="10515600" cy="1325563"/>
          </a:xfrm>
        </p:spPr>
        <p:txBody>
          <a:bodyPr/>
          <a:lstStyle/>
          <a:p>
            <a:r>
              <a:rPr lang="es-PE" dirty="0" smtClean="0"/>
              <a:t>Algoritmo Propuesto</a:t>
            </a:r>
            <a:endParaRPr lang="es-PE" dirty="0"/>
          </a:p>
        </p:txBody>
      </p:sp>
      <p:sp>
        <p:nvSpPr>
          <p:cNvPr id="3" name="Marcador de contenido 2"/>
          <p:cNvSpPr>
            <a:spLocks noGrp="1"/>
          </p:cNvSpPr>
          <p:nvPr>
            <p:ph idx="1"/>
          </p:nvPr>
        </p:nvSpPr>
        <p:spPr>
          <a:xfrm>
            <a:off x="838200" y="1512473"/>
            <a:ext cx="10515600" cy="5564731"/>
          </a:xfrm>
        </p:spPr>
        <p:txBody>
          <a:bodyPr>
            <a:normAutofit/>
          </a:bodyPr>
          <a:lstStyle/>
          <a:p>
            <a:pPr marL="228600" lvl="1">
              <a:spcBef>
                <a:spcPts val="1000"/>
              </a:spcBef>
            </a:pPr>
            <a:r>
              <a:rPr lang="es-PE" dirty="0" smtClean="0"/>
              <a:t>Siendo S1 y S2 dos secuencias de entrada y S3, S4 dos secuencias de salida.</a:t>
            </a:r>
            <a:endParaRPr lang="es-PE" dirty="0" smtClean="0"/>
          </a:p>
          <a:p>
            <a:r>
              <a:rPr lang="es-PE" dirty="0" smtClean="0"/>
              <a:t>Consta de 6 pasos:</a:t>
            </a:r>
          </a:p>
          <a:p>
            <a:pPr lvl="1"/>
            <a:r>
              <a:rPr lang="es-PE" dirty="0" smtClean="0"/>
              <a:t>Considere C como el primer elemento de S2. Compararemos C con cada elemento de S1.</a:t>
            </a:r>
          </a:p>
          <a:p>
            <a:pPr lvl="1"/>
            <a:r>
              <a:rPr lang="es-PE" dirty="0" smtClean="0"/>
              <a:t>De darse una comparación positiva, entonces C se asigna como primer miembro de S4 y la contraparte junto a su posición </a:t>
            </a:r>
            <a:r>
              <a:rPr lang="es-PE" i="1" dirty="0" smtClean="0"/>
              <a:t>p</a:t>
            </a:r>
            <a:r>
              <a:rPr lang="es-PE" dirty="0" smtClean="0"/>
              <a:t> como primer miembro de  S3.</a:t>
            </a:r>
          </a:p>
          <a:p>
            <a:pPr lvl="1"/>
            <a:r>
              <a:rPr lang="es-PE" dirty="0" smtClean="0"/>
              <a:t>Después:</a:t>
            </a:r>
          </a:p>
          <a:p>
            <a:pPr lvl="2"/>
            <a:r>
              <a:rPr lang="es-PE" dirty="0" smtClean="0"/>
              <a:t>Si el segundo elemento de S2 coincide con (p+1)</a:t>
            </a:r>
            <a:r>
              <a:rPr lang="es-PE" dirty="0" err="1" smtClean="0"/>
              <a:t>th</a:t>
            </a:r>
            <a:r>
              <a:rPr lang="es-PE" dirty="0" smtClean="0"/>
              <a:t> de S1, ENTONCES asignamos el segundo elemento de S2 en S4  y el elemento (p+1)</a:t>
            </a:r>
            <a:r>
              <a:rPr lang="es-PE" dirty="0" err="1" smtClean="0"/>
              <a:t>th</a:t>
            </a:r>
            <a:r>
              <a:rPr lang="es-PE" dirty="0" smtClean="0"/>
              <a:t> de S1  a S3.</a:t>
            </a:r>
          </a:p>
          <a:p>
            <a:pPr lvl="2"/>
            <a:r>
              <a:rPr lang="es-PE" dirty="0" smtClean="0"/>
              <a:t>Sino</a:t>
            </a:r>
          </a:p>
          <a:p>
            <a:pPr lvl="3"/>
            <a:r>
              <a:rPr lang="es-PE" dirty="0" smtClean="0"/>
              <a:t>Si el tercer elemento de S2 es igual a (p+2)</a:t>
            </a:r>
            <a:r>
              <a:rPr lang="es-PE" dirty="0" err="1" smtClean="0"/>
              <a:t>th</a:t>
            </a:r>
            <a:r>
              <a:rPr lang="es-PE" dirty="0" smtClean="0"/>
              <a:t> de S1, ENTONCES asignamos el segundo y el tercer elemento de S2 a S4  y el (p+1) y (p+2) de S1 a S3.</a:t>
            </a:r>
          </a:p>
          <a:p>
            <a:pPr lvl="3"/>
            <a:r>
              <a:rPr lang="es-PE" dirty="0" smtClean="0"/>
              <a:t>SINO, SI el segundo elemento de S2 es igual al (p+2)</a:t>
            </a:r>
            <a:r>
              <a:rPr lang="es-PE" dirty="0" err="1" smtClean="0"/>
              <a:t>th</a:t>
            </a:r>
            <a:r>
              <a:rPr lang="es-PE" dirty="0" smtClean="0"/>
              <a:t> de S1, ENTONCES asignamos (p+1) y (p+2) de S1 en S3 y un GAP como segundo elemento de S4 para finalmente agregar el tercero de S2 en S4.</a:t>
            </a:r>
          </a:p>
          <a:p>
            <a:pPr lvl="3"/>
            <a:r>
              <a:rPr lang="es-PE" dirty="0" smtClean="0"/>
              <a:t>SINO, SI el tercer elemento de S2 es igual a (p+1)</a:t>
            </a:r>
            <a:r>
              <a:rPr lang="es-PE" dirty="0" err="1" smtClean="0"/>
              <a:t>th</a:t>
            </a:r>
            <a:r>
              <a:rPr lang="es-PE" dirty="0" smtClean="0"/>
              <a:t>  de S1, ENTONCES asignamos segundo y tercer </a:t>
            </a:r>
            <a:r>
              <a:rPr lang="es-PE" dirty="0" err="1" smtClean="0"/>
              <a:t>elmento</a:t>
            </a:r>
            <a:r>
              <a:rPr lang="es-PE" dirty="0" smtClean="0"/>
              <a:t> de S2 en S4 y un GAP junto a (p+1) de S1 en S3.</a:t>
            </a:r>
          </a:p>
          <a:p>
            <a:pPr lvl="3"/>
            <a:r>
              <a:rPr lang="es-PE" dirty="0" smtClean="0"/>
              <a:t>SINO, detenemos la comparación</a:t>
            </a:r>
          </a:p>
          <a:p>
            <a:pPr lvl="3"/>
            <a:endParaRPr lang="es-PE" dirty="0" smtClean="0"/>
          </a:p>
          <a:p>
            <a:pPr lvl="1"/>
            <a:endParaRPr lang="es-PE" dirty="0" smtClean="0"/>
          </a:p>
        </p:txBody>
      </p:sp>
    </p:spTree>
    <p:extLst>
      <p:ext uri="{BB962C8B-B14F-4D97-AF65-F5344CB8AC3E}">
        <p14:creationId xmlns:p14="http://schemas.microsoft.com/office/powerpoint/2010/main" val="3361453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Alineamiento Global</a:t>
            </a:r>
            <a:endParaRPr lang="es-PE" dirty="0"/>
          </a:p>
        </p:txBody>
      </p:sp>
      <p:sp>
        <p:nvSpPr>
          <p:cNvPr id="3" name="Marcador de contenido 2"/>
          <p:cNvSpPr>
            <a:spLocks noGrp="1"/>
          </p:cNvSpPr>
          <p:nvPr>
            <p:ph idx="1"/>
          </p:nvPr>
        </p:nvSpPr>
        <p:spPr>
          <a:xfrm>
            <a:off x="838200" y="2580362"/>
            <a:ext cx="10515600" cy="2907670"/>
          </a:xfrm>
        </p:spPr>
        <p:txBody>
          <a:bodyPr/>
          <a:lstStyle/>
          <a:p>
            <a:r>
              <a:rPr lang="es-PE" dirty="0" err="1" smtClean="0"/>
              <a:t>Needleman-Wunsch</a:t>
            </a:r>
            <a:r>
              <a:rPr lang="es-PE" dirty="0" smtClean="0"/>
              <a:t> tiene dos grandes problemas:</a:t>
            </a:r>
          </a:p>
          <a:p>
            <a:pPr lvl="1"/>
            <a:r>
              <a:rPr lang="es-PE" dirty="0" smtClean="0"/>
              <a:t>A medida que incrementan el tamaño de las secuencias, el cálculo del alineamiento no puede ser abordable.</a:t>
            </a:r>
          </a:p>
          <a:p>
            <a:pPr lvl="1"/>
            <a:r>
              <a:rPr lang="es-PE" dirty="0" smtClean="0"/>
              <a:t>No siempre se puede encontrar un alineamiento </a:t>
            </a:r>
            <a:r>
              <a:rPr lang="es-PE" i="1" dirty="0" smtClean="0"/>
              <a:t>“</a:t>
            </a:r>
            <a:r>
              <a:rPr lang="es-PE" i="1" dirty="0" err="1" smtClean="0"/>
              <a:t>End</a:t>
            </a:r>
            <a:r>
              <a:rPr lang="es-PE" i="1" dirty="0" smtClean="0"/>
              <a:t> </a:t>
            </a:r>
            <a:r>
              <a:rPr lang="es-PE" i="1" dirty="0" err="1" smtClean="0"/>
              <a:t>to</a:t>
            </a:r>
            <a:r>
              <a:rPr lang="es-PE" i="1" dirty="0" smtClean="0"/>
              <a:t> </a:t>
            </a:r>
            <a:r>
              <a:rPr lang="es-PE" i="1" dirty="0" err="1" smtClean="0"/>
              <a:t>end</a:t>
            </a:r>
            <a:r>
              <a:rPr lang="es-PE" i="1" dirty="0" smtClean="0"/>
              <a:t>”</a:t>
            </a:r>
            <a:endParaRPr lang="es-PE" i="1" dirty="0"/>
          </a:p>
        </p:txBody>
      </p:sp>
    </p:spTree>
    <p:extLst>
      <p:ext uri="{BB962C8B-B14F-4D97-AF65-F5344CB8AC3E}">
        <p14:creationId xmlns:p14="http://schemas.microsoft.com/office/powerpoint/2010/main" val="670611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25050" y="114604"/>
            <a:ext cx="10515600" cy="1325563"/>
          </a:xfrm>
        </p:spPr>
        <p:txBody>
          <a:bodyPr/>
          <a:lstStyle/>
          <a:p>
            <a:r>
              <a:rPr lang="es-PE" dirty="0" smtClean="0"/>
              <a:t>Algoritmo Propuesto</a:t>
            </a:r>
            <a:endParaRPr lang="es-PE" dirty="0"/>
          </a:p>
        </p:txBody>
      </p:sp>
      <p:pic>
        <p:nvPicPr>
          <p:cNvPr id="4" name="Marcador de contenido 3"/>
          <p:cNvPicPr>
            <a:picLocks noGrp="1" noChangeAspect="1"/>
          </p:cNvPicPr>
          <p:nvPr>
            <p:ph idx="1"/>
          </p:nvPr>
        </p:nvPicPr>
        <p:blipFill rotWithShape="1">
          <a:blip r:embed="rId2">
            <a:extLst>
              <a:ext uri="{28A0092B-C50C-407E-A947-70E740481C1C}">
                <a14:useLocalDpi xmlns:a14="http://schemas.microsoft.com/office/drawing/2010/main" val="0"/>
              </a:ext>
            </a:extLst>
          </a:blip>
          <a:srcRect r="621" b="46798"/>
          <a:stretch/>
        </p:blipFill>
        <p:spPr>
          <a:xfrm>
            <a:off x="821281" y="1954060"/>
            <a:ext cx="4816175" cy="3319398"/>
          </a:xfrm>
        </p:spPr>
      </p:pic>
      <p:pic>
        <p:nvPicPr>
          <p:cNvPr id="5" name="Marcador de contenido 3"/>
          <p:cNvPicPr>
            <a:picLocks noChangeAspect="1"/>
          </p:cNvPicPr>
          <p:nvPr/>
        </p:nvPicPr>
        <p:blipFill rotWithShape="1">
          <a:blip r:embed="rId2">
            <a:extLst>
              <a:ext uri="{28A0092B-C50C-407E-A947-70E740481C1C}">
                <a14:useLocalDpi xmlns:a14="http://schemas.microsoft.com/office/drawing/2010/main" val="0"/>
              </a:ext>
            </a:extLst>
          </a:blip>
          <a:srcRect l="-130" t="53087"/>
          <a:stretch/>
        </p:blipFill>
        <p:spPr>
          <a:xfrm>
            <a:off x="5949862" y="2127388"/>
            <a:ext cx="5215767" cy="3146070"/>
          </a:xfrm>
          <a:prstGeom prst="rect">
            <a:avLst/>
          </a:prstGeom>
        </p:spPr>
      </p:pic>
      <p:sp>
        <p:nvSpPr>
          <p:cNvPr id="6" name="CuadroTexto 5"/>
          <p:cNvSpPr txBox="1"/>
          <p:nvPr/>
        </p:nvSpPr>
        <p:spPr>
          <a:xfrm>
            <a:off x="821281" y="1440167"/>
            <a:ext cx="6907278" cy="369332"/>
          </a:xfrm>
          <a:prstGeom prst="rect">
            <a:avLst/>
          </a:prstGeom>
          <a:noFill/>
        </p:spPr>
        <p:txBody>
          <a:bodyPr wrap="square" rtlCol="0">
            <a:spAutoFit/>
          </a:bodyPr>
          <a:lstStyle/>
          <a:p>
            <a:r>
              <a:rPr lang="es-PE" dirty="0" smtClean="0"/>
              <a:t>Método 1: Cuando las longitudes de ambas secuencias es similar.</a:t>
            </a:r>
            <a:endParaRPr lang="es-PE" dirty="0"/>
          </a:p>
        </p:txBody>
      </p:sp>
    </p:spTree>
    <p:extLst>
      <p:ext uri="{BB962C8B-B14F-4D97-AF65-F5344CB8AC3E}">
        <p14:creationId xmlns:p14="http://schemas.microsoft.com/office/powerpoint/2010/main" val="97244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25050" y="114604"/>
            <a:ext cx="10515600" cy="1325563"/>
          </a:xfrm>
        </p:spPr>
        <p:txBody>
          <a:bodyPr/>
          <a:lstStyle/>
          <a:p>
            <a:r>
              <a:rPr lang="es-PE" dirty="0" smtClean="0"/>
              <a:t>Algoritmo Propuesto</a:t>
            </a:r>
            <a:endParaRPr lang="es-PE" dirty="0"/>
          </a:p>
        </p:txBody>
      </p:sp>
      <p:sp>
        <p:nvSpPr>
          <p:cNvPr id="6" name="CuadroTexto 5"/>
          <p:cNvSpPr txBox="1"/>
          <p:nvPr/>
        </p:nvSpPr>
        <p:spPr>
          <a:xfrm>
            <a:off x="525050" y="1255501"/>
            <a:ext cx="6907278" cy="369332"/>
          </a:xfrm>
          <a:prstGeom prst="rect">
            <a:avLst/>
          </a:prstGeom>
          <a:noFill/>
        </p:spPr>
        <p:txBody>
          <a:bodyPr wrap="square" rtlCol="0">
            <a:spAutoFit/>
          </a:bodyPr>
          <a:lstStyle/>
          <a:p>
            <a:r>
              <a:rPr lang="es-PE" dirty="0" smtClean="0"/>
              <a:t>Método 2: Cuando las longitudes de ambas secuencias es  muy variada.</a:t>
            </a:r>
            <a:endParaRPr lang="es-PE"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50" y="2262805"/>
            <a:ext cx="5305471" cy="2299038"/>
          </a:xfrm>
          <a:prstGeom prst="rect">
            <a:avLst/>
          </a:prstGeom>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9174" y="1687405"/>
            <a:ext cx="5067297" cy="4923636"/>
          </a:xfrm>
          <a:prstGeom prst="rect">
            <a:avLst/>
          </a:prstGeom>
        </p:spPr>
      </p:pic>
    </p:spTree>
    <p:extLst>
      <p:ext uri="{BB962C8B-B14F-4D97-AF65-F5344CB8AC3E}">
        <p14:creationId xmlns:p14="http://schemas.microsoft.com/office/powerpoint/2010/main" val="3496634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Conclusiones </a:t>
            </a:r>
            <a:endParaRPr lang="es-PE" dirty="0"/>
          </a:p>
        </p:txBody>
      </p:sp>
      <p:sp>
        <p:nvSpPr>
          <p:cNvPr id="3" name="Marcador de contenido 2"/>
          <p:cNvSpPr>
            <a:spLocks noGrp="1"/>
          </p:cNvSpPr>
          <p:nvPr>
            <p:ph idx="1"/>
          </p:nvPr>
        </p:nvSpPr>
        <p:spPr/>
        <p:txBody>
          <a:bodyPr/>
          <a:lstStyle/>
          <a:p>
            <a:r>
              <a:rPr lang="es-PE" dirty="0" smtClean="0"/>
              <a:t>Ambas propuestas reducen una buena cantidad de comparaciones.</a:t>
            </a:r>
          </a:p>
          <a:p>
            <a:r>
              <a:rPr lang="es-PE" dirty="0" smtClean="0"/>
              <a:t>No involucra la formación de una matriz de dos dimensiones para la </a:t>
            </a:r>
            <a:r>
              <a:rPr lang="es-PE" dirty="0" err="1" smtClean="0"/>
              <a:t>traceback</a:t>
            </a:r>
            <a:r>
              <a:rPr lang="es-PE" dirty="0" smtClean="0"/>
              <a:t> y el </a:t>
            </a:r>
            <a:r>
              <a:rPr lang="es-PE" dirty="0" err="1" smtClean="0"/>
              <a:t>scoring</a:t>
            </a:r>
            <a:r>
              <a:rPr lang="es-PE" dirty="0" smtClean="0"/>
              <a:t>.</a:t>
            </a:r>
          </a:p>
          <a:p>
            <a:pPr lvl="1"/>
            <a:r>
              <a:rPr lang="es-PE" dirty="0" smtClean="0"/>
              <a:t>Sin embargo se debe tener en cuenta, que durante el alineamiento global es necesario saber con que método se va trabajar. </a:t>
            </a:r>
          </a:p>
          <a:p>
            <a:pPr lvl="1"/>
            <a:r>
              <a:rPr lang="es-PE" dirty="0" smtClean="0"/>
              <a:t>De elegirse mal, puede darse el caso que el </a:t>
            </a:r>
            <a:r>
              <a:rPr lang="es-PE" dirty="0" err="1" smtClean="0"/>
              <a:t>scoring</a:t>
            </a:r>
            <a:r>
              <a:rPr lang="es-PE" dirty="0" smtClean="0"/>
              <a:t> más óptimo se pierda puesto que no habría un camino entre el inicio y el final</a:t>
            </a:r>
          </a:p>
          <a:p>
            <a:pPr lvl="1"/>
            <a:endParaRPr lang="es-PE" dirty="0"/>
          </a:p>
        </p:txBody>
      </p:sp>
    </p:spTree>
    <p:extLst>
      <p:ext uri="{BB962C8B-B14F-4D97-AF65-F5344CB8AC3E}">
        <p14:creationId xmlns:p14="http://schemas.microsoft.com/office/powerpoint/2010/main" val="3392785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Introducción:</a:t>
            </a:r>
            <a:endParaRPr lang="es-PE" dirty="0"/>
          </a:p>
        </p:txBody>
      </p:sp>
      <p:sp>
        <p:nvSpPr>
          <p:cNvPr id="3" name="Marcador de contenido 2"/>
          <p:cNvSpPr>
            <a:spLocks noGrp="1"/>
          </p:cNvSpPr>
          <p:nvPr>
            <p:ph idx="1"/>
          </p:nvPr>
        </p:nvSpPr>
        <p:spPr/>
        <p:txBody>
          <a:bodyPr/>
          <a:lstStyle/>
          <a:p>
            <a:r>
              <a:rPr lang="es-PE" dirty="0" smtClean="0"/>
              <a:t>La complejidad para el Algoritmo</a:t>
            </a:r>
            <a:r>
              <a:rPr lang="es-PE" dirty="0" smtClean="0"/>
              <a:t> </a:t>
            </a:r>
            <a:r>
              <a:rPr lang="es-PE" dirty="0" err="1" smtClean="0"/>
              <a:t>Needleman-Wunsch</a:t>
            </a:r>
            <a:r>
              <a:rPr lang="es-PE" dirty="0" smtClean="0"/>
              <a:t> es de O(MN). Un costo que resulta muy elevado en secuencias muy extensas.</a:t>
            </a:r>
          </a:p>
          <a:p>
            <a:r>
              <a:rPr lang="es-PE" dirty="0" smtClean="0"/>
              <a:t>Por otro lado, el Algoritmo de </a:t>
            </a:r>
            <a:r>
              <a:rPr lang="es-PE" dirty="0" smtClean="0"/>
              <a:t> </a:t>
            </a:r>
            <a:r>
              <a:rPr lang="es-PE" dirty="0" err="1" smtClean="0"/>
              <a:t>Needleman-Wunsch</a:t>
            </a:r>
            <a:r>
              <a:rPr lang="es-PE" dirty="0" smtClean="0"/>
              <a:t> Mejorado posee un costo de O(N)</a:t>
            </a:r>
          </a:p>
          <a:p>
            <a:r>
              <a:rPr lang="es-PE" dirty="0" smtClean="0"/>
              <a:t>Esta ultima propuesta resulta particularmente atractiva en  sistemas con recursos de memoria muy limitados.</a:t>
            </a:r>
          </a:p>
          <a:p>
            <a:r>
              <a:rPr lang="es-PE" dirty="0" smtClean="0"/>
              <a:t>Uso de programación dinámica.</a:t>
            </a:r>
            <a:endParaRPr lang="es-PE" dirty="0"/>
          </a:p>
        </p:txBody>
      </p:sp>
    </p:spTree>
    <p:extLst>
      <p:ext uri="{BB962C8B-B14F-4D97-AF65-F5344CB8AC3E}">
        <p14:creationId xmlns:p14="http://schemas.microsoft.com/office/powerpoint/2010/main" val="400551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0522" y="1149220"/>
            <a:ext cx="6713950" cy="5176423"/>
          </a:xfrm>
        </p:spPr>
        <p:txBody>
          <a:bodyPr>
            <a:normAutofit/>
          </a:bodyPr>
          <a:lstStyle/>
          <a:p>
            <a:r>
              <a:rPr lang="es-PE" dirty="0" smtClean="0"/>
              <a:t>Para el desarrollo de esta propuesta se tomaron en cuenta ciertas mejoras tanto a nivel de Hardware como de Software</a:t>
            </a:r>
          </a:p>
          <a:p>
            <a:pPr lvl="1" algn="just"/>
            <a:r>
              <a:rPr lang="es-PE" dirty="0" smtClean="0"/>
              <a:t>A nivel de hardware se considera una implementación paralela a nivel de CPU implementando un ambiente de memoria compartida, sin embargo estas mejoras son muy limitadas.</a:t>
            </a:r>
          </a:p>
          <a:p>
            <a:pPr lvl="1" algn="just"/>
            <a:r>
              <a:rPr lang="es-PE" dirty="0" smtClean="0"/>
              <a:t>A nivel de software se desarrolla una solución que involucra el cálculo de solo tres diagonales dentro de la matriz MN. Esta solución sin embargo presenta el inconveniente de no ser aplicable en matrices de tamaño distinto.</a:t>
            </a:r>
            <a:endParaRPr lang="es-PE"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4472" y="1412268"/>
            <a:ext cx="5009595" cy="4224446"/>
          </a:xfrm>
          <a:prstGeom prst="rect">
            <a:avLst/>
          </a:prstGeom>
        </p:spPr>
      </p:pic>
    </p:spTree>
    <p:extLst>
      <p:ext uri="{BB962C8B-B14F-4D97-AF65-F5344CB8AC3E}">
        <p14:creationId xmlns:p14="http://schemas.microsoft.com/office/powerpoint/2010/main" val="3933693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INVA</a:t>
            </a:r>
            <a:endParaRPr lang="es-PE" dirty="0"/>
          </a:p>
        </p:txBody>
      </p:sp>
      <p:sp>
        <p:nvSpPr>
          <p:cNvPr id="3" name="Marcador de contenido 2"/>
          <p:cNvSpPr>
            <a:spLocks noGrp="1"/>
          </p:cNvSpPr>
          <p:nvPr>
            <p:ph idx="1"/>
          </p:nvPr>
        </p:nvSpPr>
        <p:spPr>
          <a:xfrm>
            <a:off x="838200" y="1399740"/>
            <a:ext cx="10515600" cy="4351338"/>
          </a:xfrm>
        </p:spPr>
        <p:txBody>
          <a:bodyPr/>
          <a:lstStyle/>
          <a:p>
            <a:r>
              <a:rPr lang="es-PE" b="1" dirty="0" smtClean="0"/>
              <a:t>PASO 1: Marcando el área de llenado:</a:t>
            </a:r>
          </a:p>
          <a:p>
            <a:r>
              <a:rPr lang="es-PE" dirty="0" smtClean="0"/>
              <a:t>Dos posibilidades durante el alineamiento: Las Secuencias son del mismo o de distinto tamaño.</a:t>
            </a:r>
          </a:p>
          <a:p>
            <a:pPr lvl="1"/>
            <a:r>
              <a:rPr lang="es-PE" dirty="0" smtClean="0"/>
              <a:t>Dos métodos durante el rellenado de la matriz.</a:t>
            </a:r>
            <a:endParaRPr lang="es-PE" dirty="0"/>
          </a:p>
          <a:p>
            <a:r>
              <a:rPr lang="es-PE" dirty="0" smtClean="0"/>
              <a:t>Si las matrices son de longitud equivalente entonces: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46" y="3683526"/>
            <a:ext cx="4711155" cy="2493437"/>
          </a:xfrm>
          <a:prstGeom prst="rect">
            <a:avLst/>
          </a:prstGeom>
        </p:spPr>
      </p:pic>
      <p:sp>
        <p:nvSpPr>
          <p:cNvPr id="5" name="Marcador de contenido 2"/>
          <p:cNvSpPr txBox="1">
            <a:spLocks/>
          </p:cNvSpPr>
          <p:nvPr/>
        </p:nvSpPr>
        <p:spPr>
          <a:xfrm>
            <a:off x="5888601" y="3938828"/>
            <a:ext cx="5393499" cy="1982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PE" dirty="0" smtClean="0"/>
              <a:t>El algoritmo es muy similar a </a:t>
            </a:r>
            <a:r>
              <a:rPr lang="es-PE" i="1" dirty="0" err="1" smtClean="0"/>
              <a:t>Fast</a:t>
            </a:r>
            <a:r>
              <a:rPr lang="es-PE" i="1" dirty="0" smtClean="0"/>
              <a:t> </a:t>
            </a:r>
            <a:r>
              <a:rPr lang="es-PE" i="1" dirty="0" err="1" smtClean="0"/>
              <a:t>Dynamic</a:t>
            </a:r>
            <a:r>
              <a:rPr lang="es-PE" i="1" dirty="0" smtClean="0"/>
              <a:t> </a:t>
            </a:r>
            <a:r>
              <a:rPr lang="es-PE" i="1" dirty="0" err="1" smtClean="0"/>
              <a:t>Algorithm</a:t>
            </a:r>
            <a:endParaRPr lang="es-PE" i="1" dirty="0" smtClean="0"/>
          </a:p>
          <a:p>
            <a:r>
              <a:rPr lang="es-PE" dirty="0" smtClean="0"/>
              <a:t>Las tres diagonales serán D, D+1, D-1.</a:t>
            </a:r>
            <a:endParaRPr lang="es-PE" dirty="0"/>
          </a:p>
        </p:txBody>
      </p:sp>
    </p:spTree>
    <p:extLst>
      <p:ext uri="{BB962C8B-B14F-4D97-AF65-F5344CB8AC3E}">
        <p14:creationId xmlns:p14="http://schemas.microsoft.com/office/powerpoint/2010/main" val="590189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75570" y="861121"/>
            <a:ext cx="10515600" cy="2796479"/>
          </a:xfrm>
        </p:spPr>
        <p:txBody>
          <a:bodyPr/>
          <a:lstStyle/>
          <a:p>
            <a:r>
              <a:rPr lang="es-PE" dirty="0" smtClean="0"/>
              <a:t>Si en cambio las matrices son de tamaño distinto, entonces: </a:t>
            </a:r>
          </a:p>
          <a:p>
            <a:pPr lvl="1"/>
            <a:endParaRPr lang="es-PE"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4131" y="1457341"/>
            <a:ext cx="5354609" cy="1922741"/>
          </a:xfrm>
          <a:prstGeom prst="rect">
            <a:avLst/>
          </a:prstGeom>
        </p:spPr>
      </p:pic>
      <p:sp>
        <p:nvSpPr>
          <p:cNvPr id="5" name="Marcador de contenido 2"/>
          <p:cNvSpPr txBox="1">
            <a:spLocks/>
          </p:cNvSpPr>
          <p:nvPr/>
        </p:nvSpPr>
        <p:spPr>
          <a:xfrm>
            <a:off x="775570" y="3657600"/>
            <a:ext cx="10515600" cy="27964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PE" dirty="0" smtClean="0"/>
              <a:t>La complejidad para llenar el algoritmo pasaría a ser de 0(N), en donde N es el tamaño de la secuencias más larga.</a:t>
            </a:r>
          </a:p>
          <a:p>
            <a:r>
              <a:rPr lang="es-PE" dirty="0" smtClean="0"/>
              <a:t>Esta ultima definición es aplicable en ambos métodos puesto que el primero es el caso más simple del segundo.</a:t>
            </a:r>
          </a:p>
          <a:p>
            <a:pPr lvl="1"/>
            <a:endParaRPr lang="es-PE" dirty="0"/>
          </a:p>
        </p:txBody>
      </p:sp>
    </p:spTree>
    <p:extLst>
      <p:ext uri="{BB962C8B-B14F-4D97-AF65-F5344CB8AC3E}">
        <p14:creationId xmlns:p14="http://schemas.microsoft.com/office/powerpoint/2010/main" val="226357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0726" y="610600"/>
            <a:ext cx="10515600" cy="3798562"/>
          </a:xfrm>
        </p:spPr>
        <p:txBody>
          <a:bodyPr/>
          <a:lstStyle/>
          <a:p>
            <a:r>
              <a:rPr lang="es-PE" b="1" dirty="0" smtClean="0"/>
              <a:t>Paso 2: Inicializando</a:t>
            </a:r>
          </a:p>
          <a:p>
            <a:pPr lvl="1"/>
            <a:r>
              <a:rPr lang="es-PE" dirty="0" smtClean="0"/>
              <a:t>Es el mismo que utilizamos en </a:t>
            </a:r>
            <a:r>
              <a:rPr lang="es-PE" dirty="0" err="1" smtClean="0"/>
              <a:t>Needleman-Wunsch</a:t>
            </a:r>
            <a:r>
              <a:rPr lang="es-PE" dirty="0" smtClean="0"/>
              <a:t>.</a:t>
            </a:r>
          </a:p>
          <a:p>
            <a:pPr lvl="1"/>
            <a:endParaRPr lang="es-PE" dirty="0"/>
          </a:p>
          <a:p>
            <a:r>
              <a:rPr lang="es-PE" b="1" dirty="0" smtClean="0"/>
              <a:t>Paso 3: Llenando el área marcada</a:t>
            </a:r>
          </a:p>
          <a:p>
            <a:pPr lvl="1"/>
            <a:r>
              <a:rPr lang="es-PE" dirty="0" smtClean="0"/>
              <a:t>EL proceso es equivalente al realizado en </a:t>
            </a:r>
            <a:r>
              <a:rPr lang="es-PE" dirty="0" err="1" smtClean="0"/>
              <a:t>Needleman-Wunsch</a:t>
            </a:r>
            <a:endParaRPr lang="es-PE" dirty="0"/>
          </a:p>
          <a:p>
            <a:pPr lvl="1"/>
            <a:endParaRPr lang="es-PE" dirty="0" smtClean="0"/>
          </a:p>
          <a:p>
            <a:r>
              <a:rPr lang="es-PE" b="1" dirty="0" smtClean="0"/>
              <a:t>Paso 4: </a:t>
            </a:r>
            <a:r>
              <a:rPr lang="es-PE" b="1" dirty="0" err="1" smtClean="0"/>
              <a:t>BackTracking</a:t>
            </a:r>
            <a:r>
              <a:rPr lang="es-PE" b="1" dirty="0" smtClean="0"/>
              <a:t> and </a:t>
            </a:r>
            <a:r>
              <a:rPr lang="es-PE" b="1" dirty="0" err="1" smtClean="0"/>
              <a:t>Build</a:t>
            </a:r>
            <a:r>
              <a:rPr lang="es-PE" b="1" dirty="0" smtClean="0"/>
              <a:t> </a:t>
            </a:r>
            <a:r>
              <a:rPr lang="es-PE" b="1" dirty="0" err="1" smtClean="0"/>
              <a:t>Alignment</a:t>
            </a:r>
            <a:r>
              <a:rPr lang="es-PE" b="1" dirty="0" smtClean="0"/>
              <a:t>.</a:t>
            </a:r>
          </a:p>
          <a:p>
            <a:pPr lvl="1"/>
            <a:r>
              <a:rPr lang="es-PE" dirty="0" smtClean="0"/>
              <a:t>Caso 1:</a:t>
            </a:r>
          </a:p>
          <a:p>
            <a:pPr lvl="1"/>
            <a:endParaRPr lang="es-PE" b="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161" y="3807590"/>
            <a:ext cx="5518682" cy="3050410"/>
          </a:xfrm>
          <a:prstGeom prst="rect">
            <a:avLst/>
          </a:prstGeom>
        </p:spPr>
      </p:pic>
    </p:spTree>
    <p:extLst>
      <p:ext uri="{BB962C8B-B14F-4D97-AF65-F5344CB8AC3E}">
        <p14:creationId xmlns:p14="http://schemas.microsoft.com/office/powerpoint/2010/main" val="1659822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0726" y="773439"/>
            <a:ext cx="10515600" cy="1606506"/>
          </a:xfrm>
        </p:spPr>
        <p:txBody>
          <a:bodyPr/>
          <a:lstStyle/>
          <a:p>
            <a:r>
              <a:rPr lang="es-PE" dirty="0" smtClean="0"/>
              <a:t>Caso 2:</a:t>
            </a:r>
          </a:p>
          <a:p>
            <a:pPr lvl="1"/>
            <a:r>
              <a:rPr lang="es-PE" dirty="0" smtClean="0"/>
              <a:t>Se realiza el </a:t>
            </a:r>
            <a:r>
              <a:rPr lang="es-PE" dirty="0" err="1" smtClean="0"/>
              <a:t>backtracking</a:t>
            </a:r>
            <a:r>
              <a:rPr lang="es-PE" dirty="0" smtClean="0"/>
              <a:t> dentro de los límites previamente establecidos. </a:t>
            </a:r>
            <a:endParaRPr lang="es-PE"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501" y="2379945"/>
            <a:ext cx="5314049" cy="3200847"/>
          </a:xfrm>
          <a:prstGeom prst="rect">
            <a:avLst/>
          </a:prstGeom>
        </p:spPr>
      </p:pic>
    </p:spTree>
    <p:extLst>
      <p:ext uri="{BB962C8B-B14F-4D97-AF65-F5344CB8AC3E}">
        <p14:creationId xmlns:p14="http://schemas.microsoft.com/office/powerpoint/2010/main" val="2983438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Experimentación</a:t>
            </a:r>
            <a:endParaRPr lang="es-PE" b="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3194" y="1308320"/>
            <a:ext cx="6225612" cy="5255386"/>
          </a:xfrm>
          <a:prstGeom prst="rect">
            <a:avLst/>
          </a:prstGeom>
        </p:spPr>
      </p:pic>
    </p:spTree>
    <p:extLst>
      <p:ext uri="{BB962C8B-B14F-4D97-AF65-F5344CB8AC3E}">
        <p14:creationId xmlns:p14="http://schemas.microsoft.com/office/powerpoint/2010/main" val="186502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62703" y="1274524"/>
            <a:ext cx="8915399" cy="2262781"/>
          </a:xfrm>
        </p:spPr>
        <p:txBody>
          <a:bodyPr>
            <a:normAutofit fontScale="90000"/>
          </a:bodyPr>
          <a:lstStyle/>
          <a:p>
            <a:r>
              <a:rPr lang="es-PE" sz="4800" dirty="0" err="1" smtClean="0"/>
              <a:t>Improved</a:t>
            </a:r>
            <a:r>
              <a:rPr lang="es-PE" sz="4800" dirty="0" smtClean="0"/>
              <a:t> </a:t>
            </a:r>
            <a:r>
              <a:rPr lang="es-PE" sz="4800" dirty="0" err="1" smtClean="0"/>
              <a:t>Algorithms</a:t>
            </a:r>
            <a:r>
              <a:rPr lang="es-PE" sz="4800" dirty="0" smtClean="0"/>
              <a:t> </a:t>
            </a:r>
            <a:r>
              <a:rPr lang="es-PE" sz="4800" dirty="0" err="1" smtClean="0"/>
              <a:t>for</a:t>
            </a:r>
            <a:r>
              <a:rPr lang="es-PE" sz="4800" dirty="0" smtClean="0"/>
              <a:t> DNA </a:t>
            </a:r>
            <a:r>
              <a:rPr lang="es-PE" sz="4800" dirty="0" err="1" smtClean="0"/>
              <a:t>Sequence</a:t>
            </a:r>
            <a:r>
              <a:rPr lang="es-PE" sz="4800" dirty="0" smtClean="0"/>
              <a:t> </a:t>
            </a:r>
            <a:r>
              <a:rPr lang="es-PE" sz="4800" dirty="0" err="1" smtClean="0"/>
              <a:t>Alignment</a:t>
            </a:r>
            <a:r>
              <a:rPr lang="es-PE" sz="4800" dirty="0" smtClean="0"/>
              <a:t> and </a:t>
            </a:r>
            <a:r>
              <a:rPr lang="es-PE" sz="4800" dirty="0" err="1" smtClean="0"/>
              <a:t>Revision</a:t>
            </a:r>
            <a:r>
              <a:rPr lang="es-PE" sz="4800" dirty="0" smtClean="0"/>
              <a:t> of </a:t>
            </a:r>
            <a:r>
              <a:rPr lang="es-PE" sz="4800" dirty="0" err="1" smtClean="0"/>
              <a:t>Scoring</a:t>
            </a:r>
            <a:r>
              <a:rPr lang="es-PE" sz="4800" dirty="0" smtClean="0"/>
              <a:t> </a:t>
            </a:r>
            <a:r>
              <a:rPr lang="es-PE" sz="4800" dirty="0" err="1" smtClean="0"/>
              <a:t>Matrix</a:t>
            </a:r>
            <a:endParaRPr lang="es-PE" sz="4800" dirty="0"/>
          </a:p>
        </p:txBody>
      </p:sp>
      <p:sp>
        <p:nvSpPr>
          <p:cNvPr id="3" name="Subtítulo 2"/>
          <p:cNvSpPr>
            <a:spLocks noGrp="1"/>
          </p:cNvSpPr>
          <p:nvPr>
            <p:ph type="subTitle" idx="1"/>
          </p:nvPr>
        </p:nvSpPr>
        <p:spPr>
          <a:xfrm>
            <a:off x="1862703" y="3814980"/>
            <a:ext cx="9144000" cy="1655762"/>
          </a:xfrm>
        </p:spPr>
        <p:txBody>
          <a:bodyPr/>
          <a:lstStyle/>
          <a:p>
            <a:r>
              <a:rPr lang="es-PE" dirty="0" err="1" smtClean="0"/>
              <a:t>Subhra</a:t>
            </a:r>
            <a:r>
              <a:rPr lang="es-PE" dirty="0" smtClean="0"/>
              <a:t> </a:t>
            </a:r>
            <a:r>
              <a:rPr lang="es-PE" dirty="0" err="1" smtClean="0"/>
              <a:t>Sundar</a:t>
            </a:r>
            <a:r>
              <a:rPr lang="es-PE" dirty="0" smtClean="0"/>
              <a:t> </a:t>
            </a:r>
            <a:r>
              <a:rPr lang="es-PE" dirty="0" err="1" smtClean="0"/>
              <a:t>Bandyopadhyay</a:t>
            </a:r>
            <a:r>
              <a:rPr lang="es-PE" dirty="0" smtClean="0"/>
              <a:t>, </a:t>
            </a:r>
            <a:r>
              <a:rPr lang="es-PE" dirty="0" err="1" smtClean="0"/>
              <a:t>Somnath</a:t>
            </a:r>
            <a:r>
              <a:rPr lang="es-PE" dirty="0" smtClean="0"/>
              <a:t> Paul and </a:t>
            </a:r>
            <a:r>
              <a:rPr lang="es-PE" dirty="0" err="1" smtClean="0"/>
              <a:t>Amit</a:t>
            </a:r>
            <a:r>
              <a:rPr lang="es-PE" dirty="0" smtClean="0"/>
              <a:t> </a:t>
            </a:r>
            <a:r>
              <a:rPr lang="es-PE" dirty="0" err="1" smtClean="0"/>
              <a:t>Konar</a:t>
            </a:r>
            <a:endParaRPr lang="es-PE" dirty="0" smtClean="0"/>
          </a:p>
          <a:p>
            <a:r>
              <a:rPr lang="es-PE" i="1" dirty="0" err="1" smtClean="0"/>
              <a:t>Jadavpur</a:t>
            </a:r>
            <a:r>
              <a:rPr lang="es-PE" i="1" dirty="0" smtClean="0"/>
              <a:t> </a:t>
            </a:r>
            <a:r>
              <a:rPr lang="es-PE" i="1" dirty="0" err="1" smtClean="0"/>
              <a:t>University</a:t>
            </a:r>
            <a:r>
              <a:rPr lang="es-PE" i="1" dirty="0" smtClean="0"/>
              <a:t>, Kolkata, India</a:t>
            </a:r>
            <a:endParaRPr lang="es-PE" i="1" dirty="0"/>
          </a:p>
        </p:txBody>
      </p:sp>
    </p:spTree>
    <p:extLst>
      <p:ext uri="{BB962C8B-B14F-4D97-AF65-F5344CB8AC3E}">
        <p14:creationId xmlns:p14="http://schemas.microsoft.com/office/powerpoint/2010/main" val="182080255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380</TotalTime>
  <Words>792</Words>
  <Application>Microsoft Office PowerPoint</Application>
  <PresentationFormat>Panorámica</PresentationFormat>
  <Paragraphs>65</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Century Gothic</vt:lpstr>
      <vt:lpstr>Wingdings 3</vt:lpstr>
      <vt:lpstr>Espiral</vt:lpstr>
      <vt:lpstr>An Improved Needleman-Wunsch Algorithm for Pairwise Sequence  Alignment of Protein-Albumin</vt:lpstr>
      <vt:lpstr>Introducción:</vt:lpstr>
      <vt:lpstr>Presentación de PowerPoint</vt:lpstr>
      <vt:lpstr>INVA</vt:lpstr>
      <vt:lpstr>Presentación de PowerPoint</vt:lpstr>
      <vt:lpstr>Presentación de PowerPoint</vt:lpstr>
      <vt:lpstr>Presentación de PowerPoint</vt:lpstr>
      <vt:lpstr>Experimentación</vt:lpstr>
      <vt:lpstr>Improved Algorithms for DNA Sequence Alignment and Revision of Scoring Matrix</vt:lpstr>
      <vt:lpstr>Alineamiento Local</vt:lpstr>
      <vt:lpstr>Algoritmo Propuesto</vt:lpstr>
      <vt:lpstr>Alineamiento Global</vt:lpstr>
      <vt:lpstr>Algoritmo Propuesto</vt:lpstr>
      <vt:lpstr>Algoritmo Propuesto</vt:lpstr>
      <vt:lpstr>Conclusiones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Improved Needleman-Wunsch Algorithm for Pairwise Sequence  Alignment of Protein-Albumin</dc:title>
  <dc:creator>Usuario de Windows</dc:creator>
  <cp:lastModifiedBy>Usuario de Windows</cp:lastModifiedBy>
  <cp:revision>17</cp:revision>
  <dcterms:created xsi:type="dcterms:W3CDTF">2019-04-07T22:37:23Z</dcterms:created>
  <dcterms:modified xsi:type="dcterms:W3CDTF">2019-04-08T04:57:24Z</dcterms:modified>
</cp:coreProperties>
</file>