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4" r:id="rId35"/>
    <p:sldId id="290" r:id="rId36"/>
    <p:sldId id="295" r:id="rId37"/>
    <p:sldId id="291" r:id="rId38"/>
    <p:sldId id="296" r:id="rId39"/>
    <p:sldId id="292" r:id="rId40"/>
    <p:sldId id="297" r:id="rId41"/>
    <p:sldId id="298" r:id="rId42"/>
    <p:sldId id="299" r:id="rId43"/>
    <p:sldId id="293" r:id="rId4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p:scale>
          <a:sx n="75" d="100"/>
          <a:sy n="75" d="100"/>
        </p:scale>
        <p:origin x="4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Hoja_de_c_lculo_de_Microsoft_Excel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Hoja_de_c_lculo_de_Microsoft_Excel11.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Hoja_de_c_lculo_de_Microsoft_Excel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Hoja_de_c_lculo_de_Microsoft_Excel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Hoja_de_c_lculo_de_Microsoft_Excel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PE" dirty="0" smtClean="0"/>
              <a:t>Edad</a:t>
            </a:r>
            <a:r>
              <a:rPr lang="es-PE" baseline="0" dirty="0" smtClean="0"/>
              <a:t> de los Participantes</a:t>
            </a:r>
            <a:endParaRPr lang="es-PE"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0"/>
          <c:order val="0"/>
          <c:tx>
            <c:strRef>
              <c:f>Hoja1!$B$1</c:f>
              <c:strCache>
                <c:ptCount val="1"/>
                <c:pt idx="0">
                  <c:v>Serie 1</c:v>
                </c:pt>
              </c:strCache>
            </c:strRef>
          </c:tx>
          <c:spPr>
            <a:ln w="28575" cap="rnd">
              <a:solidFill>
                <a:schemeClr val="accent1"/>
              </a:solidFill>
              <a:round/>
            </a:ln>
            <a:effectLst/>
          </c:spPr>
          <c:marker>
            <c:symbol val="none"/>
          </c:marker>
          <c:cat>
            <c:strRef>
              <c:f>Hoja1!$A$2:$A$5</c:f>
              <c:strCache>
                <c:ptCount val="4"/>
                <c:pt idx="0">
                  <c:v>15 - 20</c:v>
                </c:pt>
                <c:pt idx="1">
                  <c:v>20 - 25</c:v>
                </c:pt>
                <c:pt idx="2">
                  <c:v>25 - 30</c:v>
                </c:pt>
                <c:pt idx="3">
                  <c:v>40 - 50</c:v>
                </c:pt>
              </c:strCache>
            </c:strRef>
          </c:cat>
          <c:val>
            <c:numRef>
              <c:f>Hoja1!$B$2:$B$5</c:f>
              <c:numCache>
                <c:formatCode>General</c:formatCode>
                <c:ptCount val="4"/>
                <c:pt idx="0">
                  <c:v>9</c:v>
                </c:pt>
                <c:pt idx="1">
                  <c:v>13</c:v>
                </c:pt>
                <c:pt idx="2">
                  <c:v>2</c:v>
                </c:pt>
                <c:pt idx="3">
                  <c:v>3</c:v>
                </c:pt>
              </c:numCache>
            </c:numRef>
          </c:val>
          <c:smooth val="0"/>
        </c:ser>
        <c:ser>
          <c:idx val="1"/>
          <c:order val="1"/>
          <c:tx>
            <c:strRef>
              <c:f>Hoja1!$C$1</c:f>
              <c:strCache>
                <c:ptCount val="1"/>
                <c:pt idx="0">
                  <c:v>Columna1</c:v>
                </c:pt>
              </c:strCache>
            </c:strRef>
          </c:tx>
          <c:spPr>
            <a:ln w="28575" cap="rnd">
              <a:solidFill>
                <a:schemeClr val="accent2"/>
              </a:solidFill>
              <a:round/>
            </a:ln>
            <a:effectLst/>
          </c:spPr>
          <c:marker>
            <c:symbol val="none"/>
          </c:marker>
          <c:cat>
            <c:strRef>
              <c:f>Hoja1!$A$2:$A$5</c:f>
              <c:strCache>
                <c:ptCount val="4"/>
                <c:pt idx="0">
                  <c:v>15 - 20</c:v>
                </c:pt>
                <c:pt idx="1">
                  <c:v>20 - 25</c:v>
                </c:pt>
                <c:pt idx="2">
                  <c:v>25 - 30</c:v>
                </c:pt>
                <c:pt idx="3">
                  <c:v>40 - 50</c:v>
                </c:pt>
              </c:strCache>
            </c:strRef>
          </c:cat>
          <c:val>
            <c:numRef>
              <c:f>Hoja1!$C$2:$C$5</c:f>
              <c:numCache>
                <c:formatCode>General</c:formatCode>
                <c:ptCount val="4"/>
              </c:numCache>
            </c:numRef>
          </c:val>
          <c:smooth val="0"/>
        </c:ser>
        <c:ser>
          <c:idx val="2"/>
          <c:order val="2"/>
          <c:tx>
            <c:strRef>
              <c:f>Hoja1!$D$1</c:f>
              <c:strCache>
                <c:ptCount val="1"/>
                <c:pt idx="0">
                  <c:v>Columna2</c:v>
                </c:pt>
              </c:strCache>
            </c:strRef>
          </c:tx>
          <c:spPr>
            <a:ln w="28575" cap="rnd">
              <a:solidFill>
                <a:schemeClr val="accent3"/>
              </a:solidFill>
              <a:round/>
            </a:ln>
            <a:effectLst/>
          </c:spPr>
          <c:marker>
            <c:symbol val="none"/>
          </c:marker>
          <c:cat>
            <c:strRef>
              <c:f>Hoja1!$A$2:$A$5</c:f>
              <c:strCache>
                <c:ptCount val="4"/>
                <c:pt idx="0">
                  <c:v>15 - 20</c:v>
                </c:pt>
                <c:pt idx="1">
                  <c:v>20 - 25</c:v>
                </c:pt>
                <c:pt idx="2">
                  <c:v>25 - 30</c:v>
                </c:pt>
                <c:pt idx="3">
                  <c:v>40 - 50</c:v>
                </c:pt>
              </c:strCache>
            </c:strRef>
          </c:cat>
          <c:val>
            <c:numRef>
              <c:f>Hoja1!$D$2:$D$5</c:f>
              <c:numCache>
                <c:formatCode>General</c:formatCode>
                <c:ptCount val="4"/>
              </c:numCache>
            </c:numRef>
          </c:val>
          <c:smooth val="0"/>
        </c:ser>
        <c:dLbls>
          <c:showLegendKey val="0"/>
          <c:showVal val="0"/>
          <c:showCatName val="0"/>
          <c:showSerName val="0"/>
          <c:showPercent val="0"/>
          <c:showBubbleSize val="0"/>
        </c:dLbls>
        <c:smooth val="0"/>
        <c:axId val="358308240"/>
        <c:axId val="358304712"/>
      </c:lineChart>
      <c:catAx>
        <c:axId val="35830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358304712"/>
        <c:crosses val="autoZero"/>
        <c:auto val="1"/>
        <c:lblAlgn val="ctr"/>
        <c:lblOffset val="100"/>
        <c:noMultiLvlLbl val="0"/>
      </c:catAx>
      <c:valAx>
        <c:axId val="358304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358308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Evaluación de Prioridad</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PE"/>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Hoja1!$A$2:$A$6</c:f>
              <c:strCache>
                <c:ptCount val="5"/>
                <c:pt idx="0">
                  <c:v>(1) No es importante.</c:v>
                </c:pt>
                <c:pt idx="1">
                  <c:v>(2) Es poco importante</c:v>
                </c:pt>
                <c:pt idx="2">
                  <c:v>(3) Indeciso</c:v>
                </c:pt>
                <c:pt idx="3">
                  <c:v>(4) Importante</c:v>
                </c:pt>
                <c:pt idx="4">
                  <c:v>(5) Muy importante</c:v>
                </c:pt>
              </c:strCache>
            </c:strRef>
          </c:cat>
          <c:val>
            <c:numRef>
              <c:f>Hoja1!$B$2:$B$6</c:f>
              <c:numCache>
                <c:formatCode>General</c:formatCode>
                <c:ptCount val="5"/>
                <c:pt idx="0">
                  <c:v>1</c:v>
                </c:pt>
                <c:pt idx="1">
                  <c:v>2</c:v>
                </c:pt>
                <c:pt idx="2">
                  <c:v>3</c:v>
                </c:pt>
                <c:pt idx="3">
                  <c:v>12</c:v>
                </c:pt>
                <c:pt idx="4">
                  <c:v>9</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PE"/>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P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Venta del Producto</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Hoja1!$A$2:$A$3</c:f>
              <c:strCache>
                <c:ptCount val="2"/>
                <c:pt idx="0">
                  <c:v>Pagar</c:v>
                </c:pt>
                <c:pt idx="1">
                  <c:v>No pagar</c:v>
                </c:pt>
              </c:strCache>
            </c:strRef>
          </c:cat>
          <c:val>
            <c:numRef>
              <c:f>Hoja1!$B$2:$B$3</c:f>
              <c:numCache>
                <c:formatCode>General</c:formatCode>
                <c:ptCount val="2"/>
                <c:pt idx="0">
                  <c:v>6</c:v>
                </c:pt>
                <c:pt idx="1">
                  <c:v>21</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Sexo</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Hoja1!$A$2:$A$5</c:f>
              <c:strCache>
                <c:ptCount val="2"/>
                <c:pt idx="0">
                  <c:v>Masculino</c:v>
                </c:pt>
                <c:pt idx="1">
                  <c:v>Femenino</c:v>
                </c:pt>
              </c:strCache>
            </c:strRef>
          </c:cat>
          <c:val>
            <c:numRef>
              <c:f>Hoja1!$B$2:$B$5</c:f>
              <c:numCache>
                <c:formatCode>General</c:formatCode>
                <c:ptCount val="4"/>
                <c:pt idx="0">
                  <c:v>23</c:v>
                </c:pt>
                <c:pt idx="1">
                  <c:v>4</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Hoja1!$B$1</c:f>
              <c:strCache>
                <c:ptCount val="1"/>
                <c:pt idx="0">
                  <c:v>Nada frecuente</c:v>
                </c:pt>
              </c:strCache>
            </c:strRef>
          </c:tx>
          <c:spPr>
            <a:solidFill>
              <a:schemeClr val="accent1"/>
            </a:solidFill>
            <a:ln>
              <a:noFill/>
            </a:ln>
            <a:effectLst/>
          </c:spPr>
          <c:invertIfNegative val="0"/>
          <c:cat>
            <c:strRef>
              <c:f>Hoja1!$A$2</c:f>
              <c:strCache>
                <c:ptCount val="1"/>
                <c:pt idx="0">
                  <c:v>Categoría 1</c:v>
                </c:pt>
              </c:strCache>
            </c:strRef>
          </c:cat>
          <c:val>
            <c:numRef>
              <c:f>Hoja1!$B$2</c:f>
              <c:numCache>
                <c:formatCode>General</c:formatCode>
                <c:ptCount val="1"/>
                <c:pt idx="0">
                  <c:v>1</c:v>
                </c:pt>
              </c:numCache>
            </c:numRef>
          </c:val>
        </c:ser>
        <c:ser>
          <c:idx val="1"/>
          <c:order val="1"/>
          <c:tx>
            <c:strRef>
              <c:f>Hoja1!$C$1</c:f>
              <c:strCache>
                <c:ptCount val="1"/>
                <c:pt idx="0">
                  <c:v>Poco Frecuente</c:v>
                </c:pt>
              </c:strCache>
            </c:strRef>
          </c:tx>
          <c:spPr>
            <a:solidFill>
              <a:schemeClr val="accent2"/>
            </a:solidFill>
            <a:ln>
              <a:noFill/>
            </a:ln>
            <a:effectLst/>
          </c:spPr>
          <c:invertIfNegative val="0"/>
          <c:cat>
            <c:strRef>
              <c:f>Hoja1!$A$2</c:f>
              <c:strCache>
                <c:ptCount val="1"/>
                <c:pt idx="0">
                  <c:v>Categoría 1</c:v>
                </c:pt>
              </c:strCache>
            </c:strRef>
          </c:cat>
          <c:val>
            <c:numRef>
              <c:f>Hoja1!$C$2</c:f>
              <c:numCache>
                <c:formatCode>General</c:formatCode>
                <c:ptCount val="1"/>
                <c:pt idx="0">
                  <c:v>6</c:v>
                </c:pt>
              </c:numCache>
            </c:numRef>
          </c:val>
        </c:ser>
        <c:ser>
          <c:idx val="2"/>
          <c:order val="2"/>
          <c:tx>
            <c:strRef>
              <c:f>Hoja1!$D$1</c:f>
              <c:strCache>
                <c:ptCount val="1"/>
                <c:pt idx="0">
                  <c:v>Frecuente</c:v>
                </c:pt>
              </c:strCache>
            </c:strRef>
          </c:tx>
          <c:spPr>
            <a:solidFill>
              <a:schemeClr val="accent3"/>
            </a:solidFill>
            <a:ln>
              <a:noFill/>
            </a:ln>
            <a:effectLst/>
          </c:spPr>
          <c:invertIfNegative val="0"/>
          <c:cat>
            <c:strRef>
              <c:f>Hoja1!$A$2</c:f>
              <c:strCache>
                <c:ptCount val="1"/>
                <c:pt idx="0">
                  <c:v>Categoría 1</c:v>
                </c:pt>
              </c:strCache>
            </c:strRef>
          </c:cat>
          <c:val>
            <c:numRef>
              <c:f>Hoja1!$D$2</c:f>
              <c:numCache>
                <c:formatCode>General</c:formatCode>
                <c:ptCount val="1"/>
                <c:pt idx="0">
                  <c:v>10</c:v>
                </c:pt>
              </c:numCache>
            </c:numRef>
          </c:val>
        </c:ser>
        <c:ser>
          <c:idx val="3"/>
          <c:order val="3"/>
          <c:tx>
            <c:strRef>
              <c:f>Hoja1!$E$1</c:f>
              <c:strCache>
                <c:ptCount val="1"/>
                <c:pt idx="0">
                  <c:v>Muy frecuente</c:v>
                </c:pt>
              </c:strCache>
            </c:strRef>
          </c:tx>
          <c:spPr>
            <a:solidFill>
              <a:schemeClr val="accent4"/>
            </a:solidFill>
            <a:ln>
              <a:noFill/>
            </a:ln>
            <a:effectLst/>
          </c:spPr>
          <c:invertIfNegative val="0"/>
          <c:cat>
            <c:strRef>
              <c:f>Hoja1!$A$2</c:f>
              <c:strCache>
                <c:ptCount val="1"/>
                <c:pt idx="0">
                  <c:v>Categoría 1</c:v>
                </c:pt>
              </c:strCache>
            </c:strRef>
          </c:cat>
          <c:val>
            <c:numRef>
              <c:f>Hoja1!$E$2</c:f>
              <c:numCache>
                <c:formatCode>General</c:formatCode>
                <c:ptCount val="1"/>
                <c:pt idx="0">
                  <c:v>7</c:v>
                </c:pt>
              </c:numCache>
            </c:numRef>
          </c:val>
        </c:ser>
        <c:ser>
          <c:idx val="4"/>
          <c:order val="4"/>
          <c:tx>
            <c:strRef>
              <c:f>Hoja1!$F$1</c:f>
              <c:strCache>
                <c:ptCount val="1"/>
                <c:pt idx="0">
                  <c:v>Voy de paso al vicio</c:v>
                </c:pt>
              </c:strCache>
            </c:strRef>
          </c:tx>
          <c:spPr>
            <a:solidFill>
              <a:schemeClr val="accent5"/>
            </a:solidFill>
            <a:ln>
              <a:noFill/>
            </a:ln>
            <a:effectLst/>
          </c:spPr>
          <c:invertIfNegative val="0"/>
          <c:cat>
            <c:strRef>
              <c:f>Hoja1!$A$2</c:f>
              <c:strCache>
                <c:ptCount val="1"/>
                <c:pt idx="0">
                  <c:v>Categoría 1</c:v>
                </c:pt>
              </c:strCache>
            </c:strRef>
          </c:cat>
          <c:val>
            <c:numRef>
              <c:f>Hoja1!$F$2</c:f>
              <c:numCache>
                <c:formatCode>General</c:formatCode>
                <c:ptCount val="1"/>
                <c:pt idx="0">
                  <c:v>3</c:v>
                </c:pt>
              </c:numCache>
            </c:numRef>
          </c:val>
        </c:ser>
        <c:dLbls>
          <c:showLegendKey val="0"/>
          <c:showVal val="0"/>
          <c:showCatName val="0"/>
          <c:showSerName val="0"/>
          <c:showPercent val="0"/>
          <c:showBubbleSize val="0"/>
        </c:dLbls>
        <c:gapWidth val="219"/>
        <c:overlap val="-27"/>
        <c:axId val="276298944"/>
        <c:axId val="276300512"/>
      </c:barChart>
      <c:catAx>
        <c:axId val="27629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276300512"/>
        <c:crosses val="autoZero"/>
        <c:auto val="1"/>
        <c:lblAlgn val="ctr"/>
        <c:lblOffset val="100"/>
        <c:noMultiLvlLbl val="0"/>
      </c:catAx>
      <c:valAx>
        <c:axId val="276300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276298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barChart>
        <c:barDir val="bar"/>
        <c:grouping val="clustered"/>
        <c:varyColors val="0"/>
        <c:ser>
          <c:idx val="0"/>
          <c:order val="0"/>
          <c:tx>
            <c:strRef>
              <c:f>Hoja1!$B$1</c:f>
              <c:strCache>
                <c:ptCount val="1"/>
                <c:pt idx="0">
                  <c:v>Género que más te gustan</c:v>
                </c:pt>
              </c:strCache>
            </c:strRef>
          </c:tx>
          <c:spPr>
            <a:solidFill>
              <a:schemeClr val="accent1"/>
            </a:solidFill>
            <a:ln>
              <a:noFill/>
            </a:ln>
            <a:effectLst/>
          </c:spPr>
          <c:invertIfNegative val="0"/>
          <c:cat>
            <c:strRef>
              <c:f>Hoja1!$A$2:$A$11</c:f>
              <c:strCache>
                <c:ptCount val="10"/>
                <c:pt idx="0">
                  <c:v>Acción</c:v>
                </c:pt>
                <c:pt idx="1">
                  <c:v>Estrategia</c:v>
                </c:pt>
                <c:pt idx="2">
                  <c:v>Lucha</c:v>
                </c:pt>
                <c:pt idx="3">
                  <c:v>Terror</c:v>
                </c:pt>
                <c:pt idx="4">
                  <c:v>Sandbox</c:v>
                </c:pt>
                <c:pt idx="5">
                  <c:v>Aventura</c:v>
                </c:pt>
                <c:pt idx="6">
                  <c:v>Deporte</c:v>
                </c:pt>
                <c:pt idx="7">
                  <c:v>Sigilo</c:v>
                </c:pt>
                <c:pt idx="8">
                  <c:v>Disparos</c:v>
                </c:pt>
                <c:pt idx="9">
                  <c:v>Puzzles</c:v>
                </c:pt>
              </c:strCache>
            </c:strRef>
          </c:cat>
          <c:val>
            <c:numRef>
              <c:f>Hoja1!$B$2:$B$11</c:f>
              <c:numCache>
                <c:formatCode>General</c:formatCode>
                <c:ptCount val="10"/>
                <c:pt idx="0">
                  <c:v>12</c:v>
                </c:pt>
                <c:pt idx="1">
                  <c:v>5</c:v>
                </c:pt>
                <c:pt idx="2">
                  <c:v>4</c:v>
                </c:pt>
                <c:pt idx="3">
                  <c:v>2</c:v>
                </c:pt>
                <c:pt idx="4">
                  <c:v>11</c:v>
                </c:pt>
                <c:pt idx="5">
                  <c:v>5</c:v>
                </c:pt>
                <c:pt idx="6">
                  <c:v>3</c:v>
                </c:pt>
                <c:pt idx="7">
                  <c:v>6</c:v>
                </c:pt>
                <c:pt idx="8">
                  <c:v>16</c:v>
                </c:pt>
                <c:pt idx="9">
                  <c:v>11</c:v>
                </c:pt>
              </c:numCache>
            </c:numRef>
          </c:val>
        </c:ser>
        <c:dLbls>
          <c:showLegendKey val="0"/>
          <c:showVal val="0"/>
          <c:showCatName val="0"/>
          <c:showSerName val="0"/>
          <c:showPercent val="0"/>
          <c:showBubbleSize val="0"/>
        </c:dLbls>
        <c:gapWidth val="182"/>
        <c:axId val="359305160"/>
        <c:axId val="359303200"/>
      </c:barChart>
      <c:catAx>
        <c:axId val="3593051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359303200"/>
        <c:crosses val="autoZero"/>
        <c:auto val="1"/>
        <c:lblAlgn val="ctr"/>
        <c:lblOffset val="100"/>
        <c:noMultiLvlLbl val="0"/>
      </c:catAx>
      <c:valAx>
        <c:axId val="359303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359305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pieChart>
        <c:varyColors val="1"/>
        <c:ser>
          <c:idx val="0"/>
          <c:order val="0"/>
          <c:tx>
            <c:strRef>
              <c:f>Hoja1!$B$1</c:f>
              <c:strCache>
                <c:ptCount val="1"/>
                <c:pt idx="0">
                  <c:v>Tiempo en el vicio</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Hoja1!$A$2:$A$5</c:f>
              <c:strCache>
                <c:ptCount val="4"/>
                <c:pt idx="0">
                  <c:v>Menos de 10 días</c:v>
                </c:pt>
                <c:pt idx="1">
                  <c:v>De 10 a 20 días</c:v>
                </c:pt>
                <c:pt idx="2">
                  <c:v>Más de un mes</c:v>
                </c:pt>
                <c:pt idx="3">
                  <c:v>Más de tres meses</c:v>
                </c:pt>
              </c:strCache>
            </c:strRef>
          </c:cat>
          <c:val>
            <c:numRef>
              <c:f>Hoja1!$B$2:$B$5</c:f>
              <c:numCache>
                <c:formatCode>General</c:formatCode>
                <c:ptCount val="4"/>
                <c:pt idx="0">
                  <c:v>2</c:v>
                </c:pt>
                <c:pt idx="1">
                  <c:v>14</c:v>
                </c:pt>
                <c:pt idx="2">
                  <c:v>9</c:v>
                </c:pt>
                <c:pt idx="3">
                  <c:v>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pieChart>
        <c:varyColors val="1"/>
        <c:ser>
          <c:idx val="0"/>
          <c:order val="0"/>
          <c:tx>
            <c:strRef>
              <c:f>Hoja1!$B$1</c:f>
              <c:strCache>
                <c:ptCount val="1"/>
                <c:pt idx="0">
                  <c:v>Con quién juegas…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Hoja1!$A$2:$A$3</c:f>
              <c:strCache>
                <c:ptCount val="2"/>
                <c:pt idx="0">
                  <c:v>Multiplayer</c:v>
                </c:pt>
                <c:pt idx="1">
                  <c:v>Single Player</c:v>
                </c:pt>
              </c:strCache>
            </c:strRef>
          </c:cat>
          <c:val>
            <c:numRef>
              <c:f>Hoja1!$B$2:$B$3</c:f>
              <c:numCache>
                <c:formatCode>General</c:formatCode>
                <c:ptCount val="2"/>
                <c:pt idx="0">
                  <c:v>14</c:v>
                </c:pt>
                <c:pt idx="1">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Evaluación de Prioridad</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PE"/>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Hoja1!$A$2:$A$6</c:f>
              <c:strCache>
                <c:ptCount val="5"/>
                <c:pt idx="0">
                  <c:v>(1) No es importante.</c:v>
                </c:pt>
                <c:pt idx="1">
                  <c:v>(2) Es poco importante</c:v>
                </c:pt>
                <c:pt idx="2">
                  <c:v>(3) Indeciso</c:v>
                </c:pt>
                <c:pt idx="3">
                  <c:v>(4) Importante</c:v>
                </c:pt>
                <c:pt idx="4">
                  <c:v>(5) Muy importante</c:v>
                </c:pt>
              </c:strCache>
            </c:strRef>
          </c:cat>
          <c:val>
            <c:numRef>
              <c:f>Hoja1!$B$2:$B$6</c:f>
              <c:numCache>
                <c:formatCode>General</c:formatCode>
                <c:ptCount val="5"/>
                <c:pt idx="0">
                  <c:v>0</c:v>
                </c:pt>
                <c:pt idx="1">
                  <c:v>2</c:v>
                </c:pt>
                <c:pt idx="2">
                  <c:v>4</c:v>
                </c:pt>
                <c:pt idx="3">
                  <c:v>10</c:v>
                </c:pt>
                <c:pt idx="4">
                  <c:v>11</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PE"/>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P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Evaluación de Prioridad</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PE"/>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Hoja1!$A$2:$A$6</c:f>
              <c:strCache>
                <c:ptCount val="5"/>
                <c:pt idx="0">
                  <c:v>(1) No es importante.</c:v>
                </c:pt>
                <c:pt idx="1">
                  <c:v>(2) Es poco importante</c:v>
                </c:pt>
                <c:pt idx="2">
                  <c:v>(3) Indeciso</c:v>
                </c:pt>
                <c:pt idx="3">
                  <c:v>(4) Importante</c:v>
                </c:pt>
                <c:pt idx="4">
                  <c:v>(5) Muy importante</c:v>
                </c:pt>
              </c:strCache>
            </c:strRef>
          </c:cat>
          <c:val>
            <c:numRef>
              <c:f>Hoja1!$B$2:$B$6</c:f>
              <c:numCache>
                <c:formatCode>General</c:formatCode>
                <c:ptCount val="5"/>
                <c:pt idx="0">
                  <c:v>8</c:v>
                </c:pt>
                <c:pt idx="1">
                  <c:v>6</c:v>
                </c:pt>
                <c:pt idx="2">
                  <c:v>4</c:v>
                </c:pt>
                <c:pt idx="3">
                  <c:v>4</c:v>
                </c:pt>
                <c:pt idx="4">
                  <c:v>5</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PE"/>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P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PE"/>
        </a:p>
      </c:txPr>
    </c:title>
    <c:autoTitleDeleted val="0"/>
    <c:plotArea>
      <c:layout/>
      <c:doughnutChart>
        <c:varyColors val="1"/>
        <c:ser>
          <c:idx val="0"/>
          <c:order val="0"/>
          <c:tx>
            <c:strRef>
              <c:f>Hoja1!$B$1</c:f>
              <c:strCache>
                <c:ptCount val="1"/>
                <c:pt idx="0">
                  <c:v>Evaluación de Prioridad</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PE"/>
              </a:p>
            </c:txP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Hoja1!$A$2:$A$6</c:f>
              <c:strCache>
                <c:ptCount val="5"/>
                <c:pt idx="0">
                  <c:v>(1) No es importante.</c:v>
                </c:pt>
                <c:pt idx="1">
                  <c:v>(2) Es poco importante</c:v>
                </c:pt>
                <c:pt idx="2">
                  <c:v>(3) Indeciso</c:v>
                </c:pt>
                <c:pt idx="3">
                  <c:v>(4) Importante</c:v>
                </c:pt>
                <c:pt idx="4">
                  <c:v>(5) Muy importante</c:v>
                </c:pt>
              </c:strCache>
            </c:strRef>
          </c:cat>
          <c:val>
            <c:numRef>
              <c:f>Hoja1!$B$2:$B$6</c:f>
              <c:numCache>
                <c:formatCode>General</c:formatCode>
                <c:ptCount val="5"/>
                <c:pt idx="0">
                  <c:v>2</c:v>
                </c:pt>
                <c:pt idx="1">
                  <c:v>3</c:v>
                </c:pt>
                <c:pt idx="2">
                  <c:v>4</c:v>
                </c:pt>
                <c:pt idx="3">
                  <c:v>10</c:v>
                </c:pt>
                <c:pt idx="4">
                  <c:v>8</c:v>
                </c:pt>
              </c:numCache>
            </c:numRef>
          </c:val>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PE"/>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206812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158251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C2F63C-9FF9-48DB-A430-684BE4493C97}"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7130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390077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2F63C-9FF9-48DB-A430-684BE4493C97}"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0475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1240927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545180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248211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302322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227E438-0D2E-4EE5-AFED-65E90765AC62}" type="datetimeFigureOut">
              <a:rPr lang="es-PE" smtClean="0"/>
              <a:t>27/06/2019</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354430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162261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227E438-0D2E-4EE5-AFED-65E90765AC62}" type="datetimeFigureOut">
              <a:rPr lang="es-PE" smtClean="0"/>
              <a:t>27/06/2019</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77311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227E438-0D2E-4EE5-AFED-65E90765AC62}" type="datetimeFigureOut">
              <a:rPr lang="es-PE" smtClean="0"/>
              <a:t>27/06/2019</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271886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7E438-0D2E-4EE5-AFED-65E90765AC62}" type="datetimeFigureOut">
              <a:rPr lang="es-PE" smtClean="0"/>
              <a:t>27/06/2019</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85786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233538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227E438-0D2E-4EE5-AFED-65E90765AC62}" type="datetimeFigureOut">
              <a:rPr lang="es-PE" smtClean="0"/>
              <a:t>27/06/2019</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2F63C-9FF9-48DB-A430-684BE4493C97}" type="slidenum">
              <a:rPr lang="es-PE" smtClean="0"/>
              <a:t>‹Nº›</a:t>
            </a:fld>
            <a:endParaRPr lang="es-PE"/>
          </a:p>
        </p:txBody>
      </p:sp>
    </p:spTree>
    <p:extLst>
      <p:ext uri="{BB962C8B-B14F-4D97-AF65-F5344CB8AC3E}">
        <p14:creationId xmlns:p14="http://schemas.microsoft.com/office/powerpoint/2010/main" val="217915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27E438-0D2E-4EE5-AFED-65E90765AC62}" type="datetimeFigureOut">
              <a:rPr lang="es-PE" smtClean="0"/>
              <a:t>27/06/2019</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C2F63C-9FF9-48DB-A430-684BE4493C97}" type="slidenum">
              <a:rPr lang="es-PE" smtClean="0"/>
              <a:t>‹Nº›</a:t>
            </a:fld>
            <a:endParaRPr lang="es-PE"/>
          </a:p>
        </p:txBody>
      </p:sp>
    </p:spTree>
    <p:extLst>
      <p:ext uri="{BB962C8B-B14F-4D97-AF65-F5344CB8AC3E}">
        <p14:creationId xmlns:p14="http://schemas.microsoft.com/office/powerpoint/2010/main" val="28887209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1775565"/>
            <a:ext cx="8915399" cy="2262781"/>
          </a:xfrm>
        </p:spPr>
        <p:txBody>
          <a:bodyPr>
            <a:normAutofit fontScale="90000"/>
          </a:bodyPr>
          <a:lstStyle/>
          <a:p>
            <a:r>
              <a:rPr lang="es-PE" dirty="0" err="1" smtClean="0"/>
              <a:t>Solution</a:t>
            </a:r>
            <a:r>
              <a:rPr lang="es-PE" dirty="0" smtClean="0"/>
              <a:t> Interview</a:t>
            </a:r>
            <a:br>
              <a:rPr lang="es-PE" dirty="0" smtClean="0"/>
            </a:br>
            <a:r>
              <a:rPr lang="es-PE" dirty="0" err="1" smtClean="0"/>
              <a:t>Nightmare</a:t>
            </a:r>
            <a:r>
              <a:rPr lang="es-PE" dirty="0" smtClean="0"/>
              <a:t>: A </a:t>
            </a:r>
            <a:r>
              <a:rPr lang="es-PE" dirty="0" err="1" smtClean="0"/>
              <a:t>game</a:t>
            </a:r>
            <a:r>
              <a:rPr lang="es-PE" dirty="0" smtClean="0"/>
              <a:t> </a:t>
            </a:r>
            <a:r>
              <a:rPr lang="es-PE" dirty="0" err="1" smtClean="0"/>
              <a:t>based</a:t>
            </a:r>
            <a:r>
              <a:rPr lang="es-PE" dirty="0" smtClean="0"/>
              <a:t> </a:t>
            </a:r>
            <a:r>
              <a:rPr lang="es-PE" dirty="0" err="1" smtClean="0"/>
              <a:t>on</a:t>
            </a:r>
            <a:r>
              <a:rPr lang="es-PE" dirty="0" smtClean="0"/>
              <a:t> </a:t>
            </a:r>
            <a:r>
              <a:rPr lang="es-PE" dirty="0" err="1" smtClean="0"/>
              <a:t>your</a:t>
            </a:r>
            <a:r>
              <a:rPr lang="es-PE" dirty="0" smtClean="0"/>
              <a:t> </a:t>
            </a:r>
            <a:r>
              <a:rPr lang="es-PE" dirty="0" err="1" smtClean="0"/>
              <a:t>behavior</a:t>
            </a:r>
            <a:endParaRPr lang="es-PE" dirty="0"/>
          </a:p>
        </p:txBody>
      </p:sp>
      <p:sp>
        <p:nvSpPr>
          <p:cNvPr id="3" name="Subtítulo 2"/>
          <p:cNvSpPr>
            <a:spLocks noGrp="1"/>
          </p:cNvSpPr>
          <p:nvPr>
            <p:ph type="subTitle" idx="1"/>
          </p:nvPr>
        </p:nvSpPr>
        <p:spPr>
          <a:xfrm>
            <a:off x="2589212" y="4539385"/>
            <a:ext cx="8915399" cy="1126283"/>
          </a:xfrm>
        </p:spPr>
        <p:txBody>
          <a:bodyPr/>
          <a:lstStyle/>
          <a:p>
            <a:r>
              <a:rPr lang="es-PE" dirty="0" smtClean="0"/>
              <a:t>José David Mamani Vilca</a:t>
            </a:r>
          </a:p>
          <a:p>
            <a:r>
              <a:rPr lang="es-PE" dirty="0" smtClean="0"/>
              <a:t>Percy Maldonado Quispe</a:t>
            </a:r>
            <a:endParaRPr lang="es-PE" dirty="0"/>
          </a:p>
        </p:txBody>
      </p:sp>
    </p:spTree>
    <p:extLst>
      <p:ext uri="{BB962C8B-B14F-4D97-AF65-F5344CB8AC3E}">
        <p14:creationId xmlns:p14="http://schemas.microsoft.com/office/powerpoint/2010/main" val="2001814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492787"/>
            <a:ext cx="10541552" cy="5896428"/>
          </a:xfrm>
          <a:prstGeom prst="rect">
            <a:avLst/>
          </a:prstGeom>
        </p:spPr>
      </p:pic>
    </p:spTree>
    <p:extLst>
      <p:ext uri="{BB962C8B-B14F-4D97-AF65-F5344CB8AC3E}">
        <p14:creationId xmlns:p14="http://schemas.microsoft.com/office/powerpoint/2010/main" val="2191500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71" y="593081"/>
            <a:ext cx="10064421" cy="5385421"/>
          </a:xfrm>
          <a:prstGeom prst="rect">
            <a:avLst/>
          </a:prstGeom>
        </p:spPr>
      </p:pic>
    </p:spTree>
    <p:extLst>
      <p:ext uri="{BB962C8B-B14F-4D97-AF65-F5344CB8AC3E}">
        <p14:creationId xmlns:p14="http://schemas.microsoft.com/office/powerpoint/2010/main" val="3718854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3" y="665212"/>
            <a:ext cx="11034614" cy="5445302"/>
          </a:xfrm>
          <a:prstGeom prst="rect">
            <a:avLst/>
          </a:prstGeom>
        </p:spPr>
      </p:pic>
    </p:spTree>
    <p:extLst>
      <p:ext uri="{BB962C8B-B14F-4D97-AF65-F5344CB8AC3E}">
        <p14:creationId xmlns:p14="http://schemas.microsoft.com/office/powerpoint/2010/main" val="2886989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3" y="795329"/>
            <a:ext cx="10931232" cy="5253904"/>
          </a:xfrm>
          <a:prstGeom prst="rect">
            <a:avLst/>
          </a:prstGeom>
        </p:spPr>
      </p:pic>
    </p:spTree>
    <p:extLst>
      <p:ext uri="{BB962C8B-B14F-4D97-AF65-F5344CB8AC3E}">
        <p14:creationId xmlns:p14="http://schemas.microsoft.com/office/powerpoint/2010/main" val="3513798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085" y="863212"/>
            <a:ext cx="10346036" cy="5424136"/>
          </a:xfrm>
          <a:prstGeom prst="rect">
            <a:avLst/>
          </a:prstGeom>
        </p:spPr>
      </p:pic>
    </p:spTree>
    <p:extLst>
      <p:ext uri="{BB962C8B-B14F-4D97-AF65-F5344CB8AC3E}">
        <p14:creationId xmlns:p14="http://schemas.microsoft.com/office/powerpoint/2010/main" val="388050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8240" y="609596"/>
            <a:ext cx="8911687" cy="1280890"/>
          </a:xfrm>
        </p:spPr>
        <p:txBody>
          <a:bodyPr/>
          <a:lstStyle/>
          <a:p>
            <a:r>
              <a:rPr lang="es-PE" dirty="0" err="1" smtClean="0"/>
              <a:t>Nightmare</a:t>
            </a:r>
            <a:r>
              <a:rPr lang="es-PE" dirty="0" smtClean="0"/>
              <a:t>: Personajes</a:t>
            </a:r>
            <a:endParaRPr lang="es-PE"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240" y="1672772"/>
            <a:ext cx="5357263" cy="4462498"/>
          </a:xfrm>
        </p:spPr>
      </p:pic>
      <p:sp>
        <p:nvSpPr>
          <p:cNvPr id="7" name="Título 1"/>
          <p:cNvSpPr txBox="1">
            <a:spLocks/>
          </p:cNvSpPr>
          <p:nvPr/>
        </p:nvSpPr>
        <p:spPr>
          <a:xfrm>
            <a:off x="6794813" y="2329538"/>
            <a:ext cx="4337644" cy="26633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PE" dirty="0"/>
          </a:p>
        </p:txBody>
      </p:sp>
      <p:sp>
        <p:nvSpPr>
          <p:cNvPr id="8" name="CuadroTexto 7"/>
          <p:cNvSpPr txBox="1"/>
          <p:nvPr/>
        </p:nvSpPr>
        <p:spPr>
          <a:xfrm>
            <a:off x="7410181" y="1322123"/>
            <a:ext cx="4047357" cy="4678204"/>
          </a:xfrm>
          <a:prstGeom prst="rect">
            <a:avLst/>
          </a:prstGeom>
          <a:noFill/>
        </p:spPr>
        <p:txBody>
          <a:bodyPr wrap="square" rtlCol="0">
            <a:spAutoFit/>
          </a:bodyPr>
          <a:lstStyle/>
          <a:p>
            <a:pPr marL="342900" indent="-342900">
              <a:buFont typeface="+mj-lt"/>
              <a:buAutoNum type="arabicPeriod"/>
            </a:pPr>
            <a:r>
              <a:rPr lang="es-PE" dirty="0" smtClean="0"/>
              <a:t>Jugador:</a:t>
            </a:r>
          </a:p>
          <a:p>
            <a:pPr marL="800100" lvl="1" indent="-342900">
              <a:buFont typeface="+mj-lt"/>
              <a:buAutoNum type="arabicPeriod"/>
            </a:pPr>
            <a:r>
              <a:rPr lang="es-PE" sz="1600" dirty="0" smtClean="0"/>
              <a:t>Personaje de alta movilidad (característica necesaria).</a:t>
            </a:r>
          </a:p>
          <a:p>
            <a:pPr marL="800100" lvl="1" indent="-342900">
              <a:buFont typeface="+mj-lt"/>
              <a:buAutoNum type="arabicPeriod"/>
            </a:pPr>
            <a:r>
              <a:rPr lang="es-PE" sz="1600" dirty="0" smtClean="0"/>
              <a:t>Presenta una UI con datos básicos además de indicadores que revelan el estado actual de su personalidad.</a:t>
            </a:r>
          </a:p>
          <a:p>
            <a:pPr marL="800100" lvl="1" indent="-342900">
              <a:buFont typeface="+mj-lt"/>
              <a:buAutoNum type="arabicPeriod"/>
            </a:pPr>
            <a:r>
              <a:rPr lang="es-PE" sz="1600" dirty="0" smtClean="0"/>
              <a:t>Conforme va progresando el </a:t>
            </a:r>
            <a:r>
              <a:rPr lang="es-PE" sz="1600" i="1" dirty="0" err="1" smtClean="0"/>
              <a:t>quest</a:t>
            </a:r>
            <a:r>
              <a:rPr lang="es-PE" sz="1600" i="1" dirty="0" smtClean="0"/>
              <a:t>, </a:t>
            </a:r>
            <a:r>
              <a:rPr lang="es-PE" sz="1600" dirty="0" smtClean="0"/>
              <a:t>el sistema describe de forma progresiva la historia para que el jugador se sienta más participativo.</a:t>
            </a:r>
          </a:p>
          <a:p>
            <a:pPr marL="800100" lvl="1" indent="-342900">
              <a:buFont typeface="+mj-lt"/>
              <a:buAutoNum type="arabicPeriod"/>
            </a:pPr>
            <a:endParaRPr lang="es-PE" sz="1600" dirty="0"/>
          </a:p>
          <a:p>
            <a:pPr marL="342900" indent="-342900">
              <a:buFont typeface="+mj-lt"/>
              <a:buAutoNum type="arabicPeriod"/>
            </a:pPr>
            <a:r>
              <a:rPr lang="es-PE" dirty="0" smtClean="0"/>
              <a:t>Enemigos: </a:t>
            </a:r>
          </a:p>
          <a:p>
            <a:pPr marL="800100" lvl="1" indent="-342900">
              <a:buFont typeface="+mj-lt"/>
              <a:buAutoNum type="arabicPeriod"/>
            </a:pPr>
            <a:r>
              <a:rPr lang="es-PE" sz="1600" dirty="0" smtClean="0"/>
              <a:t>Según el jugador actúa, el comportamiento de los enemigos va a cambiar.</a:t>
            </a:r>
            <a:endParaRPr lang="es-PE" dirty="0"/>
          </a:p>
        </p:txBody>
      </p:sp>
    </p:spTree>
    <p:extLst>
      <p:ext uri="{BB962C8B-B14F-4D97-AF65-F5344CB8AC3E}">
        <p14:creationId xmlns:p14="http://schemas.microsoft.com/office/powerpoint/2010/main" val="832148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60697" y="740224"/>
            <a:ext cx="8911687" cy="1280890"/>
          </a:xfrm>
        </p:spPr>
        <p:txBody>
          <a:bodyPr/>
          <a:lstStyle/>
          <a:p>
            <a:r>
              <a:rPr lang="es-PE" dirty="0" err="1" smtClean="0"/>
              <a:t>Nightmare</a:t>
            </a:r>
            <a:r>
              <a:rPr lang="es-PE" dirty="0" smtClean="0"/>
              <a:t>: Mapas y </a:t>
            </a:r>
            <a:r>
              <a:rPr lang="es-PE" dirty="0" err="1" smtClean="0"/>
              <a:t>Quest</a:t>
            </a:r>
            <a:endParaRPr lang="es-PE" dirty="0"/>
          </a:p>
        </p:txBody>
      </p:sp>
      <p:sp>
        <p:nvSpPr>
          <p:cNvPr id="3" name="Marcador de contenido 2"/>
          <p:cNvSpPr>
            <a:spLocks noGrp="1"/>
          </p:cNvSpPr>
          <p:nvPr>
            <p:ph idx="1"/>
          </p:nvPr>
        </p:nvSpPr>
        <p:spPr>
          <a:xfrm>
            <a:off x="1878012" y="2351314"/>
            <a:ext cx="8717417" cy="2844800"/>
          </a:xfrm>
        </p:spPr>
        <p:txBody>
          <a:bodyPr>
            <a:normAutofit/>
          </a:bodyPr>
          <a:lstStyle/>
          <a:p>
            <a:r>
              <a:rPr lang="es-PE" dirty="0" smtClean="0"/>
              <a:t>Cada mapa en </a:t>
            </a:r>
            <a:r>
              <a:rPr lang="es-PE" dirty="0" err="1" smtClean="0"/>
              <a:t>Nightmare</a:t>
            </a:r>
            <a:r>
              <a:rPr lang="es-PE" dirty="0" smtClean="0"/>
              <a:t> es un </a:t>
            </a:r>
            <a:r>
              <a:rPr lang="es-PE" dirty="0" err="1" smtClean="0"/>
              <a:t>quest</a:t>
            </a:r>
            <a:r>
              <a:rPr lang="es-PE" dirty="0" smtClean="0"/>
              <a:t> simultáneamente. </a:t>
            </a:r>
          </a:p>
          <a:p>
            <a:endParaRPr lang="es-PE" dirty="0" smtClean="0"/>
          </a:p>
          <a:p>
            <a:r>
              <a:rPr lang="es-PE" dirty="0" smtClean="0"/>
              <a:t>Los mapas no se presentan en un orden en específico, se seleccionan en relación al desempeño del jugador.</a:t>
            </a:r>
          </a:p>
          <a:p>
            <a:endParaRPr lang="es-PE" dirty="0" smtClean="0"/>
          </a:p>
          <a:p>
            <a:r>
              <a:rPr lang="es-PE" dirty="0" smtClean="0"/>
              <a:t>Cada mapa contiene una porción de la historia. De esta forma la experiencia puede tener un mayor grado variabilidad.</a:t>
            </a:r>
          </a:p>
          <a:p>
            <a:endParaRPr lang="es-PE" dirty="0"/>
          </a:p>
        </p:txBody>
      </p:sp>
    </p:spTree>
    <p:extLst>
      <p:ext uri="{BB962C8B-B14F-4D97-AF65-F5344CB8AC3E}">
        <p14:creationId xmlns:p14="http://schemas.microsoft.com/office/powerpoint/2010/main" val="1265497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343" y="928915"/>
            <a:ext cx="11463670" cy="4729824"/>
          </a:xfrm>
        </p:spPr>
      </p:pic>
    </p:spTree>
    <p:extLst>
      <p:ext uri="{BB962C8B-B14F-4D97-AF65-F5344CB8AC3E}">
        <p14:creationId xmlns:p14="http://schemas.microsoft.com/office/powerpoint/2010/main" val="3508051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0" y="1331096"/>
            <a:ext cx="11858171" cy="4974476"/>
          </a:xfrm>
          <a:prstGeom prst="rect">
            <a:avLst/>
          </a:prstGeom>
        </p:spPr>
      </p:pic>
    </p:spTree>
    <p:extLst>
      <p:ext uri="{BB962C8B-B14F-4D97-AF65-F5344CB8AC3E}">
        <p14:creationId xmlns:p14="http://schemas.microsoft.com/office/powerpoint/2010/main" val="1070829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86" y="1304910"/>
            <a:ext cx="11872686" cy="4248179"/>
          </a:xfrm>
          <a:prstGeom prst="rect">
            <a:avLst/>
          </a:prstGeom>
        </p:spPr>
      </p:pic>
    </p:spTree>
    <p:extLst>
      <p:ext uri="{BB962C8B-B14F-4D97-AF65-F5344CB8AC3E}">
        <p14:creationId xmlns:p14="http://schemas.microsoft.com/office/powerpoint/2010/main" val="2492777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MVP: </a:t>
            </a:r>
            <a:r>
              <a:rPr lang="es-PE" dirty="0" err="1" smtClean="0"/>
              <a:t>Nightmare</a:t>
            </a:r>
            <a:endParaRPr lang="es-PE" dirty="0"/>
          </a:p>
        </p:txBody>
      </p:sp>
      <p:sp>
        <p:nvSpPr>
          <p:cNvPr id="3" name="Marcador de contenido 2"/>
          <p:cNvSpPr>
            <a:spLocks noGrp="1"/>
          </p:cNvSpPr>
          <p:nvPr>
            <p:ph idx="1"/>
          </p:nvPr>
        </p:nvSpPr>
        <p:spPr>
          <a:xfrm>
            <a:off x="2463952" y="1905000"/>
            <a:ext cx="8915400" cy="3777622"/>
          </a:xfrm>
        </p:spPr>
        <p:txBody>
          <a:bodyPr/>
          <a:lstStyle/>
          <a:p>
            <a:r>
              <a:rPr lang="es-PE" dirty="0" smtClean="0"/>
              <a:t>Producto: Sistema de Respuesta ante el Comportamiento del Usuario</a:t>
            </a:r>
          </a:p>
          <a:p>
            <a:r>
              <a:rPr lang="es-PE" dirty="0" smtClean="0"/>
              <a:t>Para validar la factibilidad de nuestro producto, desarrollamos un videojuego capaz de utilizar este módulo: </a:t>
            </a:r>
            <a:r>
              <a:rPr lang="es-PE" dirty="0" err="1" smtClean="0"/>
              <a:t>Nightmare</a:t>
            </a:r>
            <a:endParaRPr lang="es-PE" dirty="0" smtClean="0"/>
          </a:p>
          <a:p>
            <a:r>
              <a:rPr lang="es-PE" dirty="0" err="1" smtClean="0"/>
              <a:t>Nightmare</a:t>
            </a:r>
            <a:r>
              <a:rPr lang="es-PE" dirty="0" smtClean="0"/>
              <a:t> presenta un comportamiento adaptativo, según el jugador vaya desenvolviéndose en el mismo.</a:t>
            </a:r>
          </a:p>
          <a:p>
            <a:r>
              <a:rPr lang="es-PE" dirty="0" smtClean="0"/>
              <a:t>El sistema detecta patrones de comportamiento utilizando una red neuronal de múltiples capas ocultas, entrenada bajo 4000 entradas  y con un error cuadrático de 0.01.</a:t>
            </a:r>
            <a:endParaRPr lang="es-PE" dirty="0"/>
          </a:p>
        </p:txBody>
      </p:sp>
    </p:spTree>
    <p:extLst>
      <p:ext uri="{BB962C8B-B14F-4D97-AF65-F5344CB8AC3E}">
        <p14:creationId xmlns:p14="http://schemas.microsoft.com/office/powerpoint/2010/main" val="2807089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9" y="1335315"/>
            <a:ext cx="11889906" cy="4548723"/>
          </a:xfrm>
        </p:spPr>
      </p:pic>
    </p:spTree>
    <p:extLst>
      <p:ext uri="{BB962C8B-B14F-4D97-AF65-F5344CB8AC3E}">
        <p14:creationId xmlns:p14="http://schemas.microsoft.com/office/powerpoint/2010/main" val="3199558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14" y="1314278"/>
            <a:ext cx="11974286" cy="3982539"/>
          </a:xfrm>
          <a:prstGeom prst="rect">
            <a:avLst/>
          </a:prstGeom>
        </p:spPr>
      </p:pic>
    </p:spTree>
    <p:extLst>
      <p:ext uri="{BB962C8B-B14F-4D97-AF65-F5344CB8AC3E}">
        <p14:creationId xmlns:p14="http://schemas.microsoft.com/office/powerpoint/2010/main" val="4220969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12" y="1322279"/>
            <a:ext cx="11852501" cy="4517335"/>
          </a:xfrm>
        </p:spPr>
      </p:pic>
    </p:spTree>
    <p:extLst>
      <p:ext uri="{BB962C8B-B14F-4D97-AF65-F5344CB8AC3E}">
        <p14:creationId xmlns:p14="http://schemas.microsoft.com/office/powerpoint/2010/main" val="2388494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 y="1344560"/>
            <a:ext cx="11727543" cy="3842532"/>
          </a:xfrm>
          <a:prstGeom prst="rect">
            <a:avLst/>
          </a:prstGeom>
        </p:spPr>
      </p:pic>
    </p:spTree>
    <p:extLst>
      <p:ext uri="{BB962C8B-B14F-4D97-AF65-F5344CB8AC3E}">
        <p14:creationId xmlns:p14="http://schemas.microsoft.com/office/powerpoint/2010/main" val="2165406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71" y="1300986"/>
            <a:ext cx="10909527" cy="4565266"/>
          </a:xfrm>
        </p:spPr>
      </p:pic>
    </p:spTree>
    <p:extLst>
      <p:ext uri="{BB962C8B-B14F-4D97-AF65-F5344CB8AC3E}">
        <p14:creationId xmlns:p14="http://schemas.microsoft.com/office/powerpoint/2010/main" val="3190640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Nightmare: Evaluación de Propuesta</a:t>
            </a:r>
            <a:endParaRPr lang="es-PE" dirty="0"/>
          </a:p>
        </p:txBody>
      </p:sp>
      <p:sp>
        <p:nvSpPr>
          <p:cNvPr id="3" name="Marcador de contenido 2"/>
          <p:cNvSpPr>
            <a:spLocks noGrp="1"/>
          </p:cNvSpPr>
          <p:nvPr>
            <p:ph idx="1"/>
          </p:nvPr>
        </p:nvSpPr>
        <p:spPr>
          <a:xfrm>
            <a:off x="2592925" y="1905000"/>
            <a:ext cx="8915400" cy="3777622"/>
          </a:xfrm>
        </p:spPr>
        <p:txBody>
          <a:bodyPr/>
          <a:lstStyle/>
          <a:p>
            <a:r>
              <a:rPr lang="es-PE" dirty="0" smtClean="0"/>
              <a:t>El módulo “Sistema </a:t>
            </a:r>
            <a:r>
              <a:rPr lang="es-PE" dirty="0"/>
              <a:t>de Respuesta ante el Comportamiento del </a:t>
            </a:r>
            <a:r>
              <a:rPr lang="es-PE" dirty="0" smtClean="0"/>
              <a:t>Usuario” implementado en Nightmare a través de Godot Engine fue evaluado considerando las propuestas presentadas en </a:t>
            </a:r>
            <a:r>
              <a:rPr lang="es-PE" i="1" dirty="0" smtClean="0"/>
              <a:t>Runnig Lean.</a:t>
            </a:r>
          </a:p>
          <a:p>
            <a:r>
              <a:rPr lang="es-PE" dirty="0" smtClean="0"/>
              <a:t>Con base en las preguntas presentada durante la fase de Identificación del Problema, se desarrollo una Encuesta de Solución enfocada en analizar la viabilidad del producto.</a:t>
            </a:r>
          </a:p>
          <a:p>
            <a:r>
              <a:rPr lang="es-PE" dirty="0" smtClean="0"/>
              <a:t>Debido a la complejidad de la evaluación, el número de encuestados fue solo de 27 personas.</a:t>
            </a:r>
            <a:endParaRPr lang="es-PE" dirty="0"/>
          </a:p>
        </p:txBody>
      </p:sp>
    </p:spTree>
    <p:extLst>
      <p:ext uri="{BB962C8B-B14F-4D97-AF65-F5344CB8AC3E}">
        <p14:creationId xmlns:p14="http://schemas.microsoft.com/office/powerpoint/2010/main" val="1571636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459" y="0"/>
            <a:ext cx="5640741" cy="6862371"/>
          </a:xfrm>
          <a:prstGeom prst="rect">
            <a:avLst/>
          </a:prstGeom>
        </p:spPr>
      </p:pic>
    </p:spTree>
    <p:extLst>
      <p:ext uri="{BB962C8B-B14F-4D97-AF65-F5344CB8AC3E}">
        <p14:creationId xmlns:p14="http://schemas.microsoft.com/office/powerpoint/2010/main" val="780406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6325" y="624110"/>
            <a:ext cx="8911687" cy="1280890"/>
          </a:xfrm>
        </p:spPr>
        <p:txBody>
          <a:bodyPr/>
          <a:lstStyle/>
          <a:p>
            <a:r>
              <a:rPr lang="es-PE" dirty="0" smtClean="0"/>
              <a:t>Resultados:</a:t>
            </a:r>
            <a:endParaRPr lang="es-PE" dirty="0"/>
          </a:p>
        </p:txBody>
      </p:sp>
      <p:graphicFrame>
        <p:nvGraphicFramePr>
          <p:cNvPr id="12" name="Marcador de contenido 11"/>
          <p:cNvGraphicFramePr>
            <a:graphicFrameLocks noGrp="1"/>
          </p:cNvGraphicFramePr>
          <p:nvPr>
            <p:ph idx="1"/>
            <p:extLst>
              <p:ext uri="{D42A27DB-BD31-4B8C-83A1-F6EECF244321}">
                <p14:modId xmlns:p14="http://schemas.microsoft.com/office/powerpoint/2010/main" val="1896546268"/>
              </p:ext>
            </p:extLst>
          </p:nvPr>
        </p:nvGraphicFramePr>
        <p:xfrm>
          <a:off x="1890713" y="19050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724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96025" y="611410"/>
            <a:ext cx="8911687" cy="1280890"/>
          </a:xfrm>
        </p:spPr>
        <p:txBody>
          <a:bodyPr/>
          <a:lstStyle/>
          <a:p>
            <a:r>
              <a:rPr lang="es-PE" dirty="0" smtClean="0"/>
              <a:t>Sexo</a:t>
            </a:r>
            <a:endParaRPr lang="es-PE" dirty="0"/>
          </a:p>
        </p:txBody>
      </p:sp>
      <p:graphicFrame>
        <p:nvGraphicFramePr>
          <p:cNvPr id="14" name="Marcador de contenido 13"/>
          <p:cNvGraphicFramePr>
            <a:graphicFrameLocks noGrp="1"/>
          </p:cNvGraphicFramePr>
          <p:nvPr>
            <p:ph idx="1"/>
            <p:extLst>
              <p:ext uri="{D42A27DB-BD31-4B8C-83A1-F6EECF244321}">
                <p14:modId xmlns:p14="http://schemas.microsoft.com/office/powerpoint/2010/main" val="2242885324"/>
              </p:ext>
            </p:extLst>
          </p:nvPr>
        </p:nvGraphicFramePr>
        <p:xfrm>
          <a:off x="1560513" y="20701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7166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Frecuencia en los videojuegos:</a:t>
            </a:r>
            <a:endParaRPr lang="es-PE" dirty="0"/>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728062894"/>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6768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4469" y="684156"/>
            <a:ext cx="8911687" cy="1280890"/>
          </a:xfrm>
        </p:spPr>
        <p:txBody>
          <a:bodyPr/>
          <a:lstStyle/>
          <a:p>
            <a:r>
              <a:rPr lang="es-PE" dirty="0" err="1" smtClean="0"/>
              <a:t>Nightmare</a:t>
            </a:r>
            <a:endParaRPr lang="es-PE" dirty="0"/>
          </a:p>
        </p:txBody>
      </p:sp>
      <p:sp>
        <p:nvSpPr>
          <p:cNvPr id="3" name="Marcador de contenido 2"/>
          <p:cNvSpPr>
            <a:spLocks noGrp="1"/>
          </p:cNvSpPr>
          <p:nvPr>
            <p:ph idx="1"/>
          </p:nvPr>
        </p:nvSpPr>
        <p:spPr>
          <a:xfrm>
            <a:off x="1834469" y="2566046"/>
            <a:ext cx="8915400" cy="2125250"/>
          </a:xfrm>
        </p:spPr>
        <p:txBody>
          <a:bodyPr/>
          <a:lstStyle/>
          <a:p>
            <a:r>
              <a:rPr lang="es-PE" dirty="0" smtClean="0"/>
              <a:t>MVP básico.</a:t>
            </a:r>
          </a:p>
          <a:p>
            <a:r>
              <a:rPr lang="es-PE" dirty="0" smtClean="0"/>
              <a:t>Narra la historia de una chica, Lizbeth; quién se encuentra asediada por una serie de pesadillas derivadas de sus problemas diarios.</a:t>
            </a:r>
          </a:p>
          <a:p>
            <a:r>
              <a:rPr lang="es-PE" dirty="0" smtClean="0"/>
              <a:t>Género: </a:t>
            </a:r>
            <a:r>
              <a:rPr lang="es-PE" i="1" dirty="0" err="1" smtClean="0"/>
              <a:t>Run</a:t>
            </a:r>
            <a:r>
              <a:rPr lang="es-PE" i="1" dirty="0" smtClean="0"/>
              <a:t> and </a:t>
            </a:r>
            <a:r>
              <a:rPr lang="es-PE" i="1" dirty="0" err="1" smtClean="0"/>
              <a:t>Gun</a:t>
            </a:r>
            <a:endParaRPr lang="es-PE" dirty="0"/>
          </a:p>
        </p:txBody>
      </p:sp>
    </p:spTree>
    <p:extLst>
      <p:ext uri="{BB962C8B-B14F-4D97-AF65-F5344CB8AC3E}">
        <p14:creationId xmlns:p14="http://schemas.microsoft.com/office/powerpoint/2010/main" val="185412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Género más populares:</a:t>
            </a:r>
            <a:endParaRPr lang="es-PE" dirty="0"/>
          </a:p>
        </p:txBody>
      </p:sp>
      <p:graphicFrame>
        <p:nvGraphicFramePr>
          <p:cNvPr id="11" name="Marcador de contenido 10"/>
          <p:cNvGraphicFramePr>
            <a:graphicFrameLocks noGrp="1"/>
          </p:cNvGraphicFramePr>
          <p:nvPr>
            <p:ph idx="1"/>
            <p:extLst>
              <p:ext uri="{D42A27DB-BD31-4B8C-83A1-F6EECF244321}">
                <p14:modId xmlns:p14="http://schemas.microsoft.com/office/powerpoint/2010/main" val="1539830765"/>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8618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Tiempo de vicio:</a:t>
            </a:r>
            <a:endParaRPr lang="es-PE"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2192659831"/>
              </p:ext>
            </p:extLst>
          </p:nvPr>
        </p:nvGraphicFramePr>
        <p:xfrm>
          <a:off x="1865313" y="19050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1961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Multiplayer VS Single Player</a:t>
            </a:r>
            <a:endParaRPr lang="es-PE"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713094880"/>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99652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Solución: </a:t>
            </a:r>
            <a:endParaRPr lang="es-PE" dirty="0"/>
          </a:p>
        </p:txBody>
      </p:sp>
      <p:graphicFrame>
        <p:nvGraphicFramePr>
          <p:cNvPr id="17" name="Marcador de contenido 16"/>
          <p:cNvGraphicFramePr>
            <a:graphicFrameLocks noGrp="1"/>
          </p:cNvGraphicFramePr>
          <p:nvPr>
            <p:ph idx="1"/>
            <p:extLst>
              <p:ext uri="{D42A27DB-BD31-4B8C-83A1-F6EECF244321}">
                <p14:modId xmlns:p14="http://schemas.microsoft.com/office/powerpoint/2010/main" val="4285201302"/>
              </p:ext>
            </p:extLst>
          </p:nvPr>
        </p:nvGraphicFramePr>
        <p:xfrm>
          <a:off x="2590800" y="22987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p:cNvSpPr txBox="1"/>
          <p:nvPr/>
        </p:nvSpPr>
        <p:spPr>
          <a:xfrm>
            <a:off x="2589212" y="1372969"/>
            <a:ext cx="9347200" cy="646331"/>
          </a:xfrm>
          <a:prstGeom prst="rect">
            <a:avLst/>
          </a:prstGeom>
          <a:noFill/>
        </p:spPr>
        <p:txBody>
          <a:bodyPr wrap="square" rtlCol="0">
            <a:spAutoFit/>
          </a:bodyPr>
          <a:lstStyle/>
          <a:p>
            <a:r>
              <a:rPr lang="es-PE" dirty="0"/>
              <a:t>Creación de un </a:t>
            </a:r>
            <a:r>
              <a:rPr lang="es-PE" b="1" dirty="0"/>
              <a:t>sistema </a:t>
            </a:r>
            <a:r>
              <a:rPr lang="es-PE" b="1" dirty="0" smtClean="0"/>
              <a:t>de mecánicas altamente adaptables</a:t>
            </a:r>
            <a:r>
              <a:rPr lang="es-PE" dirty="0" smtClean="0"/>
              <a:t>, </a:t>
            </a:r>
            <a:r>
              <a:rPr lang="es-PE" dirty="0"/>
              <a:t>tomando por base el comportamiento del jugador.</a:t>
            </a:r>
          </a:p>
        </p:txBody>
      </p:sp>
    </p:spTree>
    <p:extLst>
      <p:ext uri="{BB962C8B-B14F-4D97-AF65-F5344CB8AC3E}">
        <p14:creationId xmlns:p14="http://schemas.microsoft.com/office/powerpoint/2010/main" val="3228758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Algunos comentarios:</a:t>
            </a:r>
            <a:endParaRPr lang="es-PE" dirty="0"/>
          </a:p>
        </p:txBody>
      </p:sp>
      <p:sp>
        <p:nvSpPr>
          <p:cNvPr id="3" name="Marcador de contenido 2"/>
          <p:cNvSpPr>
            <a:spLocks noGrp="1"/>
          </p:cNvSpPr>
          <p:nvPr>
            <p:ph idx="1"/>
          </p:nvPr>
        </p:nvSpPr>
        <p:spPr>
          <a:xfrm>
            <a:off x="2589212" y="1905000"/>
            <a:ext cx="8915400" cy="3777622"/>
          </a:xfrm>
        </p:spPr>
        <p:txBody>
          <a:bodyPr/>
          <a:lstStyle/>
          <a:p>
            <a:r>
              <a:rPr lang="es-PE" dirty="0" smtClean="0"/>
              <a:t>Diseñar un juego de mecánicas variables resulta interesante; sin embargo, veo que se centraron demasiado en el género del juego. De cierto modo creo que esto les quita un poco de libertad.</a:t>
            </a:r>
          </a:p>
          <a:p>
            <a:r>
              <a:rPr lang="es-PE" dirty="0" smtClean="0"/>
              <a:t>Las mecánicas son geniales… lástima que los enemigos solo dispongan de cuatro formas de comportamiento.</a:t>
            </a:r>
          </a:p>
          <a:p>
            <a:r>
              <a:rPr lang="es-PE" dirty="0" smtClean="0"/>
              <a:t>Podrían incluso adaptar la dificultad del mismo juego. De momento los enemigos mueren de un golpes , pero sería interesante que su vida sea mucho más variable….</a:t>
            </a:r>
          </a:p>
          <a:p>
            <a:r>
              <a:rPr lang="es-PE" dirty="0" smtClean="0"/>
              <a:t>Los enemigos son bastante predecible…</a:t>
            </a:r>
          </a:p>
        </p:txBody>
      </p:sp>
    </p:spTree>
    <p:extLst>
      <p:ext uri="{BB962C8B-B14F-4D97-AF65-F5344CB8AC3E}">
        <p14:creationId xmlns:p14="http://schemas.microsoft.com/office/powerpoint/2010/main" val="2925437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Solución: </a:t>
            </a:r>
            <a:endParaRPr lang="es-PE" dirty="0"/>
          </a:p>
        </p:txBody>
      </p:sp>
      <p:graphicFrame>
        <p:nvGraphicFramePr>
          <p:cNvPr id="17" name="Marcador de contenido 16"/>
          <p:cNvGraphicFramePr>
            <a:graphicFrameLocks noGrp="1"/>
          </p:cNvGraphicFramePr>
          <p:nvPr>
            <p:ph idx="1"/>
            <p:extLst>
              <p:ext uri="{D42A27DB-BD31-4B8C-83A1-F6EECF244321}">
                <p14:modId xmlns:p14="http://schemas.microsoft.com/office/powerpoint/2010/main" val="2066337891"/>
              </p:ext>
            </p:extLst>
          </p:nvPr>
        </p:nvGraphicFramePr>
        <p:xfrm>
          <a:off x="2590800" y="22987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p:cNvSpPr txBox="1"/>
          <p:nvPr/>
        </p:nvSpPr>
        <p:spPr>
          <a:xfrm>
            <a:off x="2589212" y="1372969"/>
            <a:ext cx="9347200" cy="646331"/>
          </a:xfrm>
          <a:prstGeom prst="rect">
            <a:avLst/>
          </a:prstGeom>
          <a:noFill/>
        </p:spPr>
        <p:txBody>
          <a:bodyPr wrap="square" rtlCol="0">
            <a:spAutoFit/>
          </a:bodyPr>
          <a:lstStyle/>
          <a:p>
            <a:r>
              <a:rPr lang="es-PE" dirty="0"/>
              <a:t>Creación de un sistema capaz de </a:t>
            </a:r>
            <a:r>
              <a:rPr lang="es-PE" b="1" dirty="0"/>
              <a:t>generar líneas argumentales </a:t>
            </a:r>
            <a:r>
              <a:rPr lang="es-PE" dirty="0"/>
              <a:t>en base al desempeño </a:t>
            </a:r>
            <a:r>
              <a:rPr lang="es-PE" i="1" dirty="0"/>
              <a:t>involuntario </a:t>
            </a:r>
            <a:r>
              <a:rPr lang="es-PE" dirty="0"/>
              <a:t> del jugador.</a:t>
            </a:r>
          </a:p>
        </p:txBody>
      </p:sp>
    </p:spTree>
    <p:extLst>
      <p:ext uri="{BB962C8B-B14F-4D97-AF65-F5344CB8AC3E}">
        <p14:creationId xmlns:p14="http://schemas.microsoft.com/office/powerpoint/2010/main" val="2042755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Algunos comentarios:</a:t>
            </a:r>
            <a:endParaRPr lang="es-PE" dirty="0"/>
          </a:p>
        </p:txBody>
      </p:sp>
      <p:sp>
        <p:nvSpPr>
          <p:cNvPr id="3" name="Marcador de contenido 2"/>
          <p:cNvSpPr>
            <a:spLocks noGrp="1"/>
          </p:cNvSpPr>
          <p:nvPr>
            <p:ph idx="1"/>
          </p:nvPr>
        </p:nvSpPr>
        <p:spPr>
          <a:xfrm>
            <a:off x="2589212" y="1905000"/>
            <a:ext cx="8915400" cy="3777622"/>
          </a:xfrm>
        </p:spPr>
        <p:txBody>
          <a:bodyPr/>
          <a:lstStyle/>
          <a:p>
            <a:r>
              <a:rPr lang="es-PE" dirty="0" smtClean="0"/>
              <a:t>No he logrado notar una diferencia durante el desarrollo de los niveles. </a:t>
            </a:r>
          </a:p>
          <a:p>
            <a:r>
              <a:rPr lang="es-PE" dirty="0" smtClean="0"/>
              <a:t>No parece haber un sistema de generación de historias…</a:t>
            </a:r>
          </a:p>
          <a:p>
            <a:r>
              <a:rPr lang="es-PE" dirty="0" smtClean="0"/>
              <a:t>La historia no es variable, de alguna forma siento que no cambia.</a:t>
            </a:r>
          </a:p>
          <a:p>
            <a:r>
              <a:rPr lang="es-PE" dirty="0" smtClean="0"/>
              <a:t>Mencionaste un generador de historias, pero durante todo el juego no he notado mucha diferencia…</a:t>
            </a:r>
          </a:p>
        </p:txBody>
      </p:sp>
    </p:spTree>
    <p:extLst>
      <p:ext uri="{BB962C8B-B14F-4D97-AF65-F5344CB8AC3E}">
        <p14:creationId xmlns:p14="http://schemas.microsoft.com/office/powerpoint/2010/main" val="4056310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Solución: </a:t>
            </a:r>
            <a:endParaRPr lang="es-PE" dirty="0"/>
          </a:p>
        </p:txBody>
      </p:sp>
      <p:graphicFrame>
        <p:nvGraphicFramePr>
          <p:cNvPr id="17" name="Marcador de contenido 16"/>
          <p:cNvGraphicFramePr>
            <a:graphicFrameLocks noGrp="1"/>
          </p:cNvGraphicFramePr>
          <p:nvPr>
            <p:ph idx="1"/>
            <p:extLst>
              <p:ext uri="{D42A27DB-BD31-4B8C-83A1-F6EECF244321}">
                <p14:modId xmlns:p14="http://schemas.microsoft.com/office/powerpoint/2010/main" val="3494490194"/>
              </p:ext>
            </p:extLst>
          </p:nvPr>
        </p:nvGraphicFramePr>
        <p:xfrm>
          <a:off x="2589212" y="21209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p:cNvSpPr txBox="1"/>
          <p:nvPr/>
        </p:nvSpPr>
        <p:spPr>
          <a:xfrm>
            <a:off x="2589212" y="1372969"/>
            <a:ext cx="9347200" cy="369332"/>
          </a:xfrm>
          <a:prstGeom prst="rect">
            <a:avLst/>
          </a:prstGeom>
          <a:noFill/>
        </p:spPr>
        <p:txBody>
          <a:bodyPr wrap="square" rtlCol="0">
            <a:spAutoFit/>
          </a:bodyPr>
          <a:lstStyle/>
          <a:p>
            <a:r>
              <a:rPr lang="es-PE" b="1" dirty="0"/>
              <a:t>Enemigos responsivos</a:t>
            </a:r>
            <a:r>
              <a:rPr lang="es-PE" dirty="0"/>
              <a:t>, (tomando por base la primera propuesta de solución).</a:t>
            </a:r>
          </a:p>
        </p:txBody>
      </p:sp>
    </p:spTree>
    <p:extLst>
      <p:ext uri="{BB962C8B-B14F-4D97-AF65-F5344CB8AC3E}">
        <p14:creationId xmlns:p14="http://schemas.microsoft.com/office/powerpoint/2010/main" val="2672673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Algunos comentarios:</a:t>
            </a:r>
            <a:endParaRPr lang="es-PE" dirty="0"/>
          </a:p>
        </p:txBody>
      </p:sp>
      <p:sp>
        <p:nvSpPr>
          <p:cNvPr id="3" name="Marcador de contenido 2"/>
          <p:cNvSpPr>
            <a:spLocks noGrp="1"/>
          </p:cNvSpPr>
          <p:nvPr>
            <p:ph idx="1"/>
          </p:nvPr>
        </p:nvSpPr>
        <p:spPr>
          <a:xfrm>
            <a:off x="2589212" y="1905000"/>
            <a:ext cx="8915400" cy="3777622"/>
          </a:xfrm>
        </p:spPr>
        <p:txBody>
          <a:bodyPr/>
          <a:lstStyle/>
          <a:p>
            <a:r>
              <a:rPr lang="es-PE" dirty="0" smtClean="0"/>
              <a:t>Lo de los enemigos es muy interesante… por momentos saltan, pero si no los atacas mucho, ellos tampoco responden. Aunque también me he dado cuenta de cierto bugs, cuando los enemigos quedan estáticos después de saltar.</a:t>
            </a:r>
          </a:p>
          <a:p>
            <a:r>
              <a:rPr lang="es-PE" dirty="0" smtClean="0"/>
              <a:t>Creo que solo tienes cuatro ataques.</a:t>
            </a:r>
          </a:p>
          <a:p>
            <a:r>
              <a:rPr lang="es-PE" dirty="0" smtClean="0"/>
              <a:t>Podrías aumentar el tipo de enemigos… es un poco cansado ver la calavera esa.</a:t>
            </a:r>
          </a:p>
          <a:p>
            <a:r>
              <a:rPr lang="es-PE" dirty="0" smtClean="0"/>
              <a:t>Viejo está genial. Podrías hacer que incluso los enemigos cooperarán entre sí.</a:t>
            </a:r>
          </a:p>
        </p:txBody>
      </p:sp>
    </p:spTree>
    <p:extLst>
      <p:ext uri="{BB962C8B-B14F-4D97-AF65-F5344CB8AC3E}">
        <p14:creationId xmlns:p14="http://schemas.microsoft.com/office/powerpoint/2010/main" val="547857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Solución: </a:t>
            </a:r>
            <a:endParaRPr lang="es-PE" dirty="0"/>
          </a:p>
        </p:txBody>
      </p:sp>
      <p:graphicFrame>
        <p:nvGraphicFramePr>
          <p:cNvPr id="17" name="Marcador de contenido 16"/>
          <p:cNvGraphicFramePr>
            <a:graphicFrameLocks noGrp="1"/>
          </p:cNvGraphicFramePr>
          <p:nvPr>
            <p:ph idx="1"/>
            <p:extLst>
              <p:ext uri="{D42A27DB-BD31-4B8C-83A1-F6EECF244321}">
                <p14:modId xmlns:p14="http://schemas.microsoft.com/office/powerpoint/2010/main" val="527789514"/>
              </p:ext>
            </p:extLst>
          </p:nvPr>
        </p:nvGraphicFramePr>
        <p:xfrm>
          <a:off x="2589212" y="21209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p:cNvSpPr txBox="1"/>
          <p:nvPr/>
        </p:nvSpPr>
        <p:spPr>
          <a:xfrm>
            <a:off x="2589212" y="1372969"/>
            <a:ext cx="9347200" cy="369332"/>
          </a:xfrm>
          <a:prstGeom prst="rect">
            <a:avLst/>
          </a:prstGeom>
          <a:noFill/>
        </p:spPr>
        <p:txBody>
          <a:bodyPr wrap="square" rtlCol="0">
            <a:spAutoFit/>
          </a:bodyPr>
          <a:lstStyle/>
          <a:p>
            <a:r>
              <a:rPr lang="es-PE" b="1" dirty="0"/>
              <a:t>Sistema de apoyo </a:t>
            </a:r>
            <a:r>
              <a:rPr lang="es-PE" dirty="0"/>
              <a:t>responsivo, (en relación a la primera propuesta de solución).</a:t>
            </a:r>
          </a:p>
        </p:txBody>
      </p:sp>
    </p:spTree>
    <p:extLst>
      <p:ext uri="{BB962C8B-B14F-4D97-AF65-F5344CB8AC3E}">
        <p14:creationId xmlns:p14="http://schemas.microsoft.com/office/powerpoint/2010/main" val="4107589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743" y="811265"/>
            <a:ext cx="8789573" cy="4925655"/>
          </a:xfrm>
        </p:spPr>
      </p:pic>
    </p:spTree>
    <p:extLst>
      <p:ext uri="{BB962C8B-B14F-4D97-AF65-F5344CB8AC3E}">
        <p14:creationId xmlns:p14="http://schemas.microsoft.com/office/powerpoint/2010/main" val="1462151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Algunos comentarios:</a:t>
            </a:r>
            <a:endParaRPr lang="es-PE" dirty="0"/>
          </a:p>
        </p:txBody>
      </p:sp>
      <p:sp>
        <p:nvSpPr>
          <p:cNvPr id="3" name="Marcador de contenido 2"/>
          <p:cNvSpPr>
            <a:spLocks noGrp="1"/>
          </p:cNvSpPr>
          <p:nvPr>
            <p:ph idx="1"/>
          </p:nvPr>
        </p:nvSpPr>
        <p:spPr>
          <a:xfrm>
            <a:off x="2589212" y="1905000"/>
            <a:ext cx="8915400" cy="3777622"/>
          </a:xfrm>
        </p:spPr>
        <p:txBody>
          <a:bodyPr/>
          <a:lstStyle/>
          <a:p>
            <a:r>
              <a:rPr lang="es-PE" dirty="0" smtClean="0"/>
              <a:t>El sistema de apoyo es muy variable aunque a veces también innecesario. Tal vez la falta de dificultad limite la utilidad de este tipo de sistemas..</a:t>
            </a:r>
          </a:p>
          <a:p>
            <a:r>
              <a:rPr lang="es-PE" dirty="0" smtClean="0"/>
              <a:t>Que te aparezcan curas en los peores momentos es muy útil, aunque es algo desesperante ver que no desaparecen.</a:t>
            </a:r>
          </a:p>
          <a:p>
            <a:r>
              <a:rPr lang="es-PE" dirty="0" smtClean="0"/>
              <a:t>Añadir algo más aparte de curas y municiones sería genial…</a:t>
            </a:r>
          </a:p>
          <a:p>
            <a:r>
              <a:rPr lang="es-PE" dirty="0" smtClean="0"/>
              <a:t>El juego es muy fácil si a cada rato te ayuda a que no mueras…</a:t>
            </a:r>
          </a:p>
        </p:txBody>
      </p:sp>
    </p:spTree>
    <p:extLst>
      <p:ext uri="{BB962C8B-B14F-4D97-AF65-F5344CB8AC3E}">
        <p14:creationId xmlns:p14="http://schemas.microsoft.com/office/powerpoint/2010/main" val="1577983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Venta del Producto: </a:t>
            </a:r>
            <a:endParaRPr lang="es-PE"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1494283667"/>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9" name="CuadroTexto 8"/>
          <p:cNvSpPr txBox="1"/>
          <p:nvPr/>
        </p:nvSpPr>
        <p:spPr>
          <a:xfrm>
            <a:off x="2589212" y="1372969"/>
            <a:ext cx="9347200" cy="369332"/>
          </a:xfrm>
          <a:prstGeom prst="rect">
            <a:avLst/>
          </a:prstGeom>
          <a:noFill/>
        </p:spPr>
        <p:txBody>
          <a:bodyPr wrap="square" rtlCol="0">
            <a:spAutoFit/>
          </a:bodyPr>
          <a:lstStyle/>
          <a:p>
            <a:r>
              <a:rPr lang="es-PE" dirty="0" smtClean="0"/>
              <a:t>¿Estaría dispuesto a pagar por el producto?</a:t>
            </a:r>
            <a:endParaRPr lang="es-PE" dirty="0"/>
          </a:p>
        </p:txBody>
      </p:sp>
    </p:spTree>
    <p:extLst>
      <p:ext uri="{BB962C8B-B14F-4D97-AF65-F5344CB8AC3E}">
        <p14:creationId xmlns:p14="http://schemas.microsoft.com/office/powerpoint/2010/main" val="3566205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CONCLUSIONES</a:t>
            </a:r>
            <a:endParaRPr lang="es-PE" dirty="0"/>
          </a:p>
        </p:txBody>
      </p:sp>
      <p:sp>
        <p:nvSpPr>
          <p:cNvPr id="3" name="Marcador de contenido 2"/>
          <p:cNvSpPr>
            <a:spLocks noGrp="1"/>
          </p:cNvSpPr>
          <p:nvPr>
            <p:ph idx="1"/>
          </p:nvPr>
        </p:nvSpPr>
        <p:spPr>
          <a:xfrm>
            <a:off x="2589212" y="1905000"/>
            <a:ext cx="8915400" cy="3777622"/>
          </a:xfrm>
        </p:spPr>
        <p:txBody>
          <a:bodyPr/>
          <a:lstStyle/>
          <a:p>
            <a:r>
              <a:rPr lang="es-PE" dirty="0" smtClean="0"/>
              <a:t>De la aplicación de este MVP básico hemos alcanzado las siguientes conclusiones:</a:t>
            </a:r>
          </a:p>
          <a:p>
            <a:pPr lvl="1"/>
            <a:r>
              <a:rPr lang="es-PE" dirty="0" smtClean="0"/>
              <a:t>No es producto que se pueda vender al público no objetivo.</a:t>
            </a:r>
          </a:p>
          <a:p>
            <a:pPr lvl="1"/>
            <a:r>
              <a:rPr lang="es-PE" dirty="0" smtClean="0"/>
              <a:t>Es un producto que debe venderse como un añadido a un producto más grande. En este caso, juegos que involucren una alta interactividad por parte del usuario.</a:t>
            </a:r>
          </a:p>
          <a:p>
            <a:pPr lvl="1"/>
            <a:r>
              <a:rPr lang="es-PE" dirty="0" smtClean="0"/>
              <a:t>El sistema de escenas para BF-10 es sumamente incómodo y debe hallarse una forma de sustituirlo.</a:t>
            </a:r>
          </a:p>
          <a:p>
            <a:pPr lvl="1"/>
            <a:r>
              <a:rPr lang="es-PE" dirty="0" smtClean="0"/>
              <a:t>No es fácil hacer un juego… y menos en </a:t>
            </a:r>
            <a:r>
              <a:rPr lang="es-PE" dirty="0" err="1" smtClean="0"/>
              <a:t>Unity</a:t>
            </a:r>
            <a:r>
              <a:rPr lang="es-PE" dirty="0"/>
              <a:t>.</a:t>
            </a:r>
          </a:p>
        </p:txBody>
      </p:sp>
    </p:spTree>
    <p:extLst>
      <p:ext uri="{BB962C8B-B14F-4D97-AF65-F5344CB8AC3E}">
        <p14:creationId xmlns:p14="http://schemas.microsoft.com/office/powerpoint/2010/main" val="3636066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311400" y="2413000"/>
            <a:ext cx="8572500" cy="1446550"/>
          </a:xfrm>
          <a:prstGeom prst="rect">
            <a:avLst/>
          </a:prstGeom>
          <a:noFill/>
        </p:spPr>
        <p:txBody>
          <a:bodyPr wrap="square" rtlCol="0">
            <a:spAutoFit/>
          </a:bodyPr>
          <a:lstStyle/>
          <a:p>
            <a:pPr algn="ctr"/>
            <a:r>
              <a:rPr lang="es-PE" sz="8800" b="1" dirty="0" smtClean="0"/>
              <a:t>¡Gracias!</a:t>
            </a:r>
            <a:endParaRPr lang="es-PE" sz="8800" b="1" dirty="0"/>
          </a:p>
        </p:txBody>
      </p:sp>
      <p:sp>
        <p:nvSpPr>
          <p:cNvPr id="5" name="CuadroTexto 4"/>
          <p:cNvSpPr txBox="1"/>
          <p:nvPr/>
        </p:nvSpPr>
        <p:spPr>
          <a:xfrm>
            <a:off x="2311400" y="3859550"/>
            <a:ext cx="8572500" cy="369332"/>
          </a:xfrm>
          <a:prstGeom prst="rect">
            <a:avLst/>
          </a:prstGeom>
          <a:noFill/>
        </p:spPr>
        <p:txBody>
          <a:bodyPr wrap="square" rtlCol="0">
            <a:spAutoFit/>
          </a:bodyPr>
          <a:lstStyle/>
          <a:p>
            <a:pPr algn="ctr"/>
            <a:r>
              <a:rPr lang="es-PE" dirty="0" smtClean="0"/>
              <a:t>Las preguntas no son bienvenidas…</a:t>
            </a:r>
            <a:endParaRPr lang="es-PE" dirty="0"/>
          </a:p>
        </p:txBody>
      </p:sp>
    </p:spTree>
    <p:extLst>
      <p:ext uri="{BB962C8B-B14F-4D97-AF65-F5344CB8AC3E}">
        <p14:creationId xmlns:p14="http://schemas.microsoft.com/office/powerpoint/2010/main" val="374368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909" y="580371"/>
            <a:ext cx="9441767" cy="5369615"/>
          </a:xfrm>
        </p:spPr>
      </p:pic>
    </p:spTree>
    <p:extLst>
      <p:ext uri="{BB962C8B-B14F-4D97-AF65-F5344CB8AC3E}">
        <p14:creationId xmlns:p14="http://schemas.microsoft.com/office/powerpoint/2010/main" val="1176719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5" y="590654"/>
            <a:ext cx="8906936" cy="5399881"/>
          </a:xfrm>
          <a:prstGeom prst="rect">
            <a:avLst/>
          </a:prstGeom>
        </p:spPr>
      </p:pic>
    </p:spTree>
    <p:extLst>
      <p:ext uri="{BB962C8B-B14F-4D97-AF65-F5344CB8AC3E}">
        <p14:creationId xmlns:p14="http://schemas.microsoft.com/office/powerpoint/2010/main" val="3024075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14" y="535917"/>
            <a:ext cx="10732752" cy="5777113"/>
          </a:xfrm>
          <a:prstGeom prst="rect">
            <a:avLst/>
          </a:prstGeom>
        </p:spPr>
      </p:pic>
    </p:spTree>
    <p:extLst>
      <p:ext uri="{BB962C8B-B14F-4D97-AF65-F5344CB8AC3E}">
        <p14:creationId xmlns:p14="http://schemas.microsoft.com/office/powerpoint/2010/main" val="1015404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03" y="612578"/>
            <a:ext cx="10461883" cy="5628564"/>
          </a:xfrm>
          <a:prstGeom prst="rect">
            <a:avLst/>
          </a:prstGeom>
        </p:spPr>
      </p:pic>
    </p:spTree>
    <p:extLst>
      <p:ext uri="{BB962C8B-B14F-4D97-AF65-F5344CB8AC3E}">
        <p14:creationId xmlns:p14="http://schemas.microsoft.com/office/powerpoint/2010/main" val="1170843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543" y="646388"/>
            <a:ext cx="10252390" cy="5791359"/>
          </a:xfrm>
          <a:prstGeom prst="rect">
            <a:avLst/>
          </a:prstGeom>
        </p:spPr>
      </p:pic>
    </p:spTree>
    <p:extLst>
      <p:ext uri="{BB962C8B-B14F-4D97-AF65-F5344CB8AC3E}">
        <p14:creationId xmlns:p14="http://schemas.microsoft.com/office/powerpoint/2010/main" val="1356472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283</TotalTime>
  <Words>860</Words>
  <Application>Microsoft Office PowerPoint</Application>
  <PresentationFormat>Panorámica</PresentationFormat>
  <Paragraphs>84</Paragraphs>
  <Slides>43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43</vt:i4>
      </vt:variant>
    </vt:vector>
  </HeadingPairs>
  <TitlesOfParts>
    <vt:vector size="47" baseType="lpstr">
      <vt:lpstr>Arial</vt:lpstr>
      <vt:lpstr>Century Gothic</vt:lpstr>
      <vt:lpstr>Wingdings 3</vt:lpstr>
      <vt:lpstr>Espiral</vt:lpstr>
      <vt:lpstr>Solution Interview Nightmare: A game based on your behavior</vt:lpstr>
      <vt:lpstr>MVP: Nightmare</vt:lpstr>
      <vt:lpstr>Nightmare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Nightmare: Personajes</vt:lpstr>
      <vt:lpstr>Nightmare: Mapas y Quest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Nightmare: Evaluación de Propuesta</vt:lpstr>
      <vt:lpstr>Presentación de PowerPoint</vt:lpstr>
      <vt:lpstr>Resultados:</vt:lpstr>
      <vt:lpstr>Sexo</vt:lpstr>
      <vt:lpstr>Frecuencia en los videojuegos:</vt:lpstr>
      <vt:lpstr>Género más populares:</vt:lpstr>
      <vt:lpstr>Tiempo de vicio:</vt:lpstr>
      <vt:lpstr>Multiplayer VS Single Player</vt:lpstr>
      <vt:lpstr>Solución: </vt:lpstr>
      <vt:lpstr>Algunos comentarios:</vt:lpstr>
      <vt:lpstr>Solución: </vt:lpstr>
      <vt:lpstr>Algunos comentarios:</vt:lpstr>
      <vt:lpstr>Solución: </vt:lpstr>
      <vt:lpstr>Algunos comentarios:</vt:lpstr>
      <vt:lpstr>Solución: </vt:lpstr>
      <vt:lpstr>Algunos comentarios:</vt:lpstr>
      <vt:lpstr>Venta del Producto: </vt:lpstr>
      <vt:lpstr>CONCLUSIONES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 Nightmare: A game based on your behavior</dc:title>
  <dc:creator>Usuario de Windows</dc:creator>
  <cp:lastModifiedBy>Usuario de Windows</cp:lastModifiedBy>
  <cp:revision>16</cp:revision>
  <dcterms:created xsi:type="dcterms:W3CDTF">2019-06-27T23:07:58Z</dcterms:created>
  <dcterms:modified xsi:type="dcterms:W3CDTF">2019-06-28T03:51:46Z</dcterms:modified>
</cp:coreProperties>
</file>