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4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0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79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39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91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921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381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83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9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7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74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22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64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7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7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5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3612-2533-491C-8407-7722EA746AF8}" type="datetimeFigureOut">
              <a:rPr lang="es-PE" smtClean="0"/>
              <a:t>15/05/2019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326FE3-A7D9-408A-8B62-2FD7152B8A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04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702" y="914400"/>
            <a:ext cx="8915399" cy="244754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 smtClean="0"/>
              <a:t>Narración Interactiva: Un enfoque aplicando la personalidad y el comportamiento del jugador en el desarrollo de la historia.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3224" y="3612459"/>
            <a:ext cx="8915399" cy="871859"/>
          </a:xfrm>
        </p:spPr>
        <p:txBody>
          <a:bodyPr/>
          <a:lstStyle/>
          <a:p>
            <a:pPr algn="ctr"/>
            <a:r>
              <a:rPr lang="es-PE" dirty="0" smtClean="0"/>
              <a:t>José David Mamani </a:t>
            </a:r>
            <a:r>
              <a:rPr lang="es-PE" dirty="0" smtClean="0"/>
              <a:t>Vilca</a:t>
            </a:r>
          </a:p>
          <a:p>
            <a:pPr algn="ctr"/>
            <a:r>
              <a:rPr lang="es-PE" dirty="0" smtClean="0"/>
              <a:t>Jose.mamani.vilca@ucsp.edu.pe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4724103" y="4734837"/>
            <a:ext cx="3693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 smtClean="0"/>
              <a:t>Alumno de pregrado en </a:t>
            </a:r>
          </a:p>
          <a:p>
            <a:pPr algn="ctr"/>
            <a:r>
              <a:rPr lang="es-PE" sz="2000" dirty="0" smtClean="0"/>
              <a:t>Ciencia de la Computación</a:t>
            </a:r>
          </a:p>
          <a:p>
            <a:pPr algn="ctr"/>
            <a:r>
              <a:rPr lang="es-PE" sz="2000" dirty="0" smtClean="0"/>
              <a:t>UCSP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32910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0190" y="310960"/>
            <a:ext cx="8911687" cy="1280890"/>
          </a:xfrm>
        </p:spPr>
        <p:txBody>
          <a:bodyPr/>
          <a:lstStyle/>
          <a:p>
            <a:r>
              <a:rPr lang="es-PE" dirty="0" smtClean="0"/>
              <a:t>Modelo de Comportamiento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707" y="1093938"/>
            <a:ext cx="10189379" cy="5344439"/>
          </a:xfrm>
        </p:spPr>
        <p:txBody>
          <a:bodyPr/>
          <a:lstStyle/>
          <a:p>
            <a:r>
              <a:rPr lang="es-PE" dirty="0" smtClean="0"/>
              <a:t>Define el desenvolvimiento del jugador durante la sesión de juego. Es dinámico y se obtiene en un rango de tiempo denominado </a:t>
            </a:r>
            <a:r>
              <a:rPr lang="es-PE" i="1" dirty="0" smtClean="0"/>
              <a:t>Time </a:t>
            </a:r>
            <a:r>
              <a:rPr lang="es-PE" i="1" dirty="0" err="1" smtClean="0"/>
              <a:t>Window</a:t>
            </a:r>
            <a:r>
              <a:rPr lang="es-PE" i="1" dirty="0" smtClean="0"/>
              <a:t>.</a:t>
            </a:r>
            <a:endParaRPr lang="es-PE" dirty="0" smtClean="0"/>
          </a:p>
          <a:p>
            <a:r>
              <a:rPr lang="es-PE" dirty="0" smtClean="0"/>
              <a:t>Posee tres componentes:</a:t>
            </a:r>
          </a:p>
          <a:p>
            <a:pPr lvl="1"/>
            <a:r>
              <a:rPr lang="es-PE" dirty="0" smtClean="0"/>
              <a:t>Componente de Entrada u Observación: </a:t>
            </a:r>
          </a:p>
          <a:p>
            <a:pPr lvl="2"/>
            <a:r>
              <a:rPr lang="es-PE" dirty="0" smtClean="0"/>
              <a:t>Recolecta datos del jugador de forma constante.</a:t>
            </a:r>
          </a:p>
          <a:p>
            <a:pPr lvl="2"/>
            <a:r>
              <a:rPr lang="es-PE" dirty="0" smtClean="0"/>
              <a:t>Sumamente susceptible al tipo de datos que recolecta.</a:t>
            </a:r>
          </a:p>
          <a:p>
            <a:pPr lvl="2"/>
            <a:r>
              <a:rPr lang="es-PE" dirty="0"/>
              <a:t> </a:t>
            </a:r>
            <a:r>
              <a:rPr lang="es-PE" dirty="0" smtClean="0"/>
              <a:t>Debate sobre </a:t>
            </a:r>
            <a:r>
              <a:rPr lang="es-PE" i="1" dirty="0" smtClean="0"/>
              <a:t>Time Windows.</a:t>
            </a:r>
          </a:p>
          <a:p>
            <a:pPr lvl="1"/>
            <a:r>
              <a:rPr lang="es-PE" dirty="0" smtClean="0"/>
              <a:t>Componente de Salida o Comportamiento Obtenido:</a:t>
            </a:r>
            <a:endParaRPr lang="es-PE" dirty="0"/>
          </a:p>
          <a:p>
            <a:pPr lvl="2"/>
            <a:r>
              <a:rPr lang="es-PE" dirty="0" smtClean="0"/>
              <a:t>Mantiene todos los posibles modelos de comportamiento al que el juego puede responder.</a:t>
            </a:r>
          </a:p>
          <a:p>
            <a:pPr lvl="2"/>
            <a:r>
              <a:rPr lang="es-PE" dirty="0" smtClean="0"/>
              <a:t>Se requiere de modelos altamente descriptivos para “abarcar” la complejidad del comportamiento humano.</a:t>
            </a:r>
          </a:p>
          <a:p>
            <a:pPr lvl="2"/>
            <a:r>
              <a:rPr lang="es-PE" dirty="0" smtClean="0"/>
              <a:t>Modelos de Personalidad basados en </a:t>
            </a:r>
            <a:r>
              <a:rPr lang="es-PE" i="1" dirty="0" err="1" smtClean="0"/>
              <a:t>The</a:t>
            </a:r>
            <a:r>
              <a:rPr lang="es-PE" i="1" dirty="0" smtClean="0"/>
              <a:t> Big </a:t>
            </a:r>
            <a:r>
              <a:rPr lang="es-PE" i="1" dirty="0" err="1" smtClean="0"/>
              <a:t>Five</a:t>
            </a:r>
            <a:r>
              <a:rPr lang="es-PE" i="1" dirty="0" smtClean="0"/>
              <a:t>: </a:t>
            </a:r>
            <a:r>
              <a:rPr lang="es-PE" dirty="0" err="1" smtClean="0"/>
              <a:t>Openness</a:t>
            </a:r>
            <a:r>
              <a:rPr lang="es-PE" dirty="0" smtClean="0"/>
              <a:t>, </a:t>
            </a:r>
            <a:r>
              <a:rPr lang="es-PE" dirty="0" err="1" smtClean="0"/>
              <a:t>Conscientiousness</a:t>
            </a:r>
            <a:r>
              <a:rPr lang="es-PE" dirty="0" smtClean="0"/>
              <a:t>, </a:t>
            </a:r>
            <a:r>
              <a:rPr lang="es-PE" dirty="0" err="1" smtClean="0"/>
              <a:t>Extraversion</a:t>
            </a:r>
            <a:r>
              <a:rPr lang="es-PE" dirty="0" smtClean="0"/>
              <a:t>, </a:t>
            </a:r>
            <a:r>
              <a:rPr lang="es-PE" dirty="0" err="1" smtClean="0"/>
              <a:t>Agreeableness</a:t>
            </a:r>
            <a:r>
              <a:rPr lang="es-PE" dirty="0" smtClean="0"/>
              <a:t>, </a:t>
            </a:r>
            <a:r>
              <a:rPr lang="es-PE" dirty="0" err="1" smtClean="0"/>
              <a:t>Neuroticism</a:t>
            </a:r>
            <a:r>
              <a:rPr lang="es-PE" dirty="0" smtClean="0"/>
              <a:t>.</a:t>
            </a:r>
          </a:p>
          <a:p>
            <a:pPr lvl="2"/>
            <a:r>
              <a:rPr lang="es-PE" dirty="0" smtClean="0"/>
              <a:t>Cada rasgo de </a:t>
            </a:r>
            <a:r>
              <a:rPr lang="es-PE" i="1" dirty="0" err="1" smtClean="0"/>
              <a:t>The</a:t>
            </a:r>
            <a:r>
              <a:rPr lang="es-PE" i="1" dirty="0" smtClean="0"/>
              <a:t> Big </a:t>
            </a:r>
            <a:r>
              <a:rPr lang="es-PE" i="1" dirty="0" err="1" smtClean="0"/>
              <a:t>Five</a:t>
            </a:r>
            <a:r>
              <a:rPr lang="es-PE" i="1" dirty="0" smtClean="0"/>
              <a:t> </a:t>
            </a:r>
            <a:r>
              <a:rPr lang="es-PE" dirty="0" smtClean="0"/>
              <a:t>contiene los extremos de un comportamiento</a:t>
            </a:r>
          </a:p>
          <a:p>
            <a:pPr lvl="2"/>
            <a:r>
              <a:rPr lang="es-PE" dirty="0" smtClean="0"/>
              <a:t>Modelo obtenidos bajo sistema de aproximación.</a:t>
            </a:r>
          </a:p>
          <a:p>
            <a:pPr lvl="2"/>
            <a:r>
              <a:rPr lang="es-PE" dirty="0" smtClean="0"/>
              <a:t>Personalidad a Comportamiento.</a:t>
            </a:r>
          </a:p>
          <a:p>
            <a:pPr lvl="2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984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5749" y="1018784"/>
            <a:ext cx="8915400" cy="3189961"/>
          </a:xfrm>
        </p:spPr>
        <p:txBody>
          <a:bodyPr/>
          <a:lstStyle/>
          <a:p>
            <a:r>
              <a:rPr lang="es-PE" dirty="0" smtClean="0"/>
              <a:t>Función para el reconocimiento de un comportamiento.</a:t>
            </a:r>
          </a:p>
          <a:p>
            <a:pPr lvl="1"/>
            <a:r>
              <a:rPr lang="es-PE" dirty="0" smtClean="0"/>
              <a:t>Sistema descrito bajo un problema de Regresión de Salida Múltiple.</a:t>
            </a:r>
          </a:p>
          <a:p>
            <a:pPr lvl="1"/>
            <a:r>
              <a:rPr lang="es-PE" dirty="0" smtClean="0"/>
              <a:t>Predecir los cinco rasgos de </a:t>
            </a:r>
            <a:r>
              <a:rPr lang="es-PE" i="1" dirty="0" err="1" smtClean="0"/>
              <a:t>The</a:t>
            </a:r>
            <a:r>
              <a:rPr lang="es-PE" i="1" dirty="0" smtClean="0"/>
              <a:t> Big </a:t>
            </a:r>
            <a:r>
              <a:rPr lang="es-PE" i="1" dirty="0" err="1" smtClean="0"/>
              <a:t>Five</a:t>
            </a:r>
            <a:r>
              <a:rPr lang="es-PE" i="1" dirty="0" smtClean="0"/>
              <a:t> </a:t>
            </a:r>
            <a:r>
              <a:rPr lang="es-PE" dirty="0" smtClean="0"/>
              <a:t> en torno a los modelos descritos en el componente previo.</a:t>
            </a:r>
          </a:p>
          <a:p>
            <a:pPr lvl="1"/>
            <a:r>
              <a:rPr lang="es-PE" dirty="0" smtClean="0"/>
              <a:t>Red Neuronal de una capa oculta compuesta de 64 neuronas. Función </a:t>
            </a:r>
            <a:r>
              <a:rPr lang="es-PE" dirty="0" err="1" smtClean="0"/>
              <a:t>Sigmoidal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Totalmente dependiente de los modelos anteriores.</a:t>
            </a:r>
          </a:p>
          <a:p>
            <a:pPr lvl="1"/>
            <a:r>
              <a:rPr lang="es-PE" dirty="0" smtClean="0"/>
              <a:t>Debate acerca de rendimiento. Uso constante.</a:t>
            </a:r>
          </a:p>
          <a:p>
            <a:pPr lvl="1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61" y="3835960"/>
            <a:ext cx="6404959" cy="26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Personalidad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Personalidad Estática. Debate.</a:t>
            </a:r>
          </a:p>
          <a:p>
            <a:r>
              <a:rPr lang="es-PE" dirty="0" smtClean="0"/>
              <a:t>Se capta al inicio del juego.</a:t>
            </a:r>
          </a:p>
          <a:p>
            <a:r>
              <a:rPr lang="es-PE" i="1" dirty="0" err="1" smtClean="0"/>
              <a:t>The</a:t>
            </a:r>
            <a:r>
              <a:rPr lang="es-PE" i="1" dirty="0" smtClean="0"/>
              <a:t> Big </a:t>
            </a:r>
            <a:r>
              <a:rPr lang="es-PE" i="1" dirty="0" err="1" smtClean="0"/>
              <a:t>Five</a:t>
            </a:r>
            <a:r>
              <a:rPr lang="es-PE" i="1" dirty="0" smtClean="0"/>
              <a:t> </a:t>
            </a:r>
            <a:r>
              <a:rPr lang="es-PE" dirty="0" smtClean="0"/>
              <a:t> requiere el uso de un cuestionario compuesto por 64 preguntas. Impráctico.</a:t>
            </a:r>
          </a:p>
          <a:p>
            <a:r>
              <a:rPr lang="es-PE" dirty="0" smtClean="0"/>
              <a:t>Uso de  BF-10, una versión resumida de 10 preguntas. Rápido.</a:t>
            </a:r>
          </a:p>
          <a:p>
            <a:r>
              <a:rPr lang="es-PE" dirty="0" smtClean="0"/>
              <a:t>No es posible hacer preguntas en un videojuego.  Aplicación de escenas.</a:t>
            </a:r>
          </a:p>
          <a:p>
            <a:pPr lvl="1"/>
            <a:r>
              <a:rPr lang="es-PE" dirty="0" smtClean="0"/>
              <a:t>10 escenas que ofrecen problemáticas capaces de devolver datos en relación a BF-10.</a:t>
            </a:r>
          </a:p>
          <a:p>
            <a:r>
              <a:rPr lang="es-PE" dirty="0" smtClean="0"/>
              <a:t>Mantenemos inmersión.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570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Planeamiento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234" y="1264555"/>
            <a:ext cx="8915400" cy="5361713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Las misiones son cruciales pero aburridas si siempre son las mismas. </a:t>
            </a:r>
          </a:p>
          <a:p>
            <a:r>
              <a:rPr lang="es-PE" dirty="0" smtClean="0"/>
              <a:t>Creamos el factor dinamismo en torno a los datos del jugador.</a:t>
            </a:r>
          </a:p>
          <a:p>
            <a:r>
              <a:rPr lang="es-PE" dirty="0" smtClean="0"/>
              <a:t>Se representa como: </a:t>
            </a:r>
            <a:r>
              <a:rPr lang="es-PE" i="1" dirty="0" smtClean="0"/>
              <a:t>Q = (P, S0, G, H).</a:t>
            </a:r>
          </a:p>
          <a:p>
            <a:pPr lvl="1"/>
            <a:r>
              <a:rPr lang="es-PE" dirty="0" smtClean="0"/>
              <a:t>En done P es un conjunto de literales que juntos describen el desenvolvimiento de la misión.</a:t>
            </a:r>
          </a:p>
          <a:p>
            <a:pPr lvl="1"/>
            <a:r>
              <a:rPr lang="es-PE" dirty="0" smtClean="0"/>
              <a:t>S0 es un subconjunto de P. </a:t>
            </a:r>
            <a:r>
              <a:rPr lang="es-PE" i="1" dirty="0" err="1" smtClean="0"/>
              <a:t>Subjects</a:t>
            </a:r>
            <a:r>
              <a:rPr lang="es-PE" i="1" dirty="0" smtClean="0"/>
              <a:t>.</a:t>
            </a:r>
            <a:endParaRPr lang="es-PE" dirty="0" smtClean="0"/>
          </a:p>
          <a:p>
            <a:pPr lvl="1"/>
            <a:r>
              <a:rPr lang="es-PE" dirty="0" smtClean="0"/>
              <a:t>G representa los objetivos de una función. </a:t>
            </a:r>
            <a:r>
              <a:rPr lang="es-PE" i="1" dirty="0" err="1" smtClean="0"/>
              <a:t>Goals</a:t>
            </a:r>
            <a:r>
              <a:rPr lang="es-PE" i="1" dirty="0" smtClean="0"/>
              <a:t>. </a:t>
            </a:r>
            <a:r>
              <a:rPr lang="es-PE" dirty="0" smtClean="0"/>
              <a:t>Una misión puede tener múltiples objetivos descritos como </a:t>
            </a:r>
            <a:r>
              <a:rPr lang="es-PE" i="1" dirty="0" smtClean="0"/>
              <a:t>G1, G2, G3.. </a:t>
            </a:r>
            <a:r>
              <a:rPr lang="es-PE" dirty="0" smtClean="0"/>
              <a:t>El orden dado por el </a:t>
            </a:r>
            <a:r>
              <a:rPr lang="es-PE" dirty="0" err="1" smtClean="0"/>
              <a:t>Quest</a:t>
            </a:r>
            <a:r>
              <a:rPr lang="es-PE" dirty="0" smtClean="0"/>
              <a:t> </a:t>
            </a:r>
            <a:r>
              <a:rPr lang="es-PE" dirty="0" err="1" smtClean="0"/>
              <a:t>Planner</a:t>
            </a:r>
            <a:r>
              <a:rPr lang="es-PE" dirty="0" smtClean="0"/>
              <a:t> define el orden de sucesos que seguirá la misión. </a:t>
            </a:r>
            <a:endParaRPr lang="es-PE" dirty="0"/>
          </a:p>
          <a:p>
            <a:pPr lvl="2"/>
            <a:r>
              <a:rPr lang="es-PE" dirty="0" smtClean="0"/>
              <a:t>G1 = </a:t>
            </a:r>
            <a:r>
              <a:rPr lang="es-PE" dirty="0" err="1" smtClean="0"/>
              <a:t>dead</a:t>
            </a:r>
            <a:r>
              <a:rPr lang="es-PE" dirty="0" smtClean="0"/>
              <a:t>(</a:t>
            </a:r>
            <a:r>
              <a:rPr lang="es-PE" dirty="0" err="1" smtClean="0"/>
              <a:t>annie</a:t>
            </a:r>
            <a:r>
              <a:rPr lang="es-PE" dirty="0" smtClean="0"/>
              <a:t>), en donde </a:t>
            </a:r>
            <a:r>
              <a:rPr lang="es-PE" i="1" dirty="0" err="1" smtClean="0"/>
              <a:t>dead</a:t>
            </a:r>
            <a:r>
              <a:rPr lang="es-PE" i="1" dirty="0" smtClean="0"/>
              <a:t> y </a:t>
            </a:r>
            <a:r>
              <a:rPr lang="es-PE" i="1" dirty="0" err="1" smtClean="0"/>
              <a:t>annie</a:t>
            </a:r>
            <a:r>
              <a:rPr lang="es-PE" i="1" dirty="0" smtClean="0"/>
              <a:t> </a:t>
            </a:r>
            <a:r>
              <a:rPr lang="es-PE" dirty="0" smtClean="0"/>
              <a:t> son elementos de P.</a:t>
            </a:r>
          </a:p>
          <a:p>
            <a:pPr lvl="1" algn="just"/>
            <a:r>
              <a:rPr lang="es-PE" dirty="0" smtClean="0"/>
              <a:t>H es una proposición lógica que define la condiciones necesarias para lanzar los objetivos en una función. Se define como el par compuesto </a:t>
            </a:r>
            <a:r>
              <a:rPr lang="es-PE" i="1" dirty="0" smtClean="0"/>
              <a:t>(Ci, Ti) </a:t>
            </a:r>
            <a:r>
              <a:rPr lang="es-PE" dirty="0" smtClean="0"/>
              <a:t>se lee: “Si Ci entonces Ti.” </a:t>
            </a:r>
          </a:p>
          <a:p>
            <a:pPr lvl="2" algn="just"/>
            <a:r>
              <a:rPr lang="es-PE" i="1" dirty="0" smtClean="0"/>
              <a:t>Ci </a:t>
            </a:r>
            <a:r>
              <a:rPr lang="es-PE" dirty="0" smtClean="0"/>
              <a:t>es una condición que describe la necesidad de cierta cantidad de cualquiera de los rasgos de </a:t>
            </a:r>
            <a:r>
              <a:rPr lang="es-PE" i="1" dirty="0" err="1" smtClean="0"/>
              <a:t>The</a:t>
            </a:r>
            <a:r>
              <a:rPr lang="es-PE" i="1" dirty="0" smtClean="0"/>
              <a:t> Big </a:t>
            </a:r>
            <a:r>
              <a:rPr lang="es-PE" i="1" dirty="0" err="1" smtClean="0"/>
              <a:t>Five</a:t>
            </a:r>
            <a:r>
              <a:rPr lang="es-PE" i="1" dirty="0" smtClean="0"/>
              <a:t> para ser cierto.</a:t>
            </a:r>
          </a:p>
          <a:p>
            <a:pPr lvl="2" algn="just"/>
            <a:r>
              <a:rPr lang="es-PE" i="1" dirty="0" smtClean="0"/>
              <a:t>Ti </a:t>
            </a:r>
            <a:r>
              <a:rPr lang="es-PE" dirty="0" smtClean="0"/>
              <a:t>se alimenta directamente del </a:t>
            </a:r>
            <a:r>
              <a:rPr lang="es-PE" i="1" dirty="0" err="1" smtClean="0"/>
              <a:t>Quest</a:t>
            </a:r>
            <a:r>
              <a:rPr lang="es-PE" i="1" dirty="0" smtClean="0"/>
              <a:t> Library </a:t>
            </a:r>
            <a:r>
              <a:rPr lang="es-PE" dirty="0" smtClean="0"/>
              <a:t> y define el orden de sucesos a seguirse en caso se cumpla la condición </a:t>
            </a:r>
            <a:r>
              <a:rPr lang="es-PE" i="1" dirty="0" smtClean="0"/>
              <a:t>Ci.</a:t>
            </a:r>
          </a:p>
          <a:p>
            <a:pPr lvl="2" algn="just"/>
            <a:r>
              <a:rPr lang="es-PE" dirty="0" smtClean="0"/>
              <a:t> Por cierto cada misión posee un </a:t>
            </a:r>
            <a:r>
              <a:rPr lang="es-PE" i="1" dirty="0" smtClean="0"/>
              <a:t>Ti por defecto.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6293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8941" y="281616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PE" sz="6000" dirty="0" smtClean="0"/>
              <a:t>GRACIAS </a:t>
            </a:r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780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2716" y="887157"/>
            <a:ext cx="8911687" cy="1280890"/>
          </a:xfrm>
        </p:spPr>
        <p:txBody>
          <a:bodyPr/>
          <a:lstStyle/>
          <a:p>
            <a:r>
              <a:rPr lang="es-PE" dirty="0" smtClean="0"/>
              <a:t>Narración Interactiva.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9003" y="2168047"/>
            <a:ext cx="8915400" cy="3777622"/>
          </a:xfrm>
        </p:spPr>
        <p:txBody>
          <a:bodyPr/>
          <a:lstStyle/>
          <a:p>
            <a:r>
              <a:rPr lang="es-PE" dirty="0" smtClean="0"/>
              <a:t>Contar historias no es fácil. </a:t>
            </a:r>
            <a:endParaRPr lang="es-PE" dirty="0"/>
          </a:p>
          <a:p>
            <a:r>
              <a:rPr lang="es-PE" dirty="0" smtClean="0"/>
              <a:t>Agrupar sucesos de forma clara y entretenida. Inteligencia Narrativa.</a:t>
            </a:r>
          </a:p>
          <a:p>
            <a:r>
              <a:rPr lang="es-PE" dirty="0" smtClean="0"/>
              <a:t>Factor interactivo. Darle al usuario la capacidad de influir en la historia.</a:t>
            </a:r>
          </a:p>
          <a:p>
            <a:r>
              <a:rPr lang="es-PE" dirty="0" smtClean="0"/>
              <a:t>Mejora la inmersión, pero es riesgoso si no se sabe definir los límites de influencia. Mantener coherencia de sucesos.</a:t>
            </a:r>
          </a:p>
          <a:p>
            <a:r>
              <a:rPr lang="es-PE" dirty="0" smtClean="0"/>
              <a:t>Videojuegos como expresión máxima de la narración interactiva.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669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Interactividad en Videojuegos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s-PE" dirty="0" smtClean="0"/>
              <a:t>Responder a los datos dejados por el jugador. </a:t>
            </a:r>
          </a:p>
          <a:p>
            <a:r>
              <a:rPr lang="es-PE" dirty="0" smtClean="0"/>
              <a:t>Dichos datos pueden ser consientes (toma de decisiones a voluntad) o inconscientes (datos que el jugador no controla).</a:t>
            </a:r>
          </a:p>
          <a:p>
            <a:r>
              <a:rPr lang="es-PE" dirty="0" smtClean="0"/>
              <a:t>Enfoque tradicional está orientado a al desenvolvimiento de la historia mediante toma de decisiones consientes. </a:t>
            </a:r>
          </a:p>
          <a:p>
            <a:pPr lvl="1"/>
            <a:r>
              <a:rPr lang="es-PE" dirty="0" smtClean="0"/>
              <a:t>Algunos pocos sistemas tales como </a:t>
            </a:r>
            <a:r>
              <a:rPr lang="es-PE" i="1" dirty="0" smtClean="0"/>
              <a:t>director y director 2.0 </a:t>
            </a:r>
            <a:r>
              <a:rPr lang="es-PE" dirty="0" smtClean="0"/>
              <a:t>utilizan ambos enfoques.</a:t>
            </a:r>
          </a:p>
          <a:p>
            <a:r>
              <a:rPr lang="es-PE" dirty="0" smtClean="0"/>
              <a:t>Enfoque propuesto implica el uso de datos tales como la personalidad y el comportamiento. Datos que el jugador no controla.</a:t>
            </a:r>
          </a:p>
          <a:p>
            <a:r>
              <a:rPr lang="es-PE" dirty="0" smtClean="0"/>
              <a:t>Las respuestas pueden agruparse en: Alteración de Mecánicas y Dinamismo Narrativo.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72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Personalidad y Comportamiento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82663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Personalidad y Comportamiento poseen significados distintos.</a:t>
            </a:r>
          </a:p>
          <a:p>
            <a:pPr lvl="1"/>
            <a:r>
              <a:rPr lang="es-PE" dirty="0" smtClean="0"/>
              <a:t>Personalidad: Es una característica estática del ser humano  que influye en sus acciones, en su forma de pensar y en su forma de actuar.</a:t>
            </a:r>
          </a:p>
          <a:p>
            <a:pPr lvl="1"/>
            <a:r>
              <a:rPr lang="es-PE" dirty="0" smtClean="0"/>
              <a:t>Comportamiento: Característica dinámica del ser humano.  Es una consecuencia directa de la personalidad  y se desenvuelve bajo el contexto situacional de la persona.</a:t>
            </a:r>
          </a:p>
          <a:p>
            <a:r>
              <a:rPr lang="es-PE" dirty="0" smtClean="0"/>
              <a:t>Tanto la personalidad como el comportamiento son datos que el jugador deja en el juego de forma inconsciente.  </a:t>
            </a:r>
          </a:p>
          <a:p>
            <a:r>
              <a:rPr lang="es-PE" dirty="0" smtClean="0"/>
              <a:t>Pueden concretarse en torno a modelos que posteriormente utilizaremos en nuestro videojuego. </a:t>
            </a:r>
            <a:endParaRPr lang="es-PE" dirty="0"/>
          </a:p>
          <a:p>
            <a:r>
              <a:rPr lang="es-PE" dirty="0" smtClean="0"/>
              <a:t>Es conveniente utilizar la personalidad y el comportamiento pues representan las constantes de adaptación que el juego le otorga al usuario.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88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Algunos trabajos relacionados.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primeras implementaciones que consideraron la personalidad y el comportamiento utilizaban la definición de </a:t>
            </a:r>
            <a:r>
              <a:rPr lang="es-PE" i="1" dirty="0" smtClean="0"/>
              <a:t>Player </a:t>
            </a:r>
            <a:r>
              <a:rPr lang="es-PE" i="1" dirty="0" err="1" smtClean="0"/>
              <a:t>Types</a:t>
            </a:r>
            <a:r>
              <a:rPr lang="es-PE" i="1" dirty="0" smtClean="0"/>
              <a:t>. </a:t>
            </a:r>
            <a:endParaRPr lang="es-PE" i="1" dirty="0"/>
          </a:p>
          <a:p>
            <a:pPr lvl="1"/>
            <a:r>
              <a:rPr lang="es-PE" i="1" dirty="0" smtClean="0"/>
              <a:t>Richard </a:t>
            </a:r>
            <a:r>
              <a:rPr lang="es-PE" i="1" dirty="0" err="1" smtClean="0"/>
              <a:t>Bartle</a:t>
            </a:r>
            <a:r>
              <a:rPr lang="es-PE" i="1" dirty="0" smtClean="0"/>
              <a:t> 1996 con cuatro arquetipos de jugador: Misiones, Sociables, Manipuladores y Asesinos.</a:t>
            </a:r>
          </a:p>
          <a:p>
            <a:pPr lvl="1"/>
            <a:r>
              <a:rPr lang="es-PE" i="1" dirty="0" smtClean="0"/>
              <a:t>Derivada de esta aparece la clasificación de </a:t>
            </a:r>
            <a:r>
              <a:rPr lang="es-PE" i="1" dirty="0" err="1" smtClean="0"/>
              <a:t>Bateman</a:t>
            </a:r>
            <a:r>
              <a:rPr lang="es-PE" i="1" dirty="0" smtClean="0"/>
              <a:t> y Bonn: Conquistadores, Gestores, Vagabundos y Participantes. Acá se utilizan indicadores de personalidad descritos en tres factores: Objetivos, Entorno Social y Experiencia de Inmersión.</a:t>
            </a:r>
          </a:p>
          <a:p>
            <a:pPr lvl="1"/>
            <a:r>
              <a:rPr lang="es-PE" i="1" dirty="0" smtClean="0"/>
              <a:t>Finalmente </a:t>
            </a:r>
            <a:r>
              <a:rPr lang="es-PE" i="1" dirty="0" err="1" smtClean="0"/>
              <a:t>Nacke</a:t>
            </a:r>
            <a:r>
              <a:rPr lang="es-PE" i="1" dirty="0" smtClean="0"/>
              <a:t> con un modelo derivado del campo </a:t>
            </a:r>
            <a:r>
              <a:rPr lang="es-PE" i="1" dirty="0" err="1" smtClean="0"/>
              <a:t>nuerobiógico</a:t>
            </a:r>
            <a:r>
              <a:rPr lang="es-PE" i="1" dirty="0" smtClean="0"/>
              <a:t>: Buscadores, Supervivientes, Temerarios, Manipuladores,  Conquistadores, Sociables y Misiones. </a:t>
            </a:r>
          </a:p>
          <a:p>
            <a:pPr lvl="1"/>
            <a:r>
              <a:rPr lang="es-PE" dirty="0" smtClean="0"/>
              <a:t>Problemática del Arquetipo.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46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7651" y="755737"/>
            <a:ext cx="8915400" cy="5131496"/>
          </a:xfrm>
        </p:spPr>
        <p:txBody>
          <a:bodyPr>
            <a:normAutofit/>
          </a:bodyPr>
          <a:lstStyle/>
          <a:p>
            <a:r>
              <a:rPr lang="es-PE" dirty="0" smtClean="0"/>
              <a:t>Tras la falla de los arquetipos aparecieron los modelos con “aproximación de la personalidad”</a:t>
            </a:r>
          </a:p>
          <a:p>
            <a:pPr lvl="1"/>
            <a:r>
              <a:rPr lang="es-PE" dirty="0" err="1" smtClean="0"/>
              <a:t>Missura</a:t>
            </a:r>
            <a:r>
              <a:rPr lang="es-PE" dirty="0" smtClean="0"/>
              <a:t> y </a:t>
            </a:r>
            <a:r>
              <a:rPr lang="es-PE" dirty="0" err="1" smtClean="0"/>
              <a:t>Gärtner</a:t>
            </a:r>
            <a:r>
              <a:rPr lang="es-PE" dirty="0" smtClean="0"/>
              <a:t> presentaron un sistema para la adaptación de mecánicas en torno a un modelo de personalidad. Aparición de los vectores de personalidad.</a:t>
            </a:r>
          </a:p>
          <a:p>
            <a:pPr lvl="1"/>
            <a:r>
              <a:rPr lang="es-PE" dirty="0" smtClean="0"/>
              <a:t>Weber y Mateas propusieron un algoritmo capaz de clasificar a los jugadores en torno a las estrategias que estos seguían. </a:t>
            </a:r>
            <a:r>
              <a:rPr lang="es-PE" i="1" dirty="0" err="1" smtClean="0"/>
              <a:t>StartCraft</a:t>
            </a:r>
            <a:r>
              <a:rPr lang="es-PE" i="1" dirty="0" smtClean="0"/>
              <a:t>.</a:t>
            </a:r>
            <a:endParaRPr lang="es-PE" dirty="0" smtClean="0"/>
          </a:p>
          <a:p>
            <a:pPr lvl="1"/>
            <a:r>
              <a:rPr lang="es-PE" dirty="0" err="1" smtClean="0"/>
              <a:t>Spronck</a:t>
            </a:r>
            <a:r>
              <a:rPr lang="es-PE" dirty="0" smtClean="0"/>
              <a:t> y Den </a:t>
            </a:r>
            <a:r>
              <a:rPr lang="es-PE" dirty="0" err="1" smtClean="0"/>
              <a:t>Teuling</a:t>
            </a:r>
            <a:r>
              <a:rPr lang="es-PE" dirty="0" smtClean="0"/>
              <a:t> establecieron un modelo que analizaba las preferencias del jugador para adaptar las mecánicas del juego.</a:t>
            </a:r>
          </a:p>
          <a:p>
            <a:pPr lvl="1"/>
            <a:endParaRPr lang="es-PE" dirty="0"/>
          </a:p>
          <a:p>
            <a:r>
              <a:rPr lang="es-PE" dirty="0" smtClean="0"/>
              <a:t>Tras estos modelos, aparecieron implementación que empezaron a considerar el modelo de comportamiento.</a:t>
            </a:r>
          </a:p>
          <a:p>
            <a:pPr lvl="1"/>
            <a:r>
              <a:rPr lang="es-PE" dirty="0" smtClean="0"/>
              <a:t>El más destacable es </a:t>
            </a:r>
            <a:r>
              <a:rPr lang="es-PE" i="1" dirty="0" err="1" smtClean="0"/>
              <a:t>Miracle</a:t>
            </a:r>
            <a:r>
              <a:rPr lang="es-PE" i="1" dirty="0" smtClean="0"/>
              <a:t> </a:t>
            </a:r>
            <a:r>
              <a:rPr lang="es-PE" dirty="0" smtClean="0"/>
              <a:t>presentado por </a:t>
            </a:r>
            <a:r>
              <a:rPr lang="es-PE" dirty="0" err="1" smtClean="0"/>
              <a:t>Seif</a:t>
            </a:r>
            <a:r>
              <a:rPr lang="es-PE" dirty="0" smtClean="0"/>
              <a:t> El-</a:t>
            </a:r>
            <a:r>
              <a:rPr lang="es-PE" dirty="0" err="1" smtClean="0"/>
              <a:t>Nasr</a:t>
            </a:r>
            <a:r>
              <a:rPr lang="es-PE" dirty="0" smtClean="0"/>
              <a:t>. Este modelo estaba orientado a dinamizar el </a:t>
            </a:r>
            <a:r>
              <a:rPr lang="es-PE" i="1" dirty="0" err="1" smtClean="0"/>
              <a:t>StoryTelling</a:t>
            </a:r>
            <a:r>
              <a:rPr lang="es-PE" i="1" dirty="0" smtClean="0"/>
              <a:t> </a:t>
            </a:r>
            <a:r>
              <a:rPr lang="es-PE" dirty="0" smtClean="0"/>
              <a:t> utilizando vectores de personalidad y comportamiento.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529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Técnica a Implementar: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645085"/>
            <a:ext cx="8915400" cy="4342356"/>
          </a:xfrm>
        </p:spPr>
        <p:txBody>
          <a:bodyPr/>
          <a:lstStyle/>
          <a:p>
            <a:r>
              <a:rPr lang="es-PE" dirty="0" smtClean="0"/>
              <a:t>Proponemos un sistema aplicable en un videojuego capaz de alterar sus mecánicas y su historia en relación a los modelos de personalidad y comportamiento que se obtengan del jugador.</a:t>
            </a:r>
          </a:p>
          <a:p>
            <a:r>
              <a:rPr lang="es-PE" b="1" dirty="0" smtClean="0"/>
              <a:t>Sistema de Alteración y Planeamiento - Estructura:</a:t>
            </a:r>
          </a:p>
          <a:p>
            <a:pPr lvl="1"/>
            <a:r>
              <a:rPr lang="es-PE" dirty="0" smtClean="0"/>
              <a:t>Misiones por jerarquía (teoría).</a:t>
            </a:r>
          </a:p>
          <a:p>
            <a:pPr lvl="1"/>
            <a:r>
              <a:rPr lang="es-PE" dirty="0" smtClean="0"/>
              <a:t>Arquitectura del sistema (Implementación).</a:t>
            </a:r>
          </a:p>
          <a:p>
            <a:pPr lvl="1"/>
            <a:r>
              <a:rPr lang="es-PE" dirty="0" smtClean="0"/>
              <a:t>Modelo de Comportamiento (Implementación).</a:t>
            </a:r>
          </a:p>
          <a:p>
            <a:pPr lvl="1"/>
            <a:r>
              <a:rPr lang="es-PE" dirty="0" smtClean="0"/>
              <a:t>Modelo de Personalidad </a:t>
            </a:r>
            <a:r>
              <a:rPr lang="es-PE" dirty="0"/>
              <a:t>(Implementación)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Modelo de Planeamiento </a:t>
            </a:r>
            <a:r>
              <a:rPr lang="es-PE" dirty="0"/>
              <a:t>(Implementación)</a:t>
            </a:r>
            <a:r>
              <a:rPr lang="es-PE" dirty="0" smtClean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1079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Misiones por Jerarquía.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Descritas también bajo el nombre de </a:t>
            </a:r>
            <a:r>
              <a:rPr lang="es-PE" i="1" dirty="0" err="1" smtClean="0"/>
              <a:t>Quest</a:t>
            </a:r>
            <a:r>
              <a:rPr lang="es-PE" i="1" dirty="0" smtClean="0"/>
              <a:t>.</a:t>
            </a:r>
          </a:p>
          <a:p>
            <a:r>
              <a:rPr lang="es-PE" dirty="0" smtClean="0"/>
              <a:t>Una misión por jerarquía se caracteriza por generar dependencia, entre la misión actual y su padre.</a:t>
            </a:r>
          </a:p>
          <a:p>
            <a:r>
              <a:rPr lang="es-PE" dirty="0" smtClean="0"/>
              <a:t>Los resultados de un misión afectan de forma directa a la misión de donde provienen.</a:t>
            </a:r>
          </a:p>
          <a:p>
            <a:r>
              <a:rPr lang="es-PE" dirty="0" smtClean="0"/>
              <a:t>Una historia puede verse como una gran misión.</a:t>
            </a:r>
          </a:p>
          <a:p>
            <a:r>
              <a:rPr lang="es-PE" dirty="0" smtClean="0"/>
              <a:t>Sin embargo, las misiones no solo engloban conceptos derivados de la historia. También albergan datos relacionados al estado del mundo, jugador, etc.</a:t>
            </a:r>
          </a:p>
          <a:p>
            <a:r>
              <a:rPr lang="es-PE" dirty="0" smtClean="0"/>
              <a:t>El término </a:t>
            </a:r>
            <a:r>
              <a:rPr lang="es-PE" i="1" dirty="0" err="1" smtClean="0"/>
              <a:t>event</a:t>
            </a:r>
            <a:r>
              <a:rPr lang="es-PE" dirty="0" smtClean="0"/>
              <a:t> se entiende como un estado en específico que debe alcanzar un misión para lanzar un respuesta  por parte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08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del Sistema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1951" y="1670137"/>
            <a:ext cx="9237401" cy="3777622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El sistema estará compuesto por los siguientes módulos.</a:t>
            </a:r>
          </a:p>
          <a:p>
            <a:pPr lvl="1"/>
            <a:r>
              <a:rPr lang="es-PE" dirty="0" err="1" smtClean="0"/>
              <a:t>Quest</a:t>
            </a:r>
            <a:r>
              <a:rPr lang="es-PE" dirty="0" smtClean="0"/>
              <a:t> </a:t>
            </a:r>
            <a:r>
              <a:rPr lang="es-PE" dirty="0" err="1" smtClean="0"/>
              <a:t>Planner</a:t>
            </a:r>
            <a:r>
              <a:rPr lang="es-PE" dirty="0" smtClean="0"/>
              <a:t>: Encargado de definir el orden de sucesos que seguirá una misión. Involucra al Modelo de Planeamiento.</a:t>
            </a:r>
          </a:p>
          <a:p>
            <a:pPr lvl="1"/>
            <a:r>
              <a:rPr lang="es-PE" dirty="0" err="1" smtClean="0"/>
              <a:t>Quest</a:t>
            </a:r>
            <a:r>
              <a:rPr lang="es-PE" dirty="0" smtClean="0"/>
              <a:t> Monitor: Verifica si se sigue el orden de sucesos establecidos en una misión. En caso se detecta un error queda a cargo de modificar la línea narrativa.</a:t>
            </a:r>
          </a:p>
          <a:p>
            <a:pPr lvl="1"/>
            <a:r>
              <a:rPr lang="es-PE" dirty="0" err="1" smtClean="0"/>
              <a:t>Quest</a:t>
            </a:r>
            <a:r>
              <a:rPr lang="es-PE" dirty="0" smtClean="0"/>
              <a:t> Manager: Mantiene múltiples instancias del </a:t>
            </a:r>
            <a:r>
              <a:rPr lang="es-PE" dirty="0" err="1" smtClean="0"/>
              <a:t>Quest</a:t>
            </a:r>
            <a:r>
              <a:rPr lang="es-PE" dirty="0" smtClean="0"/>
              <a:t> Monitor.</a:t>
            </a:r>
          </a:p>
          <a:p>
            <a:pPr lvl="1"/>
            <a:r>
              <a:rPr lang="es-PE" dirty="0" err="1" smtClean="0"/>
              <a:t>Quest</a:t>
            </a:r>
            <a:r>
              <a:rPr lang="es-PE" dirty="0" smtClean="0"/>
              <a:t> Library: Almacén de misiones.</a:t>
            </a:r>
          </a:p>
          <a:p>
            <a:pPr lvl="1"/>
            <a:r>
              <a:rPr lang="es-PE" dirty="0" err="1" smtClean="0"/>
              <a:t>Game</a:t>
            </a:r>
            <a:r>
              <a:rPr lang="es-PE" dirty="0" smtClean="0"/>
              <a:t> Manager: Administrador del Juego.</a:t>
            </a:r>
          </a:p>
          <a:p>
            <a:pPr lvl="1"/>
            <a:r>
              <a:rPr lang="es-PE" dirty="0" err="1" smtClean="0"/>
              <a:t>World</a:t>
            </a:r>
            <a:r>
              <a:rPr lang="es-PE" dirty="0" smtClean="0"/>
              <a:t> </a:t>
            </a:r>
            <a:r>
              <a:rPr lang="es-PE" dirty="0" err="1" smtClean="0"/>
              <a:t>State</a:t>
            </a:r>
            <a:r>
              <a:rPr lang="es-PE" dirty="0" smtClean="0"/>
              <a:t>: Mantiene las constantes del mundo. Es el encargado de alterar las mecánicas del juego.</a:t>
            </a:r>
          </a:p>
          <a:p>
            <a:pPr lvl="1"/>
            <a:r>
              <a:rPr lang="es-PE" dirty="0" smtClean="0"/>
              <a:t>Player </a:t>
            </a:r>
            <a:r>
              <a:rPr lang="es-PE" dirty="0" err="1" smtClean="0"/>
              <a:t>Model</a:t>
            </a:r>
            <a:r>
              <a:rPr lang="es-PE" dirty="0" smtClean="0"/>
              <a:t>: Define, obtiene y mantiene los modelos de personalidad y comportamiento del jugador. </a:t>
            </a:r>
          </a:p>
        </p:txBody>
      </p:sp>
    </p:spTree>
    <p:extLst>
      <p:ext uri="{BB962C8B-B14F-4D97-AF65-F5344CB8AC3E}">
        <p14:creationId xmlns:p14="http://schemas.microsoft.com/office/powerpoint/2010/main" val="169008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1346</Words>
  <Application>Microsoft Office PowerPoint</Application>
  <PresentationFormat>Panorámica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Narración Interactiva: Un enfoque aplicando la personalidad y el comportamiento del jugador en el desarrollo de la historia.</vt:lpstr>
      <vt:lpstr>Narración Interactiva.</vt:lpstr>
      <vt:lpstr>Interactividad en Videojuegos</vt:lpstr>
      <vt:lpstr>Personalidad y Comportamiento</vt:lpstr>
      <vt:lpstr>Algunos trabajos relacionados.</vt:lpstr>
      <vt:lpstr>Presentación de PowerPoint</vt:lpstr>
      <vt:lpstr>Técnica a Implementar:</vt:lpstr>
      <vt:lpstr>Misiones por Jerarquía.</vt:lpstr>
      <vt:lpstr>Arquitectura del Sistema</vt:lpstr>
      <vt:lpstr>Modelo de Comportamiento</vt:lpstr>
      <vt:lpstr>Presentación de PowerPoint</vt:lpstr>
      <vt:lpstr>Modelo de Personalidad</vt:lpstr>
      <vt:lpstr>Modelo de Planeamiento</vt:lpstr>
      <vt:lpstr>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Narración Interactiva: Un enfoque aplicando la personalidad y el comportamiento del jugador en el desarrollo de la historia.</dc:title>
  <dc:creator>Usuario de Windows</dc:creator>
  <cp:lastModifiedBy>Usuario de Windows</cp:lastModifiedBy>
  <cp:revision>15</cp:revision>
  <dcterms:created xsi:type="dcterms:W3CDTF">2019-05-15T16:22:32Z</dcterms:created>
  <dcterms:modified xsi:type="dcterms:W3CDTF">2019-05-15T23:11:23Z</dcterms:modified>
</cp:coreProperties>
</file>