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30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D771-C056-44B4-8944-590972614FAC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934D8-19CB-4954-A9E3-4F19A053ED1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66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0934D8-19CB-4954-A9E3-4F19A053ED1A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911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206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061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339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658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104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4898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6711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327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64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7120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25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8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52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95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523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625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84B08-7123-4594-88ED-941C080C0377}" type="datetimeFigureOut">
              <a:rPr lang="es-PE" smtClean="0"/>
              <a:t>19/10/2019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B8D31F0-E031-4A4E-9A36-7BBA3C9A453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270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25041" y="1419408"/>
            <a:ext cx="9144000" cy="2387600"/>
          </a:xfrm>
        </p:spPr>
        <p:txBody>
          <a:bodyPr>
            <a:noAutofit/>
          </a:bodyPr>
          <a:lstStyle/>
          <a:p>
            <a:r>
              <a:rPr lang="es-PE" sz="4000" dirty="0" smtClean="0"/>
              <a:t>CARDINAL:</a:t>
            </a:r>
            <a:br>
              <a:rPr lang="es-PE" sz="4000" dirty="0" smtClean="0"/>
            </a:br>
            <a:r>
              <a:rPr lang="es-PE" sz="3200" dirty="0" smtClean="0"/>
              <a:t>Generación Procedural de </a:t>
            </a:r>
            <a:r>
              <a:rPr lang="es-PE" sz="3200" i="1" dirty="0" smtClean="0"/>
              <a:t>Quest </a:t>
            </a:r>
            <a:r>
              <a:rPr lang="es-PE" sz="3200" dirty="0" smtClean="0"/>
              <a:t>basados en Modelos de Personalidad para videojuegos del Género RPG</a:t>
            </a:r>
            <a:endParaRPr lang="es-PE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25041" y="4316021"/>
            <a:ext cx="9144000" cy="1655762"/>
          </a:xfrm>
        </p:spPr>
        <p:txBody>
          <a:bodyPr/>
          <a:lstStyle/>
          <a:p>
            <a:r>
              <a:rPr lang="es-PE" dirty="0" smtClean="0"/>
              <a:t>José David Mamani Vilca</a:t>
            </a:r>
          </a:p>
          <a:p>
            <a:r>
              <a:rPr lang="es-PE" dirty="0" smtClean="0"/>
              <a:t>jose.mamani.vilca@ucsp.edu.pe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20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465943"/>
            <a:ext cx="8915400" cy="3875315"/>
          </a:xfrm>
        </p:spPr>
        <p:txBody>
          <a:bodyPr/>
          <a:lstStyle/>
          <a:p>
            <a:r>
              <a:rPr lang="es-PE" b="1" dirty="0" smtClean="0"/>
              <a:t>Módulo de Planeamiento: </a:t>
            </a:r>
            <a:r>
              <a:rPr lang="es-PE" dirty="0" smtClean="0"/>
              <a:t>(Aplicando </a:t>
            </a:r>
            <a:r>
              <a:rPr lang="es-PE" i="1" dirty="0" err="1" smtClean="0"/>
              <a:t>Story</a:t>
            </a:r>
            <a:r>
              <a:rPr lang="es-PE" i="1" dirty="0" smtClean="0"/>
              <a:t> and </a:t>
            </a:r>
            <a:r>
              <a:rPr lang="es-PE" i="1" dirty="0" err="1" smtClean="0"/>
              <a:t>Discourse</a:t>
            </a:r>
            <a:r>
              <a:rPr lang="es-PE" dirty="0" smtClean="0"/>
              <a:t>)</a:t>
            </a:r>
            <a:endParaRPr lang="es-PE" b="1" dirty="0" smtClean="0"/>
          </a:p>
          <a:p>
            <a:pPr lvl="1"/>
            <a:r>
              <a:rPr lang="es-PE" b="1" dirty="0" smtClean="0"/>
              <a:t>Submódulo de Historias: </a:t>
            </a:r>
          </a:p>
          <a:p>
            <a:pPr lvl="2"/>
            <a:r>
              <a:rPr lang="es-PE" dirty="0" smtClean="0"/>
              <a:t>Utilizamos un Planificador HTN. </a:t>
            </a:r>
          </a:p>
          <a:p>
            <a:pPr lvl="2"/>
            <a:r>
              <a:rPr lang="es-PE" dirty="0" smtClean="0"/>
              <a:t>Un solo planificador, muchos personajes. Un solo estado inicial, muchos objetivos.</a:t>
            </a:r>
          </a:p>
          <a:p>
            <a:pPr lvl="2"/>
            <a:r>
              <a:rPr lang="es-PE" dirty="0" smtClean="0"/>
              <a:t>Aplicamos el modelo de personalidad de la siguiente manera. (Concepto Experimental)</a:t>
            </a:r>
          </a:p>
          <a:p>
            <a:pPr lvl="3"/>
            <a:r>
              <a:rPr lang="es-PE" dirty="0" smtClean="0"/>
              <a:t>Alto grado de extraversión prioriza la generación de </a:t>
            </a:r>
            <a:r>
              <a:rPr lang="es-PE" i="1" dirty="0" smtClean="0"/>
              <a:t>Quests </a:t>
            </a:r>
            <a:r>
              <a:rPr lang="es-PE" dirty="0" smtClean="0"/>
              <a:t>de Búsqueda.</a:t>
            </a:r>
          </a:p>
          <a:p>
            <a:pPr lvl="3"/>
            <a:r>
              <a:rPr lang="es-PE" dirty="0" smtClean="0"/>
              <a:t>Alto grado de apertura prioriza </a:t>
            </a:r>
            <a:r>
              <a:rPr lang="es-PE" i="1" dirty="0" smtClean="0"/>
              <a:t>Quests </a:t>
            </a:r>
            <a:r>
              <a:rPr lang="es-PE" dirty="0" smtClean="0"/>
              <a:t>de Exploración.</a:t>
            </a:r>
          </a:p>
          <a:p>
            <a:pPr lvl="3"/>
            <a:r>
              <a:rPr lang="es-PE" dirty="0" smtClean="0"/>
              <a:t>Alto grado de Responsabilidad prioriza </a:t>
            </a:r>
            <a:r>
              <a:rPr lang="es-PE" i="1" dirty="0" smtClean="0"/>
              <a:t>Quests </a:t>
            </a:r>
            <a:r>
              <a:rPr lang="es-PE" dirty="0" smtClean="0"/>
              <a:t>con carácter de Resistencia,</a:t>
            </a:r>
          </a:p>
          <a:p>
            <a:pPr lvl="3"/>
            <a:r>
              <a:rPr lang="es-PE" dirty="0" smtClean="0"/>
              <a:t>Alto grado de Amabilidad prioriza </a:t>
            </a:r>
            <a:r>
              <a:rPr lang="es-PE" i="1" dirty="0" smtClean="0"/>
              <a:t>Quests </a:t>
            </a:r>
            <a:r>
              <a:rPr lang="es-PE" dirty="0" smtClean="0"/>
              <a:t>de carácter de Búsqueda.</a:t>
            </a:r>
          </a:p>
          <a:p>
            <a:pPr lvl="3"/>
            <a:r>
              <a:rPr lang="es-PE" dirty="0" smtClean="0"/>
              <a:t>Alto grado de Estabilidad Emocional prioriza </a:t>
            </a:r>
            <a:r>
              <a:rPr lang="es-PE" i="1" dirty="0" smtClean="0"/>
              <a:t>Quests de </a:t>
            </a:r>
            <a:r>
              <a:rPr lang="es-PE" dirty="0" smtClean="0"/>
              <a:t>Resistencia.</a:t>
            </a:r>
          </a:p>
          <a:p>
            <a:pPr lvl="3"/>
            <a:endParaRPr lang="es-PE" dirty="0" smtClean="0"/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3589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2"/>
          <p:cNvSpPr>
            <a:spLocks noGrp="1"/>
          </p:cNvSpPr>
          <p:nvPr>
            <p:ph idx="1"/>
          </p:nvPr>
        </p:nvSpPr>
        <p:spPr>
          <a:xfrm>
            <a:off x="2589212" y="1465943"/>
            <a:ext cx="8915400" cy="3875315"/>
          </a:xfrm>
        </p:spPr>
        <p:txBody>
          <a:bodyPr/>
          <a:lstStyle/>
          <a:p>
            <a:r>
              <a:rPr lang="es-PE" b="1" dirty="0" smtClean="0"/>
              <a:t>Módulo de Planeamiento: </a:t>
            </a:r>
            <a:r>
              <a:rPr lang="es-PE" dirty="0" smtClean="0"/>
              <a:t>(Aplicando </a:t>
            </a:r>
            <a:r>
              <a:rPr lang="es-PE" i="1" dirty="0" err="1" smtClean="0"/>
              <a:t>Story</a:t>
            </a:r>
            <a:r>
              <a:rPr lang="es-PE" i="1" dirty="0" smtClean="0"/>
              <a:t> and </a:t>
            </a:r>
            <a:r>
              <a:rPr lang="es-PE" i="1" dirty="0" err="1" smtClean="0"/>
              <a:t>Discourse</a:t>
            </a:r>
            <a:r>
              <a:rPr lang="es-PE" dirty="0" smtClean="0"/>
              <a:t>)</a:t>
            </a:r>
            <a:endParaRPr lang="es-PE" b="1" dirty="0" smtClean="0"/>
          </a:p>
          <a:p>
            <a:pPr lvl="1"/>
            <a:r>
              <a:rPr lang="es-PE" b="1" dirty="0" smtClean="0"/>
              <a:t>Submódulo de Discurso: </a:t>
            </a:r>
          </a:p>
          <a:p>
            <a:pPr lvl="2"/>
            <a:r>
              <a:rPr lang="es-PE" dirty="0" smtClean="0"/>
              <a:t>Utilizamos un Modelo de Comportamiento derivado del Modelo de Personalidad.</a:t>
            </a:r>
          </a:p>
          <a:p>
            <a:pPr lvl="2"/>
            <a:r>
              <a:rPr lang="es-PE" dirty="0" smtClean="0"/>
              <a:t>Orientado a dinamizar las mecánicas del juego.</a:t>
            </a:r>
          </a:p>
          <a:p>
            <a:pPr lvl="2"/>
            <a:r>
              <a:rPr lang="es-PE" dirty="0" smtClean="0"/>
              <a:t>Establece patrones de comportamientos en los NPC. </a:t>
            </a:r>
          </a:p>
          <a:p>
            <a:pPr lvl="3"/>
            <a:r>
              <a:rPr lang="es-PE" dirty="0" smtClean="0"/>
              <a:t>Si la Red Neuronal detecta un comportamiento en el jugador, este submódulo responderá activando patrones de comportamiento en el NPC.</a:t>
            </a:r>
          </a:p>
          <a:p>
            <a:pPr lvl="3"/>
            <a:r>
              <a:rPr lang="es-PE" dirty="0" smtClean="0"/>
              <a:t>Si un jugador es muy violento, los enemigos serán más resistentes. Si un jugador es estratega, los enemigos  serán más astutos…</a:t>
            </a:r>
          </a:p>
          <a:p>
            <a:pPr lvl="2"/>
            <a:r>
              <a:rPr lang="es-PE" dirty="0" smtClean="0"/>
              <a:t>Otra característica de este submódulo es reestructurar la historia (No modificarla.)</a:t>
            </a:r>
          </a:p>
          <a:p>
            <a:pPr lvl="3"/>
            <a:r>
              <a:rPr lang="es-PE" dirty="0" smtClean="0"/>
              <a:t>Implica añadir o quitar eventos.</a:t>
            </a:r>
          </a:p>
          <a:p>
            <a:pPr lvl="3"/>
            <a:endParaRPr lang="es-PE" dirty="0" smtClean="0"/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812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75455" y="5232399"/>
            <a:ext cx="8547100" cy="990601"/>
          </a:xfrm>
        </p:spPr>
        <p:txBody>
          <a:bodyPr/>
          <a:lstStyle/>
          <a:p>
            <a:pPr marL="0" indent="0" algn="ctr">
              <a:buNone/>
            </a:pPr>
            <a:r>
              <a:rPr lang="es-PE" dirty="0" smtClean="0"/>
              <a:t>Representación de un </a:t>
            </a:r>
            <a:r>
              <a:rPr lang="es-PE" i="1" dirty="0" smtClean="0"/>
              <a:t>Quests </a:t>
            </a:r>
            <a:r>
              <a:rPr lang="es-PE" dirty="0" smtClean="0"/>
              <a:t>en (p, g), si no existe solución el planeamiento se alarga hasta alcanzar un </a:t>
            </a:r>
            <a:r>
              <a:rPr lang="es-PE" i="1" dirty="0" err="1" smtClean="0"/>
              <a:t>Sound</a:t>
            </a:r>
            <a:r>
              <a:rPr lang="es-PE" i="1" dirty="0" smtClean="0"/>
              <a:t> Plan </a:t>
            </a:r>
            <a:r>
              <a:rPr lang="es-PE" dirty="0" smtClean="0"/>
              <a:t>o un </a:t>
            </a:r>
            <a:r>
              <a:rPr lang="es-PE" i="1" dirty="0" err="1" smtClean="0"/>
              <a:t>Partial</a:t>
            </a:r>
            <a:r>
              <a:rPr lang="es-PE" i="1" dirty="0" smtClean="0"/>
              <a:t> Plan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10" y="482419"/>
            <a:ext cx="6259989" cy="45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6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2589212" y="1465943"/>
            <a:ext cx="8915400" cy="2852057"/>
          </a:xfrm>
        </p:spPr>
        <p:txBody>
          <a:bodyPr/>
          <a:lstStyle/>
          <a:p>
            <a:r>
              <a:rPr lang="es-PE" b="1" dirty="0" smtClean="0"/>
              <a:t>Módulo de Control: </a:t>
            </a:r>
            <a:r>
              <a:rPr lang="es-PE" dirty="0" smtClean="0"/>
              <a:t>(Aplicando </a:t>
            </a:r>
            <a:r>
              <a:rPr lang="es-PE" i="1" dirty="0" err="1" smtClean="0"/>
              <a:t>Story</a:t>
            </a:r>
            <a:r>
              <a:rPr lang="es-PE" i="1" dirty="0" smtClean="0"/>
              <a:t> and </a:t>
            </a:r>
            <a:r>
              <a:rPr lang="es-PE" i="1" dirty="0" err="1" smtClean="0"/>
              <a:t>Discourse</a:t>
            </a:r>
            <a:r>
              <a:rPr lang="es-PE" dirty="0" smtClean="0"/>
              <a:t>)</a:t>
            </a:r>
            <a:endParaRPr lang="es-PE" b="1" dirty="0"/>
          </a:p>
          <a:p>
            <a:pPr lvl="1"/>
            <a:r>
              <a:rPr lang="es-PE" dirty="0" smtClean="0"/>
              <a:t>Cada vez que el Módulo de Planeamiento genera una nueva historia, existe la posibilidad de que otras historias vean afectadas su desenvolvimiento.</a:t>
            </a:r>
          </a:p>
          <a:p>
            <a:pPr lvl="2"/>
            <a:r>
              <a:rPr lang="es-PE" dirty="0" smtClean="0"/>
              <a:t>Se produce cuando las precondiciones de un Operador en la Librería de Eventos contradice los Consecuencias de otro Operador.</a:t>
            </a:r>
          </a:p>
          <a:p>
            <a:pPr lvl="2"/>
            <a:r>
              <a:rPr lang="es-PE" dirty="0" smtClean="0"/>
              <a:t>Esto imposibilita que una las historias continúe.</a:t>
            </a:r>
          </a:p>
          <a:p>
            <a:pPr lvl="1"/>
            <a:r>
              <a:rPr lang="es-PE" dirty="0" smtClean="0"/>
              <a:t>Si una historia es imposible de completar este módulo la elimina.</a:t>
            </a:r>
          </a:p>
          <a:p>
            <a:pPr marL="457200" lvl="1" indent="0">
              <a:buNone/>
            </a:pPr>
            <a:endParaRPr lang="es-PE" dirty="0" smtClean="0"/>
          </a:p>
          <a:p>
            <a:pPr lvl="2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744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Bibliografía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J. Garbe, M. </a:t>
            </a:r>
            <a:r>
              <a:rPr lang="es-PE" dirty="0" err="1" smtClean="0"/>
              <a:t>Kreminski</a:t>
            </a:r>
            <a:r>
              <a:rPr lang="es-PE" dirty="0" smtClean="0"/>
              <a:t>, B. Samuel, N. </a:t>
            </a:r>
            <a:r>
              <a:rPr lang="es-PE" dirty="0" err="1" smtClean="0"/>
              <a:t>Wardrip-Fruin</a:t>
            </a:r>
            <a:r>
              <a:rPr lang="es-PE" dirty="0" smtClean="0"/>
              <a:t>, M. Mateas (“2019”). </a:t>
            </a:r>
            <a:r>
              <a:rPr lang="es-PE" i="1" dirty="0" err="1" smtClean="0"/>
              <a:t>Story</a:t>
            </a:r>
            <a:r>
              <a:rPr lang="es-PE" i="1" dirty="0" smtClean="0"/>
              <a:t> </a:t>
            </a:r>
            <a:r>
              <a:rPr lang="es-PE" i="1" dirty="0" err="1" smtClean="0"/>
              <a:t>Assembler</a:t>
            </a:r>
            <a:r>
              <a:rPr lang="es-PE" i="1" dirty="0" smtClean="0"/>
              <a:t>: </a:t>
            </a:r>
            <a:r>
              <a:rPr lang="es-PE" i="1" dirty="0" err="1" smtClean="0"/>
              <a:t>An</a:t>
            </a:r>
            <a:r>
              <a:rPr lang="es-PE" i="1" dirty="0" smtClean="0"/>
              <a:t> Engine </a:t>
            </a:r>
            <a:r>
              <a:rPr lang="es-PE" i="1" dirty="0" err="1" smtClean="0"/>
              <a:t>for</a:t>
            </a:r>
            <a:r>
              <a:rPr lang="es-PE" i="1" dirty="0" smtClean="0"/>
              <a:t> </a:t>
            </a:r>
            <a:r>
              <a:rPr lang="es-PE" i="1" dirty="0" err="1" smtClean="0"/>
              <a:t>Generating</a:t>
            </a:r>
            <a:r>
              <a:rPr lang="es-PE" i="1" dirty="0" smtClean="0"/>
              <a:t> </a:t>
            </a:r>
            <a:r>
              <a:rPr lang="es-PE" i="1" dirty="0" err="1" smtClean="0"/>
              <a:t>Dynamic</a:t>
            </a:r>
            <a:r>
              <a:rPr lang="es-PE" i="1" dirty="0" smtClean="0"/>
              <a:t> </a:t>
            </a:r>
            <a:r>
              <a:rPr lang="es-PE" i="1" dirty="0" err="1" smtClean="0"/>
              <a:t>Choice-Driven</a:t>
            </a:r>
            <a:r>
              <a:rPr lang="es-PE" i="1" dirty="0" smtClean="0"/>
              <a:t> </a:t>
            </a:r>
            <a:r>
              <a:rPr lang="es-PE" i="1" dirty="0" err="1" smtClean="0"/>
              <a:t>Narratives</a:t>
            </a:r>
            <a:r>
              <a:rPr lang="es-PE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V. </a:t>
            </a:r>
            <a:r>
              <a:rPr lang="es-PE" dirty="0" err="1" smtClean="0"/>
              <a:t>Breault</a:t>
            </a:r>
            <a:r>
              <a:rPr lang="es-PE" dirty="0" smtClean="0"/>
              <a:t>, S. </a:t>
            </a:r>
            <a:r>
              <a:rPr lang="es-PE" dirty="0" err="1" smtClean="0"/>
              <a:t>Ouetllet</a:t>
            </a:r>
            <a:r>
              <a:rPr lang="es-PE" dirty="0" smtClean="0"/>
              <a:t>, J. Davies (“2018”) </a:t>
            </a:r>
            <a:r>
              <a:rPr lang="es-PE" i="1" dirty="0" err="1" smtClean="0"/>
              <a:t>Let</a:t>
            </a:r>
            <a:r>
              <a:rPr lang="es-PE" i="1" dirty="0" smtClean="0"/>
              <a:t> CONAN </a:t>
            </a:r>
            <a:r>
              <a:rPr lang="es-PE" i="1" dirty="0" err="1" smtClean="0"/>
              <a:t>tell</a:t>
            </a:r>
            <a:r>
              <a:rPr lang="es-PE" i="1" dirty="0" smtClean="0"/>
              <a:t> </a:t>
            </a:r>
            <a:r>
              <a:rPr lang="es-PE" i="1" dirty="0" err="1" smtClean="0"/>
              <a:t>you</a:t>
            </a:r>
            <a:r>
              <a:rPr lang="es-PE" i="1" dirty="0" smtClean="0"/>
              <a:t> a </a:t>
            </a:r>
            <a:r>
              <a:rPr lang="es-PE" i="1" dirty="0" err="1" smtClean="0"/>
              <a:t>story</a:t>
            </a:r>
            <a:r>
              <a:rPr lang="es-PE" i="1" dirty="0" smtClean="0"/>
              <a:t>: Procedural Quest </a:t>
            </a:r>
            <a:r>
              <a:rPr lang="es-PE" i="1" dirty="0" err="1" smtClean="0"/>
              <a:t>generation</a:t>
            </a:r>
            <a:r>
              <a:rPr lang="es-PE" i="1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R. Young (“2007”). </a:t>
            </a:r>
            <a:r>
              <a:rPr lang="es-PE" i="1" dirty="0" err="1" smtClean="0"/>
              <a:t>Story</a:t>
            </a:r>
            <a:r>
              <a:rPr lang="es-PE" i="1" dirty="0" smtClean="0"/>
              <a:t> and </a:t>
            </a:r>
            <a:r>
              <a:rPr lang="es-PE" i="1" dirty="0" err="1" smtClean="0"/>
              <a:t>Discourse</a:t>
            </a:r>
            <a:r>
              <a:rPr lang="es-PE" i="1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dirty="0" smtClean="0"/>
              <a:t>E. S. de Lima, B. </a:t>
            </a:r>
            <a:r>
              <a:rPr lang="es-PE" dirty="0" err="1" smtClean="0"/>
              <a:t>Feijó</a:t>
            </a:r>
            <a:r>
              <a:rPr lang="es-PE" dirty="0" smtClean="0"/>
              <a:t>, I. </a:t>
            </a:r>
            <a:r>
              <a:rPr lang="es-PE" dirty="0" err="1" smtClean="0"/>
              <a:t>Parberry</a:t>
            </a:r>
            <a:r>
              <a:rPr lang="es-PE" dirty="0" smtClean="0"/>
              <a:t> (“2018”) </a:t>
            </a:r>
            <a:r>
              <a:rPr lang="es-PE" i="1" dirty="0" smtClean="0"/>
              <a:t>Player </a:t>
            </a:r>
            <a:r>
              <a:rPr lang="es-PE" i="1" dirty="0" err="1" smtClean="0"/>
              <a:t>Behavior</a:t>
            </a:r>
            <a:r>
              <a:rPr lang="es-PE" i="1" dirty="0" smtClean="0"/>
              <a:t> and </a:t>
            </a:r>
            <a:r>
              <a:rPr lang="es-PE" i="1" dirty="0" err="1" smtClean="0"/>
              <a:t>Personality</a:t>
            </a:r>
            <a:r>
              <a:rPr lang="es-PE" i="1" dirty="0" smtClean="0"/>
              <a:t> </a:t>
            </a:r>
            <a:r>
              <a:rPr lang="es-PE" i="1" dirty="0" err="1" smtClean="0"/>
              <a:t>Modeling</a:t>
            </a:r>
            <a:r>
              <a:rPr lang="es-PE" i="1" dirty="0" smtClean="0"/>
              <a:t>  </a:t>
            </a:r>
            <a:r>
              <a:rPr lang="es-PE" i="1" dirty="0" err="1" smtClean="0"/>
              <a:t>for</a:t>
            </a:r>
            <a:r>
              <a:rPr lang="es-PE" i="1" dirty="0" smtClean="0"/>
              <a:t> </a:t>
            </a:r>
            <a:r>
              <a:rPr lang="es-PE" i="1" dirty="0" err="1" smtClean="0"/>
              <a:t>Interactive</a:t>
            </a:r>
            <a:r>
              <a:rPr lang="es-PE" i="1" dirty="0" smtClean="0"/>
              <a:t> </a:t>
            </a:r>
            <a:r>
              <a:rPr lang="es-PE" i="1" dirty="0" err="1" smtClean="0"/>
              <a:t>Storytelling</a:t>
            </a:r>
            <a:r>
              <a:rPr lang="es-PE" i="1" dirty="0" smtClean="0"/>
              <a:t> in </a:t>
            </a:r>
            <a:r>
              <a:rPr lang="es-PE" i="1" dirty="0" err="1" smtClean="0"/>
              <a:t>games</a:t>
            </a:r>
            <a:r>
              <a:rPr lang="es-PE" i="1" dirty="0" smtClean="0"/>
              <a:t>.</a:t>
            </a:r>
            <a:r>
              <a:rPr lang="es-PE" dirty="0" smtClean="0"/>
              <a:t>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9504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4065"/>
          </a:xfrm>
        </p:spPr>
        <p:txBody>
          <a:bodyPr/>
          <a:lstStyle/>
          <a:p>
            <a:r>
              <a:rPr lang="es-PE" dirty="0" smtClean="0"/>
              <a:t>Introducción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25125" y="1920657"/>
            <a:ext cx="4888826" cy="3777622"/>
          </a:xfrm>
        </p:spPr>
        <p:txBody>
          <a:bodyPr/>
          <a:lstStyle/>
          <a:p>
            <a:r>
              <a:rPr lang="es-PE" dirty="0" smtClean="0"/>
              <a:t>Generación Procedural en Videojuegos del Género RPG (PGC-G):</a:t>
            </a:r>
          </a:p>
          <a:p>
            <a:pPr lvl="1"/>
            <a:r>
              <a:rPr lang="es-PE" dirty="0" smtClean="0"/>
              <a:t>Mapas.</a:t>
            </a:r>
          </a:p>
          <a:p>
            <a:pPr lvl="1"/>
            <a:r>
              <a:rPr lang="es-PE" dirty="0" smtClean="0"/>
              <a:t>Ambientación.</a:t>
            </a:r>
          </a:p>
          <a:p>
            <a:pPr lvl="1"/>
            <a:r>
              <a:rPr lang="es-PE" dirty="0" smtClean="0"/>
              <a:t>Personajes (NPC en General).</a:t>
            </a:r>
          </a:p>
          <a:p>
            <a:pPr lvl="1"/>
            <a:r>
              <a:rPr lang="es-PE" dirty="0" smtClean="0"/>
              <a:t>Eventos Aleatorios.</a:t>
            </a:r>
          </a:p>
          <a:p>
            <a:r>
              <a:rPr lang="es-PE" dirty="0" smtClean="0"/>
              <a:t>PGC-G para Narrativa.</a:t>
            </a:r>
          </a:p>
          <a:p>
            <a:pPr lvl="1"/>
            <a:endParaRPr lang="es-PE" dirty="0" smtClean="0"/>
          </a:p>
          <a:p>
            <a:pPr lvl="1"/>
            <a:endParaRPr lang="es-PE" dirty="0" smtClean="0"/>
          </a:p>
          <a:p>
            <a:pPr lvl="1"/>
            <a:endParaRPr lang="es-PE" dirty="0"/>
          </a:p>
        </p:txBody>
      </p:sp>
      <p:pic>
        <p:nvPicPr>
          <p:cNvPr id="4" name="Imagen 3" descr="&#10;" title="The Elder Scrolls: Daggerfa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6" y="1528175"/>
            <a:ext cx="4583355" cy="3437516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801844" y="5096667"/>
            <a:ext cx="3126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400" dirty="0" smtClean="0"/>
              <a:t>The Elder </a:t>
            </a:r>
            <a:r>
              <a:rPr lang="es-PE" sz="1400" dirty="0" err="1" smtClean="0"/>
              <a:t>Scrolls</a:t>
            </a:r>
            <a:r>
              <a:rPr lang="es-PE" sz="1400" dirty="0" smtClean="0"/>
              <a:t>: </a:t>
            </a:r>
            <a:r>
              <a:rPr lang="es-PE" sz="1400" dirty="0" err="1" smtClean="0"/>
              <a:t>Daggerfall</a:t>
            </a:r>
            <a:r>
              <a:rPr lang="es-PE" sz="1400" dirty="0" smtClean="0"/>
              <a:t> (1996)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2558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14" y="335781"/>
            <a:ext cx="5290683" cy="297600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89" y="3471447"/>
            <a:ext cx="5725625" cy="308901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618590" y="1669896"/>
            <a:ext cx="1867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400" dirty="0" smtClean="0"/>
              <a:t>No </a:t>
            </a:r>
            <a:r>
              <a:rPr lang="es-PE" sz="1400" dirty="0" err="1" smtClean="0"/>
              <a:t>Man’s</a:t>
            </a:r>
            <a:r>
              <a:rPr lang="es-PE" sz="1400" dirty="0" smtClean="0"/>
              <a:t> </a:t>
            </a:r>
            <a:r>
              <a:rPr lang="es-PE" sz="1400" dirty="0" err="1" smtClean="0"/>
              <a:t>Sky</a:t>
            </a:r>
            <a:r>
              <a:rPr lang="es-PE" sz="1400" dirty="0" smtClean="0"/>
              <a:t>(2016)</a:t>
            </a:r>
            <a:endParaRPr lang="es-PE" sz="1400" dirty="0"/>
          </a:p>
        </p:txBody>
      </p:sp>
      <p:sp>
        <p:nvSpPr>
          <p:cNvPr id="7" name="Rectángulo 6"/>
          <p:cNvSpPr/>
          <p:nvPr/>
        </p:nvSpPr>
        <p:spPr>
          <a:xfrm>
            <a:off x="8434782" y="4862063"/>
            <a:ext cx="16001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PE" sz="1400" dirty="0" err="1" smtClean="0"/>
              <a:t>Minecraft</a:t>
            </a:r>
            <a:r>
              <a:rPr lang="es-PE" sz="1400" dirty="0" smtClean="0"/>
              <a:t> (2009)</a:t>
            </a:r>
            <a:endParaRPr lang="es-PE" sz="1400" dirty="0"/>
          </a:p>
        </p:txBody>
      </p:sp>
    </p:spTree>
    <p:extLst>
      <p:ext uri="{BB962C8B-B14F-4D97-AF65-F5344CB8AC3E}">
        <p14:creationId xmlns:p14="http://schemas.microsoft.com/office/powerpoint/2010/main" val="130475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Historias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s-PE" dirty="0" smtClean="0"/>
              <a:t>Contar historias es transmitir experiencias (incluso si estas son ficticias).</a:t>
            </a:r>
          </a:p>
          <a:p>
            <a:r>
              <a:rPr lang="es-PE" dirty="0" smtClean="0"/>
              <a:t>Por lo general una historia es el eje central en un videojuego.</a:t>
            </a:r>
          </a:p>
          <a:p>
            <a:pPr lvl="1"/>
            <a:r>
              <a:rPr lang="es-PE" dirty="0" smtClean="0"/>
              <a:t>Sin importar los gráficos o la jugabilidad. </a:t>
            </a:r>
            <a:endParaRPr lang="es-PE" dirty="0"/>
          </a:p>
          <a:p>
            <a:pPr marL="0" indent="0">
              <a:buNone/>
            </a:pPr>
            <a:r>
              <a:rPr lang="es-PE" b="1" dirty="0" smtClean="0"/>
              <a:t>Historias  a </a:t>
            </a:r>
            <a:r>
              <a:rPr lang="es-PE" b="1" i="1" dirty="0"/>
              <a:t>Quests</a:t>
            </a:r>
            <a:endParaRPr lang="es-PE" b="1" dirty="0" smtClean="0"/>
          </a:p>
          <a:p>
            <a:r>
              <a:rPr lang="es-PE" dirty="0" smtClean="0"/>
              <a:t>Una historia puede ser dividida  en fragmentos de eventos conocidos como </a:t>
            </a:r>
            <a:r>
              <a:rPr lang="es-PE" i="1" dirty="0" smtClean="0"/>
              <a:t>Quests.</a:t>
            </a:r>
          </a:p>
          <a:p>
            <a:r>
              <a:rPr lang="es-PE" dirty="0" smtClean="0"/>
              <a:t>El paradigma actual de desarrollo implica “hacerlo a mano”.</a:t>
            </a:r>
          </a:p>
          <a:p>
            <a:r>
              <a:rPr lang="es-PE" dirty="0" smtClean="0"/>
              <a:t>Un RPG se caracteriza por desarrollar una historia principal y decenas de historias secundarias.</a:t>
            </a:r>
          </a:p>
          <a:p>
            <a:pPr lvl="1"/>
            <a:r>
              <a:rPr lang="es-PE" dirty="0" smtClean="0"/>
              <a:t>Desarrollo de Historias pasa a ser una tarea titánica. Ejemplo (The Elder </a:t>
            </a:r>
            <a:r>
              <a:rPr lang="es-PE" dirty="0" err="1" smtClean="0"/>
              <a:t>Scrolls</a:t>
            </a:r>
            <a:r>
              <a:rPr lang="es-PE" dirty="0" smtClean="0"/>
              <a:t>: </a:t>
            </a:r>
            <a:r>
              <a:rPr lang="es-PE" dirty="0" err="1" smtClean="0"/>
              <a:t>Skyrim</a:t>
            </a:r>
            <a:r>
              <a:rPr lang="es-PE" dirty="0" smtClean="0"/>
              <a:t>).</a:t>
            </a:r>
          </a:p>
          <a:p>
            <a:r>
              <a:rPr lang="es-PE" dirty="0" smtClean="0"/>
              <a:t>Historias Estáticas.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914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Definición de Problema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2050143"/>
            <a:ext cx="8915400" cy="3777622"/>
          </a:xfrm>
        </p:spPr>
        <p:txBody>
          <a:bodyPr/>
          <a:lstStyle/>
          <a:p>
            <a:r>
              <a:rPr lang="es-PE" dirty="0" smtClean="0"/>
              <a:t>Adaptar una historia a un conjunto de </a:t>
            </a:r>
            <a:r>
              <a:rPr lang="es-PE" i="1" dirty="0" smtClean="0"/>
              <a:t>Quests </a:t>
            </a:r>
            <a:r>
              <a:rPr lang="es-PE" dirty="0" smtClean="0"/>
              <a:t> es una tarea extensa y laboriosa que podría automatizarse parcialmente.</a:t>
            </a:r>
          </a:p>
          <a:p>
            <a:pPr lvl="1"/>
            <a:r>
              <a:rPr lang="es-PE" dirty="0" smtClean="0"/>
              <a:t>Alto niveles de autoría.</a:t>
            </a:r>
          </a:p>
          <a:p>
            <a:r>
              <a:rPr lang="es-PE" dirty="0" smtClean="0"/>
              <a:t>Una historia ya definida es equivalente a una serie de eventos invariable.</a:t>
            </a:r>
          </a:p>
          <a:p>
            <a:pPr lvl="1"/>
            <a:r>
              <a:rPr lang="es-PE" dirty="0" smtClean="0"/>
              <a:t>Misma experiencia, menores expectativas de vida para un videojuego.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0493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Objetivo: CARDINAL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/>
              <a:t>Sistema enfocado en aligerar la carga autorial.</a:t>
            </a:r>
          </a:p>
          <a:p>
            <a:pPr lvl="1"/>
            <a:r>
              <a:rPr lang="es-PE" dirty="0" smtClean="0"/>
              <a:t>No queremos dejar sin trabajo al escritor, sino hacer que su labor sea más sencilla.</a:t>
            </a:r>
          </a:p>
          <a:p>
            <a:r>
              <a:rPr lang="es-PE" dirty="0" smtClean="0"/>
              <a:t>Ofrecer historias dinámicas para obtener experiencias diferentes. </a:t>
            </a:r>
          </a:p>
          <a:p>
            <a:pPr lvl="1"/>
            <a:r>
              <a:rPr lang="es-PE" dirty="0" smtClean="0"/>
              <a:t>La principal característica de CARDINAL frente a otras similares es el marco de personalización indirecta que ofrece.</a:t>
            </a:r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6460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Propuestas Similares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3777622"/>
          </a:xfrm>
        </p:spPr>
        <p:txBody>
          <a:bodyPr/>
          <a:lstStyle/>
          <a:p>
            <a:r>
              <a:rPr lang="es-PE" dirty="0" smtClean="0"/>
              <a:t>CONAN: </a:t>
            </a:r>
          </a:p>
          <a:p>
            <a:pPr lvl="1"/>
            <a:r>
              <a:rPr lang="es-PE" i="1" dirty="0" smtClean="0"/>
              <a:t>Motor </a:t>
            </a:r>
            <a:r>
              <a:rPr lang="es-PE" dirty="0" smtClean="0"/>
              <a:t> de eventos aplicados en videojuegos.</a:t>
            </a:r>
          </a:p>
          <a:p>
            <a:pPr lvl="1"/>
            <a:r>
              <a:rPr lang="es-PE" dirty="0" smtClean="0"/>
              <a:t>Es un Sistema de Simulación.</a:t>
            </a:r>
          </a:p>
          <a:p>
            <a:pPr lvl="1"/>
            <a:r>
              <a:rPr lang="es-PE" dirty="0" smtClean="0"/>
              <a:t>Utiliza múltiples agentes inteligentes de planeamiento de forma simultánea.</a:t>
            </a:r>
          </a:p>
          <a:p>
            <a:pPr lvl="2"/>
            <a:r>
              <a:rPr lang="es-PE" dirty="0" smtClean="0"/>
              <a:t>Cada agente es un personaje con objetivos.</a:t>
            </a:r>
          </a:p>
          <a:p>
            <a:pPr lvl="2"/>
            <a:r>
              <a:rPr lang="es-PE" dirty="0" smtClean="0"/>
              <a:t>Cada agente desea alcanzar un objetivo ya sea: Aleatoriamente o Aleatoriamente Objetiva.</a:t>
            </a:r>
          </a:p>
          <a:p>
            <a:pPr lvl="2"/>
            <a:r>
              <a:rPr lang="es-PE" dirty="0" smtClean="0"/>
              <a:t>Los objetivos se alcanzan por medio acciones y las acciones tienen un peso.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6111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2386012" y="1600201"/>
            <a:ext cx="8915400" cy="3777622"/>
          </a:xfrm>
        </p:spPr>
        <p:txBody>
          <a:bodyPr/>
          <a:lstStyle/>
          <a:p>
            <a:r>
              <a:rPr lang="es-PE" i="1" dirty="0" err="1" smtClean="0"/>
              <a:t>StoryAssembler</a:t>
            </a:r>
            <a:r>
              <a:rPr lang="es-PE" dirty="0" smtClean="0"/>
              <a:t>: </a:t>
            </a:r>
          </a:p>
          <a:p>
            <a:pPr lvl="1"/>
            <a:r>
              <a:rPr lang="es-PE" dirty="0" smtClean="0"/>
              <a:t>Sistema de Hiperficción basados en libros “Escoge tu propia aventura”.</a:t>
            </a:r>
          </a:p>
          <a:p>
            <a:pPr lvl="1"/>
            <a:r>
              <a:rPr lang="es-PE" dirty="0" smtClean="0"/>
              <a:t>Es un Sistema de Deliberativo (De objetivos).</a:t>
            </a:r>
          </a:p>
          <a:p>
            <a:pPr lvl="1"/>
            <a:r>
              <a:rPr lang="es-PE" dirty="0" smtClean="0"/>
              <a:t>Utiliza un Planificador HTN para ensamblar fragmentos de texto que lo acerquen a su estado final.</a:t>
            </a:r>
          </a:p>
          <a:p>
            <a:pPr lvl="2"/>
            <a:r>
              <a:rPr lang="es-PE" dirty="0" smtClean="0"/>
              <a:t>El planificador HTN requiere de un Estado Inicial.</a:t>
            </a:r>
          </a:p>
          <a:p>
            <a:r>
              <a:rPr lang="es-PE" i="1" dirty="0" err="1" smtClean="0"/>
              <a:t>Story</a:t>
            </a:r>
            <a:r>
              <a:rPr lang="es-PE" i="1" dirty="0" smtClean="0"/>
              <a:t> and </a:t>
            </a:r>
            <a:r>
              <a:rPr lang="es-PE" i="1" dirty="0" err="1" smtClean="0"/>
              <a:t>Discourse</a:t>
            </a:r>
            <a:r>
              <a:rPr lang="es-PE" i="1" dirty="0" smtClean="0"/>
              <a:t>:</a:t>
            </a:r>
          </a:p>
          <a:p>
            <a:pPr lvl="1"/>
            <a:r>
              <a:rPr lang="es-PE" i="1" dirty="0" err="1" smtClean="0"/>
              <a:t>Story</a:t>
            </a:r>
            <a:r>
              <a:rPr lang="es-PE" i="1" dirty="0" smtClean="0"/>
              <a:t>: </a:t>
            </a:r>
            <a:r>
              <a:rPr lang="es-PE" dirty="0" smtClean="0"/>
              <a:t>Planificadores, personajes y eventos.</a:t>
            </a:r>
          </a:p>
          <a:p>
            <a:pPr lvl="1"/>
            <a:r>
              <a:rPr lang="es-PE" i="1" dirty="0" err="1" smtClean="0"/>
              <a:t>Discourse</a:t>
            </a:r>
            <a:r>
              <a:rPr lang="es-PE" i="1" dirty="0" smtClean="0"/>
              <a:t>: </a:t>
            </a:r>
            <a:r>
              <a:rPr lang="es-PE" dirty="0" smtClean="0"/>
              <a:t>Describe el como te cuento la historia.</a:t>
            </a:r>
          </a:p>
          <a:p>
            <a:pPr lvl="2"/>
            <a:r>
              <a:rPr lang="es-PE" dirty="0" smtClean="0"/>
              <a:t>Si hay una confrontación entre el protagonista y el </a:t>
            </a:r>
            <a:r>
              <a:rPr lang="es-PE" dirty="0" err="1" smtClean="0"/>
              <a:t>antogonista</a:t>
            </a:r>
            <a:r>
              <a:rPr lang="es-PE" dirty="0" smtClean="0"/>
              <a:t>, </a:t>
            </a:r>
            <a:r>
              <a:rPr lang="es-PE" i="1" dirty="0" err="1" smtClean="0"/>
              <a:t>discourse</a:t>
            </a:r>
            <a:r>
              <a:rPr lang="es-PE" i="1" dirty="0" smtClean="0"/>
              <a:t> </a:t>
            </a:r>
            <a:r>
              <a:rPr lang="es-PE" dirty="0" smtClean="0"/>
              <a:t>podría ser el enfoque de cámara.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95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Desarrollo de Propuesta.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770743"/>
            <a:ext cx="8915400" cy="3777622"/>
          </a:xfrm>
        </p:spPr>
        <p:txBody>
          <a:bodyPr/>
          <a:lstStyle/>
          <a:p>
            <a:r>
              <a:rPr lang="es-PE" dirty="0" smtClean="0"/>
              <a:t>CARDINAL se desenvuelve bajo 3 pilares fundamentales:</a:t>
            </a:r>
          </a:p>
          <a:p>
            <a:r>
              <a:rPr lang="es-PE" b="1" dirty="0" smtClean="0"/>
              <a:t>Módulo de Reconocimiento de la Personalidad.</a:t>
            </a:r>
          </a:p>
          <a:p>
            <a:pPr lvl="1"/>
            <a:r>
              <a:rPr lang="es-PE" dirty="0" smtClean="0"/>
              <a:t>Utilizamos el test </a:t>
            </a:r>
            <a:r>
              <a:rPr lang="es-PE" i="1" dirty="0" smtClean="0"/>
              <a:t>The Big </a:t>
            </a:r>
            <a:r>
              <a:rPr lang="es-PE" i="1" dirty="0" err="1" smtClean="0"/>
              <a:t>Five</a:t>
            </a:r>
            <a:r>
              <a:rPr lang="es-PE" i="1" dirty="0" smtClean="0"/>
              <a:t> </a:t>
            </a:r>
            <a:r>
              <a:rPr lang="es-PE" dirty="0" smtClean="0"/>
              <a:t>como el modelo de personalidad inicial. (10 Escenas)</a:t>
            </a:r>
          </a:p>
          <a:p>
            <a:pPr lvl="2"/>
            <a:r>
              <a:rPr lang="es-PE" dirty="0" smtClean="0"/>
              <a:t>Modelo Estático.</a:t>
            </a:r>
          </a:p>
          <a:p>
            <a:pPr lvl="1"/>
            <a:r>
              <a:rPr lang="es-PE" dirty="0" smtClean="0"/>
              <a:t>Utilizamos una Red Neuronal para evolucionar el modelo de personalidad al reconocer patrones del jugador en las mecánicas del juego. (Modelo de Comportamiento.)</a:t>
            </a:r>
          </a:p>
          <a:p>
            <a:pPr lvl="2"/>
            <a:r>
              <a:rPr lang="es-PE" dirty="0" smtClean="0"/>
              <a:t>Modelo Dinámico</a:t>
            </a:r>
          </a:p>
          <a:p>
            <a:pPr lvl="1"/>
            <a:r>
              <a:rPr lang="es-PE" dirty="0" smtClean="0"/>
              <a:t>Establecemos un parámetro de Influencia para determinar la coherencia del Modelo  (Experimental)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5405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894</Words>
  <Application>Microsoft Office PowerPoint</Application>
  <PresentationFormat>Panorámica</PresentationFormat>
  <Paragraphs>90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Espiral</vt:lpstr>
      <vt:lpstr>CARDINAL: Generación Procedural de Quest basados en Modelos de Personalidad para videojuegos del Género RPG</vt:lpstr>
      <vt:lpstr>Introducción</vt:lpstr>
      <vt:lpstr>Presentación de PowerPoint</vt:lpstr>
      <vt:lpstr>Historias</vt:lpstr>
      <vt:lpstr>Definición de Problema</vt:lpstr>
      <vt:lpstr>Objetivo: CARDINAL</vt:lpstr>
      <vt:lpstr>Propuestas Similares</vt:lpstr>
      <vt:lpstr>Presentación de PowerPoint</vt:lpstr>
      <vt:lpstr>Desarrollo de Propuesta.</vt:lpstr>
      <vt:lpstr>Presentación de PowerPoint</vt:lpstr>
      <vt:lpstr>Presentación de PowerPoint</vt:lpstr>
      <vt:lpstr>Presentación de PowerPoint</vt:lpstr>
      <vt:lpstr>Presentación de PowerPoint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CARDINAL: Generación Procedural de Quest basados en Modelos de Personalidad para videojuegos del Género RPG</dc:title>
  <dc:creator>Usuario de Windows</dc:creator>
  <cp:lastModifiedBy>Usuario de Windows</cp:lastModifiedBy>
  <cp:revision>11</cp:revision>
  <dcterms:created xsi:type="dcterms:W3CDTF">2019-10-19T14:37:13Z</dcterms:created>
  <dcterms:modified xsi:type="dcterms:W3CDTF">2019-10-19T17:31:09Z</dcterms:modified>
</cp:coreProperties>
</file>