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286" r:id="rId4"/>
    <p:sldId id="257" r:id="rId5"/>
    <p:sldId id="289" r:id="rId6"/>
    <p:sldId id="285" r:id="rId7"/>
    <p:sldId id="287" r:id="rId8"/>
    <p:sldId id="265" r:id="rId9"/>
    <p:sldId id="290" r:id="rId10"/>
    <p:sldId id="266" r:id="rId11"/>
    <p:sldId id="279" r:id="rId12"/>
    <p:sldId id="269" r:id="rId13"/>
    <p:sldId id="278" r:id="rId14"/>
    <p:sldId id="270" r:id="rId15"/>
    <p:sldId id="271" r:id="rId16"/>
    <p:sldId id="272" r:id="rId17"/>
    <p:sldId id="268" r:id="rId18"/>
    <p:sldId id="291" r:id="rId19"/>
    <p:sldId id="261" r:id="rId20"/>
    <p:sldId id="276" r:id="rId21"/>
    <p:sldId id="282" r:id="rId22"/>
    <p:sldId id="281" r:id="rId23"/>
    <p:sldId id="280" r:id="rId24"/>
    <p:sldId id="273" r:id="rId25"/>
    <p:sldId id="283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74" autoAdjust="0"/>
    <p:restoredTop sz="88249" autoAdjust="0"/>
  </p:normalViewPr>
  <p:slideViewPr>
    <p:cSldViewPr snapToGrid="0">
      <p:cViewPr>
        <p:scale>
          <a:sx n="60" d="100"/>
          <a:sy n="60" d="100"/>
        </p:scale>
        <p:origin x="52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4BC6C-5146-49F8-8C72-F6229EB57C0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517F8-C3EF-4C1E-AF8C-130DD02B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gets parsed, the compiler converts the syntax into bytecode, then a JIT interpreter evaluates on the fly at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1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means you can compile some source code, inject it into the JS runtime, and skip over the parsing and compiling step. Meaning you can compile any source code to a WASM file. Any price you pay at build time helps the you run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is fed directly into the JIT compiler of the JavaScript runtime.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 related to JS with runtime evaluation but isn't itself JavaScript.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transpiler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TypeScript,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important to note that it isn’t regular assembly code but a bytecode format that can only do what JS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Sanderson tried a </a:t>
            </a:r>
            <a:r>
              <a:rPr lang="en-US" dirty="0" err="1"/>
              <a:t>DotNetAnywhere</a:t>
            </a:r>
            <a:r>
              <a:rPr lang="en-US" dirty="0"/>
              <a:t> runtime, but it did not scale well for a framework to run inside the browser.</a:t>
            </a:r>
          </a:p>
          <a:p>
            <a:endParaRPr lang="en-US" dirty="0"/>
          </a:p>
          <a:p>
            <a:r>
              <a:rPr lang="en-US" dirty="0"/>
              <a:t>Mono as a runtime for client platforms and was a natural choice</a:t>
            </a:r>
          </a:p>
          <a:p>
            <a:endParaRPr lang="en-US" dirty="0"/>
          </a:p>
          <a:p>
            <a:r>
              <a:rPr lang="en-US" dirty="0"/>
              <a:t>How do we use C# and markup? Leverage </a:t>
            </a:r>
            <a:r>
              <a:rPr lang="en-US" dirty="0" err="1"/>
              <a:t>Blazor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The formula: compile code to IL format and run it – not much different than we’ve been doing for decades.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7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D4C8-7D8D-4882-899D-2D7B74DAB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93788-5A32-4BCE-B42F-1B53FDE01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65AF7-CA86-472E-AEA1-CBEB1ABF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EA35B-0296-47D3-BF6C-2DDB20C6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531B-C0FA-4ED4-8960-85327E38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1BAB-A3FE-4190-A7C3-03136E6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761C1-5AD9-4224-A22D-226FF359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9A16-88B2-4F9C-BF18-CE024D1A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A90A-2B26-4854-8912-55209B7A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A7B0-D359-4C8A-83A5-AFB18736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561-7B64-4481-8FFE-D961CFA8A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75F0-031E-4AA5-8F40-ED641B8B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6ACB-A5BF-446A-9AD9-0400BD9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7D142-2869-4AA9-AE36-4ACBDC98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18D8-C4EA-415E-93D7-2CA5E45F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1A07-614D-49E1-BD7E-2931AEC7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CC2B-4CBE-4BBF-99B5-091984BC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7FC4-E6E9-468E-B53A-352D8E54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DB0A-8831-4423-B791-9723190F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22BD-17B5-4BF9-9E17-C836445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7892-7D26-4F53-AA9B-5E14D82E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73F7B-2599-4A26-A1CC-FF7AAE8F2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AC9C-666B-49A8-BB60-0C1A8C5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8413-1AB8-4ABE-A7EE-60712B74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74AE-ED64-46FF-9C9D-D6B78CB4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6F5-E75B-4A94-97EE-9C95AB7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3442-BED7-447D-B111-1BA9502C7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0CA7-CF56-462F-A245-C9520A021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7D3BA-430E-4EE1-A8F9-62B98D7A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F3F4-5F29-44BC-BF3C-D858DA7E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40C8-B528-4299-A3B2-19707788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0FD2-F8EF-41EF-98D6-329A7B4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6CAE4-E86F-4A2D-8A37-81BC7BA3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CA605-8A13-47FE-8732-2A4097840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5DF52-1182-48C7-8DD2-D805F5F98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85685-015E-4E81-AE9F-C4794C887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7948-1F86-4762-AB4C-2BA88482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73FCD-F0F1-4B06-83BF-EDC83DC2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4A747-E1B5-47EC-B01D-16C75AD4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2D7C-C5EE-4448-8B89-FF1A643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DA8EA-83C6-43F6-9F63-9A281992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E7D5F-D532-4025-9F47-6F6A6103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67135-0035-4EAC-B8DC-9A0C6D12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B5C86-45AB-4EDE-8645-7F17442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E005B-4B72-48EC-9F51-05AB1CB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1D061-BC75-4494-AEFB-4BF8B5AD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B093-9B39-432C-B8BF-977D6ADA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B9B7-64C8-4064-BBF4-B0D71122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2C1B7-195B-4602-BB16-207C0658B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274E6-E4A3-4086-B4FD-DF93846A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15CFB-8B8C-4841-BB55-F4573697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DD37D-E5AD-468A-8242-38B062BE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6D8C-719F-4FE4-8F88-FE83F496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1331F-3BD2-44C2-8E82-B81052D92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45CB-9952-4476-8DCB-403B5770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FDB4-62A6-4A87-9BDD-6D354540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4DBB-F345-4474-AF90-AF80FCCC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E45B-E11C-4612-AA0F-A6619B7E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69EA-71C6-425D-A41F-76A41127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64D1-2DD9-46C5-9F60-DC11404B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883F8-F931-474F-A43A-D94397A7C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2B9F-A440-4DF3-A2B6-CBE75A87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FF77-1CBF-492A-A40C-D13F28C1A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jp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hyperlink" Target="http://geeksroom.com/2016/02/google-docs-ahora-permite-editar-y-darle-formato-a-documentos-via-voz-lista-de-comandos/100935/" TargetMode="External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g"/><Relationship Id="rId4" Type="http://schemas.openxmlformats.org/officeDocument/2006/relationships/hyperlink" Target="https://blazorimageofday.azurewebsites.ne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mvc/views/razor?view=aspnetcore-2.1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blazor.net/docs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assembly.org/" TargetMode="External"/><Relationship Id="rId11" Type="http://schemas.openxmlformats.org/officeDocument/2006/relationships/hyperlink" Target="https://gitter.im/aspnet/Blazor" TargetMode="External"/><Relationship Id="rId5" Type="http://schemas.openxmlformats.org/officeDocument/2006/relationships/image" Target="../media/image5.jpg"/><Relationship Id="rId10" Type="http://schemas.openxmlformats.org/officeDocument/2006/relationships/hyperlink" Target="https://github.com/aspnet/Blazor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docs.microsoft.com/en-us/dotnet/cshar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1.png"/><Relationship Id="rId3" Type="http://schemas.openxmlformats.org/officeDocument/2006/relationships/image" Target="../media/image7.png"/><Relationship Id="rId21" Type="http://schemas.openxmlformats.org/officeDocument/2006/relationships/image" Target="../media/image25.svg"/><Relationship Id="rId34" Type="http://schemas.openxmlformats.org/officeDocument/2006/relationships/image" Target="../media/image2.jp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svg"/><Relationship Id="rId33" Type="http://schemas.openxmlformats.org/officeDocument/2006/relationships/image" Target="../media/image1.png"/><Relationship Id="rId38" Type="http://schemas.openxmlformats.org/officeDocument/2006/relationships/image" Target="../media/image40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gif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38.svg"/><Relationship Id="rId10" Type="http://schemas.openxmlformats.org/officeDocument/2006/relationships/image" Target="../media/image14.svg"/><Relationship Id="rId19" Type="http://schemas.openxmlformats.org/officeDocument/2006/relationships/image" Target="../media/image23.sv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595B-3DAC-425C-BAA1-CAC9D73C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" y="664712"/>
            <a:ext cx="10281920" cy="1293483"/>
          </a:xfrm>
        </p:spPr>
        <p:txBody>
          <a:bodyPr/>
          <a:lstStyle/>
          <a:p>
            <a:r>
              <a:rPr lang="en-US" dirty="0"/>
              <a:t>C# Everywhere with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A571-CA9F-4B20-9037-FE6083F52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2942" y="3128010"/>
            <a:ext cx="4653917" cy="1490660"/>
          </a:xfrm>
        </p:spPr>
        <p:txBody>
          <a:bodyPr>
            <a:normAutofit/>
          </a:bodyPr>
          <a:lstStyle/>
          <a:p>
            <a:r>
              <a:rPr lang="en-US" dirty="0"/>
              <a:t>Dave Brock</a:t>
            </a:r>
          </a:p>
          <a:p>
            <a:r>
              <a:rPr lang="en-US" dirty="0"/>
              <a:t>Central Wisconsin IT Conference</a:t>
            </a:r>
          </a:p>
          <a:p>
            <a:r>
              <a:rPr lang="en-US" dirty="0"/>
              <a:t>October 6, 2018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62266DD-2546-4547-A397-A3C31A46F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" y="2400244"/>
            <a:ext cx="2743205" cy="27432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4B1014-9609-4384-A4DC-64A4CA93A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059" y="1834527"/>
            <a:ext cx="3874640" cy="38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0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trying to replace JavaScript?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202048" y="1030117"/>
            <a:ext cx="106402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NO!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FB5A1-A60E-4262-9ADC-45BB6DE0B109}"/>
              </a:ext>
            </a:extLst>
          </p:cNvPr>
          <p:cNvSpPr txBox="1"/>
          <p:nvPr/>
        </p:nvSpPr>
        <p:spPr>
          <a:xfrm>
            <a:off x="274320" y="2590800"/>
            <a:ext cx="11572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webassembly.org:</a:t>
            </a:r>
          </a:p>
          <a:p>
            <a:endParaRPr lang="en-US" dirty="0"/>
          </a:p>
          <a:p>
            <a:r>
              <a:rPr lang="en-US" sz="2000" b="1" dirty="0"/>
              <a:t>“</a:t>
            </a:r>
            <a:r>
              <a:rPr lang="en-US" sz="2000" b="1" dirty="0" err="1"/>
              <a:t>WebAssembly</a:t>
            </a:r>
            <a:r>
              <a:rPr lang="en-US" sz="2000" b="1" dirty="0"/>
              <a:t> is designed to be a complement to … JavaScript. While WA will over time allow many languages to be compiled to the Web, JavaScript … will remain the single, privileged dynamic language of the web.”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DF41D-DE51-4668-8446-ED2C21DCC53F}"/>
              </a:ext>
            </a:extLst>
          </p:cNvPr>
          <p:cNvSpPr txBox="1"/>
          <p:nvPr/>
        </p:nvSpPr>
        <p:spPr>
          <a:xfrm>
            <a:off x="274320" y="4679501"/>
            <a:ext cx="1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 practical level, the architecture of </a:t>
            </a:r>
            <a:r>
              <a:rPr lang="en-US" dirty="0" err="1"/>
              <a:t>WebAssembly</a:t>
            </a:r>
            <a:r>
              <a:rPr lang="en-US" dirty="0"/>
              <a:t> does not allow access to web functions like manipulating the DOM or calling browser APIs (like local storage)</a:t>
            </a:r>
          </a:p>
        </p:txBody>
      </p:sp>
    </p:spTree>
    <p:extLst>
      <p:ext uri="{BB962C8B-B14F-4D97-AF65-F5344CB8AC3E}">
        <p14:creationId xmlns:p14="http://schemas.microsoft.com/office/powerpoint/2010/main" val="391593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Why use .NET in the browser, anyway?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E1DB1-500C-4DEB-AB82-F4307CD088AE}"/>
              </a:ext>
            </a:extLst>
          </p:cNvPr>
          <p:cNvSpPr txBox="1"/>
          <p:nvPr/>
        </p:nvSpPr>
        <p:spPr>
          <a:xfrm>
            <a:off x="274320" y="1310639"/>
            <a:ext cx="83626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.NET in the browser offers: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Wide browser support</a:t>
            </a:r>
            <a:r>
              <a:rPr lang="en-US" sz="2400" dirty="0"/>
              <a:t>: runs on open web standards with no plugins and no code </a:t>
            </a:r>
            <a:r>
              <a:rPr lang="en-US" sz="2400" dirty="0" err="1"/>
              <a:t>transpilation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Leverage existing skills</a:t>
            </a:r>
            <a:r>
              <a:rPr lang="en-US" sz="2400" dirty="0"/>
              <a:t>: use your existing .NET skillset to write client-side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Tooling</a:t>
            </a:r>
            <a:r>
              <a:rPr lang="en-US" sz="2400" dirty="0"/>
              <a:t>: Visual Studio and Visual Studio Code offers a first-rate development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Modern languages</a:t>
            </a:r>
            <a:r>
              <a:rPr lang="en-US" sz="2400" dirty="0"/>
              <a:t>: .NET languages are constantly improving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796033-DEAC-4EB7-A9EC-2E00E518A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639" y="1984110"/>
            <a:ext cx="2743205" cy="27432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661429-764B-4EFD-92AD-68F221E70BCC}"/>
              </a:ext>
            </a:extLst>
          </p:cNvPr>
          <p:cNvSpPr txBox="1"/>
          <p:nvPr/>
        </p:nvSpPr>
        <p:spPr>
          <a:xfrm>
            <a:off x="9174476" y="5096427"/>
            <a:ext cx="247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</p:spTree>
    <p:extLst>
      <p:ext uri="{BB962C8B-B14F-4D97-AF65-F5344CB8AC3E}">
        <p14:creationId xmlns:p14="http://schemas.microsoft.com/office/powerpoint/2010/main" val="111739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2274838"/>
            <a:ext cx="10640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An </a:t>
            </a:r>
            <a:r>
              <a:rPr lang="en-US" sz="4800" b="1" i="1" dirty="0"/>
              <a:t>experimental</a:t>
            </a:r>
            <a:r>
              <a:rPr lang="en-US" sz="4800" b="1" dirty="0"/>
              <a:t> single-page web app framework built on .NET that runs in the browser with </a:t>
            </a:r>
            <a:r>
              <a:rPr lang="en-US" sz="4800" b="1" dirty="0" err="1"/>
              <a:t>WebAssembly</a:t>
            </a:r>
            <a:r>
              <a:rPr lang="en-US" sz="48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7532632" y="5394707"/>
            <a:ext cx="46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</p:spTree>
    <p:extLst>
      <p:ext uri="{BB962C8B-B14F-4D97-AF65-F5344CB8AC3E}">
        <p14:creationId xmlns:p14="http://schemas.microsoft.com/office/powerpoint/2010/main" val="225918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2416857"/>
            <a:ext cx="10640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Experimental.</a:t>
            </a:r>
          </a:p>
        </p:txBody>
      </p:sp>
    </p:spTree>
    <p:extLst>
      <p:ext uri="{BB962C8B-B14F-4D97-AF65-F5344CB8AC3E}">
        <p14:creationId xmlns:p14="http://schemas.microsoft.com/office/powerpoint/2010/main" val="166028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goals?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69915" y="1225034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Component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7532632" y="5394707"/>
            <a:ext cx="46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ADCFD-E66F-485B-A9A3-31DF9258BE51}"/>
              </a:ext>
            </a:extLst>
          </p:cNvPr>
          <p:cNvSpPr txBox="1"/>
          <p:nvPr/>
        </p:nvSpPr>
        <p:spPr>
          <a:xfrm>
            <a:off x="6427924" y="3364289"/>
            <a:ext cx="55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Backward compatibility with </a:t>
            </a:r>
            <a:r>
              <a:rPr lang="en-US" sz="2800" b="1" i="1" dirty="0"/>
              <a:t>asm.js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C1923-70DD-4B2E-889F-53418CCFB284}"/>
              </a:ext>
            </a:extLst>
          </p:cNvPr>
          <p:cNvSpPr txBox="1"/>
          <p:nvPr/>
        </p:nvSpPr>
        <p:spPr>
          <a:xfrm>
            <a:off x="2041219" y="1841158"/>
            <a:ext cx="212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Rich tooling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2856F-F8FB-4B0C-A5C3-AFE4607FC3FC}"/>
              </a:ext>
            </a:extLst>
          </p:cNvPr>
          <p:cNvSpPr txBox="1"/>
          <p:nvPr/>
        </p:nvSpPr>
        <p:spPr>
          <a:xfrm>
            <a:off x="8254739" y="2662308"/>
            <a:ext cx="3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.NET debugging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EF785-F156-42A1-9705-75DF4E290B41}"/>
              </a:ext>
            </a:extLst>
          </p:cNvPr>
          <p:cNvSpPr txBox="1"/>
          <p:nvPr/>
        </p:nvSpPr>
        <p:spPr>
          <a:xfrm>
            <a:off x="5841999" y="4626027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Server-side rendering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985EB-53AC-4609-8330-16ED0F2A4F02}"/>
              </a:ext>
            </a:extLst>
          </p:cNvPr>
          <p:cNvSpPr txBox="1"/>
          <p:nvPr/>
        </p:nvSpPr>
        <p:spPr>
          <a:xfrm>
            <a:off x="222314" y="2507014"/>
            <a:ext cx="561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Live (“hot”) reloading in the browser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B0715-3AD8-4B81-8535-0C111D4FEF3F}"/>
              </a:ext>
            </a:extLst>
          </p:cNvPr>
          <p:cNvSpPr txBox="1"/>
          <p:nvPr/>
        </p:nvSpPr>
        <p:spPr>
          <a:xfrm>
            <a:off x="7385997" y="1458105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JavaScript interoperability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35389-4093-4A36-A2F4-E8DBF5F1A347}"/>
              </a:ext>
            </a:extLst>
          </p:cNvPr>
          <p:cNvSpPr txBox="1"/>
          <p:nvPr/>
        </p:nvSpPr>
        <p:spPr>
          <a:xfrm>
            <a:off x="369609" y="4967094"/>
            <a:ext cx="405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Dependency injection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1D42A8-E26D-4CBC-8633-F4989CDD2D22}"/>
              </a:ext>
            </a:extLst>
          </p:cNvPr>
          <p:cNvSpPr txBox="1"/>
          <p:nvPr/>
        </p:nvSpPr>
        <p:spPr>
          <a:xfrm>
            <a:off x="369609" y="3315507"/>
            <a:ext cx="362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Forms and validation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32699-765F-4A92-BE94-B6A7CFD476D4}"/>
              </a:ext>
            </a:extLst>
          </p:cNvPr>
          <p:cNvSpPr txBox="1"/>
          <p:nvPr/>
        </p:nvSpPr>
        <p:spPr>
          <a:xfrm>
            <a:off x="6460694" y="2156072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Layouts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9F42B7-5B67-4456-A50B-63BFC6EE7EB2}"/>
              </a:ext>
            </a:extLst>
          </p:cNvPr>
          <p:cNvSpPr txBox="1"/>
          <p:nvPr/>
        </p:nvSpPr>
        <p:spPr>
          <a:xfrm>
            <a:off x="9448939" y="4066369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Routing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46E87-694B-410A-B2CA-3F1FC2CC9929}"/>
              </a:ext>
            </a:extLst>
          </p:cNvPr>
          <p:cNvSpPr txBox="1"/>
          <p:nvPr/>
        </p:nvSpPr>
        <p:spPr>
          <a:xfrm>
            <a:off x="717903" y="4066369"/>
            <a:ext cx="512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Publishing and app size trimming</a:t>
            </a:r>
          </a:p>
        </p:txBody>
      </p:sp>
    </p:spTree>
    <p:extLst>
      <p:ext uri="{BB962C8B-B14F-4D97-AF65-F5344CB8AC3E}">
        <p14:creationId xmlns:p14="http://schemas.microsoft.com/office/powerpoint/2010/main" val="241644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Time for a talk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49C64-F457-4B9B-B123-4A5B3AEC8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30" y="1385164"/>
            <a:ext cx="3762002" cy="41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Why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is different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E1DB1-500C-4DEB-AB82-F4307CD088AE}"/>
              </a:ext>
            </a:extLst>
          </p:cNvPr>
          <p:cNvSpPr txBox="1"/>
          <p:nvPr/>
        </p:nvSpPr>
        <p:spPr>
          <a:xfrm>
            <a:off x="274320" y="1310639"/>
            <a:ext cx="8362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Unlike plug-ins like Silverlight (or Flash), </a:t>
            </a:r>
            <a:r>
              <a:rPr lang="en-US" sz="2400" dirty="0" err="1"/>
              <a:t>Blazor</a:t>
            </a:r>
            <a:r>
              <a:rPr lang="en-US" sz="2400" dirty="0"/>
              <a:t> is built on open web standards and leverages the advantages of </a:t>
            </a:r>
            <a:r>
              <a:rPr lang="en-US" sz="2400" dirty="0" err="1"/>
              <a:t>WebAssembly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Because it is built on Web Assembly, it offers: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Near native performance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Safety (it runs in the same sandbox as JS to prevent malicious behavior on the client machine)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Advantages over native JS like high-memory processing and complex multi-threading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9F7497-5773-436E-B0D6-27F8CC5D9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6281" y="1956154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8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does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 with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FB5A1-A60E-4262-9ADC-45BB6DE0B109}"/>
              </a:ext>
            </a:extLst>
          </p:cNvPr>
          <p:cNvSpPr txBox="1"/>
          <p:nvPr/>
        </p:nvSpPr>
        <p:spPr>
          <a:xfrm>
            <a:off x="259920" y="1266826"/>
            <a:ext cx="84079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a runtime compiled for WA that is aware of .NET.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Mono, an open-source and highly-portable .NET runtime. For </a:t>
            </a:r>
            <a:r>
              <a:rPr lang="en-US" sz="2400" dirty="0" err="1"/>
              <a:t>Blazor</a:t>
            </a:r>
            <a:r>
              <a:rPr lang="en-US" sz="2400" dirty="0"/>
              <a:t>,  Mono is the only runtime that needs to be compiled to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 is used by Xamarin for native client apps on Android, iOS, and macOS, and Unity for game development. Since </a:t>
            </a:r>
            <a:r>
              <a:rPr lang="en-US" sz="2400" dirty="0" err="1"/>
              <a:t>Blazor</a:t>
            </a:r>
            <a:r>
              <a:rPr lang="en-US" sz="2400" dirty="0"/>
              <a:t> is a client-side UI framework, Mono is the natural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 is preferred over .NET Core, which is primarily for server applications </a:t>
            </a:r>
          </a:p>
          <a:p>
            <a:endParaRPr lang="en-US" sz="20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BB5BBCD-19A4-40CE-862F-A00F25BE0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1947" y="2097331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8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Getting started with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9F557BC-6588-4396-8207-F3639CCB0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06281" y="1956154"/>
            <a:ext cx="2645728" cy="2645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DA2835-FBC9-4C4B-B2A8-635C8B92F350}"/>
              </a:ext>
            </a:extLst>
          </p:cNvPr>
          <p:cNvSpPr txBox="1"/>
          <p:nvPr/>
        </p:nvSpPr>
        <p:spPr>
          <a:xfrm>
            <a:off x="180753" y="1275907"/>
            <a:ext cx="8867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is now on version 0.6.0, </a:t>
            </a:r>
            <a:r>
              <a:rPr lang="en-US" sz="2400" b="1" dirty="0"/>
              <a:t>released 10/2/2018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Prerequisites: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.NET Core 2.1 SDK (2.1.402 or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 Studio 2017 (15.8 or later) with the </a:t>
            </a:r>
            <a:r>
              <a:rPr lang="en-US" sz="2400" b="1" dirty="0"/>
              <a:t>ASP.NET and web development workload </a:t>
            </a:r>
            <a:r>
              <a:rPr lang="en-US" sz="2400" dirty="0"/>
              <a:t>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Blazor</a:t>
            </a:r>
            <a:r>
              <a:rPr lang="en-US" sz="2400" dirty="0"/>
              <a:t> Language Services extension from the Visual Studio Marketplace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Installing the </a:t>
            </a:r>
            <a:r>
              <a:rPr lang="en-US" sz="2400" dirty="0" err="1"/>
              <a:t>Blazor</a:t>
            </a:r>
            <a:r>
              <a:rPr lang="en-US" sz="2400" dirty="0"/>
              <a:t> templates from the command 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new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Microsoft.AspNetCore.Blazor.Templates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Details at </a:t>
            </a:r>
            <a:r>
              <a:rPr lang="en-US" b="1" i="1" dirty="0"/>
              <a:t>https://blazor.net/docs/get-started.html</a:t>
            </a:r>
          </a:p>
        </p:txBody>
      </p:sp>
    </p:spTree>
    <p:extLst>
      <p:ext uri="{BB962C8B-B14F-4D97-AF65-F5344CB8AC3E}">
        <p14:creationId xmlns:p14="http://schemas.microsoft.com/office/powerpoint/2010/main" val="312688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Does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 with Web Assembly?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AE1DD2-EE34-47AD-B652-99BEBCD34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3088" y="1574904"/>
            <a:ext cx="1665816" cy="16658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5CD5EB-9AF3-4752-BEFA-5F8EF6A92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9150" y="3670226"/>
            <a:ext cx="1665816" cy="16658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4AE5E9-5B2D-4653-8924-EE50C7BCF21F}"/>
              </a:ext>
            </a:extLst>
          </p:cNvPr>
          <p:cNvSpPr txBox="1"/>
          <p:nvPr/>
        </p:nvSpPr>
        <p:spPr>
          <a:xfrm>
            <a:off x="973667" y="3240720"/>
            <a:ext cx="1134533" cy="37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.</a:t>
            </a:r>
            <a:r>
              <a:rPr lang="en-US" i="1" dirty="0" err="1"/>
              <a:t>cshtml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C1666A-B02C-47F5-8C82-1CF8588FF37F}"/>
              </a:ext>
            </a:extLst>
          </p:cNvPr>
          <p:cNvSpPr txBox="1"/>
          <p:nvPr/>
        </p:nvSpPr>
        <p:spPr>
          <a:xfrm>
            <a:off x="973667" y="5440001"/>
            <a:ext cx="1134533" cy="37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.cs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458C6D-62AC-4355-B30B-26E9AFECBED2}"/>
              </a:ext>
            </a:extLst>
          </p:cNvPr>
          <p:cNvSpPr/>
          <p:nvPr/>
        </p:nvSpPr>
        <p:spPr>
          <a:xfrm>
            <a:off x="3517516" y="2719630"/>
            <a:ext cx="3175000" cy="12530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Assembly compilation (.</a:t>
            </a:r>
            <a:r>
              <a:rPr lang="en-US" b="1" dirty="0" err="1"/>
              <a:t>dll</a:t>
            </a:r>
            <a:r>
              <a:rPr lang="en-US" b="1" dirty="0"/>
              <a:t>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0DCCB4-0849-4B36-A877-CA7FBB636753}"/>
              </a:ext>
            </a:extLst>
          </p:cNvPr>
          <p:cNvSpPr/>
          <p:nvPr/>
        </p:nvSpPr>
        <p:spPr>
          <a:xfrm>
            <a:off x="7518400" y="1656080"/>
            <a:ext cx="4246880" cy="34334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FA9D8D7-2317-4B03-92BC-6487D7329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26" y="1542939"/>
            <a:ext cx="797560" cy="7975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F2FFEE5-A14B-44A5-A6C1-4BA64EFC35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24" y="1519052"/>
            <a:ext cx="751840" cy="7518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0A00D4-D5C3-4ADC-88E7-1D146D62A7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24" y="4510825"/>
            <a:ext cx="771832" cy="7975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70AA60-3757-4A44-A2D1-4304AC9D36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34" y="4354033"/>
            <a:ext cx="975020" cy="9750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F08A415-15AA-44BA-AB83-A32390D56734}"/>
              </a:ext>
            </a:extLst>
          </p:cNvPr>
          <p:cNvSpPr txBox="1"/>
          <p:nvPr/>
        </p:nvSpPr>
        <p:spPr>
          <a:xfrm>
            <a:off x="7518400" y="1168476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BROWSER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D23E77B-E94C-482F-AB3B-8A4189E16539}"/>
              </a:ext>
            </a:extLst>
          </p:cNvPr>
          <p:cNvSpPr/>
          <p:nvPr/>
        </p:nvSpPr>
        <p:spPr>
          <a:xfrm>
            <a:off x="8412480" y="2092960"/>
            <a:ext cx="2667652" cy="7975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WA implementation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mono.wasm</a:t>
            </a:r>
            <a:r>
              <a:rPr lang="en-US" dirty="0"/>
              <a:t>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B13810-4C0C-4F32-97E9-19172F80342C}"/>
              </a:ext>
            </a:extLst>
          </p:cNvPr>
          <p:cNvSpPr/>
          <p:nvPr/>
        </p:nvSpPr>
        <p:spPr>
          <a:xfrm>
            <a:off x="8412480" y="3781574"/>
            <a:ext cx="2667652" cy="7975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assemblies</a:t>
            </a:r>
          </a:p>
          <a:p>
            <a:pPr algn="ctr"/>
            <a:r>
              <a:rPr lang="en-US" dirty="0"/>
              <a:t>(dependent DLLs)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FA549BC-FC94-40BB-A62B-BC7A435D2C80}"/>
              </a:ext>
            </a:extLst>
          </p:cNvPr>
          <p:cNvSpPr/>
          <p:nvPr/>
        </p:nvSpPr>
        <p:spPr>
          <a:xfrm>
            <a:off x="8412480" y="2922506"/>
            <a:ext cx="2667652" cy="79756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app</a:t>
            </a:r>
          </a:p>
          <a:p>
            <a:pPr algn="ctr"/>
            <a:r>
              <a:rPr lang="en-US" dirty="0"/>
              <a:t>(App.dll)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8DE729-7CE4-47EC-AD3E-7F0459E8A41E}"/>
              </a:ext>
            </a:extLst>
          </p:cNvPr>
          <p:cNvCxnSpPr>
            <a:cxnSpLocks/>
          </p:cNvCxnSpPr>
          <p:nvPr/>
        </p:nvCxnSpPr>
        <p:spPr>
          <a:xfrm>
            <a:off x="2266492" y="2339231"/>
            <a:ext cx="1160780" cy="832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D75148-F16D-4A68-84FD-6AB6DEF3ADC0}"/>
              </a:ext>
            </a:extLst>
          </p:cNvPr>
          <p:cNvCxnSpPr>
            <a:cxnSpLocks/>
          </p:cNvCxnSpPr>
          <p:nvPr/>
        </p:nvCxnSpPr>
        <p:spPr>
          <a:xfrm flipV="1">
            <a:off x="2310036" y="3437114"/>
            <a:ext cx="1088196" cy="1175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BD3D69-376B-46B8-9FC6-EB7331AE3A83}"/>
              </a:ext>
            </a:extLst>
          </p:cNvPr>
          <p:cNvCxnSpPr/>
          <p:nvPr/>
        </p:nvCxnSpPr>
        <p:spPr>
          <a:xfrm>
            <a:off x="6833252" y="3321286"/>
            <a:ext cx="15265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7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Hello, I’m Dave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0" y="1178351"/>
            <a:ext cx="94408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Dave Brock, officially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“Full stack” software engineer in Madison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Focuses on .NET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.NET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JavaScript/TypeScript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Advocate of </a:t>
            </a:r>
            <a:r>
              <a:rPr lang="en-US" sz="2800" i="1" dirty="0"/>
              <a:t>&lt;blink&gt;</a:t>
            </a:r>
            <a:r>
              <a:rPr lang="en-US" sz="2800" dirty="0"/>
              <a:t> tag from 1995-1999</a:t>
            </a:r>
          </a:p>
          <a:p>
            <a:r>
              <a:rPr lang="en-US" sz="2800" dirty="0"/>
              <a:t>   (#</a:t>
            </a:r>
            <a:r>
              <a:rPr lang="en-US" sz="2800" dirty="0" err="1"/>
              <a:t>sorrynotsorry</a:t>
            </a:r>
            <a:r>
              <a:rPr lang="en-US" sz="2800" dirty="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F9198B-2024-48CB-9107-CBF0847D3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3" y="167353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8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Razor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Razor is a templating engine for creating dynamic web pages in .NET. You can use a combination of Razor syntax and C# code in </a:t>
            </a:r>
            <a:r>
              <a:rPr lang="en-US" sz="2800" i="1" dirty="0"/>
              <a:t>.</a:t>
            </a:r>
            <a:r>
              <a:rPr lang="en-US" sz="2800" i="1" dirty="0" err="1"/>
              <a:t>cshtml</a:t>
            </a:r>
            <a:r>
              <a:rPr lang="en-US" sz="2800" i="1" dirty="0"/>
              <a:t> </a:t>
            </a:r>
            <a:r>
              <a:rPr lang="en-US" sz="2800" dirty="0"/>
              <a:t>files.</a:t>
            </a:r>
          </a:p>
          <a:p>
            <a:endParaRPr lang="en-US" sz="28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&lt;h1&gt;@Title&lt;/h1&gt;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&lt;button onclick=@DoSomething&gt;Do Something!&lt;/button&gt;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@functions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Title { get; set;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Action DoSomething { get; set;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ACFAF7C-D0BE-4B22-833F-216A81F39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03" y="2260463"/>
            <a:ext cx="2778726" cy="27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3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310164" y="1739874"/>
            <a:ext cx="806334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Blazor</a:t>
            </a:r>
            <a:r>
              <a:rPr lang="en-US" sz="2800" dirty="0"/>
              <a:t> applications are built with components, which can be viewed of a piece of section of the UI.</a:t>
            </a:r>
          </a:p>
          <a:p>
            <a:endParaRPr lang="en-US" sz="2800" dirty="0"/>
          </a:p>
          <a:p>
            <a:r>
              <a:rPr lang="en-US" sz="2800" dirty="0"/>
              <a:t>Components can then be tested and reused within the application and even between projects!</a:t>
            </a:r>
          </a:p>
          <a:p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 err="1"/>
              <a:t>Blazor</a:t>
            </a:r>
            <a:r>
              <a:rPr lang="en-US" sz="2800" dirty="0"/>
              <a:t>, a component is a class – usually a C# (</a:t>
            </a:r>
            <a:r>
              <a:rPr lang="en-US" sz="2800" i="1" dirty="0"/>
              <a:t>.cs</a:t>
            </a:r>
            <a:r>
              <a:rPr lang="en-US" sz="2800" dirty="0"/>
              <a:t>) or Razor (</a:t>
            </a:r>
            <a:r>
              <a:rPr lang="en-US" sz="2800" i="1" dirty="0"/>
              <a:t>.</a:t>
            </a:r>
            <a:r>
              <a:rPr lang="en-US" sz="2800" i="1" dirty="0" err="1"/>
              <a:t>cshtml</a:t>
            </a:r>
            <a:r>
              <a:rPr lang="en-US" sz="2800" dirty="0"/>
              <a:t>) file.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44007AE-7432-4560-A211-A6C63E53E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9473" y="2064337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JavaScript Interop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98297-510C-4994-BE43-376E8AB2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34" y="1944084"/>
            <a:ext cx="2969831" cy="2969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You will still need JS for </a:t>
            </a:r>
            <a:r>
              <a:rPr lang="en-US" sz="2800" b="1" dirty="0"/>
              <a:t>browser APIs, DOM manipulation, and access to JS libraries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Blazor</a:t>
            </a:r>
            <a:r>
              <a:rPr lang="en-US" sz="2800" dirty="0"/>
              <a:t> can use any library or API that JavaScript uses.</a:t>
            </a:r>
          </a:p>
          <a:p>
            <a:endParaRPr lang="en-US" sz="2800" dirty="0"/>
          </a:p>
          <a:p>
            <a:r>
              <a:rPr lang="en-US" sz="2800" dirty="0"/>
              <a:t>C# can call into JavaScript code, and JavaScript code can call into C# 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9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JavaScript Interop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98297-510C-4994-BE43-376E8AB2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34" y="1944084"/>
            <a:ext cx="2969831" cy="2969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window.exampleFunction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showPrompt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 (message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prompt(message, ‘Anything’);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Interop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Task&lt;string&gt; Prompt(string message)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JSRuntime.Current.InvokeAsync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exampleFunction.showPrompt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message);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35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0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Demo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9773A3-DF76-4716-B5F3-2AA7DAD9E150}"/>
              </a:ext>
            </a:extLst>
          </p:cNvPr>
          <p:cNvSpPr/>
          <p:nvPr/>
        </p:nvSpPr>
        <p:spPr>
          <a:xfrm>
            <a:off x="3580586" y="5611042"/>
            <a:ext cx="4524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https://blazorimageofday.azurewebsites.net/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9238B-69B0-4D0D-B6A1-9F6DF099B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80" y="1211051"/>
            <a:ext cx="6929120" cy="43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8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0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different forms of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and what’s coming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2E0E941-C092-4B11-800A-EAC93C0C1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6351" y="2172520"/>
            <a:ext cx="2645728" cy="2645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69FD7-FBCA-445C-9FBA-FE842E7267B5}"/>
              </a:ext>
            </a:extLst>
          </p:cNvPr>
          <p:cNvSpPr txBox="1"/>
          <p:nvPr/>
        </p:nvSpPr>
        <p:spPr>
          <a:xfrm>
            <a:off x="190005" y="1258784"/>
            <a:ext cx="883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comes in three distinct project types (you will see this when you create a new project in Visual Studio)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Client-Side – </a:t>
            </a:r>
            <a:r>
              <a:rPr lang="en-US" sz="2400" dirty="0"/>
              <a:t>what we discussed today. Web Assembly and client rendering. Will be experimental for awhile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Full Stack - </a:t>
            </a:r>
            <a:r>
              <a:rPr lang="en-US" sz="2400" dirty="0"/>
              <a:t>.NET Core hosting, a Web API, and shared logic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Server-Side (Razor Components)</a:t>
            </a:r>
            <a:r>
              <a:rPr lang="en-US" sz="2400" dirty="0"/>
              <a:t> – uses a </a:t>
            </a:r>
            <a:r>
              <a:rPr lang="en-US" sz="2400" dirty="0" err="1"/>
              <a:t>SignalR</a:t>
            </a:r>
            <a:r>
              <a:rPr lang="en-US" sz="2400" dirty="0"/>
              <a:t> client with a .NET Core backend – no </a:t>
            </a:r>
            <a:r>
              <a:rPr lang="en-US" sz="2400" dirty="0" err="1"/>
              <a:t>WebAssembly</a:t>
            </a:r>
            <a:r>
              <a:rPr lang="en-US" sz="2400" dirty="0"/>
              <a:t> needed! </a:t>
            </a:r>
            <a:r>
              <a:rPr lang="en-US" sz="2400" b="1" i="1" dirty="0"/>
              <a:t>Coming to .NET Core 3.0!</a:t>
            </a:r>
          </a:p>
        </p:txBody>
      </p:sp>
    </p:spTree>
    <p:extLst>
      <p:ext uri="{BB962C8B-B14F-4D97-AF65-F5344CB8AC3E}">
        <p14:creationId xmlns:p14="http://schemas.microsoft.com/office/powerpoint/2010/main" val="2229929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FD78E-441D-4BB0-A1F6-64DA41178188}"/>
              </a:ext>
            </a:extLst>
          </p:cNvPr>
          <p:cNvGrpSpPr/>
          <p:nvPr/>
        </p:nvGrpSpPr>
        <p:grpSpPr>
          <a:xfrm>
            <a:off x="10168725" y="3455120"/>
            <a:ext cx="1905000" cy="2308919"/>
            <a:chOff x="10105114" y="1225034"/>
            <a:chExt cx="1905000" cy="23089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C6A178-4507-4394-8244-6A4B1C83F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5114" y="1225034"/>
              <a:ext cx="1905000" cy="1905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847C5-B465-4C77-BCEC-E6A0A1FC9126}"/>
                </a:ext>
              </a:extLst>
            </p:cNvPr>
            <p:cNvSpPr txBox="1"/>
            <p:nvPr/>
          </p:nvSpPr>
          <p:spPr>
            <a:xfrm>
              <a:off x="10153819" y="3164621"/>
              <a:ext cx="1752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(slides and code)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3F156BF-0ADF-4D9B-B443-BEF764140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9" y="1899167"/>
            <a:ext cx="3810000" cy="381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AD5707-B2D6-4EFB-8C1D-91CB269A9AAC}"/>
              </a:ext>
            </a:extLst>
          </p:cNvPr>
          <p:cNvSpPr txBox="1"/>
          <p:nvPr/>
        </p:nvSpPr>
        <p:spPr>
          <a:xfrm>
            <a:off x="234980" y="1265495"/>
            <a:ext cx="39845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Reach out anytime (info in header below)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151D6-B822-47EA-8EDA-D0389A4E3D28}"/>
              </a:ext>
            </a:extLst>
          </p:cNvPr>
          <p:cNvSpPr txBox="1"/>
          <p:nvPr/>
        </p:nvSpPr>
        <p:spPr>
          <a:xfrm>
            <a:off x="4302813" y="1351409"/>
            <a:ext cx="566190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Resources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Web Assembly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7"/>
              </a:rPr>
              <a:t>Blazor</a:t>
            </a:r>
            <a:r>
              <a:rPr lang="en-US" sz="2400" dirty="0">
                <a:hlinkClick r:id="rId7"/>
              </a:rPr>
              <a:t> documentation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Razor documentation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9"/>
              </a:rPr>
              <a:t>C# Guide (Microsoft Docs)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10"/>
              </a:rPr>
              <a:t>Blazor</a:t>
            </a:r>
            <a:r>
              <a:rPr lang="en-US" sz="2400" dirty="0">
                <a:hlinkClick r:id="rId10"/>
              </a:rPr>
              <a:t> on GitHub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11"/>
              </a:rPr>
              <a:t>Blazor</a:t>
            </a:r>
            <a:r>
              <a:rPr lang="en-US" sz="2400" dirty="0">
                <a:hlinkClick r:id="rId11"/>
              </a:rPr>
              <a:t> on </a:t>
            </a:r>
            <a:r>
              <a:rPr lang="en-US" sz="2400" dirty="0" err="1">
                <a:hlinkClick r:id="rId11"/>
              </a:rPr>
              <a:t>Gitter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86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web is amazing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0" y="1178351"/>
            <a:ext cx="94408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have evolved and can write code against so many devices: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Mobile!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Tablets!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Gaming and consoles!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Embedded devices (like cars)!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4000" b="1" dirty="0"/>
              <a:t>What about the browser?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19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browser *is* JavaScript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1BC0B-6E7F-42DC-9379-80849F85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3" y="1404265"/>
            <a:ext cx="728468" cy="728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46A57-0144-4DDC-A6EB-C597AEE02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33" y="1415741"/>
            <a:ext cx="937674" cy="364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B999E-ED91-413D-91AF-F2312EF2F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4" y="2649152"/>
            <a:ext cx="706587" cy="7065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F8DB2-DFCE-41E0-A30C-9122C7E48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06" y="3324715"/>
            <a:ext cx="706587" cy="716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97E882-B140-4C5E-963C-E8B4C68D45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31" y="2318117"/>
            <a:ext cx="727946" cy="71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7FFBB8-2A6D-4874-877F-F7E11835F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00" y="123557"/>
            <a:ext cx="795201" cy="795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B6FE9-F2C9-49C6-8F4F-9D2C4F8F5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20" y="3055395"/>
            <a:ext cx="1982952" cy="90026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7255D60-25B8-489A-8305-8E32A838D7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58933" y="1239784"/>
            <a:ext cx="2525528" cy="675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7CA422-561E-447E-AF6E-851165825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67" y="4387310"/>
            <a:ext cx="2226878" cy="866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4A6005-0F0A-46FE-A7A5-E4F0EA72A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07" y="1870635"/>
            <a:ext cx="746526" cy="7465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58556E-E8F3-452F-A6BA-6177B8C5A1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45" y="3109849"/>
            <a:ext cx="746526" cy="74652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9191059-0429-40EE-B605-2A5B10F7D7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2935" y="2124419"/>
            <a:ext cx="1982952" cy="5885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C5FC884-213E-411B-9441-5A673D869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86" y="4035546"/>
            <a:ext cx="1311957" cy="9268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4284F0-B975-43E2-BEAE-63498C41BE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18" y="3307747"/>
            <a:ext cx="1172334" cy="117233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0EA7EE7-C1DE-47AD-9B60-5E49BCD3A4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04219" y="4801046"/>
            <a:ext cx="722635" cy="76564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178198C-B8F9-4022-903A-EF9049F1BE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1091" y="3543646"/>
            <a:ext cx="907277" cy="100318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6DCD6A9-7D7D-4EEC-8E37-C9DB58B333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15209" y="5038136"/>
            <a:ext cx="2540422" cy="700292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1535F0E-AF08-446F-9439-9E07A05E78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32389" y="2060136"/>
            <a:ext cx="1178617" cy="11786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00ECF14-6832-4E58-8D8A-23571CDA53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93" y="1187968"/>
            <a:ext cx="1857904" cy="81974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F411148-1399-4249-B1FC-DAA6A12AB52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50" y="4638608"/>
            <a:ext cx="2248543" cy="112427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1147B58-74D8-49E9-96E1-DD2B48785A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795" y="2254464"/>
            <a:ext cx="1111102" cy="933152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404D00B8-0F80-42AA-A030-9F7BA3C49CB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701728" y="979063"/>
            <a:ext cx="2667000" cy="6454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021F278-02A2-4A35-BA85-50ABB5DE3BF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883" y="2318117"/>
            <a:ext cx="1298100" cy="7952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881A369-93C6-45A8-995D-7BFD9CFB4DE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96" y="3558054"/>
            <a:ext cx="795201" cy="795201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1B2BA26-81C9-4B39-9D3C-CE86890005AF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C39B0A-B6EE-4B49-8D4F-4155BD1DB0AD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F25D149-79AC-41C9-BA64-3245D5E0A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4864060-F709-4B2D-849B-61FF9CAE929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349B971-B8EF-4528-9333-B9F92C86D229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5CA7CC6-4C73-495B-8685-6638A9A5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9F23860-1DED-458F-A099-EE7252950799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73B97457-5170-43C8-96D2-2F81BCDC3D6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485893" y="3429926"/>
            <a:ext cx="795201" cy="72363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9D9CF11B-1334-48CB-AC65-FE2435292E3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995769" y="4515698"/>
            <a:ext cx="625556" cy="5962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C8C92A4-5F6F-4BC8-B6F1-B097EB20C9C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75" y="4102533"/>
            <a:ext cx="615373" cy="6153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36EC4D4-7C38-4AEF-A4DA-EFAF469006E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2" y="5392792"/>
            <a:ext cx="2217208" cy="4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8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choice is yours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C68599-B86A-4C9E-B98C-CF70C9D82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85" y="1701405"/>
            <a:ext cx="3563598" cy="35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2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Some wisdom about writing for the browser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1" y="1291023"/>
            <a:ext cx="64364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Any developer can write code in the browser for any language he/she wants,</a:t>
            </a:r>
          </a:p>
          <a:p>
            <a:r>
              <a:rPr lang="en-US" sz="4400" b="1" dirty="0"/>
              <a:t>so long as it’s JavaScript. </a:t>
            </a:r>
          </a:p>
          <a:p>
            <a:r>
              <a:rPr lang="en-US" sz="4400" b="1" dirty="0"/>
              <a:t>				</a:t>
            </a:r>
          </a:p>
          <a:p>
            <a:r>
              <a:rPr lang="en-US" sz="4400" b="1" dirty="0"/>
              <a:t>				</a:t>
            </a:r>
            <a:r>
              <a:rPr lang="en-US" sz="2400" dirty="0"/>
              <a:t>Henry Ford, 1909</a:t>
            </a:r>
          </a:p>
          <a:p>
            <a:r>
              <a:rPr lang="en-US" sz="2400" dirty="0"/>
              <a:t>				(paraphrasing)</a:t>
            </a:r>
          </a:p>
        </p:txBody>
      </p:sp>
      <p:pic>
        <p:nvPicPr>
          <p:cNvPr id="4098" name="Picture 2" descr="Henry ford 1919.jpg">
            <a:extLst>
              <a:ext uri="{FF2B5EF4-FFF2-40B4-BE49-F238E27FC236}">
                <a16:creationId xmlns:a16="http://schemas.microsoft.com/office/drawing/2014/main" id="{222F6F28-1734-46AA-A774-B5CFDF54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423" y="1357521"/>
            <a:ext cx="3331221" cy="42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4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JavaScript Works (Diagram)</a:t>
            </a:r>
          </a:p>
        </p:txBody>
      </p:sp>
      <p:pic>
        <p:nvPicPr>
          <p:cNvPr id="1026" name="Picture 2" descr="https://daveaglick.com/posts/images/js.png">
            <a:extLst>
              <a:ext uri="{FF2B5EF4-FFF2-40B4-BE49-F238E27FC236}">
                <a16:creationId xmlns:a16="http://schemas.microsoft.com/office/drawing/2014/main" id="{BA8DD75E-D115-432C-880F-D4180B9D4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46" y="1121340"/>
            <a:ext cx="688657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59489C-2196-4944-A47F-23C44843C618}"/>
              </a:ext>
            </a:extLst>
          </p:cNvPr>
          <p:cNvSpPr txBox="1"/>
          <p:nvPr/>
        </p:nvSpPr>
        <p:spPr>
          <a:xfrm>
            <a:off x="665333" y="5570938"/>
            <a:ext cx="110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trike="sngStrike" dirty="0">
                <a:solidFill>
                  <a:schemeClr val="bg1">
                    <a:lumMod val="50000"/>
                  </a:schemeClr>
                </a:solidFill>
              </a:rPr>
              <a:t>Stolen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Borrowed from Dave Glick’s article at https://daveaglick.com/posts/blazor-razor-webassembly-and-mono</a:t>
            </a:r>
          </a:p>
        </p:txBody>
      </p:sp>
    </p:spTree>
    <p:extLst>
      <p:ext uri="{BB962C8B-B14F-4D97-AF65-F5344CB8AC3E}">
        <p14:creationId xmlns:p14="http://schemas.microsoft.com/office/powerpoint/2010/main" val="233793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Web Assembly?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1408374"/>
            <a:ext cx="10640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 free and open web standard that provides a compilation target for the web – allowing you to run compiled code in any supported browser at native speeds.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69915" y="5391217"/>
            <a:ext cx="803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Technical definition: “A binary instruction format for a stack-based virtual machine.”</a:t>
            </a:r>
          </a:p>
        </p:txBody>
      </p:sp>
    </p:spTree>
    <p:extLst>
      <p:ext uri="{BB962C8B-B14F-4D97-AF65-F5344CB8AC3E}">
        <p14:creationId xmlns:p14="http://schemas.microsoft.com/office/powerpoint/2010/main" val="144998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Works (Diagram)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9489C-2196-4944-A47F-23C44843C618}"/>
              </a:ext>
            </a:extLst>
          </p:cNvPr>
          <p:cNvSpPr txBox="1"/>
          <p:nvPr/>
        </p:nvSpPr>
        <p:spPr>
          <a:xfrm>
            <a:off x="665333" y="5570938"/>
            <a:ext cx="110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trike="sngStrike" dirty="0">
                <a:solidFill>
                  <a:schemeClr val="bg1">
                    <a:lumMod val="50000"/>
                  </a:schemeClr>
                </a:solidFill>
              </a:rPr>
              <a:t>Stolen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Borrowed from Dave Glick’s article at https://daveaglick.com/posts/blazor-razor-webassembly-and-mono</a:t>
            </a:r>
          </a:p>
        </p:txBody>
      </p:sp>
      <p:pic>
        <p:nvPicPr>
          <p:cNvPr id="3074" name="Picture 2" descr="https://daveaglick.com/posts/images/webassembly.png">
            <a:extLst>
              <a:ext uri="{FF2B5EF4-FFF2-40B4-BE49-F238E27FC236}">
                <a16:creationId xmlns:a16="http://schemas.microsoft.com/office/drawing/2014/main" id="{622A18F5-9F11-4AE9-8536-5D49F3E8E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64" y="1066427"/>
            <a:ext cx="69246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A11793-19FB-48CC-8774-E63FB3CBCC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5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</TotalTime>
  <Words>1440</Words>
  <Application>Microsoft Office PowerPoint</Application>
  <PresentationFormat>Widescreen</PresentationFormat>
  <Paragraphs>263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C# Everywhere with Blazor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Everywhere with Blazor</dc:title>
  <dc:creator>Dave Brock</dc:creator>
  <cp:lastModifiedBy>Dave Brock</cp:lastModifiedBy>
  <cp:revision>45</cp:revision>
  <dcterms:created xsi:type="dcterms:W3CDTF">2018-10-01T21:19:34Z</dcterms:created>
  <dcterms:modified xsi:type="dcterms:W3CDTF">2018-10-05T16:38:42Z</dcterms:modified>
</cp:coreProperties>
</file>