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3" r:id="rId3"/>
    <p:sldId id="286" r:id="rId4"/>
    <p:sldId id="292" r:id="rId5"/>
    <p:sldId id="257" r:id="rId6"/>
    <p:sldId id="285" r:id="rId7"/>
    <p:sldId id="294" r:id="rId8"/>
    <p:sldId id="266" r:id="rId9"/>
    <p:sldId id="269" r:id="rId10"/>
    <p:sldId id="268" r:id="rId11"/>
    <p:sldId id="279" r:id="rId12"/>
    <p:sldId id="271" r:id="rId13"/>
    <p:sldId id="272" r:id="rId14"/>
    <p:sldId id="276" r:id="rId15"/>
    <p:sldId id="282" r:id="rId16"/>
    <p:sldId id="281" r:id="rId17"/>
    <p:sldId id="270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74" autoAdjust="0"/>
    <p:restoredTop sz="88249" autoAdjust="0"/>
  </p:normalViewPr>
  <p:slideViewPr>
    <p:cSldViewPr snapToGrid="0">
      <p:cViewPr varScale="1">
        <p:scale>
          <a:sx n="52" d="100"/>
          <a:sy n="52" d="100"/>
        </p:scale>
        <p:origin x="92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4BC6C-5146-49F8-8C72-F6229EB57C0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517F8-C3EF-4C1E-AF8C-130DD02B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2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517F8-C3EF-4C1E-AF8C-130DD02B43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51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517F8-C3EF-4C1E-AF8C-130DD02B43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15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Sanderson tried a </a:t>
            </a:r>
            <a:r>
              <a:rPr lang="en-US" dirty="0" err="1"/>
              <a:t>DotNetAnywhere</a:t>
            </a:r>
            <a:r>
              <a:rPr lang="en-US" dirty="0"/>
              <a:t> runtime, but it did not scale well for a framework to run inside the browser.</a:t>
            </a:r>
          </a:p>
          <a:p>
            <a:endParaRPr lang="en-US" dirty="0"/>
          </a:p>
          <a:p>
            <a:r>
              <a:rPr lang="en-US" dirty="0"/>
              <a:t>Mono as a runtime for client platforms and was a natural choice</a:t>
            </a:r>
          </a:p>
          <a:p>
            <a:endParaRPr lang="en-US" dirty="0"/>
          </a:p>
          <a:p>
            <a:r>
              <a:rPr lang="en-US" dirty="0"/>
              <a:t>How do we use C# and markup? Leverage </a:t>
            </a:r>
            <a:r>
              <a:rPr lang="en-US" dirty="0" err="1"/>
              <a:t>Blazor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The formula: compile code to IL format and run it – not much different than we’ve been doing for decades.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517F8-C3EF-4C1E-AF8C-130DD02B43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66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517F8-C3EF-4C1E-AF8C-130DD02B436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4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D4C8-7D8D-4882-899D-2D7B74DAB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93788-5A32-4BCE-B42F-1B53FDE01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65AF7-CA86-472E-AEA1-CBEB1ABF9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EA35B-0296-47D3-BF6C-2DDB20C68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531B-C0FA-4ED4-8960-85327E38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8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1BAB-A3FE-4190-A7C3-03136E64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761C1-5AD9-4224-A22D-226FF359A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19A16-88B2-4F9C-BF18-CE024D1A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3A90A-2B26-4854-8912-55209B7A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4A7B0-D359-4C8A-83A5-AFB18736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1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3A561-7B64-4481-8FFE-D961CFA8A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C75F0-031E-4AA5-8F40-ED641B8B7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76ACB-A5BF-446A-9AD9-0400BD92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7D142-2869-4AA9-AE36-4ACBDC98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618D8-C4EA-415E-93D7-2CA5E45F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4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1A07-614D-49E1-BD7E-2931AEC7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1CC2B-4CBE-4BBF-99B5-091984BC2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37FC4-E6E9-468E-B53A-352D8E54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1DB0A-8831-4423-B791-9723190F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F22BD-17B5-4BF9-9E17-C836445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8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7892-7D26-4F53-AA9B-5E14D82EF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73F7B-2599-4A26-A1CC-FF7AAE8F2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DAC9C-666B-49A8-BB60-0C1A8C56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A8413-1AB8-4ABE-A7EE-60712B74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174AE-ED64-46FF-9C9D-D6B78CB4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1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36F5-E75B-4A94-97EE-9C95AB7F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93442-BED7-447D-B111-1BA9502C7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B0CA7-CF56-462F-A245-C9520A021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7D3BA-430E-4EE1-A8F9-62B98D7A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7F3F4-5F29-44BC-BF3C-D858DA7E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40C8-B528-4299-A3B2-19707788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2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0FD2-F8EF-41EF-98D6-329A7B4B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6CAE4-E86F-4A2D-8A37-81BC7BA37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CA605-8A13-47FE-8732-2A4097840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5DF52-1182-48C7-8DD2-D805F5F98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85685-015E-4E81-AE9F-C4794C887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47948-1F86-4762-AB4C-2BA88482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73FCD-F0F1-4B06-83BF-EDC83DC2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4A747-E1B5-47EC-B01D-16C75AD4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2D7C-C5EE-4448-8B89-FF1A6437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DA8EA-83C6-43F6-9F63-9A281992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E7D5F-D532-4025-9F47-6F6A6103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67135-0035-4EAC-B8DC-9A0C6D12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6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1B5C86-45AB-4EDE-8645-7F174420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E005B-4B72-48EC-9F51-05AB1CB1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1D061-BC75-4494-AEFB-4BF8B5AD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1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B093-9B39-432C-B8BF-977D6ADA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B9B7-64C8-4064-BBF4-B0D71122A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2C1B7-195B-4602-BB16-207C0658B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274E6-E4A3-4086-B4FD-DF93846AE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15CFB-8B8C-4841-BB55-F4573697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DD37D-E5AD-468A-8242-38B062BE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5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6D8C-719F-4FE4-8F88-FE83F496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1331F-3BD2-44C2-8E82-B81052D92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745CB-9952-4476-8DCB-403B5770E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FFDB4-62A6-4A87-9BDD-6D354540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E4DBB-F345-4474-AF90-AF80FCCC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9E45B-E11C-4612-AA0F-A6619B7E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3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569EA-71C6-425D-A41F-76A411278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E64D1-2DD9-46C5-9F60-DC11404BD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883F8-F931-474F-A43A-D94397A7C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DF713-502C-481B-AD6A-72E404F6A86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E2B9F-A440-4DF3-A2B6-CBE75A87C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5FF77-1CBF-492A-A40C-D13F28C1A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blazor.net/docs/index.html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webassembly.org/" TargetMode="External"/><Relationship Id="rId12" Type="http://schemas.openxmlformats.org/officeDocument/2006/relationships/hyperlink" Target="https://gitter.im/aspnet/Blazo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jpg"/><Relationship Id="rId11" Type="http://schemas.openxmlformats.org/officeDocument/2006/relationships/hyperlink" Target="https://github.com/aspnet/Blazor" TargetMode="External"/><Relationship Id="rId5" Type="http://schemas.openxmlformats.org/officeDocument/2006/relationships/image" Target="../media/image54.png"/><Relationship Id="rId10" Type="http://schemas.openxmlformats.org/officeDocument/2006/relationships/hyperlink" Target="https://docs.microsoft.com/en-us/dotnet/csharp/" TargetMode="External"/><Relationship Id="rId4" Type="http://schemas.openxmlformats.org/officeDocument/2006/relationships/image" Target="../media/image2.jpg"/><Relationship Id="rId9" Type="http://schemas.openxmlformats.org/officeDocument/2006/relationships/hyperlink" Target="https://docs.microsoft.com/en-us/aspnet/core/mvc/views/razor?view=aspnetcore-2.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bit.ly/cmgsalesforcelea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bit.ly/cmgtechlead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9" Type="http://schemas.openxmlformats.org/officeDocument/2006/relationships/image" Target="../media/image46.png"/><Relationship Id="rId3" Type="http://schemas.openxmlformats.org/officeDocument/2006/relationships/image" Target="../media/image12.png"/><Relationship Id="rId21" Type="http://schemas.openxmlformats.org/officeDocument/2006/relationships/image" Target="../media/image30.svg"/><Relationship Id="rId34" Type="http://schemas.openxmlformats.org/officeDocument/2006/relationships/image" Target="../media/image2.jp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svg"/><Relationship Id="rId33" Type="http://schemas.openxmlformats.org/officeDocument/2006/relationships/image" Target="../media/image1.png"/><Relationship Id="rId38" Type="http://schemas.openxmlformats.org/officeDocument/2006/relationships/image" Target="../media/image45.sv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gif"/><Relationship Id="rId37" Type="http://schemas.openxmlformats.org/officeDocument/2006/relationships/image" Target="../media/image44.png"/><Relationship Id="rId40" Type="http://schemas.openxmlformats.org/officeDocument/2006/relationships/image" Target="../media/image47.png"/><Relationship Id="rId5" Type="http://schemas.openxmlformats.org/officeDocument/2006/relationships/image" Target="../media/image14.png"/><Relationship Id="rId15" Type="http://schemas.openxmlformats.org/officeDocument/2006/relationships/image" Target="../media/image24.svg"/><Relationship Id="rId23" Type="http://schemas.openxmlformats.org/officeDocument/2006/relationships/image" Target="../media/image32.svg"/><Relationship Id="rId28" Type="http://schemas.openxmlformats.org/officeDocument/2006/relationships/image" Target="../media/image37.png"/><Relationship Id="rId36" Type="http://schemas.openxmlformats.org/officeDocument/2006/relationships/image" Target="../media/image43.svg"/><Relationship Id="rId10" Type="http://schemas.openxmlformats.org/officeDocument/2006/relationships/image" Target="../media/image19.svg"/><Relationship Id="rId19" Type="http://schemas.openxmlformats.org/officeDocument/2006/relationships/image" Target="../media/image28.sv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svg"/><Relationship Id="rId35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jpe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595B-3DAC-425C-BAA1-CAC9D73C9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640" y="664712"/>
            <a:ext cx="10281920" cy="1293483"/>
          </a:xfrm>
        </p:spPr>
        <p:txBody>
          <a:bodyPr/>
          <a:lstStyle/>
          <a:p>
            <a:r>
              <a:rPr lang="en-US" dirty="0"/>
              <a:t>C# Everywhere with </a:t>
            </a:r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5A571-CA9F-4B20-9037-FE6083F52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2942" y="3128010"/>
            <a:ext cx="4653917" cy="1490660"/>
          </a:xfrm>
        </p:spPr>
        <p:txBody>
          <a:bodyPr>
            <a:normAutofit/>
          </a:bodyPr>
          <a:lstStyle/>
          <a:p>
            <a:r>
              <a:rPr lang="en-US" dirty="0"/>
              <a:t>Dave Brock</a:t>
            </a:r>
          </a:p>
          <a:p>
            <a:r>
              <a:rPr lang="en-US" dirty="0" err="1"/>
              <a:t>MADdotNET</a:t>
            </a:r>
            <a:endParaRPr lang="en-US" dirty="0"/>
          </a:p>
          <a:p>
            <a:r>
              <a:rPr lang="en-US" dirty="0"/>
              <a:t>November 7, 2018</a:t>
            </a:r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62266DD-2546-4547-A397-A3C31A46F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3" y="2400244"/>
            <a:ext cx="2743205" cy="27432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4B1014-9609-4384-A4DC-64A4CA93AB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059" y="1834527"/>
            <a:ext cx="3874640" cy="38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0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How does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work with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WebAssembly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CFB5A1-A60E-4262-9ADC-45BB6DE0B109}"/>
              </a:ext>
            </a:extLst>
          </p:cNvPr>
          <p:cNvSpPr txBox="1"/>
          <p:nvPr/>
        </p:nvSpPr>
        <p:spPr>
          <a:xfrm>
            <a:off x="259920" y="1266826"/>
            <a:ext cx="84079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need a runtime compiled for WA that is aware of .NET.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use Mono, an open-source and highly-portable .NET runtime. For </a:t>
            </a:r>
            <a:r>
              <a:rPr lang="en-US" sz="2400" dirty="0" err="1"/>
              <a:t>Blazor</a:t>
            </a:r>
            <a:r>
              <a:rPr lang="en-US" sz="2400" dirty="0"/>
              <a:t>, Mono is the only runtime that needs to be compiled to </a:t>
            </a:r>
            <a:r>
              <a:rPr lang="en-US" sz="2400" dirty="0" err="1"/>
              <a:t>WebAssembly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Mono is used by Xamarin for native client apps on Android, iOS, and macOS, and Unity for game development. Since </a:t>
            </a:r>
            <a:r>
              <a:rPr lang="en-US" sz="2400" dirty="0" err="1"/>
              <a:t>Blazor</a:t>
            </a:r>
            <a:r>
              <a:rPr lang="en-US" sz="2400" dirty="0"/>
              <a:t> is a client-side UI framework, Mono is the natural choice.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Mono is preferred over .NET Core, which is primarily for server applications </a:t>
            </a:r>
          </a:p>
          <a:p>
            <a:endParaRPr lang="en-US" sz="200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BB5BBCD-19A4-40CE-862F-A00F25BE0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1947" y="2097331"/>
            <a:ext cx="2645728" cy="264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8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Why use .NET in the browser, anyway?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DE1DB1-500C-4DEB-AB82-F4307CD088AE}"/>
              </a:ext>
            </a:extLst>
          </p:cNvPr>
          <p:cNvSpPr txBox="1"/>
          <p:nvPr/>
        </p:nvSpPr>
        <p:spPr>
          <a:xfrm>
            <a:off x="274320" y="1310639"/>
            <a:ext cx="83626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.NET in the browser offers: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Wide browser support</a:t>
            </a:r>
            <a:r>
              <a:rPr lang="en-US" sz="2400" dirty="0"/>
              <a:t>: runs on open web standards with no plugins and no code </a:t>
            </a:r>
            <a:r>
              <a:rPr lang="en-US" sz="2400" dirty="0" err="1"/>
              <a:t>transpilation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Leverage existing skills</a:t>
            </a:r>
            <a:r>
              <a:rPr lang="en-US" sz="2400" dirty="0"/>
              <a:t>: use your existing .NET skillset to write client-side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Tooling</a:t>
            </a:r>
            <a:r>
              <a:rPr lang="en-US" sz="2400" dirty="0"/>
              <a:t>: Visual Studio and Visual Studio Code offers a first-rate development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Modern languages</a:t>
            </a:r>
            <a:r>
              <a:rPr lang="en-US" sz="2400" dirty="0"/>
              <a:t>: .NET languages are constantly improving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796033-DEAC-4EB7-A9EC-2E00E518A4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639" y="1984110"/>
            <a:ext cx="2743205" cy="27432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661429-764B-4EFD-92AD-68F221E70BCC}"/>
              </a:ext>
            </a:extLst>
          </p:cNvPr>
          <p:cNvSpPr txBox="1"/>
          <p:nvPr/>
        </p:nvSpPr>
        <p:spPr>
          <a:xfrm>
            <a:off x="9174476" y="5096427"/>
            <a:ext cx="2475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https://blazor.net/docs/introduction/faq.html</a:t>
            </a:r>
          </a:p>
        </p:txBody>
      </p:sp>
    </p:spTree>
    <p:extLst>
      <p:ext uri="{BB962C8B-B14F-4D97-AF65-F5344CB8AC3E}">
        <p14:creationId xmlns:p14="http://schemas.microsoft.com/office/powerpoint/2010/main" val="111739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Time for a talk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B49C64-F457-4B9B-B123-4A5B3AEC8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630" y="1385164"/>
            <a:ext cx="3762002" cy="419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8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Why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is different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DE1DB1-500C-4DEB-AB82-F4307CD088AE}"/>
              </a:ext>
            </a:extLst>
          </p:cNvPr>
          <p:cNvSpPr txBox="1"/>
          <p:nvPr/>
        </p:nvSpPr>
        <p:spPr>
          <a:xfrm>
            <a:off x="274320" y="1310639"/>
            <a:ext cx="83626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Unlike plug-ins like Silverlight (or Flash), </a:t>
            </a:r>
            <a:r>
              <a:rPr lang="en-US" sz="2400" dirty="0" err="1"/>
              <a:t>Blazor</a:t>
            </a:r>
            <a:r>
              <a:rPr lang="en-US" sz="2400" dirty="0"/>
              <a:t> is built on open web standards and leverages the advantages of </a:t>
            </a:r>
            <a:r>
              <a:rPr lang="en-US" sz="2400" dirty="0" err="1"/>
              <a:t>WebAssembly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Because it is built on Web Assembly, it offers: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Near native performance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Safety (it runs in the same sandbox as JS to prevent malicious behavior on the client machine)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Advantages over native JS like high-memory processing and complex multi-threading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99F7497-5773-436E-B0D6-27F8CC5D9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6281" y="1956154"/>
            <a:ext cx="2645728" cy="264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8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: Key Concepts – Razor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CCEFA-DF9D-4F3C-B482-AA41C8E6CE1C}"/>
              </a:ext>
            </a:extLst>
          </p:cNvPr>
          <p:cNvSpPr txBox="1"/>
          <p:nvPr/>
        </p:nvSpPr>
        <p:spPr>
          <a:xfrm>
            <a:off x="261257" y="1341911"/>
            <a:ext cx="806334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Razor is a templating engine for creating dynamic web pages in .NET. You can use a combination of Razor syntax and C# code in </a:t>
            </a:r>
            <a:r>
              <a:rPr lang="en-US" sz="2800" i="1" dirty="0"/>
              <a:t>.</a:t>
            </a:r>
            <a:r>
              <a:rPr lang="en-US" sz="2800" i="1" dirty="0" err="1"/>
              <a:t>cshtml</a:t>
            </a:r>
            <a:r>
              <a:rPr lang="en-US" sz="2800" i="1" dirty="0"/>
              <a:t> </a:t>
            </a:r>
            <a:r>
              <a:rPr lang="en-US" sz="2800" dirty="0"/>
              <a:t>files.</a:t>
            </a:r>
          </a:p>
          <a:p>
            <a:endParaRPr lang="en-US" sz="2800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&lt;h1&gt;@Title&lt;/h1&gt;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&lt;button onclick=@DoSomething&gt;Do Something!&lt;/button&gt;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@functions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Title { get; set;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Action DoSomething { get; set;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ACFAF7C-D0BE-4B22-833F-216A81F39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603" y="2260463"/>
            <a:ext cx="2778726" cy="277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3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: Key Concepts – Components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CCEFA-DF9D-4F3C-B482-AA41C8E6CE1C}"/>
              </a:ext>
            </a:extLst>
          </p:cNvPr>
          <p:cNvSpPr txBox="1"/>
          <p:nvPr/>
        </p:nvSpPr>
        <p:spPr>
          <a:xfrm>
            <a:off x="310164" y="1739874"/>
            <a:ext cx="806334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Blazor</a:t>
            </a:r>
            <a:r>
              <a:rPr lang="en-US" sz="2800" dirty="0"/>
              <a:t> applications are built with components, which can be viewed of a piece of section of the UI.</a:t>
            </a:r>
          </a:p>
          <a:p>
            <a:endParaRPr lang="en-US" sz="2800" dirty="0"/>
          </a:p>
          <a:p>
            <a:r>
              <a:rPr lang="en-US" sz="2800" dirty="0"/>
              <a:t>Components can then be tested and reused within the application and even between projects!</a:t>
            </a:r>
          </a:p>
          <a:p>
            <a:endParaRPr lang="en-US" sz="2800" dirty="0"/>
          </a:p>
          <a:p>
            <a:r>
              <a:rPr lang="en-US" sz="2800" dirty="0"/>
              <a:t>To </a:t>
            </a:r>
            <a:r>
              <a:rPr lang="en-US" sz="2800" dirty="0" err="1"/>
              <a:t>Blazor</a:t>
            </a:r>
            <a:r>
              <a:rPr lang="en-US" sz="2800" dirty="0"/>
              <a:t>, a component is a class – usually a C# (</a:t>
            </a:r>
            <a:r>
              <a:rPr lang="en-US" sz="2800" i="1" dirty="0"/>
              <a:t>.cs</a:t>
            </a:r>
            <a:r>
              <a:rPr lang="en-US" sz="2800" dirty="0"/>
              <a:t>) or Razor (</a:t>
            </a:r>
            <a:r>
              <a:rPr lang="en-US" sz="2800" i="1" dirty="0"/>
              <a:t>.</a:t>
            </a:r>
            <a:r>
              <a:rPr lang="en-US" sz="2800" i="1" dirty="0" err="1"/>
              <a:t>cshtml</a:t>
            </a:r>
            <a:r>
              <a:rPr lang="en-US" sz="2800" dirty="0"/>
              <a:t>) file.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44007AE-7432-4560-A211-A6C63E53E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9473" y="2064337"/>
            <a:ext cx="2645728" cy="264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: Key Concepts – JavaScript Interop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F098297-510C-4994-BE43-376E8AB27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34" y="1944084"/>
            <a:ext cx="2969831" cy="29698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6CCEFA-DF9D-4F3C-B482-AA41C8E6CE1C}"/>
              </a:ext>
            </a:extLst>
          </p:cNvPr>
          <p:cNvSpPr txBox="1"/>
          <p:nvPr/>
        </p:nvSpPr>
        <p:spPr>
          <a:xfrm>
            <a:off x="261257" y="1341911"/>
            <a:ext cx="806334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You will still need JS for </a:t>
            </a:r>
            <a:r>
              <a:rPr lang="en-US" sz="2800" b="1" dirty="0"/>
              <a:t>browser APIs, DOM manipulation, and access to JS libraries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 err="1"/>
              <a:t>Blazor</a:t>
            </a:r>
            <a:r>
              <a:rPr lang="en-US" sz="2800" dirty="0"/>
              <a:t> can use any library or API that JavaScript uses.</a:t>
            </a:r>
          </a:p>
          <a:p>
            <a:endParaRPr lang="en-US" sz="2800" dirty="0"/>
          </a:p>
          <a:p>
            <a:r>
              <a:rPr lang="en-US" sz="2800" dirty="0"/>
              <a:t>C# can call into JavaScript code, and JavaScript code can call into C# code.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9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goals?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D86BB-FDE1-4A03-B3CB-10DD9DDDC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48" y="134937"/>
            <a:ext cx="809704" cy="8097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50B60-E20F-4973-B744-3C1D5B70E4B9}"/>
              </a:ext>
            </a:extLst>
          </p:cNvPr>
          <p:cNvSpPr txBox="1"/>
          <p:nvPr/>
        </p:nvSpPr>
        <p:spPr>
          <a:xfrm>
            <a:off x="69915" y="1225034"/>
            <a:ext cx="2988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Component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C14FC-6F8A-41AC-99F9-A58B94FD83B2}"/>
              </a:ext>
            </a:extLst>
          </p:cNvPr>
          <p:cNvSpPr txBox="1"/>
          <p:nvPr/>
        </p:nvSpPr>
        <p:spPr>
          <a:xfrm>
            <a:off x="7532632" y="5394707"/>
            <a:ext cx="461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https://blazor.net/docs/introduction/faq.html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AADCFD-E66F-485B-A9A3-31DF9258BE51}"/>
              </a:ext>
            </a:extLst>
          </p:cNvPr>
          <p:cNvSpPr txBox="1"/>
          <p:nvPr/>
        </p:nvSpPr>
        <p:spPr>
          <a:xfrm>
            <a:off x="6427924" y="3364289"/>
            <a:ext cx="5559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Backward compatibility with </a:t>
            </a:r>
            <a:r>
              <a:rPr lang="en-US" sz="2800" b="1" i="1" dirty="0"/>
              <a:t>asm.js</a:t>
            </a:r>
            <a:endParaRPr 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2C1923-70DD-4B2E-889F-53418CCFB284}"/>
              </a:ext>
            </a:extLst>
          </p:cNvPr>
          <p:cNvSpPr txBox="1"/>
          <p:nvPr/>
        </p:nvSpPr>
        <p:spPr>
          <a:xfrm>
            <a:off x="2041219" y="1841158"/>
            <a:ext cx="2120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Rich tooling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D2856F-F8FB-4B0C-A5C3-AFE4607FC3FC}"/>
              </a:ext>
            </a:extLst>
          </p:cNvPr>
          <p:cNvSpPr txBox="1"/>
          <p:nvPr/>
        </p:nvSpPr>
        <p:spPr>
          <a:xfrm>
            <a:off x="8254739" y="2662308"/>
            <a:ext cx="371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Full .NET debugging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3EF785-F156-42A1-9705-75DF4E290B41}"/>
              </a:ext>
            </a:extLst>
          </p:cNvPr>
          <p:cNvSpPr txBox="1"/>
          <p:nvPr/>
        </p:nvSpPr>
        <p:spPr>
          <a:xfrm>
            <a:off x="5841999" y="4626027"/>
            <a:ext cx="4125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Server-side rendering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1985EB-53AC-4609-8330-16ED0F2A4F02}"/>
              </a:ext>
            </a:extLst>
          </p:cNvPr>
          <p:cNvSpPr txBox="1"/>
          <p:nvPr/>
        </p:nvSpPr>
        <p:spPr>
          <a:xfrm>
            <a:off x="222314" y="2507014"/>
            <a:ext cx="5619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Live (“hot”) reloading in the browser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5B0715-3AD8-4B81-8535-0C111D4FEF3F}"/>
              </a:ext>
            </a:extLst>
          </p:cNvPr>
          <p:cNvSpPr txBox="1"/>
          <p:nvPr/>
        </p:nvSpPr>
        <p:spPr>
          <a:xfrm>
            <a:off x="7385997" y="1458105"/>
            <a:ext cx="4125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JavaScript interoperability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735389-4093-4A36-A2F4-E8DBF5F1A347}"/>
              </a:ext>
            </a:extLst>
          </p:cNvPr>
          <p:cNvSpPr txBox="1"/>
          <p:nvPr/>
        </p:nvSpPr>
        <p:spPr>
          <a:xfrm>
            <a:off x="369609" y="4967094"/>
            <a:ext cx="405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Dependency injection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1D42A8-E26D-4CBC-8633-F4989CDD2D22}"/>
              </a:ext>
            </a:extLst>
          </p:cNvPr>
          <p:cNvSpPr txBox="1"/>
          <p:nvPr/>
        </p:nvSpPr>
        <p:spPr>
          <a:xfrm>
            <a:off x="369609" y="3315507"/>
            <a:ext cx="3628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Forms and validation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932699-765F-4A92-BE94-B6A7CFD476D4}"/>
              </a:ext>
            </a:extLst>
          </p:cNvPr>
          <p:cNvSpPr txBox="1"/>
          <p:nvPr/>
        </p:nvSpPr>
        <p:spPr>
          <a:xfrm>
            <a:off x="6460694" y="2156072"/>
            <a:ext cx="2988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Layouts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9F42B7-5B67-4456-A50B-63BFC6EE7EB2}"/>
              </a:ext>
            </a:extLst>
          </p:cNvPr>
          <p:cNvSpPr txBox="1"/>
          <p:nvPr/>
        </p:nvSpPr>
        <p:spPr>
          <a:xfrm>
            <a:off x="9448939" y="4066369"/>
            <a:ext cx="2988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Routing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F46E87-694B-410A-B2CA-3F1FC2CC9929}"/>
              </a:ext>
            </a:extLst>
          </p:cNvPr>
          <p:cNvSpPr txBox="1"/>
          <p:nvPr/>
        </p:nvSpPr>
        <p:spPr>
          <a:xfrm>
            <a:off x="717903" y="4066369"/>
            <a:ext cx="512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Publishing and app size trimming</a:t>
            </a:r>
          </a:p>
        </p:txBody>
      </p:sp>
    </p:spTree>
    <p:extLst>
      <p:ext uri="{BB962C8B-B14F-4D97-AF65-F5344CB8AC3E}">
        <p14:creationId xmlns:p14="http://schemas.microsoft.com/office/powerpoint/2010/main" val="2416442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1FED70-2159-46A9-9F24-3CE8C91B8217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10A783-C6A4-445A-A4C3-4DDDF425222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Thank you!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3075E9-FC12-4B8C-B0DC-E933B40C6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" y="6127423"/>
            <a:ext cx="599388" cy="599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C27458-5F99-4A13-AD0B-39193C349C64}"/>
              </a:ext>
            </a:extLst>
          </p:cNvPr>
          <p:cNvSpPr txBox="1"/>
          <p:nvPr/>
        </p:nvSpPr>
        <p:spPr>
          <a:xfrm>
            <a:off x="537328" y="6240095"/>
            <a:ext cx="201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@daveabrock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996A61-E9EA-49FB-8609-5098572FC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271" y="6174106"/>
            <a:ext cx="490193" cy="490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D95163-067F-4C92-846B-F63CCEEDB806}"/>
              </a:ext>
            </a:extLst>
          </p:cNvPr>
          <p:cNvSpPr txBox="1"/>
          <p:nvPr/>
        </p:nvSpPr>
        <p:spPr>
          <a:xfrm>
            <a:off x="10492033" y="6240095"/>
            <a:ext cx="178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daveabrock.com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8FD78E-441D-4BB0-A1F6-64DA41178188}"/>
              </a:ext>
            </a:extLst>
          </p:cNvPr>
          <p:cNvGrpSpPr/>
          <p:nvPr/>
        </p:nvGrpSpPr>
        <p:grpSpPr>
          <a:xfrm>
            <a:off x="10168725" y="3455120"/>
            <a:ext cx="1905000" cy="2308919"/>
            <a:chOff x="10105114" y="1225034"/>
            <a:chExt cx="1905000" cy="230891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8C6A178-4507-4394-8244-6A4B1C83F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5114" y="1225034"/>
              <a:ext cx="1905000" cy="1905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3847C5-B465-4C77-BCEC-E6A0A1FC9126}"/>
                </a:ext>
              </a:extLst>
            </p:cNvPr>
            <p:cNvSpPr txBox="1"/>
            <p:nvPr/>
          </p:nvSpPr>
          <p:spPr>
            <a:xfrm>
              <a:off x="10153819" y="3164621"/>
              <a:ext cx="1752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(slides and code)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D3F156BF-0ADF-4D9B-B443-BEF7641403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49" y="1899167"/>
            <a:ext cx="3810000" cy="381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AD5707-B2D6-4EFB-8C1D-91CB269A9AAC}"/>
              </a:ext>
            </a:extLst>
          </p:cNvPr>
          <p:cNvSpPr txBox="1"/>
          <p:nvPr/>
        </p:nvSpPr>
        <p:spPr>
          <a:xfrm>
            <a:off x="234980" y="1265495"/>
            <a:ext cx="398459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Reach out anytime (info in header below)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2151D6-B822-47EA-8EDA-D0389A4E3D28}"/>
              </a:ext>
            </a:extLst>
          </p:cNvPr>
          <p:cNvSpPr txBox="1"/>
          <p:nvPr/>
        </p:nvSpPr>
        <p:spPr>
          <a:xfrm>
            <a:off x="4302813" y="1351409"/>
            <a:ext cx="566190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Resources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hlinkClick r:id="rId7"/>
              </a:rPr>
              <a:t>Web Assembly</a:t>
            </a:r>
            <a:endParaRPr lang="en-US" sz="2400" dirty="0"/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hlinkClick r:id="rId8"/>
              </a:rPr>
              <a:t>Blazor</a:t>
            </a:r>
            <a:r>
              <a:rPr lang="en-US" sz="2400" dirty="0">
                <a:hlinkClick r:id="rId8"/>
              </a:rPr>
              <a:t> documentation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hlinkClick r:id="rId9"/>
              </a:rPr>
              <a:t>Razor documentation</a:t>
            </a:r>
            <a:endParaRPr lang="en-US" sz="2400" dirty="0"/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hlinkClick r:id="rId10"/>
              </a:rPr>
              <a:t>C# Guide (Microsoft Docs)</a:t>
            </a:r>
            <a:endParaRPr lang="en-US" sz="2400" dirty="0"/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hlinkClick r:id="rId11"/>
              </a:rPr>
              <a:t>Blazor</a:t>
            </a:r>
            <a:r>
              <a:rPr lang="en-US" sz="2400" dirty="0">
                <a:hlinkClick r:id="rId11"/>
              </a:rPr>
              <a:t> on GitHub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hlinkClick r:id="rId12"/>
              </a:rPr>
              <a:t>Blazor</a:t>
            </a:r>
            <a:r>
              <a:rPr lang="en-US" sz="2400" dirty="0">
                <a:hlinkClick r:id="rId12"/>
              </a:rPr>
              <a:t> on </a:t>
            </a:r>
            <a:r>
              <a:rPr lang="en-US" sz="2400" dirty="0" err="1">
                <a:hlinkClick r:id="rId12"/>
              </a:rPr>
              <a:t>Gitter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086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Tonight’s sponsor: CUNA Mutual Group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E13704-3C29-4BD4-8B5B-3A4030C11F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6" y="1578204"/>
            <a:ext cx="3810000" cy="381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667E6A-9C19-45FF-91EC-DC62DD9C4240}"/>
              </a:ext>
            </a:extLst>
          </p:cNvPr>
          <p:cNvSpPr txBox="1"/>
          <p:nvPr/>
        </p:nvSpPr>
        <p:spPr>
          <a:xfrm>
            <a:off x="4782312" y="1601274"/>
            <a:ext cx="67574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Tonight, find out more about CUNA Mutual Group. We provide a </a:t>
            </a:r>
            <a:r>
              <a:rPr lang="en-US" sz="2400" b="1" dirty="0"/>
              <a:t>flexible work environment</a:t>
            </a:r>
            <a:r>
              <a:rPr lang="en-US" sz="2400" dirty="0"/>
              <a:t> where you work on </a:t>
            </a:r>
            <a:r>
              <a:rPr lang="en-US" sz="2400" b="1" dirty="0"/>
              <a:t>great products</a:t>
            </a:r>
            <a:r>
              <a:rPr lang="en-US" sz="2400" dirty="0"/>
              <a:t> with </a:t>
            </a:r>
            <a:r>
              <a:rPr lang="en-US" sz="2400" b="1" dirty="0"/>
              <a:t>great teams</a:t>
            </a:r>
          </a:p>
          <a:p>
            <a:endParaRPr lang="en-US" sz="2400" dirty="0"/>
          </a:p>
          <a:p>
            <a:r>
              <a:rPr lang="en-US" sz="2400" dirty="0"/>
              <a:t>Open roles of 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6"/>
              </a:rPr>
              <a:t>Senior Web Mobile Application Developer (Tech Lead)</a:t>
            </a:r>
            <a:endParaRPr lang="en-US" sz="2400" dirty="0"/>
          </a:p>
          <a:p>
            <a:r>
              <a:rPr lang="en-US" sz="2400" dirty="0"/>
              <a:t>      </a:t>
            </a:r>
            <a:r>
              <a:rPr lang="en-US" sz="2400" i="1" dirty="0"/>
              <a:t>bit.ly/</a:t>
            </a:r>
            <a:r>
              <a:rPr lang="en-US" sz="2400" i="1" dirty="0" err="1"/>
              <a:t>cmgtechlead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7"/>
              </a:rPr>
              <a:t>Senior Salesforce DMP Lead</a:t>
            </a:r>
            <a:endParaRPr lang="en-US" sz="2400" dirty="0"/>
          </a:p>
          <a:p>
            <a:r>
              <a:rPr lang="en-US" sz="2400" dirty="0"/>
              <a:t>      </a:t>
            </a:r>
            <a:r>
              <a:rPr lang="en-US" sz="2400" i="1" dirty="0"/>
              <a:t>bit.ly/</a:t>
            </a:r>
            <a:r>
              <a:rPr lang="en-US" sz="2400" i="1" dirty="0" err="1"/>
              <a:t>cmgsalesforcelead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66989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The web is amazing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507D8-FB67-4DD9-B797-56C9FC1FE3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664" y="1260170"/>
            <a:ext cx="2054081" cy="20540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D3F1B2-195C-4CC1-81FC-715F5D31D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558" y="3942579"/>
            <a:ext cx="1832292" cy="18322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9E5318-4BA5-4AF8-B5A6-DBEB8C83F2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64" y="1348978"/>
            <a:ext cx="1876464" cy="18764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0CEDCAA-A68D-4DBA-816B-7B39061CA7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599" y="4208429"/>
            <a:ext cx="1300593" cy="13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9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What about the browser?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EFFA56-9B4D-4136-9638-030559B7D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680" y="1044804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5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10A783-C6A4-445A-A4C3-4DDDF425222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The browser *is* JavaScript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B1BC0B-6E7F-42DC-9379-80849F852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3" y="1404265"/>
            <a:ext cx="728468" cy="728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546A57-0144-4DDC-A6EB-C597AEE02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33" y="1415741"/>
            <a:ext cx="937674" cy="3649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9B999E-ED91-413D-91AF-F2312EF2F7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44" y="2649152"/>
            <a:ext cx="706587" cy="7065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4F8DB2-DFCE-41E0-A30C-9122C7E48F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506" y="3324715"/>
            <a:ext cx="706587" cy="7169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97E882-B140-4C5E-963C-E8B4C68D45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631" y="2318117"/>
            <a:ext cx="727946" cy="71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D7FFBB8-2A6D-4874-877F-F7E11835F5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800" y="123557"/>
            <a:ext cx="795201" cy="7952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2B6FE9-F2C9-49C6-8F4F-9D2C4F8F55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420" y="3055395"/>
            <a:ext cx="1982952" cy="90026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7255D60-25B8-489A-8305-8E32A838D7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58933" y="1239784"/>
            <a:ext cx="2525528" cy="6755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47CA422-561E-447E-AF6E-851165825D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67" y="4387310"/>
            <a:ext cx="2226878" cy="8666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74A6005-0F0A-46FE-A7A5-E4F0EA72AE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907" y="1870635"/>
            <a:ext cx="746526" cy="74652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658556E-E8F3-452F-A6BA-6177B8C5A10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545" y="3109849"/>
            <a:ext cx="746526" cy="746526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9191059-0429-40EE-B605-2A5B10F7D7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12935" y="2124419"/>
            <a:ext cx="1982952" cy="58854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C5FC884-213E-411B-9441-5A673D869A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86" y="4035546"/>
            <a:ext cx="1311957" cy="92689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94284F0-B975-43E2-BEAE-63498C41BE8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818" y="3307747"/>
            <a:ext cx="1172334" cy="1172334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F0EA7EE7-C1DE-47AD-9B60-5E49BCD3A41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104219" y="4801046"/>
            <a:ext cx="722635" cy="765649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5178198C-B8F9-4022-903A-EF9049F1BE8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61091" y="3543646"/>
            <a:ext cx="907277" cy="1003181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26DCD6A9-7D7D-4EEC-8E37-C9DB58B333A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915209" y="5038136"/>
            <a:ext cx="2540422" cy="700292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F1535F0E-AF08-446F-9439-9E07A05E78B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632389" y="2060136"/>
            <a:ext cx="1178617" cy="117861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00ECF14-6832-4E58-8D8A-23571CDA53D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393" y="1187968"/>
            <a:ext cx="1857904" cy="81974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F411148-1399-4249-B1FC-DAA6A12AB52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550" y="4638608"/>
            <a:ext cx="2248543" cy="112427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1147B58-74D8-49E9-96E1-DD2B48785A7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795" y="2254464"/>
            <a:ext cx="1111102" cy="933152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404D00B8-0F80-42AA-A030-9F7BA3C49CB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701728" y="979063"/>
            <a:ext cx="2667000" cy="64541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021F278-02A2-4A35-BA85-50ABB5DE3BF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883" y="2318117"/>
            <a:ext cx="1298100" cy="79520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881A369-93C6-45A8-995D-7BFD9CFB4DE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696" y="3558054"/>
            <a:ext cx="795201" cy="795201"/>
          </a:xfrm>
          <a:prstGeom prst="rect">
            <a:avLst/>
          </a:prstGeom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1B2BA26-81C9-4B39-9D3C-CE86890005AF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5C39B0A-B6EE-4B49-8D4F-4155BD1DB0AD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3F25D149-79AC-41C9-BA64-3245D5E0A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4864060-F709-4B2D-849B-61FF9CAE929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349B971-B8EF-4528-9333-B9F92C86D229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5CA7CC6-4C73-495B-8685-6638A9A5A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9F23860-1DED-458F-A099-EE7252950799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pic>
        <p:nvPicPr>
          <p:cNvPr id="64" name="Graphic 63">
            <a:extLst>
              <a:ext uri="{FF2B5EF4-FFF2-40B4-BE49-F238E27FC236}">
                <a16:creationId xmlns:a16="http://schemas.microsoft.com/office/drawing/2014/main" id="{73B97457-5170-43C8-96D2-2F81BCDC3D6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485893" y="3429926"/>
            <a:ext cx="795201" cy="723633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9D9CF11B-1334-48CB-AC65-FE2435292E3E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6995769" y="4515698"/>
            <a:ext cx="625556" cy="59628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C8C92A4-5F6F-4BC8-B6F1-B097EB20C9C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075" y="4102533"/>
            <a:ext cx="615373" cy="61537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36EC4D4-7C38-4AEF-A4DA-EFAF469006E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92" y="5392792"/>
            <a:ext cx="2217208" cy="49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8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Some wisdom about writing for the browser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394E5-3B9D-48AE-A75B-8E895AA6D607}"/>
              </a:ext>
            </a:extLst>
          </p:cNvPr>
          <p:cNvSpPr txBox="1"/>
          <p:nvPr/>
        </p:nvSpPr>
        <p:spPr>
          <a:xfrm>
            <a:off x="178131" y="1291023"/>
            <a:ext cx="64364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Any developer can write code in the browser for any language he/she wants…</a:t>
            </a:r>
          </a:p>
          <a:p>
            <a:r>
              <a:rPr lang="en-US" sz="4400" b="1" dirty="0"/>
              <a:t>so long as it’s JavaScript. 		</a:t>
            </a:r>
          </a:p>
          <a:p>
            <a:r>
              <a:rPr lang="en-US" sz="4400" b="1" dirty="0"/>
              <a:t>				</a:t>
            </a:r>
            <a:r>
              <a:rPr lang="en-US" sz="2400" dirty="0"/>
              <a:t>Henry Ford, 1909</a:t>
            </a:r>
          </a:p>
          <a:p>
            <a:r>
              <a:rPr lang="en-US" sz="2400" dirty="0"/>
              <a:t>				(paraphrasing)</a:t>
            </a:r>
          </a:p>
        </p:txBody>
      </p:sp>
      <p:pic>
        <p:nvPicPr>
          <p:cNvPr id="4098" name="Picture 2" descr="Henry ford 1919.jpg">
            <a:extLst>
              <a:ext uri="{FF2B5EF4-FFF2-40B4-BE49-F238E27FC236}">
                <a16:creationId xmlns:a16="http://schemas.microsoft.com/office/drawing/2014/main" id="{222F6F28-1734-46AA-A774-B5CFDF54A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423" y="1357521"/>
            <a:ext cx="3331221" cy="42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14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Enter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WebAssembly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D86BB-FDE1-4A03-B3CB-10DD9DDDC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48" y="134937"/>
            <a:ext cx="809704" cy="8097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8887CE-25C9-4807-9842-CBFC5A8F7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461" y="1550174"/>
            <a:ext cx="3757652" cy="375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2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Is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WebAssembly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trying to replace JavaScript?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D86BB-FDE1-4A03-B3CB-10DD9DDDC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48" y="134937"/>
            <a:ext cx="809704" cy="8097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50B60-E20F-4973-B744-3C1D5B70E4B9}"/>
              </a:ext>
            </a:extLst>
          </p:cNvPr>
          <p:cNvSpPr txBox="1"/>
          <p:nvPr/>
        </p:nvSpPr>
        <p:spPr>
          <a:xfrm>
            <a:off x="202048" y="1030117"/>
            <a:ext cx="106402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NO!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CFB5A1-A60E-4262-9ADC-45BB6DE0B109}"/>
              </a:ext>
            </a:extLst>
          </p:cNvPr>
          <p:cNvSpPr txBox="1"/>
          <p:nvPr/>
        </p:nvSpPr>
        <p:spPr>
          <a:xfrm>
            <a:off x="274320" y="2590800"/>
            <a:ext cx="11572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webassembly.org:</a:t>
            </a:r>
          </a:p>
          <a:p>
            <a:endParaRPr lang="en-US" dirty="0"/>
          </a:p>
          <a:p>
            <a:r>
              <a:rPr lang="en-US" sz="2000" b="1" dirty="0"/>
              <a:t>“</a:t>
            </a:r>
            <a:r>
              <a:rPr lang="en-US" sz="2000" b="1" dirty="0" err="1"/>
              <a:t>WebAssembly</a:t>
            </a:r>
            <a:r>
              <a:rPr lang="en-US" sz="2000" b="1" dirty="0"/>
              <a:t> is designed to be a complement to … JavaScript. While WA will over time allow many languages to be compiled to the Web, JavaScript … will remain the single, privileged dynamic language of the web.”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EDF41D-DE51-4668-8446-ED2C21DCC53F}"/>
              </a:ext>
            </a:extLst>
          </p:cNvPr>
          <p:cNvSpPr txBox="1"/>
          <p:nvPr/>
        </p:nvSpPr>
        <p:spPr>
          <a:xfrm>
            <a:off x="274320" y="4679501"/>
            <a:ext cx="1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a practical level, the architecture of </a:t>
            </a:r>
            <a:r>
              <a:rPr lang="en-US" dirty="0" err="1"/>
              <a:t>WebAssembly</a:t>
            </a:r>
            <a:r>
              <a:rPr lang="en-US" dirty="0"/>
              <a:t> does not allow access to web functions like manipulating the DOM or calling browser APIs (like local storage)</a:t>
            </a:r>
          </a:p>
        </p:txBody>
      </p:sp>
    </p:spTree>
    <p:extLst>
      <p:ext uri="{BB962C8B-B14F-4D97-AF65-F5344CB8AC3E}">
        <p14:creationId xmlns:p14="http://schemas.microsoft.com/office/powerpoint/2010/main" val="391593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What is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D86BB-FDE1-4A03-B3CB-10DD9DDDC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48" y="134937"/>
            <a:ext cx="809704" cy="8097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50B60-E20F-4973-B744-3C1D5B70E4B9}"/>
              </a:ext>
            </a:extLst>
          </p:cNvPr>
          <p:cNvSpPr txBox="1"/>
          <p:nvPr/>
        </p:nvSpPr>
        <p:spPr>
          <a:xfrm>
            <a:off x="537328" y="2274838"/>
            <a:ext cx="106402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An </a:t>
            </a:r>
            <a:r>
              <a:rPr lang="en-US" sz="4800" b="1" i="1" dirty="0"/>
              <a:t>experimental</a:t>
            </a:r>
            <a:r>
              <a:rPr lang="en-US" sz="4800" b="1" dirty="0"/>
              <a:t> single-page web app framework built on .NET that runs in the browser with </a:t>
            </a:r>
            <a:r>
              <a:rPr lang="en-US" sz="4800" b="1" dirty="0" err="1"/>
              <a:t>WebAssembly</a:t>
            </a:r>
            <a:r>
              <a:rPr lang="en-US" sz="4800" b="1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C14FC-6F8A-41AC-99F9-A58B94FD83B2}"/>
              </a:ext>
            </a:extLst>
          </p:cNvPr>
          <p:cNvSpPr txBox="1"/>
          <p:nvPr/>
        </p:nvSpPr>
        <p:spPr>
          <a:xfrm>
            <a:off x="7532632" y="5394707"/>
            <a:ext cx="461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https://blazor.net/docs/introduction/faq.html</a:t>
            </a:r>
          </a:p>
        </p:txBody>
      </p:sp>
    </p:spTree>
    <p:extLst>
      <p:ext uri="{BB962C8B-B14F-4D97-AF65-F5344CB8AC3E}">
        <p14:creationId xmlns:p14="http://schemas.microsoft.com/office/powerpoint/2010/main" val="2259185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5536</TotalTime>
  <Words>949</Words>
  <Application>Microsoft Office PowerPoint</Application>
  <PresentationFormat>Widescreen</PresentationFormat>
  <Paragraphs>167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C# Everywhere with Blazor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Everywhere with Blazor</dc:title>
  <dc:creator>Dave Brock</dc:creator>
  <cp:lastModifiedBy>Dave Brock</cp:lastModifiedBy>
  <cp:revision>64</cp:revision>
  <dcterms:created xsi:type="dcterms:W3CDTF">2018-10-01T21:19:34Z</dcterms:created>
  <dcterms:modified xsi:type="dcterms:W3CDTF">2018-11-06T05:46:11Z</dcterms:modified>
</cp:coreProperties>
</file>