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89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6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06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63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5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92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31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6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4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80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3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1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0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2EB89F9-802F-4316-8B56-B44C5979EDB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8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2EB89F9-802F-4316-8B56-B44C5979EDB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9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96B8-3EFE-44F7-85AB-A1BD7FAFB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HACK-FREE LAYOUTS WITH CSS GRID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432C3-E709-4052-A800-BC58BFF54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DAVE BROCK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7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E7E3-AF83-4EC0-A014-0E8258D3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86CE-10A9-436B-8A9C-380940E9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7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D685-D011-4458-8369-908E0BCB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48080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44914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ED8-93E5-4823-9BB6-2CAEF898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BA17-17B0-4CCD-BABB-FEBF5E46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28CAC-38B9-4917-91AB-15E4527D5036}"/>
              </a:ext>
            </a:extLst>
          </p:cNvPr>
          <p:cNvSpPr txBox="1"/>
          <p:nvPr/>
        </p:nvSpPr>
        <p:spPr>
          <a:xfrm>
            <a:off x="0" y="-91440"/>
            <a:ext cx="4856480" cy="114492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grid;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class=“container”&gt;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&lt;div&gt;1&lt;/div&gt;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&lt;div&gt;2&lt;/div&gt;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&lt;div&gt;3&lt;/div&gt;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&lt;div&gt;9&lt;/div&gt;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4D21C-1909-4F7F-95B0-4A37B96E44BF}"/>
              </a:ext>
            </a:extLst>
          </p:cNvPr>
          <p:cNvSpPr txBox="1"/>
          <p:nvPr/>
        </p:nvSpPr>
        <p:spPr>
          <a:xfrm>
            <a:off x="4856480" y="-91440"/>
            <a:ext cx="7332344" cy="104028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Defining a grid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You use the </a:t>
            </a:r>
            <a:r>
              <a:rPr lang="en-US" b="1" dirty="0">
                <a:solidFill>
                  <a:schemeClr val="bg1"/>
                </a:solidFill>
              </a:rPr>
              <a:t>grid </a:t>
            </a:r>
            <a:r>
              <a:rPr lang="en-US" dirty="0">
                <a:solidFill>
                  <a:schemeClr val="bg1"/>
                </a:solidFill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display property to define a grid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When you do this, the </a:t>
            </a:r>
            <a:r>
              <a:rPr lang="en-US" b="1" dirty="0">
                <a:solidFill>
                  <a:schemeClr val="bg1"/>
                </a:solidFill>
              </a:rPr>
              <a:t>direct children </a:t>
            </a:r>
            <a:r>
              <a:rPr lang="en-US" dirty="0">
                <a:solidFill>
                  <a:schemeClr val="bg1"/>
                </a:solidFill>
              </a:rPr>
              <a:t>of the grid element       	become </a:t>
            </a:r>
            <a:r>
              <a:rPr lang="en-US" b="1" dirty="0">
                <a:solidFill>
                  <a:schemeClr val="bg1"/>
                </a:solidFill>
              </a:rPr>
              <a:t>grid </a:t>
            </a:r>
            <a:r>
              <a:rPr lang="en-US" dirty="0">
                <a:solidFill>
                  <a:schemeClr val="bg1"/>
                </a:solidFill>
              </a:rPr>
              <a:t>items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However, you still need to define the layout itself – by   	default the items will have one column each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72D6D-0F94-4115-A577-AE8CE78D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07" y="3586480"/>
            <a:ext cx="6952090" cy="30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3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ED8-93E5-4823-9BB6-2CAEF898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14AF45-27B9-4C5D-8519-0E3612AB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63" y="2667000"/>
            <a:ext cx="4686300" cy="3124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28CAC-38B9-4917-91AB-15E4527D5036}"/>
              </a:ext>
            </a:extLst>
          </p:cNvPr>
          <p:cNvSpPr txBox="1"/>
          <p:nvPr/>
        </p:nvSpPr>
        <p:spPr>
          <a:xfrm>
            <a:off x="0" y="-91440"/>
            <a:ext cx="4856480" cy="103412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grid;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grid-template-columns: 200px 			200px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200px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class=“container”&gt;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&lt;div&gt;1&lt;/div&gt;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&lt;div&gt;2&lt;/div&gt;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&lt;div&gt;3&lt;/div&gt;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&lt;div&gt;9&lt;/div&gt;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4D21C-1909-4F7F-95B0-4A37B96E44BF}"/>
              </a:ext>
            </a:extLst>
          </p:cNvPr>
          <p:cNvSpPr txBox="1"/>
          <p:nvPr/>
        </p:nvSpPr>
        <p:spPr>
          <a:xfrm>
            <a:off x="4856480" y="-91440"/>
            <a:ext cx="7332344" cy="98488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Grid tracks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We can now define rows and columns with </a:t>
            </a:r>
            <a:r>
              <a:rPr lang="en-US" b="1" dirty="0">
                <a:solidFill>
                  <a:schemeClr val="bg1"/>
                </a:solidFill>
              </a:rPr>
              <a:t>grid-template-	columns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</a:rPr>
              <a:t>grid-template-rows, </a:t>
            </a:r>
            <a:r>
              <a:rPr lang="en-US" dirty="0">
                <a:solidFill>
                  <a:schemeClr val="bg1"/>
                </a:solidFill>
              </a:rPr>
              <a:t>which define grid tracks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A grid track is a space between any two lines on the grid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Here, we define three columns, each 200px wide. Each item 	takes up one grid cell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1400" dirty="0"/>
              <a:t>(</a:t>
            </a:r>
            <a:r>
              <a:rPr lang="en-US" sz="1400" dirty="0">
                <a:solidFill>
                  <a:schemeClr val="bg1"/>
                </a:solidFill>
              </a:rPr>
              <a:t>(grid images </a:t>
            </a:r>
            <a:r>
              <a:rPr lang="en-US" sz="1400" strike="dblStrike" dirty="0">
                <a:solidFill>
                  <a:schemeClr val="bg1"/>
                </a:solidFill>
              </a:rPr>
              <a:t>stolen</a:t>
            </a:r>
            <a:r>
              <a:rPr lang="en-US" sz="1400" dirty="0">
                <a:solidFill>
                  <a:schemeClr val="bg1"/>
                </a:solidFill>
              </a:rPr>
              <a:t> borrowed from MDN)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58ABFC-C2B7-4418-90E4-38DBBF94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491" y="3886199"/>
            <a:ext cx="7166432" cy="1905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415B04-53BD-46FF-9724-9008BB618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0" y="4490720"/>
            <a:ext cx="3429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4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ED8-93E5-4823-9BB6-2CAEF898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14AF45-27B9-4C5D-8519-0E3612AB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63" y="2667000"/>
            <a:ext cx="4686300" cy="3124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28CAC-38B9-4917-91AB-15E4527D5036}"/>
              </a:ext>
            </a:extLst>
          </p:cNvPr>
          <p:cNvSpPr txBox="1"/>
          <p:nvPr/>
        </p:nvSpPr>
        <p:spPr>
          <a:xfrm>
            <a:off x="0" y="-91440"/>
            <a:ext cx="4856480" cy="114492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grid;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grid-template-columns: 			 		repeat(3, 200px);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class=“container”&gt;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&lt;div&gt;1&lt;/div&gt;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&lt;div&gt;2&lt;/div&gt;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&lt;div&gt;3&lt;/div&gt;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&lt;div&gt;9&lt;/div&gt;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4D21C-1909-4F7F-95B0-4A37B96E44BF}"/>
              </a:ext>
            </a:extLst>
          </p:cNvPr>
          <p:cNvSpPr txBox="1"/>
          <p:nvPr/>
        </p:nvSpPr>
        <p:spPr>
          <a:xfrm>
            <a:off x="4856480" y="-91440"/>
            <a:ext cx="7332344" cy="97872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Using the repeat() notation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To prevent duplication, you can use the </a:t>
            </a:r>
            <a:r>
              <a:rPr lang="en-US" b="1" dirty="0">
                <a:solidFill>
                  <a:schemeClr val="bg1"/>
                </a:solidFill>
              </a:rPr>
              <a:t>repeat() </a:t>
            </a:r>
            <a:r>
              <a:rPr lang="en-US" dirty="0">
                <a:solidFill>
                  <a:schemeClr val="bg1"/>
                </a:solidFill>
              </a:rPr>
              <a:t>notation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This takes two functions: </a:t>
            </a:r>
          </a:p>
          <a:p>
            <a:r>
              <a:rPr lang="en-US" dirty="0">
                <a:solidFill>
                  <a:schemeClr val="bg1"/>
                </a:solidFill>
              </a:rPr>
              <a:t>		First – how many times you want to repeat what you are 			doing</a:t>
            </a:r>
          </a:p>
          <a:p>
            <a:r>
              <a:rPr lang="en-US" dirty="0">
                <a:solidFill>
                  <a:schemeClr val="bg1"/>
                </a:solidFill>
              </a:rPr>
              <a:t>		Second – what you are repeating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1400" dirty="0"/>
              <a:t>(</a:t>
            </a:r>
            <a:r>
              <a:rPr lang="en-US" sz="1400" dirty="0">
                <a:solidFill>
                  <a:schemeClr val="bg1"/>
                </a:solidFill>
              </a:rPr>
              <a:t>(grid images </a:t>
            </a:r>
            <a:r>
              <a:rPr lang="en-US" sz="1400" strike="dblStrike" dirty="0">
                <a:solidFill>
                  <a:schemeClr val="bg1"/>
                </a:solidFill>
              </a:rPr>
              <a:t>stolen</a:t>
            </a:r>
            <a:r>
              <a:rPr lang="en-US" sz="1400" dirty="0">
                <a:solidFill>
                  <a:schemeClr val="bg1"/>
                </a:solidFill>
              </a:rPr>
              <a:t> borrowed from MDN)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58ABFC-C2B7-4418-90E4-38DBBF94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491" y="3886199"/>
            <a:ext cx="7166432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2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ED8-93E5-4823-9BB6-2CAEF898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14AF45-27B9-4C5D-8519-0E3612AB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63" y="2667000"/>
            <a:ext cx="4686300" cy="3124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28CAC-38B9-4917-91AB-15E4527D5036}"/>
              </a:ext>
            </a:extLst>
          </p:cNvPr>
          <p:cNvSpPr txBox="1"/>
          <p:nvPr/>
        </p:nvSpPr>
        <p:spPr>
          <a:xfrm>
            <a:off x="0" y="-91440"/>
            <a:ext cx="4856480" cy="114492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grid;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grid-template-columns: 1fr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1fr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	1fr;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class=“container”&gt;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&lt;div&gt;1&lt;/div&gt;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&lt;div&gt;2&lt;/div&gt;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&lt;div&gt;3&lt;/div&gt;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&lt;div&gt;9&lt;/div&gt;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4D21C-1909-4F7F-95B0-4A37B96E44BF}"/>
              </a:ext>
            </a:extLst>
          </p:cNvPr>
          <p:cNvSpPr txBox="1"/>
          <p:nvPr/>
        </p:nvSpPr>
        <p:spPr>
          <a:xfrm>
            <a:off x="4856480" y="-91440"/>
            <a:ext cx="7332344" cy="89562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Using the </a:t>
            </a:r>
            <a:r>
              <a:rPr lang="en-US" sz="4000" b="1" dirty="0" err="1">
                <a:solidFill>
                  <a:schemeClr val="bg1"/>
                </a:solidFill>
              </a:rPr>
              <a:t>fr</a:t>
            </a:r>
            <a:r>
              <a:rPr lang="en-US" sz="4000" b="1" dirty="0">
                <a:solidFill>
                  <a:schemeClr val="bg1"/>
                </a:solidFill>
              </a:rPr>
              <a:t> unit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The </a:t>
            </a:r>
            <a:r>
              <a:rPr lang="en-US" b="1" dirty="0" err="1">
                <a:solidFill>
                  <a:schemeClr val="bg1"/>
                </a:solidFill>
              </a:rPr>
              <a:t>fr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unit shows the available space in the container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This example creates three equal tracks that can grow and 	shrink based on the remaining space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1400" dirty="0"/>
              <a:t>(</a:t>
            </a:r>
            <a:r>
              <a:rPr lang="en-US" sz="1400" dirty="0">
                <a:solidFill>
                  <a:schemeClr val="bg1"/>
                </a:solidFill>
              </a:rPr>
              <a:t>(grid images </a:t>
            </a:r>
            <a:r>
              <a:rPr lang="en-US" sz="1400" strike="dblStrike" dirty="0">
                <a:solidFill>
                  <a:schemeClr val="bg1"/>
                </a:solidFill>
              </a:rPr>
              <a:t>stolen</a:t>
            </a:r>
            <a:r>
              <a:rPr lang="en-US" sz="1400" dirty="0">
                <a:solidFill>
                  <a:schemeClr val="bg1"/>
                </a:solidFill>
              </a:rPr>
              <a:t> borrowed from MDN)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58ABFC-C2B7-4418-90E4-38DBBF94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491" y="3886199"/>
            <a:ext cx="7166432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0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ED8-93E5-4823-9BB6-2CAEF898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14AF45-27B9-4C5D-8519-0E3612AB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63" y="2667000"/>
            <a:ext cx="4686300" cy="3124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28CAC-38B9-4917-91AB-15E4527D5036}"/>
              </a:ext>
            </a:extLst>
          </p:cNvPr>
          <p:cNvSpPr txBox="1"/>
          <p:nvPr/>
        </p:nvSpPr>
        <p:spPr>
          <a:xfrm>
            <a:off x="0" y="-91440"/>
            <a:ext cx="4856480" cy="86792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grid;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grid-template-columns: 2fr 1fr 		1fr;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class=“container”&gt;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&lt;div&gt;1&lt;/div&gt;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&lt;div&gt;2&lt;/div&gt;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&lt;div&gt;3&lt;/div&gt;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&lt;div&gt;9&lt;/div&gt;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4D21C-1909-4F7F-95B0-4A37B96E44BF}"/>
              </a:ext>
            </a:extLst>
          </p:cNvPr>
          <p:cNvSpPr txBox="1"/>
          <p:nvPr/>
        </p:nvSpPr>
        <p:spPr>
          <a:xfrm>
            <a:off x="4856480" y="-91440"/>
            <a:ext cx="7332344" cy="89562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Using the </a:t>
            </a:r>
            <a:r>
              <a:rPr lang="en-US" sz="4000" b="1" dirty="0" err="1">
                <a:solidFill>
                  <a:schemeClr val="bg1"/>
                </a:solidFill>
              </a:rPr>
              <a:t>fr</a:t>
            </a:r>
            <a:r>
              <a:rPr lang="en-US" sz="4000" b="1" dirty="0">
                <a:solidFill>
                  <a:schemeClr val="bg1"/>
                </a:solidFill>
              </a:rPr>
              <a:t> unit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The </a:t>
            </a:r>
            <a:r>
              <a:rPr lang="en-US" b="1" dirty="0" err="1">
                <a:solidFill>
                  <a:schemeClr val="bg1"/>
                </a:solidFill>
              </a:rPr>
              <a:t>fr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unit shows the available space in the container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In this example, we have the columns split into four – two 	parts to the first track, and one part each to the last two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1400" dirty="0"/>
              <a:t>(</a:t>
            </a:r>
            <a:r>
              <a:rPr lang="en-US" sz="1400" dirty="0">
                <a:solidFill>
                  <a:schemeClr val="bg1"/>
                </a:solidFill>
              </a:rPr>
              <a:t>(grid images </a:t>
            </a:r>
            <a:r>
              <a:rPr lang="en-US" sz="1400" strike="dblStrike" dirty="0">
                <a:solidFill>
                  <a:schemeClr val="bg1"/>
                </a:solidFill>
              </a:rPr>
              <a:t>stolen</a:t>
            </a:r>
            <a:r>
              <a:rPr lang="en-US" sz="1400" dirty="0">
                <a:solidFill>
                  <a:schemeClr val="bg1"/>
                </a:solidFill>
              </a:rPr>
              <a:t> borrowed from MDN)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1DC4E-1600-43F4-A2D2-EDFF3D712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66732"/>
            <a:ext cx="12192000" cy="17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ED8-93E5-4823-9BB6-2CAEF898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14AF45-27B9-4C5D-8519-0E3612AB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63" y="2667000"/>
            <a:ext cx="4686300" cy="3124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28CAC-38B9-4917-91AB-15E4527D5036}"/>
              </a:ext>
            </a:extLst>
          </p:cNvPr>
          <p:cNvSpPr txBox="1"/>
          <p:nvPr/>
        </p:nvSpPr>
        <p:spPr>
          <a:xfrm>
            <a:off x="0" y="-91440"/>
            <a:ext cx="4856480" cy="86792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grid;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grid-template-columns: 2fr 1fr 		1fr;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class=“container”&gt;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&lt;div&gt;1&lt;/div&gt;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&lt;div&gt;2&lt;/div&gt;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&lt;div&gt;3&lt;/div&gt;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&lt;div&gt;9&lt;/div&gt;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4D21C-1909-4F7F-95B0-4A37B96E44BF}"/>
              </a:ext>
            </a:extLst>
          </p:cNvPr>
          <p:cNvSpPr txBox="1"/>
          <p:nvPr/>
        </p:nvSpPr>
        <p:spPr>
          <a:xfrm>
            <a:off x="4856480" y="-91440"/>
            <a:ext cx="7332344" cy="92332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Using the </a:t>
            </a:r>
            <a:r>
              <a:rPr lang="en-US" sz="4000" b="1" dirty="0" err="1">
                <a:solidFill>
                  <a:schemeClr val="bg1"/>
                </a:solidFill>
              </a:rPr>
              <a:t>fr</a:t>
            </a:r>
            <a:r>
              <a:rPr lang="en-US" sz="4000" b="1" dirty="0">
                <a:solidFill>
                  <a:schemeClr val="bg1"/>
                </a:solidFill>
              </a:rPr>
              <a:t> unit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Note that the </a:t>
            </a:r>
            <a:r>
              <a:rPr lang="en-US" b="1" dirty="0" err="1">
                <a:solidFill>
                  <a:schemeClr val="bg1"/>
                </a:solidFill>
              </a:rPr>
              <a:t>fr</a:t>
            </a:r>
            <a:r>
              <a:rPr lang="en-US" dirty="0">
                <a:solidFill>
                  <a:schemeClr val="bg1"/>
                </a:solidFill>
              </a:rPr>
              <a:t> unit uses available space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In this example, the first column takes up 500px, so this 	taken away from the available space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1400" dirty="0"/>
              <a:t>(</a:t>
            </a:r>
            <a:r>
              <a:rPr lang="en-US" sz="1400" dirty="0">
                <a:solidFill>
                  <a:schemeClr val="bg1"/>
                </a:solidFill>
              </a:rPr>
              <a:t>(grid images </a:t>
            </a:r>
            <a:r>
              <a:rPr lang="en-US" sz="1400" strike="dblStrike" dirty="0">
                <a:solidFill>
                  <a:schemeClr val="bg1"/>
                </a:solidFill>
              </a:rPr>
              <a:t>stolen</a:t>
            </a:r>
            <a:r>
              <a:rPr lang="en-US" sz="1400" dirty="0">
                <a:solidFill>
                  <a:schemeClr val="bg1"/>
                </a:solidFill>
              </a:rPr>
              <a:t> borrowed from MDN)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6245DE-9A7E-4727-936C-20A84E65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95068"/>
            <a:ext cx="12192000" cy="17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ED8-93E5-4823-9BB6-2CAEF898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14AF45-27B9-4C5D-8519-0E3612AB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63" y="2667000"/>
            <a:ext cx="4686300" cy="3124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28CAC-38B9-4917-91AB-15E4527D5036}"/>
              </a:ext>
            </a:extLst>
          </p:cNvPr>
          <p:cNvSpPr txBox="1"/>
          <p:nvPr/>
        </p:nvSpPr>
        <p:spPr>
          <a:xfrm>
            <a:off x="0" y="-91440"/>
            <a:ext cx="4856480" cy="701730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4D21C-1909-4F7F-95B0-4A37B96E44BF}"/>
              </a:ext>
            </a:extLst>
          </p:cNvPr>
          <p:cNvSpPr txBox="1"/>
          <p:nvPr/>
        </p:nvSpPr>
        <p:spPr>
          <a:xfrm>
            <a:off x="4856480" y="-91440"/>
            <a:ext cx="7332344" cy="97565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Grid lines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When we define grid tracks, we can use numbered lines to 	use when we position items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1400" dirty="0"/>
              <a:t>(</a:t>
            </a:r>
          </a:p>
          <a:p>
            <a:pPr algn="r"/>
            <a:endParaRPr lang="en-US" sz="1400" dirty="0">
              <a:solidFill>
                <a:schemeClr val="bg1"/>
              </a:solidFill>
            </a:endParaRPr>
          </a:p>
          <a:p>
            <a:pPr algn="r"/>
            <a:endParaRPr lang="en-US" sz="1400" dirty="0">
              <a:solidFill>
                <a:schemeClr val="bg1"/>
              </a:solidFill>
            </a:endParaRPr>
          </a:p>
          <a:p>
            <a:pPr algn="r"/>
            <a:endParaRPr lang="en-US" sz="1400" dirty="0">
              <a:solidFill>
                <a:schemeClr val="bg1"/>
              </a:solidFill>
            </a:endParaRPr>
          </a:p>
          <a:p>
            <a:pPr algn="r"/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(grid images </a:t>
            </a:r>
            <a:r>
              <a:rPr lang="en-US" sz="1400" strike="dblStrike" dirty="0">
                <a:solidFill>
                  <a:schemeClr val="bg1"/>
                </a:solidFill>
              </a:rPr>
              <a:t>stolen</a:t>
            </a:r>
            <a:r>
              <a:rPr lang="en-US" sz="1400" dirty="0">
                <a:solidFill>
                  <a:schemeClr val="bg1"/>
                </a:solidFill>
              </a:rPr>
              <a:t> borrowed from MDN)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F96C0C-EB0B-4DDF-A40B-C8CD580BE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193" y="1746438"/>
            <a:ext cx="72771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08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738</TotalTime>
  <Words>157</Words>
  <Application>Microsoft Office PowerPoint</Application>
  <PresentationFormat>Widescreen</PresentationFormat>
  <Paragraphs>440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Courier New</vt:lpstr>
      <vt:lpstr>Mesh</vt:lpstr>
      <vt:lpstr>HACK-FREE LAYOUTS WITH CSS GRID</vt:lpstr>
      <vt:lpstr>ABOUT 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HACK-FREE LAYOUTS WITH CSS GRID</dc:title>
  <dc:creator>Dave Brock</dc:creator>
  <cp:lastModifiedBy>Dave Brock</cp:lastModifiedBy>
  <cp:revision>7</cp:revision>
  <dcterms:created xsi:type="dcterms:W3CDTF">2018-02-07T01:23:30Z</dcterms:created>
  <dcterms:modified xsi:type="dcterms:W3CDTF">2018-02-07T13:42:23Z</dcterms:modified>
</cp:coreProperties>
</file>