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9" r:id="rId5"/>
    <p:sldId id="280" r:id="rId6"/>
    <p:sldId id="261" r:id="rId7"/>
    <p:sldId id="263" r:id="rId8"/>
    <p:sldId id="265" r:id="rId9"/>
    <p:sldId id="264" r:id="rId10"/>
    <p:sldId id="266" r:id="rId11"/>
    <p:sldId id="267" r:id="rId12"/>
    <p:sldId id="268" r:id="rId13"/>
    <p:sldId id="269" r:id="rId14"/>
    <p:sldId id="271" r:id="rId15"/>
    <p:sldId id="272" r:id="rId16"/>
    <p:sldId id="260" r:id="rId17"/>
    <p:sldId id="273" r:id="rId18"/>
    <p:sldId id="274" r:id="rId19"/>
    <p:sldId id="276" r:id="rId20"/>
    <p:sldId id="262" r:id="rId21"/>
    <p:sldId id="277" r:id="rId22"/>
    <p:sldId id="278"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4660"/>
  </p:normalViewPr>
  <p:slideViewPr>
    <p:cSldViewPr snapToGrid="0">
      <p:cViewPr varScale="1">
        <p:scale>
          <a:sx n="75" d="100"/>
          <a:sy n="75"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0CB2E-8595-4892-836B-B1E103B7DB3F}"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42948-DE5F-4110-8803-00C14061AE40}" type="slidenum">
              <a:rPr lang="en-US" smtClean="0"/>
              <a:t>‹#›</a:t>
            </a:fld>
            <a:endParaRPr lang="en-US"/>
          </a:p>
        </p:txBody>
      </p:sp>
    </p:spTree>
    <p:extLst>
      <p:ext uri="{BB962C8B-B14F-4D97-AF65-F5344CB8AC3E}">
        <p14:creationId xmlns:p14="http://schemas.microsoft.com/office/powerpoint/2010/main" val="419393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traditional console app.</a:t>
            </a:r>
          </a:p>
        </p:txBody>
      </p:sp>
      <p:sp>
        <p:nvSpPr>
          <p:cNvPr id="4" name="Slide Number Placeholder 3"/>
          <p:cNvSpPr>
            <a:spLocks noGrp="1"/>
          </p:cNvSpPr>
          <p:nvPr>
            <p:ph type="sldNum" sz="quarter" idx="5"/>
          </p:nvPr>
        </p:nvSpPr>
        <p:spPr/>
        <p:txBody>
          <a:bodyPr/>
          <a:lstStyle/>
          <a:p>
            <a:fld id="{80F42948-DE5F-4110-8803-00C14061AE40}" type="slidenum">
              <a:rPr lang="en-US" smtClean="0"/>
              <a:t>7</a:t>
            </a:fld>
            <a:endParaRPr lang="en-US"/>
          </a:p>
        </p:txBody>
      </p:sp>
    </p:spTree>
    <p:extLst>
      <p:ext uri="{BB962C8B-B14F-4D97-AF65-F5344CB8AC3E}">
        <p14:creationId xmlns:p14="http://schemas.microsoft.com/office/powerpoint/2010/main" val="203759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equality works with “with operators”</a:t>
            </a:r>
          </a:p>
        </p:txBody>
      </p:sp>
      <p:sp>
        <p:nvSpPr>
          <p:cNvPr id="4" name="Slide Number Placeholder 3"/>
          <p:cNvSpPr>
            <a:spLocks noGrp="1"/>
          </p:cNvSpPr>
          <p:nvPr>
            <p:ph type="sldNum" sz="quarter" idx="5"/>
          </p:nvPr>
        </p:nvSpPr>
        <p:spPr/>
        <p:txBody>
          <a:bodyPr/>
          <a:lstStyle/>
          <a:p>
            <a:fld id="{80F42948-DE5F-4110-8803-00C14061AE40}" type="slidenum">
              <a:rPr lang="en-US" smtClean="0"/>
              <a:t>18</a:t>
            </a:fld>
            <a:endParaRPr lang="en-US"/>
          </a:p>
        </p:txBody>
      </p:sp>
    </p:spTree>
    <p:extLst>
      <p:ext uri="{BB962C8B-B14F-4D97-AF65-F5344CB8AC3E}">
        <p14:creationId xmlns:p14="http://schemas.microsoft.com/office/powerpoint/2010/main" val="370304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equality works with “with operators”</a:t>
            </a:r>
          </a:p>
        </p:txBody>
      </p:sp>
      <p:sp>
        <p:nvSpPr>
          <p:cNvPr id="4" name="Slide Number Placeholder 3"/>
          <p:cNvSpPr>
            <a:spLocks noGrp="1"/>
          </p:cNvSpPr>
          <p:nvPr>
            <p:ph type="sldNum" sz="quarter" idx="5"/>
          </p:nvPr>
        </p:nvSpPr>
        <p:spPr/>
        <p:txBody>
          <a:bodyPr/>
          <a:lstStyle/>
          <a:p>
            <a:fld id="{80F42948-DE5F-4110-8803-00C14061AE40}" type="slidenum">
              <a:rPr lang="en-US" smtClean="0"/>
              <a:t>21</a:t>
            </a:fld>
            <a:endParaRPr lang="en-US"/>
          </a:p>
        </p:txBody>
      </p:sp>
    </p:spTree>
    <p:extLst>
      <p:ext uri="{BB962C8B-B14F-4D97-AF65-F5344CB8AC3E}">
        <p14:creationId xmlns:p14="http://schemas.microsoft.com/office/powerpoint/2010/main" val="192207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with collections</a:t>
            </a:r>
          </a:p>
        </p:txBody>
      </p:sp>
      <p:sp>
        <p:nvSpPr>
          <p:cNvPr id="4" name="Slide Number Placeholder 3"/>
          <p:cNvSpPr>
            <a:spLocks noGrp="1"/>
          </p:cNvSpPr>
          <p:nvPr>
            <p:ph type="sldNum" sz="quarter" idx="5"/>
          </p:nvPr>
        </p:nvSpPr>
        <p:spPr/>
        <p:txBody>
          <a:bodyPr/>
          <a:lstStyle/>
          <a:p>
            <a:fld id="{80F42948-DE5F-4110-8803-00C14061AE40}" type="slidenum">
              <a:rPr lang="en-US" smtClean="0"/>
              <a:t>22</a:t>
            </a:fld>
            <a:endParaRPr lang="en-US"/>
          </a:p>
        </p:txBody>
      </p:sp>
    </p:spTree>
    <p:extLst>
      <p:ext uri="{BB962C8B-B14F-4D97-AF65-F5344CB8AC3E}">
        <p14:creationId xmlns:p14="http://schemas.microsoft.com/office/powerpoint/2010/main" val="54415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top-level statement with a using.</a:t>
            </a:r>
          </a:p>
          <a:p>
            <a:endParaRPr lang="en-US" dirty="0"/>
          </a:p>
        </p:txBody>
      </p:sp>
      <p:sp>
        <p:nvSpPr>
          <p:cNvPr id="4" name="Slide Number Placeholder 3"/>
          <p:cNvSpPr>
            <a:spLocks noGrp="1"/>
          </p:cNvSpPr>
          <p:nvPr>
            <p:ph type="sldNum" sz="quarter" idx="5"/>
          </p:nvPr>
        </p:nvSpPr>
        <p:spPr/>
        <p:txBody>
          <a:bodyPr/>
          <a:lstStyle/>
          <a:p>
            <a:fld id="{80F42948-DE5F-4110-8803-00C14061AE40}" type="slidenum">
              <a:rPr lang="en-US" smtClean="0"/>
              <a:t>8</a:t>
            </a:fld>
            <a:endParaRPr lang="en-US"/>
          </a:p>
        </p:txBody>
      </p:sp>
    </p:spTree>
    <p:extLst>
      <p:ext uri="{BB962C8B-B14F-4D97-AF65-F5344CB8AC3E}">
        <p14:creationId xmlns:p14="http://schemas.microsoft.com/office/powerpoint/2010/main" val="294576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top-level statement without a using.</a:t>
            </a:r>
          </a:p>
          <a:p>
            <a:endParaRPr lang="en-US" dirty="0"/>
          </a:p>
        </p:txBody>
      </p:sp>
      <p:sp>
        <p:nvSpPr>
          <p:cNvPr id="4" name="Slide Number Placeholder 3"/>
          <p:cNvSpPr>
            <a:spLocks noGrp="1"/>
          </p:cNvSpPr>
          <p:nvPr>
            <p:ph type="sldNum" sz="quarter" idx="5"/>
          </p:nvPr>
        </p:nvSpPr>
        <p:spPr/>
        <p:txBody>
          <a:bodyPr/>
          <a:lstStyle/>
          <a:p>
            <a:fld id="{80F42948-DE5F-4110-8803-00C14061AE40}" type="slidenum">
              <a:rPr lang="en-US" smtClean="0"/>
              <a:t>9</a:t>
            </a:fld>
            <a:endParaRPr lang="en-US"/>
          </a:p>
        </p:txBody>
      </p:sp>
    </p:spTree>
    <p:extLst>
      <p:ext uri="{BB962C8B-B14F-4D97-AF65-F5344CB8AC3E}">
        <p14:creationId xmlns:p14="http://schemas.microsoft.com/office/powerpoint/2010/main" val="382859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Top-level statements also take in *magic* parameters.</a:t>
            </a:r>
          </a:p>
        </p:txBody>
      </p:sp>
      <p:sp>
        <p:nvSpPr>
          <p:cNvPr id="4" name="Slide Number Placeholder 3"/>
          <p:cNvSpPr>
            <a:spLocks noGrp="1"/>
          </p:cNvSpPr>
          <p:nvPr>
            <p:ph type="sldNum" sz="quarter" idx="5"/>
          </p:nvPr>
        </p:nvSpPr>
        <p:spPr/>
        <p:txBody>
          <a:bodyPr/>
          <a:lstStyle/>
          <a:p>
            <a:fld id="{80F42948-DE5F-4110-8803-00C14061AE40}" type="slidenum">
              <a:rPr lang="en-US" smtClean="0"/>
              <a:t>10</a:t>
            </a:fld>
            <a:endParaRPr lang="en-US"/>
          </a:p>
        </p:txBody>
      </p:sp>
    </p:spTree>
    <p:extLst>
      <p:ext uri="{BB962C8B-B14F-4D97-AF65-F5344CB8AC3E}">
        <p14:creationId xmlns:p14="http://schemas.microsoft.com/office/powerpoint/2010/main" val="113332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Top-level statements also support local functions.</a:t>
            </a:r>
          </a:p>
        </p:txBody>
      </p:sp>
      <p:sp>
        <p:nvSpPr>
          <p:cNvPr id="4" name="Slide Number Placeholder 3"/>
          <p:cNvSpPr>
            <a:spLocks noGrp="1"/>
          </p:cNvSpPr>
          <p:nvPr>
            <p:ph type="sldNum" sz="quarter" idx="5"/>
          </p:nvPr>
        </p:nvSpPr>
        <p:spPr/>
        <p:txBody>
          <a:bodyPr/>
          <a:lstStyle/>
          <a:p>
            <a:fld id="{80F42948-DE5F-4110-8803-00C14061AE40}" type="slidenum">
              <a:rPr lang="en-US" smtClean="0"/>
              <a:t>11</a:t>
            </a:fld>
            <a:endParaRPr lang="en-US"/>
          </a:p>
        </p:txBody>
      </p:sp>
    </p:spTree>
    <p:extLst>
      <p:ext uri="{BB962C8B-B14F-4D97-AF65-F5344CB8AC3E}">
        <p14:creationId xmlns:p14="http://schemas.microsoft.com/office/powerpoint/2010/main" val="52064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you’d typically mutate an object.</a:t>
            </a:r>
          </a:p>
        </p:txBody>
      </p:sp>
      <p:sp>
        <p:nvSpPr>
          <p:cNvPr id="4" name="Slide Number Placeholder 3"/>
          <p:cNvSpPr>
            <a:spLocks noGrp="1"/>
          </p:cNvSpPr>
          <p:nvPr>
            <p:ph type="sldNum" sz="quarter" idx="5"/>
          </p:nvPr>
        </p:nvSpPr>
        <p:spPr/>
        <p:txBody>
          <a:bodyPr/>
          <a:lstStyle/>
          <a:p>
            <a:fld id="{80F42948-DE5F-4110-8803-00C14061AE40}" type="slidenum">
              <a:rPr lang="en-US" smtClean="0"/>
              <a:t>13</a:t>
            </a:fld>
            <a:endParaRPr lang="en-US"/>
          </a:p>
        </p:txBody>
      </p:sp>
    </p:spTree>
    <p:extLst>
      <p:ext uri="{BB962C8B-B14F-4D97-AF65-F5344CB8AC3E}">
        <p14:creationId xmlns:p14="http://schemas.microsoft.com/office/powerpoint/2010/main" val="92938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typically mimic this in C# 8 using </a:t>
            </a:r>
            <a:r>
              <a:rPr lang="en-US" dirty="0" err="1"/>
              <a:t>readonly</a:t>
            </a:r>
            <a:r>
              <a:rPr lang="en-US" dirty="0"/>
              <a:t> properties.</a:t>
            </a:r>
          </a:p>
        </p:txBody>
      </p:sp>
      <p:sp>
        <p:nvSpPr>
          <p:cNvPr id="4" name="Slide Number Placeholder 3"/>
          <p:cNvSpPr>
            <a:spLocks noGrp="1"/>
          </p:cNvSpPr>
          <p:nvPr>
            <p:ph type="sldNum" sz="quarter" idx="5"/>
          </p:nvPr>
        </p:nvSpPr>
        <p:spPr/>
        <p:txBody>
          <a:bodyPr/>
          <a:lstStyle/>
          <a:p>
            <a:fld id="{80F42948-DE5F-4110-8803-00C14061AE40}" type="slidenum">
              <a:rPr lang="en-US" smtClean="0"/>
              <a:t>14</a:t>
            </a:fld>
            <a:endParaRPr lang="en-US"/>
          </a:p>
        </p:txBody>
      </p:sp>
    </p:spTree>
    <p:extLst>
      <p:ext uri="{BB962C8B-B14F-4D97-AF65-F5344CB8AC3E}">
        <p14:creationId xmlns:p14="http://schemas.microsoft.com/office/powerpoint/2010/main" val="347275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 properties are optional, but it doesn’t mean you can set after instantiation</a:t>
            </a:r>
          </a:p>
        </p:txBody>
      </p:sp>
      <p:sp>
        <p:nvSpPr>
          <p:cNvPr id="4" name="Slide Number Placeholder 3"/>
          <p:cNvSpPr>
            <a:spLocks noGrp="1"/>
          </p:cNvSpPr>
          <p:nvPr>
            <p:ph type="sldNum" sz="quarter" idx="5"/>
          </p:nvPr>
        </p:nvSpPr>
        <p:spPr/>
        <p:txBody>
          <a:bodyPr/>
          <a:lstStyle/>
          <a:p>
            <a:fld id="{80F42948-DE5F-4110-8803-00C14061AE40}" type="slidenum">
              <a:rPr lang="en-US" smtClean="0"/>
              <a:t>15</a:t>
            </a:fld>
            <a:endParaRPr lang="en-US"/>
          </a:p>
        </p:txBody>
      </p:sp>
    </p:spTree>
    <p:extLst>
      <p:ext uri="{BB962C8B-B14F-4D97-AF65-F5344CB8AC3E}">
        <p14:creationId xmlns:p14="http://schemas.microsoft.com/office/powerpoint/2010/main" val="405510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would do it with positional records.</a:t>
            </a:r>
          </a:p>
        </p:txBody>
      </p:sp>
      <p:sp>
        <p:nvSpPr>
          <p:cNvPr id="4" name="Slide Number Placeholder 3"/>
          <p:cNvSpPr>
            <a:spLocks noGrp="1"/>
          </p:cNvSpPr>
          <p:nvPr>
            <p:ph type="sldNum" sz="quarter" idx="5"/>
          </p:nvPr>
        </p:nvSpPr>
        <p:spPr/>
        <p:txBody>
          <a:bodyPr/>
          <a:lstStyle/>
          <a:p>
            <a:fld id="{80F42948-DE5F-4110-8803-00C14061AE40}" type="slidenum">
              <a:rPr lang="en-US" smtClean="0"/>
              <a:t>17</a:t>
            </a:fld>
            <a:endParaRPr lang="en-US"/>
          </a:p>
        </p:txBody>
      </p:sp>
    </p:spTree>
    <p:extLst>
      <p:ext uri="{BB962C8B-B14F-4D97-AF65-F5344CB8AC3E}">
        <p14:creationId xmlns:p14="http://schemas.microsoft.com/office/powerpoint/2010/main" val="188857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96E-58E0-4E4D-889A-4D56BCEE4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7B9ACB-9705-4E03-9C73-606CB47F9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373C3-CA59-4CFC-B7E1-A96D95669E90}"/>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5" name="Footer Placeholder 4">
            <a:extLst>
              <a:ext uri="{FF2B5EF4-FFF2-40B4-BE49-F238E27FC236}">
                <a16:creationId xmlns:a16="http://schemas.microsoft.com/office/drawing/2014/main" id="{2D7DEA53-C862-46AC-8847-519478772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803A5-7D93-4138-9417-56951458E771}"/>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368502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B19F-EEF3-484C-B915-1F2BCA367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6A8FB2-1ED0-435A-B31C-B1F3D0DA7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118E3-56EC-4A35-BFBC-D7A4E78006E2}"/>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5" name="Footer Placeholder 4">
            <a:extLst>
              <a:ext uri="{FF2B5EF4-FFF2-40B4-BE49-F238E27FC236}">
                <a16:creationId xmlns:a16="http://schemas.microsoft.com/office/drawing/2014/main" id="{AEDDE473-60A0-4BC4-8D0B-8FF2DCE88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CF677-8749-486F-8570-B3349F5A7CF2}"/>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155635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F8FE0-11A0-443A-BDBC-41B88CCAB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CEDD00-284D-41F8-BFA9-8ED880293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5DEDA-AF3B-4998-A567-5CD00A5ADB52}"/>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5" name="Footer Placeholder 4">
            <a:extLst>
              <a:ext uri="{FF2B5EF4-FFF2-40B4-BE49-F238E27FC236}">
                <a16:creationId xmlns:a16="http://schemas.microsoft.com/office/drawing/2014/main" id="{32B3856E-084E-4566-AB96-20AFBDA63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3F70A-5A82-4EFE-BC89-7083AFFAF105}"/>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279394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ED61-131E-4C03-B88F-EDB4D66D6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545BF-4860-4065-B6EC-CBDB0392D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DAC49-7152-4EBD-B2BB-0FAC7026DF94}"/>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5" name="Footer Placeholder 4">
            <a:extLst>
              <a:ext uri="{FF2B5EF4-FFF2-40B4-BE49-F238E27FC236}">
                <a16:creationId xmlns:a16="http://schemas.microsoft.com/office/drawing/2014/main" id="{30E1DA66-B710-4C67-9E1D-AD7C9BC36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D14DD-AF23-427D-B4B3-11AC65D25EDF}"/>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316724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BB25-4BE7-463B-9475-51EE70E39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C6E085-6EC1-4234-98CC-B1CDA2FE3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84BDA-D210-46F0-8898-C7B148D6A293}"/>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5" name="Footer Placeholder 4">
            <a:extLst>
              <a:ext uri="{FF2B5EF4-FFF2-40B4-BE49-F238E27FC236}">
                <a16:creationId xmlns:a16="http://schemas.microsoft.com/office/drawing/2014/main" id="{FFC4C5C0-87F3-48C8-96F3-3FFD83B67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7007F-41DD-4ABA-B8BA-204650BF151F}"/>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89360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2226-6675-47B0-8AE6-C46636554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7A90-C337-4CD6-8E5A-83C0B6C7E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2A5C4-776E-4D77-98F9-682DC9DAFF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1D5EA-4680-4C9C-AC8A-74C8CCCA1681}"/>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6" name="Footer Placeholder 5">
            <a:extLst>
              <a:ext uri="{FF2B5EF4-FFF2-40B4-BE49-F238E27FC236}">
                <a16:creationId xmlns:a16="http://schemas.microsoft.com/office/drawing/2014/main" id="{057900DA-9180-4198-898A-A12384C1B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48E81-699F-4C08-85BB-98EF158FDCCE}"/>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421670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B621-09CE-46DA-AC4D-AAA34681D9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D9185C-7CA9-479C-A033-F8D1DB58C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E6499-9026-470A-AAB9-4A18ECFB3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7207DC-19E4-4970-8546-E46B9C0FF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42EF7C-B709-4037-8366-A9893011A7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3EEA8E-9163-4BCB-B1B9-DBD845EEEC67}"/>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8" name="Footer Placeholder 7">
            <a:extLst>
              <a:ext uri="{FF2B5EF4-FFF2-40B4-BE49-F238E27FC236}">
                <a16:creationId xmlns:a16="http://schemas.microsoft.com/office/drawing/2014/main" id="{E1CE9CC6-6E6F-428A-8DE4-B36FCB228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87082-EA1E-44FA-AA8C-50B44A022D5B}"/>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328053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5EF5-E19B-4F27-8D69-80FA310871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5D5A1A-8C37-4543-9239-95EA6F17EFA0}"/>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4" name="Footer Placeholder 3">
            <a:extLst>
              <a:ext uri="{FF2B5EF4-FFF2-40B4-BE49-F238E27FC236}">
                <a16:creationId xmlns:a16="http://schemas.microsoft.com/office/drawing/2014/main" id="{94946991-EC12-4E63-8359-7513D12659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84C26-C616-40C8-BEA4-6A1DA85AC294}"/>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414572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DD6C9-2738-4B5C-A07A-B8B8340B0545}"/>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3" name="Footer Placeholder 2">
            <a:extLst>
              <a:ext uri="{FF2B5EF4-FFF2-40B4-BE49-F238E27FC236}">
                <a16:creationId xmlns:a16="http://schemas.microsoft.com/office/drawing/2014/main" id="{4BFEF293-492B-42FE-9732-BF97EE3449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2302C-2A7E-4A4F-942C-E64DD042099D}"/>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122117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FD92-633C-461E-8BD5-293020EC6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FFDD31-9809-47E2-8555-074C83E70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5E87DA-59E7-46C8-8BB0-79F3019C4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9FAE6-0787-468B-8238-D43C9FD614F7}"/>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6" name="Footer Placeholder 5">
            <a:extLst>
              <a:ext uri="{FF2B5EF4-FFF2-40B4-BE49-F238E27FC236}">
                <a16:creationId xmlns:a16="http://schemas.microsoft.com/office/drawing/2014/main" id="{D7C94FF5-3905-4FD7-B246-FA381093A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BACC5-5596-4327-AA2B-6069F98D4FD1}"/>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312963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DEC6-5F78-43E7-AB5F-1480B5C3E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C9E1F2-55C3-4142-AD0F-5F0C1FE4B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D7D552-EC1A-4EF9-8021-C5716C3BB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39333-AD72-4253-9900-89F6B895F1D1}"/>
              </a:ext>
            </a:extLst>
          </p:cNvPr>
          <p:cNvSpPr>
            <a:spLocks noGrp="1"/>
          </p:cNvSpPr>
          <p:nvPr>
            <p:ph type="dt" sz="half" idx="10"/>
          </p:nvPr>
        </p:nvSpPr>
        <p:spPr/>
        <p:txBody>
          <a:bodyPr/>
          <a:lstStyle/>
          <a:p>
            <a:fld id="{E996CD8F-E7F4-436E-969D-E5BCFE026A37}" type="datetimeFigureOut">
              <a:rPr lang="en-US" smtClean="0"/>
              <a:t>11/2/2020</a:t>
            </a:fld>
            <a:endParaRPr lang="en-US"/>
          </a:p>
        </p:txBody>
      </p:sp>
      <p:sp>
        <p:nvSpPr>
          <p:cNvPr id="6" name="Footer Placeholder 5">
            <a:extLst>
              <a:ext uri="{FF2B5EF4-FFF2-40B4-BE49-F238E27FC236}">
                <a16:creationId xmlns:a16="http://schemas.microsoft.com/office/drawing/2014/main" id="{045CE82E-5CFE-4CF9-83C7-B90BA432C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91824-2D98-4826-904B-9FF024008DCF}"/>
              </a:ext>
            </a:extLst>
          </p:cNvPr>
          <p:cNvSpPr>
            <a:spLocks noGrp="1"/>
          </p:cNvSpPr>
          <p:nvPr>
            <p:ph type="sldNum" sz="quarter" idx="12"/>
          </p:nvPr>
        </p:nvSpPr>
        <p:spPr/>
        <p:txBody>
          <a:bodyPr/>
          <a:lstStyle/>
          <a:p>
            <a:fld id="{4EF0590E-21A5-4944-87AA-EA875F885F36}" type="slidenum">
              <a:rPr lang="en-US" smtClean="0"/>
              <a:t>‹#›</a:t>
            </a:fld>
            <a:endParaRPr lang="en-US"/>
          </a:p>
        </p:txBody>
      </p:sp>
    </p:spTree>
    <p:extLst>
      <p:ext uri="{BB962C8B-B14F-4D97-AF65-F5344CB8AC3E}">
        <p14:creationId xmlns:p14="http://schemas.microsoft.com/office/powerpoint/2010/main" val="395333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FBE8-C883-4294-B784-42BA5B6A1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946ED7-03C7-4530-B789-730CD0013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24F84-4F4E-49AE-9E59-FA21D7F96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6CD8F-E7F4-436E-969D-E5BCFE026A37}" type="datetimeFigureOut">
              <a:rPr lang="en-US" smtClean="0"/>
              <a:t>11/2/2020</a:t>
            </a:fld>
            <a:endParaRPr lang="en-US"/>
          </a:p>
        </p:txBody>
      </p:sp>
      <p:sp>
        <p:nvSpPr>
          <p:cNvPr id="5" name="Footer Placeholder 4">
            <a:extLst>
              <a:ext uri="{FF2B5EF4-FFF2-40B4-BE49-F238E27FC236}">
                <a16:creationId xmlns:a16="http://schemas.microsoft.com/office/drawing/2014/main" id="{E86C91D7-521E-4551-8B1C-E72E07BB2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B56D3E-B9D0-474A-968D-B4A3092F0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0590E-21A5-4944-87AA-EA875F885F36}" type="slidenum">
              <a:rPr lang="en-US" smtClean="0"/>
              <a:t>‹#›</a:t>
            </a:fld>
            <a:endParaRPr lang="en-US"/>
          </a:p>
        </p:txBody>
      </p:sp>
    </p:spTree>
    <p:extLst>
      <p:ext uri="{BB962C8B-B14F-4D97-AF65-F5344CB8AC3E}">
        <p14:creationId xmlns:p14="http://schemas.microsoft.com/office/powerpoint/2010/main" val="356580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p:txBody>
          <a:bodyPr/>
          <a:lstStyle/>
          <a:p>
            <a:r>
              <a:rPr lang="en-US" dirty="0"/>
              <a:t>.NET 5: The Journey to One .NET Becomes Reality</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339777" y="5592726"/>
            <a:ext cx="9144000" cy="774346"/>
          </a:xfrm>
        </p:spPr>
        <p:txBody>
          <a:bodyPr/>
          <a:lstStyle/>
          <a:p>
            <a:pPr algn="l"/>
            <a:r>
              <a:rPr lang="en-US" dirty="0"/>
              <a:t>Dave Brock (@daveabrock)</a:t>
            </a:r>
            <a:br>
              <a:rPr lang="en-US" dirty="0"/>
            </a:br>
            <a:r>
              <a:rPr lang="en-US" dirty="0" err="1"/>
              <a:t>MADdotNET</a:t>
            </a:r>
            <a:r>
              <a:rPr lang="en-US" dirty="0"/>
              <a:t> – November 4, 2020</a:t>
            </a:r>
          </a:p>
        </p:txBody>
      </p:sp>
    </p:spTree>
    <p:extLst>
      <p:ext uri="{BB962C8B-B14F-4D97-AF65-F5344CB8AC3E}">
        <p14:creationId xmlns:p14="http://schemas.microsoft.com/office/powerpoint/2010/main" val="46729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19E3D0-EF85-4D1F-A9CB-49B03978DE88}"/>
              </a:ext>
            </a:extLst>
          </p:cNvPr>
          <p:cNvPicPr>
            <a:picLocks noChangeAspect="1"/>
          </p:cNvPicPr>
          <p:nvPr/>
        </p:nvPicPr>
        <p:blipFill>
          <a:blip r:embed="rId3"/>
          <a:stretch>
            <a:fillRect/>
          </a:stretch>
        </p:blipFill>
        <p:spPr>
          <a:xfrm>
            <a:off x="957320" y="0"/>
            <a:ext cx="10277359" cy="6858000"/>
          </a:xfrm>
          <a:prstGeom prst="rect">
            <a:avLst/>
          </a:prstGeom>
        </p:spPr>
      </p:pic>
    </p:spTree>
    <p:extLst>
      <p:ext uri="{BB962C8B-B14F-4D97-AF65-F5344CB8AC3E}">
        <p14:creationId xmlns:p14="http://schemas.microsoft.com/office/powerpoint/2010/main" val="401268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0D4EFF-FCFB-4A8B-9817-51B0EFBD0F42}"/>
              </a:ext>
            </a:extLst>
          </p:cNvPr>
          <p:cNvPicPr>
            <a:picLocks noChangeAspect="1"/>
          </p:cNvPicPr>
          <p:nvPr/>
        </p:nvPicPr>
        <p:blipFill>
          <a:blip r:embed="rId3"/>
          <a:stretch>
            <a:fillRect/>
          </a:stretch>
        </p:blipFill>
        <p:spPr>
          <a:xfrm>
            <a:off x="918437" y="0"/>
            <a:ext cx="10355126" cy="6858000"/>
          </a:xfrm>
          <a:prstGeom prst="rect">
            <a:avLst/>
          </a:prstGeom>
        </p:spPr>
      </p:pic>
    </p:spTree>
    <p:extLst>
      <p:ext uri="{BB962C8B-B14F-4D97-AF65-F5344CB8AC3E}">
        <p14:creationId xmlns:p14="http://schemas.microsoft.com/office/powerpoint/2010/main" val="312590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normAutofit/>
          </a:bodyPr>
          <a:lstStyle/>
          <a:p>
            <a:pPr algn="l"/>
            <a:r>
              <a:rPr lang="en-US" dirty="0"/>
              <a:t>C# 9: Init-only properties</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296785"/>
            <a:ext cx="6866313" cy="5878532"/>
          </a:xfrm>
          <a:prstGeom prst="rect">
            <a:avLst/>
          </a:prstGeom>
          <a:noFill/>
        </p:spPr>
        <p:txBody>
          <a:bodyPr wrap="square" rtlCol="0">
            <a:spAutoFit/>
          </a:bodyPr>
          <a:lstStyle/>
          <a:p>
            <a:r>
              <a:rPr lang="en-US" sz="3000" dirty="0"/>
              <a:t>Init-only properties:</a:t>
            </a:r>
          </a:p>
          <a:p>
            <a:endParaRPr lang="en-US" sz="3000" dirty="0"/>
          </a:p>
          <a:p>
            <a:pPr marL="342900" indent="-342900">
              <a:buFont typeface="Arial" panose="020B0604020202020204" pitchFamily="34" charset="0"/>
              <a:buChar char="•"/>
            </a:pPr>
            <a:r>
              <a:rPr lang="en-US" sz="3000" dirty="0"/>
              <a:t>Allow you to have properties that  resemble immutability</a:t>
            </a:r>
          </a:p>
          <a:p>
            <a:endParaRPr lang="en-US" sz="3000" dirty="0"/>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The </a:t>
            </a:r>
            <a:r>
              <a:rPr lang="en-US" sz="3000" dirty="0" err="1"/>
              <a:t>init</a:t>
            </a:r>
            <a:r>
              <a:rPr lang="en-US" sz="3000" dirty="0"/>
              <a:t> keyword prevents you from mutating an object after initialization/instantiation</a:t>
            </a:r>
          </a:p>
          <a:p>
            <a:endParaRPr lang="en-US" sz="2200" dirty="0"/>
          </a:p>
          <a:p>
            <a:endParaRPr lang="en-US" sz="2200" b="1" dirty="0"/>
          </a:p>
          <a:p>
            <a:endParaRPr lang="en-US" sz="2200" b="1" dirty="0"/>
          </a:p>
          <a:p>
            <a:endParaRPr lang="en-US" sz="2200" dirty="0"/>
          </a:p>
          <a:p>
            <a:endParaRPr lang="en-US" dirty="0"/>
          </a:p>
        </p:txBody>
      </p:sp>
    </p:spTree>
    <p:extLst>
      <p:ext uri="{BB962C8B-B14F-4D97-AF65-F5344CB8AC3E}">
        <p14:creationId xmlns:p14="http://schemas.microsoft.com/office/powerpoint/2010/main" val="327714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D2BAC5-C5E8-4792-867A-142ACC706258}"/>
              </a:ext>
            </a:extLst>
          </p:cNvPr>
          <p:cNvPicPr>
            <a:picLocks noChangeAspect="1"/>
          </p:cNvPicPr>
          <p:nvPr/>
        </p:nvPicPr>
        <p:blipFill>
          <a:blip r:embed="rId3"/>
          <a:stretch>
            <a:fillRect/>
          </a:stretch>
        </p:blipFill>
        <p:spPr>
          <a:xfrm>
            <a:off x="1572538" y="0"/>
            <a:ext cx="9046924" cy="6858000"/>
          </a:xfrm>
          <a:prstGeom prst="rect">
            <a:avLst/>
          </a:prstGeom>
        </p:spPr>
      </p:pic>
    </p:spTree>
    <p:extLst>
      <p:ext uri="{BB962C8B-B14F-4D97-AF65-F5344CB8AC3E}">
        <p14:creationId xmlns:p14="http://schemas.microsoft.com/office/powerpoint/2010/main" val="96523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0FDF8-10DD-4454-A5A2-248F4B8D58AE}"/>
              </a:ext>
            </a:extLst>
          </p:cNvPr>
          <p:cNvPicPr>
            <a:picLocks noChangeAspect="1"/>
          </p:cNvPicPr>
          <p:nvPr/>
        </p:nvPicPr>
        <p:blipFill>
          <a:blip r:embed="rId3"/>
          <a:stretch>
            <a:fillRect/>
          </a:stretch>
        </p:blipFill>
        <p:spPr>
          <a:xfrm>
            <a:off x="858880" y="0"/>
            <a:ext cx="10474240" cy="6858000"/>
          </a:xfrm>
          <a:prstGeom prst="rect">
            <a:avLst/>
          </a:prstGeom>
        </p:spPr>
      </p:pic>
    </p:spTree>
    <p:extLst>
      <p:ext uri="{BB962C8B-B14F-4D97-AF65-F5344CB8AC3E}">
        <p14:creationId xmlns:p14="http://schemas.microsoft.com/office/powerpoint/2010/main" val="166904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4B1912-A33B-477F-8CF5-BF968F1EC975}"/>
              </a:ext>
            </a:extLst>
          </p:cNvPr>
          <p:cNvPicPr>
            <a:picLocks noChangeAspect="1"/>
          </p:cNvPicPr>
          <p:nvPr/>
        </p:nvPicPr>
        <p:blipFill>
          <a:blip r:embed="rId3"/>
          <a:stretch>
            <a:fillRect/>
          </a:stretch>
        </p:blipFill>
        <p:spPr>
          <a:xfrm>
            <a:off x="1332221" y="0"/>
            <a:ext cx="9527557" cy="6858000"/>
          </a:xfrm>
          <a:prstGeom prst="rect">
            <a:avLst/>
          </a:prstGeom>
        </p:spPr>
      </p:pic>
    </p:spTree>
    <p:extLst>
      <p:ext uri="{BB962C8B-B14F-4D97-AF65-F5344CB8AC3E}">
        <p14:creationId xmlns:p14="http://schemas.microsoft.com/office/powerpoint/2010/main" val="234328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normAutofit/>
          </a:bodyPr>
          <a:lstStyle/>
          <a:p>
            <a:pPr algn="l"/>
            <a:r>
              <a:rPr lang="en-US" dirty="0"/>
              <a:t>C# 9: Records</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454728"/>
            <a:ext cx="6866313" cy="4770537"/>
          </a:xfrm>
          <a:prstGeom prst="rect">
            <a:avLst/>
          </a:prstGeom>
          <a:noFill/>
        </p:spPr>
        <p:txBody>
          <a:bodyPr wrap="square" rtlCol="0">
            <a:spAutoFit/>
          </a:bodyPr>
          <a:lstStyle/>
          <a:p>
            <a:r>
              <a:rPr lang="en-US" sz="2200" b="1" dirty="0"/>
              <a:t>Records are the core feature in C# 9</a:t>
            </a:r>
          </a:p>
          <a:p>
            <a:endParaRPr lang="en-US" sz="2200" b="1" dirty="0"/>
          </a:p>
          <a:p>
            <a:r>
              <a:rPr lang="en-US" sz="2200" dirty="0"/>
              <a:t>Records allow you:</a:t>
            </a:r>
          </a:p>
          <a:p>
            <a:endParaRPr lang="en-US" sz="2200" dirty="0"/>
          </a:p>
          <a:p>
            <a:pPr marL="342900" indent="-342900">
              <a:buFont typeface="Arial" panose="020B0604020202020204" pitchFamily="34" charset="0"/>
              <a:buChar char="•"/>
            </a:pPr>
            <a:r>
              <a:rPr lang="en-US" sz="2200" dirty="0"/>
              <a:t>To work with immutable types</a:t>
            </a:r>
          </a:p>
          <a:p>
            <a:pPr marL="342900" indent="-342900">
              <a:buFont typeface="Arial" panose="020B0604020202020204" pitchFamily="34" charset="0"/>
              <a:buChar char="•"/>
            </a:pPr>
            <a:r>
              <a:rPr lang="en-US" sz="2200" dirty="0"/>
              <a:t>To perform data-like behaviors on properties</a:t>
            </a:r>
          </a:p>
          <a:p>
            <a:pPr marL="342900" indent="-342900">
              <a:buFont typeface="Arial" panose="020B0604020202020204" pitchFamily="34" charset="0"/>
              <a:buChar char="•"/>
            </a:pPr>
            <a:r>
              <a:rPr lang="en-US" sz="2200" dirty="0"/>
              <a:t>Are struct-like, but:</a:t>
            </a:r>
          </a:p>
          <a:p>
            <a:pPr marL="800100" lvl="1" indent="-342900">
              <a:buFont typeface="Arial" panose="020B0604020202020204" pitchFamily="34" charset="0"/>
              <a:buChar char="•"/>
            </a:pPr>
            <a:r>
              <a:rPr lang="en-US" sz="2200" dirty="0"/>
              <a:t>Provide an easy construct with the purpose of providing immutability</a:t>
            </a:r>
          </a:p>
          <a:p>
            <a:pPr marL="800100" lvl="1" indent="-342900">
              <a:buFont typeface="Arial" panose="020B0604020202020204" pitchFamily="34" charset="0"/>
              <a:buChar char="•"/>
            </a:pPr>
            <a:r>
              <a:rPr lang="en-US" sz="2200" dirty="0"/>
              <a:t>Provides support for </a:t>
            </a:r>
            <a:r>
              <a:rPr lang="en-US" sz="2200" dirty="0" err="1"/>
              <a:t>IEquatable</a:t>
            </a:r>
            <a:r>
              <a:rPr lang="en-US" sz="2200" dirty="0"/>
              <a:t>&lt;T&gt; interface without having to override them (but you can)</a:t>
            </a:r>
          </a:p>
          <a:p>
            <a:pPr marL="800100" lvl="1" indent="-342900">
              <a:buFont typeface="Arial" panose="020B0604020202020204" pitchFamily="34" charset="0"/>
              <a:buChar char="•"/>
            </a:pPr>
            <a:r>
              <a:rPr lang="en-US" sz="2200" dirty="0"/>
              <a:t>Constructor/</a:t>
            </a:r>
            <a:r>
              <a:rPr lang="en-US" sz="2200" dirty="0" err="1"/>
              <a:t>deconstructor</a:t>
            </a:r>
            <a:r>
              <a:rPr lang="en-US" sz="2200" dirty="0"/>
              <a:t> support </a:t>
            </a:r>
          </a:p>
          <a:p>
            <a:pPr marL="342900" indent="-342900">
              <a:buFont typeface="Arial" panose="020B0604020202020204" pitchFamily="34" charset="0"/>
              <a:buChar char="•"/>
            </a:pPr>
            <a:endParaRPr lang="en-US" sz="2200" dirty="0"/>
          </a:p>
          <a:p>
            <a:endParaRPr lang="en-US" dirty="0"/>
          </a:p>
        </p:txBody>
      </p:sp>
    </p:spTree>
    <p:extLst>
      <p:ext uri="{BB962C8B-B14F-4D97-AF65-F5344CB8AC3E}">
        <p14:creationId xmlns:p14="http://schemas.microsoft.com/office/powerpoint/2010/main" val="31756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B59B5B-89B7-4AE4-993C-386865280270}"/>
              </a:ext>
            </a:extLst>
          </p:cNvPr>
          <p:cNvPicPr>
            <a:picLocks noChangeAspect="1"/>
          </p:cNvPicPr>
          <p:nvPr/>
        </p:nvPicPr>
        <p:blipFill>
          <a:blip r:embed="rId3"/>
          <a:stretch>
            <a:fillRect/>
          </a:stretch>
        </p:blipFill>
        <p:spPr>
          <a:xfrm>
            <a:off x="2193819" y="0"/>
            <a:ext cx="7804362" cy="6858000"/>
          </a:xfrm>
          <a:prstGeom prst="rect">
            <a:avLst/>
          </a:prstGeom>
        </p:spPr>
      </p:pic>
    </p:spTree>
    <p:extLst>
      <p:ext uri="{BB962C8B-B14F-4D97-AF65-F5344CB8AC3E}">
        <p14:creationId xmlns:p14="http://schemas.microsoft.com/office/powerpoint/2010/main" val="325156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2969B0-3D6A-4165-BF3E-1BA24555A5C6}"/>
              </a:ext>
            </a:extLst>
          </p:cNvPr>
          <p:cNvPicPr>
            <a:picLocks noChangeAspect="1"/>
          </p:cNvPicPr>
          <p:nvPr/>
        </p:nvPicPr>
        <p:blipFill>
          <a:blip r:embed="rId3"/>
          <a:stretch>
            <a:fillRect/>
          </a:stretch>
        </p:blipFill>
        <p:spPr>
          <a:xfrm>
            <a:off x="1972045" y="0"/>
            <a:ext cx="8247910" cy="6858000"/>
          </a:xfrm>
          <a:prstGeom prst="rect">
            <a:avLst/>
          </a:prstGeom>
        </p:spPr>
      </p:pic>
    </p:spTree>
    <p:extLst>
      <p:ext uri="{BB962C8B-B14F-4D97-AF65-F5344CB8AC3E}">
        <p14:creationId xmlns:p14="http://schemas.microsoft.com/office/powerpoint/2010/main" val="321724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normAutofit/>
          </a:bodyPr>
          <a:lstStyle/>
          <a:p>
            <a:pPr algn="l"/>
            <a:r>
              <a:rPr lang="en-US" dirty="0"/>
              <a:t>C# 9: Records</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454728"/>
            <a:ext cx="6866313" cy="3416320"/>
          </a:xfrm>
          <a:prstGeom prst="rect">
            <a:avLst/>
          </a:prstGeom>
          <a:noFill/>
        </p:spPr>
        <p:txBody>
          <a:bodyPr wrap="square" rtlCol="0">
            <a:spAutoFit/>
          </a:bodyPr>
          <a:lstStyle/>
          <a:p>
            <a:r>
              <a:rPr lang="en-US" sz="2200" b="1" dirty="0"/>
              <a:t>Are they immutable by default? Are they not?</a:t>
            </a:r>
          </a:p>
          <a:p>
            <a:endParaRPr lang="en-US" sz="2200" b="1" dirty="0"/>
          </a:p>
          <a:p>
            <a:r>
              <a:rPr lang="en-US" sz="2200" dirty="0"/>
              <a:t>YES.</a:t>
            </a:r>
          </a:p>
          <a:p>
            <a:endParaRPr lang="en-US" sz="2200" dirty="0"/>
          </a:p>
          <a:p>
            <a:pPr marL="342900" indent="-342900">
              <a:buFont typeface="Arial" panose="020B0604020202020204" pitchFamily="34" charset="0"/>
              <a:buChar char="•"/>
            </a:pPr>
            <a:r>
              <a:rPr lang="en-US" sz="2200" dirty="0"/>
              <a:t>Positional records are immutable by default</a:t>
            </a:r>
          </a:p>
          <a:p>
            <a:endParaRPr lang="en-US" sz="2200" dirty="0"/>
          </a:p>
          <a:p>
            <a:pPr marL="342900" indent="-342900">
              <a:buFont typeface="Arial" panose="020B0604020202020204" pitchFamily="34" charset="0"/>
              <a:buChar char="•"/>
            </a:pPr>
            <a:r>
              <a:rPr lang="en-US" sz="2200" dirty="0"/>
              <a:t>Relational records require the use of </a:t>
            </a:r>
            <a:r>
              <a:rPr lang="en-US" sz="2200" dirty="0" err="1"/>
              <a:t>init</a:t>
            </a:r>
            <a:r>
              <a:rPr lang="en-US" sz="2200" dirty="0"/>
              <a:t> properties coupled with object initializers</a:t>
            </a:r>
          </a:p>
          <a:p>
            <a:pPr marL="342900" indent="-342900">
              <a:buFont typeface="Arial" panose="020B0604020202020204" pitchFamily="34" charset="0"/>
              <a:buChar char="•"/>
            </a:pPr>
            <a:endParaRPr lang="en-US" sz="2200" dirty="0"/>
          </a:p>
          <a:p>
            <a:endParaRPr lang="en-US" dirty="0"/>
          </a:p>
        </p:txBody>
      </p:sp>
    </p:spTree>
    <p:extLst>
      <p:ext uri="{BB962C8B-B14F-4D97-AF65-F5344CB8AC3E}">
        <p14:creationId xmlns:p14="http://schemas.microsoft.com/office/powerpoint/2010/main" val="240865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lstStyle/>
          <a:p>
            <a:pPr algn="l"/>
            <a:r>
              <a:rPr lang="en-US" dirty="0"/>
              <a:t>About Me</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030" name="Picture 6" descr="Azure Active Directory | Verint Financial Compliance">
            <a:extLst>
              <a:ext uri="{FF2B5EF4-FFF2-40B4-BE49-F238E27FC236}">
                <a16:creationId xmlns:a16="http://schemas.microsoft.com/office/drawing/2014/main" id="{66B98815-AE91-49F5-93C4-7FE6A4B2D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825" y="332654"/>
            <a:ext cx="2285855" cy="2285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3578A53-923F-4F31-8E3A-3144F400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014" y="1475581"/>
            <a:ext cx="1179022" cy="1179022"/>
          </a:xfrm>
          <a:prstGeom prst="rect">
            <a:avLst/>
          </a:prstGeom>
        </p:spPr>
      </p:pic>
      <p:pic>
        <p:nvPicPr>
          <p:cNvPr id="9" name="Picture 8">
            <a:extLst>
              <a:ext uri="{FF2B5EF4-FFF2-40B4-BE49-F238E27FC236}">
                <a16:creationId xmlns:a16="http://schemas.microsoft.com/office/drawing/2014/main" id="{D06CE864-7D00-43A7-80B8-815E7B694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7187" y="2468880"/>
            <a:ext cx="1453342" cy="1453342"/>
          </a:xfrm>
          <a:prstGeom prst="rect">
            <a:avLst/>
          </a:prstGeom>
        </p:spPr>
      </p:pic>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7532" y="2724575"/>
            <a:ext cx="1409985" cy="154980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723207" y="1354975"/>
            <a:ext cx="6866313" cy="5139869"/>
          </a:xfrm>
          <a:prstGeom prst="rect">
            <a:avLst/>
          </a:prstGeom>
          <a:noFill/>
        </p:spPr>
        <p:txBody>
          <a:bodyPr wrap="square" rtlCol="0">
            <a:spAutoFit/>
          </a:bodyPr>
          <a:lstStyle/>
          <a:p>
            <a:r>
              <a:rPr lang="en-US" sz="2400" dirty="0"/>
              <a:t>I am a:</a:t>
            </a:r>
            <a:endParaRPr lang="en-US" sz="3200" dirty="0"/>
          </a:p>
          <a:p>
            <a:pPr marL="457200" indent="-457200">
              <a:buFont typeface="Arial" panose="020B0604020202020204" pitchFamily="34" charset="0"/>
              <a:buChar char="•"/>
            </a:pPr>
            <a:r>
              <a:rPr lang="en-US" sz="2200" b="1" dirty="0"/>
              <a:t>Software engineer</a:t>
            </a:r>
            <a:r>
              <a:rPr lang="en-US" sz="2200" dirty="0"/>
              <a:t> – By day, I work on building out Azure solutions for development teams. I also work on open source when time permits</a:t>
            </a:r>
          </a:p>
          <a:p>
            <a:endParaRPr lang="en-US" sz="2200" dirty="0"/>
          </a:p>
          <a:p>
            <a:pPr marL="457200" indent="-457200">
              <a:buFont typeface="Arial" panose="020B0604020202020204" pitchFamily="34" charset="0"/>
              <a:buChar char="•"/>
            </a:pPr>
            <a:r>
              <a:rPr lang="en-US" sz="2200" b="1" dirty="0"/>
              <a:t>Writer</a:t>
            </a:r>
            <a:r>
              <a:rPr lang="en-US" sz="2200" dirty="0"/>
              <a:t> – I write </a:t>
            </a:r>
            <a:r>
              <a:rPr lang="en-US" sz="2200" i="1" dirty="0"/>
              <a:t>a lot </a:t>
            </a:r>
            <a:r>
              <a:rPr lang="en-US" sz="2200" dirty="0"/>
              <a:t>on the side about .NET and programming:</a:t>
            </a:r>
          </a:p>
          <a:p>
            <a:pPr marL="914400" lvl="1" indent="-457200">
              <a:buFont typeface="Arial" panose="020B0604020202020204" pitchFamily="34" charset="0"/>
              <a:buChar char="•"/>
            </a:pPr>
            <a:r>
              <a:rPr lang="en-US" sz="2200" i="1" dirty="0"/>
              <a:t>daveabrock.com</a:t>
            </a:r>
            <a:r>
              <a:rPr lang="en-US" sz="2200" dirty="0"/>
              <a:t> – I write posts once a week about </a:t>
            </a:r>
            <a:r>
              <a:rPr lang="en-US" sz="2200" dirty="0" err="1"/>
              <a:t>Blazor</a:t>
            </a:r>
            <a:r>
              <a:rPr lang="en-US" sz="2200" dirty="0"/>
              <a:t>, ASP.NET Core, C#, and Azure</a:t>
            </a:r>
          </a:p>
          <a:p>
            <a:pPr marL="914400" lvl="1" indent="-457200">
              <a:buFont typeface="Arial" panose="020B0604020202020204" pitchFamily="34" charset="0"/>
              <a:buChar char="•"/>
            </a:pPr>
            <a:r>
              <a:rPr lang="en-US" sz="2200" i="1" dirty="0"/>
              <a:t>The .NET Stacks</a:t>
            </a:r>
            <a:r>
              <a:rPr lang="en-US" sz="2200" dirty="0"/>
              <a:t> – A weekly newsletter where I discuss trends, interview leaders, and provide weekly links</a:t>
            </a:r>
          </a:p>
          <a:p>
            <a:pPr lvl="1"/>
            <a:endParaRPr lang="en-US" sz="2200" dirty="0"/>
          </a:p>
          <a:p>
            <a:pPr marL="457200" indent="-457200">
              <a:buFont typeface="Arial" panose="020B0604020202020204" pitchFamily="34" charset="0"/>
              <a:buChar char="•"/>
            </a:pPr>
            <a:r>
              <a:rPr lang="en-US" sz="2200" b="1" dirty="0"/>
              <a:t>Dad</a:t>
            </a:r>
            <a:r>
              <a:rPr lang="en-US" sz="2200" dirty="0"/>
              <a:t> – Two “child components” aged 6 and 3</a:t>
            </a:r>
          </a:p>
          <a:p>
            <a:endParaRPr lang="en-US" dirty="0"/>
          </a:p>
        </p:txBody>
      </p:sp>
      <p:pic>
        <p:nvPicPr>
          <p:cNvPr id="5" name="Picture 4">
            <a:extLst>
              <a:ext uri="{FF2B5EF4-FFF2-40B4-BE49-F238E27FC236}">
                <a16:creationId xmlns:a16="http://schemas.microsoft.com/office/drawing/2014/main" id="{32170C78-D9E5-44B8-B813-1D864612ECB2}"/>
              </a:ext>
            </a:extLst>
          </p:cNvPr>
          <p:cNvPicPr>
            <a:picLocks noChangeAspect="1"/>
          </p:cNvPicPr>
          <p:nvPr/>
        </p:nvPicPr>
        <p:blipFill>
          <a:blip r:embed="rId6"/>
          <a:stretch>
            <a:fillRect/>
          </a:stretch>
        </p:blipFill>
        <p:spPr>
          <a:xfrm>
            <a:off x="8722731" y="4456322"/>
            <a:ext cx="2665500" cy="1367871"/>
          </a:xfrm>
          <a:prstGeom prst="rect">
            <a:avLst/>
          </a:prstGeom>
        </p:spPr>
      </p:pic>
    </p:spTree>
    <p:extLst>
      <p:ext uri="{BB962C8B-B14F-4D97-AF65-F5344CB8AC3E}">
        <p14:creationId xmlns:p14="http://schemas.microsoft.com/office/powerpoint/2010/main" val="396878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normAutofit/>
          </a:bodyPr>
          <a:lstStyle/>
          <a:p>
            <a:pPr algn="l"/>
            <a:r>
              <a:rPr lang="en-US" dirty="0"/>
              <a:t>C# 9: Target Typing</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454728"/>
            <a:ext cx="6866313" cy="5262979"/>
          </a:xfrm>
          <a:prstGeom prst="rect">
            <a:avLst/>
          </a:prstGeom>
          <a:noFill/>
        </p:spPr>
        <p:txBody>
          <a:bodyPr wrap="square" rtlCol="0">
            <a:spAutoFit/>
          </a:bodyPr>
          <a:lstStyle/>
          <a:p>
            <a:r>
              <a:rPr lang="en-US" sz="2800" b="1" dirty="0"/>
              <a:t>Target typing:</a:t>
            </a:r>
          </a:p>
          <a:p>
            <a:endParaRPr lang="en-US" sz="2800" b="1" dirty="0"/>
          </a:p>
          <a:p>
            <a:pPr marL="342900" indent="-342900">
              <a:buFont typeface="Arial" panose="020B0604020202020204" pitchFamily="34" charset="0"/>
              <a:buChar char="•"/>
            </a:pPr>
            <a:r>
              <a:rPr lang="en-US" sz="2800" dirty="0"/>
              <a:t>Allows C# to get type from its context on the right side of the equals operator</a:t>
            </a:r>
          </a:p>
          <a:p>
            <a:endParaRPr lang="en-US" sz="2800" dirty="0"/>
          </a:p>
          <a:p>
            <a:pPr marL="342900" indent="-342900">
              <a:buFont typeface="Arial" panose="020B0604020202020204" pitchFamily="34" charset="0"/>
              <a:buChar char="•"/>
            </a:pPr>
            <a:r>
              <a:rPr lang="en-US" sz="2800" dirty="0"/>
              <a:t>As a result, you can’t pair it with the var keyword or ternary statements</a:t>
            </a:r>
          </a:p>
          <a:p>
            <a:endParaRPr lang="en-US" sz="2800" dirty="0"/>
          </a:p>
          <a:p>
            <a:pPr marL="342900" indent="-342900">
              <a:buFont typeface="Arial" panose="020B0604020202020204" pitchFamily="34" charset="0"/>
              <a:buChar char="•"/>
            </a:pPr>
            <a:r>
              <a:rPr lang="en-US" sz="2800" dirty="0"/>
              <a:t>Works great with collections</a:t>
            </a:r>
          </a:p>
          <a:p>
            <a:pPr marL="342900" indent="-342900">
              <a:buFont typeface="Arial" panose="020B0604020202020204" pitchFamily="34" charset="0"/>
              <a:buChar char="•"/>
            </a:pPr>
            <a:endParaRPr lang="en-US" sz="2200" b="1" dirty="0"/>
          </a:p>
          <a:p>
            <a:endParaRPr lang="en-US" sz="2200" b="1" dirty="0"/>
          </a:p>
          <a:p>
            <a:endParaRPr lang="en-US" sz="2200" dirty="0"/>
          </a:p>
          <a:p>
            <a:endParaRPr lang="en-US" dirty="0"/>
          </a:p>
        </p:txBody>
      </p:sp>
    </p:spTree>
    <p:extLst>
      <p:ext uri="{BB962C8B-B14F-4D97-AF65-F5344CB8AC3E}">
        <p14:creationId xmlns:p14="http://schemas.microsoft.com/office/powerpoint/2010/main" val="290446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F3F79-1BB3-4B44-9E5E-CC55094DED4A}"/>
              </a:ext>
            </a:extLst>
          </p:cNvPr>
          <p:cNvPicPr>
            <a:picLocks noChangeAspect="1"/>
          </p:cNvPicPr>
          <p:nvPr/>
        </p:nvPicPr>
        <p:blipFill>
          <a:blip r:embed="rId3"/>
          <a:stretch>
            <a:fillRect/>
          </a:stretch>
        </p:blipFill>
        <p:spPr>
          <a:xfrm>
            <a:off x="2249556" y="0"/>
            <a:ext cx="7692887" cy="6858000"/>
          </a:xfrm>
          <a:prstGeom prst="rect">
            <a:avLst/>
          </a:prstGeom>
        </p:spPr>
      </p:pic>
    </p:spTree>
    <p:extLst>
      <p:ext uri="{BB962C8B-B14F-4D97-AF65-F5344CB8AC3E}">
        <p14:creationId xmlns:p14="http://schemas.microsoft.com/office/powerpoint/2010/main" val="3561143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F14EE8-44EB-49AD-AEA7-648A4B19D40E}"/>
              </a:ext>
            </a:extLst>
          </p:cNvPr>
          <p:cNvPicPr>
            <a:picLocks noChangeAspect="1"/>
          </p:cNvPicPr>
          <p:nvPr/>
        </p:nvPicPr>
        <p:blipFill>
          <a:blip r:embed="rId3"/>
          <a:stretch>
            <a:fillRect/>
          </a:stretch>
        </p:blipFill>
        <p:spPr>
          <a:xfrm>
            <a:off x="1715076" y="0"/>
            <a:ext cx="8761847" cy="6858000"/>
          </a:xfrm>
          <a:prstGeom prst="rect">
            <a:avLst/>
          </a:prstGeom>
        </p:spPr>
      </p:pic>
    </p:spTree>
    <p:extLst>
      <p:ext uri="{BB962C8B-B14F-4D97-AF65-F5344CB8AC3E}">
        <p14:creationId xmlns:p14="http://schemas.microsoft.com/office/powerpoint/2010/main" val="367476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normAutofit/>
          </a:bodyPr>
          <a:lstStyle/>
          <a:p>
            <a:pPr algn="l"/>
            <a:r>
              <a:rPr lang="en-US" dirty="0"/>
              <a:t>C# 9: Learn More</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454728"/>
            <a:ext cx="6866313" cy="6124754"/>
          </a:xfrm>
          <a:prstGeom prst="rect">
            <a:avLst/>
          </a:prstGeom>
          <a:noFill/>
        </p:spPr>
        <p:txBody>
          <a:bodyPr wrap="square" rtlCol="0">
            <a:spAutoFit/>
          </a:bodyPr>
          <a:lstStyle/>
          <a:p>
            <a:r>
              <a:rPr lang="en-US" sz="2800" b="1" dirty="0"/>
              <a:t>We’re just scratching the surface! Check out the docs to also learn about…</a:t>
            </a:r>
          </a:p>
          <a:p>
            <a:endParaRPr lang="en-US" sz="2800" dirty="0"/>
          </a:p>
          <a:p>
            <a:pPr marL="342900" indent="-342900">
              <a:buFont typeface="Arial" panose="020B0604020202020204" pitchFamily="34" charset="0"/>
              <a:buChar char="•"/>
            </a:pPr>
            <a:r>
              <a:rPr lang="en-US" sz="2800" dirty="0"/>
              <a:t>Pattern matching</a:t>
            </a:r>
          </a:p>
          <a:p>
            <a:pPr marL="342900" indent="-342900">
              <a:buFont typeface="Arial" panose="020B0604020202020204" pitchFamily="34" charset="0"/>
              <a:buChar char="•"/>
            </a:pPr>
            <a:r>
              <a:rPr lang="en-US" sz="2800" dirty="0"/>
              <a:t>Covariant return types</a:t>
            </a:r>
          </a:p>
          <a:p>
            <a:pPr marL="342900" indent="-342900">
              <a:buFont typeface="Arial" panose="020B0604020202020204" pitchFamily="34" charset="0"/>
              <a:buChar char="•"/>
            </a:pPr>
            <a:r>
              <a:rPr lang="en-US" sz="2800" dirty="0"/>
              <a:t>Lambda discards</a:t>
            </a:r>
          </a:p>
          <a:p>
            <a:pPr marL="342900" indent="-342900">
              <a:buFont typeface="Arial" panose="020B0604020202020204" pitchFamily="34" charset="0"/>
              <a:buChar char="•"/>
            </a:pPr>
            <a:r>
              <a:rPr lang="en-US" sz="2800" dirty="0"/>
              <a:t>Local function attributes</a:t>
            </a:r>
          </a:p>
          <a:p>
            <a:pPr marL="342900" indent="-342900">
              <a:buFont typeface="Arial" panose="020B0604020202020204" pitchFamily="34" charset="0"/>
              <a:buChar char="•"/>
            </a:pPr>
            <a:r>
              <a:rPr lang="en-US" sz="2800" dirty="0"/>
              <a:t>Module initializers</a:t>
            </a:r>
          </a:p>
          <a:p>
            <a:pPr marL="342900" indent="-342900">
              <a:buFont typeface="Arial" panose="020B0604020202020204" pitchFamily="34" charset="0"/>
              <a:buChar char="•"/>
            </a:pPr>
            <a:r>
              <a:rPr lang="en-US" sz="2800" dirty="0"/>
              <a:t>Native sized integers</a:t>
            </a:r>
          </a:p>
          <a:p>
            <a:endParaRPr lang="en-US" sz="2800" dirty="0"/>
          </a:p>
          <a:p>
            <a:r>
              <a:rPr lang="en-US" sz="2800" dirty="0"/>
              <a:t>… and much more</a:t>
            </a:r>
          </a:p>
          <a:p>
            <a:pPr marL="342900" indent="-342900">
              <a:buFont typeface="Arial" panose="020B0604020202020204" pitchFamily="34" charset="0"/>
              <a:buChar char="•"/>
            </a:pPr>
            <a:endParaRPr lang="en-US" sz="2200" b="1" dirty="0"/>
          </a:p>
          <a:p>
            <a:endParaRPr lang="en-US" sz="2200" b="1" dirty="0"/>
          </a:p>
          <a:p>
            <a:endParaRPr lang="en-US" sz="2200" dirty="0"/>
          </a:p>
          <a:p>
            <a:endParaRPr lang="en-US" dirty="0"/>
          </a:p>
        </p:txBody>
      </p:sp>
    </p:spTree>
    <p:extLst>
      <p:ext uri="{BB962C8B-B14F-4D97-AF65-F5344CB8AC3E}">
        <p14:creationId xmlns:p14="http://schemas.microsoft.com/office/powerpoint/2010/main" val="275589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57816" y="247987"/>
            <a:ext cx="9144000" cy="964131"/>
          </a:xfrm>
        </p:spPr>
        <p:txBody>
          <a:bodyPr/>
          <a:lstStyle/>
          <a:p>
            <a:pPr algn="l"/>
            <a:r>
              <a:rPr lang="en-US" dirty="0"/>
              <a:t>C# 9: Functionally Better</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454728"/>
            <a:ext cx="6866313" cy="4770537"/>
          </a:xfrm>
          <a:prstGeom prst="rect">
            <a:avLst/>
          </a:prstGeom>
          <a:noFill/>
        </p:spPr>
        <p:txBody>
          <a:bodyPr wrap="square" rtlCol="0">
            <a:spAutoFit/>
          </a:bodyPr>
          <a:lstStyle/>
          <a:p>
            <a:r>
              <a:rPr lang="en-US" sz="2200" b="1" dirty="0"/>
              <a:t>C# 9 ships with .NET 5 and Visual Studio 16.8!</a:t>
            </a:r>
          </a:p>
          <a:p>
            <a:endParaRPr lang="en-US" sz="2200" b="1" dirty="0"/>
          </a:p>
          <a:p>
            <a:r>
              <a:rPr lang="en-US" sz="2200" dirty="0"/>
              <a:t>Records – define class types which act as values (types traditionally encapsulate state via methods and properties, values are the opposite, json values are value style objects, need equality, deconstructions, and immutability)</a:t>
            </a:r>
          </a:p>
          <a:p>
            <a:endParaRPr lang="en-US" sz="2200" b="1" dirty="0"/>
          </a:p>
          <a:p>
            <a:r>
              <a:rPr lang="en-US" sz="2200" dirty="0"/>
              <a:t>C# 8 – nullability – more work, catching up on some stuff</a:t>
            </a:r>
          </a:p>
          <a:p>
            <a:endParaRPr lang="en-US" sz="2200" b="1" dirty="0"/>
          </a:p>
          <a:p>
            <a:r>
              <a:rPr lang="en-US" sz="2200" dirty="0"/>
              <a:t>– By day, I work on building out Azure solutions for development teams, and also work on open source when time permits</a:t>
            </a:r>
          </a:p>
          <a:p>
            <a:endParaRPr lang="en-US" sz="2200" dirty="0"/>
          </a:p>
          <a:p>
            <a:endParaRPr lang="en-US" dirty="0"/>
          </a:p>
        </p:txBody>
      </p:sp>
    </p:spTree>
    <p:extLst>
      <p:ext uri="{BB962C8B-B14F-4D97-AF65-F5344CB8AC3E}">
        <p14:creationId xmlns:p14="http://schemas.microsoft.com/office/powerpoint/2010/main" val="418865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606829" y="116855"/>
            <a:ext cx="9144000" cy="964131"/>
          </a:xfrm>
        </p:spPr>
        <p:txBody>
          <a:bodyPr/>
          <a:lstStyle/>
          <a:p>
            <a:pPr algn="l"/>
            <a:r>
              <a:rPr lang="en-US" dirty="0"/>
              <a:t>C# 9: Functionally Better?</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sp>
        <p:nvSpPr>
          <p:cNvPr id="16" name="TextBox 15">
            <a:extLst>
              <a:ext uri="{FF2B5EF4-FFF2-40B4-BE49-F238E27FC236}">
                <a16:creationId xmlns:a16="http://schemas.microsoft.com/office/drawing/2014/main" id="{A08CCD18-821D-47BA-88B7-4F826B85AFA1}"/>
              </a:ext>
            </a:extLst>
          </p:cNvPr>
          <p:cNvSpPr txBox="1"/>
          <p:nvPr/>
        </p:nvSpPr>
        <p:spPr>
          <a:xfrm>
            <a:off x="672990" y="1145711"/>
            <a:ext cx="7313046" cy="5478423"/>
          </a:xfrm>
          <a:prstGeom prst="rect">
            <a:avLst/>
          </a:prstGeom>
          <a:noFill/>
        </p:spPr>
        <p:txBody>
          <a:bodyPr wrap="square" rtlCol="0">
            <a:spAutoFit/>
          </a:bodyPr>
          <a:lstStyle/>
          <a:p>
            <a:r>
              <a:rPr lang="en-US" sz="2000" b="1" dirty="0"/>
              <a:t>From Isaac Abraham, who runs an F# consultancy (Compositional IT):</a:t>
            </a:r>
          </a:p>
          <a:p>
            <a:endParaRPr lang="en-US" sz="2200" b="1" dirty="0"/>
          </a:p>
          <a:p>
            <a:pPr algn="l"/>
            <a:r>
              <a:rPr lang="en-US" sz="2000" b="0" i="0" dirty="0">
                <a:solidFill>
                  <a:srgbClr val="222831"/>
                </a:solidFill>
                <a:effectLst/>
                <a:latin typeface="-apple-system"/>
              </a:rPr>
              <a:t>“On the one hand, for the C# dev it’s great—they have a more powerful toolkit at their disposal. But I would hate to be a new developer starting in C# for the first time. There are so many ways to do things now. </a:t>
            </a:r>
          </a:p>
          <a:p>
            <a:pPr algn="l"/>
            <a:endParaRPr lang="en-US" sz="2400" dirty="0">
              <a:solidFill>
                <a:srgbClr val="222831"/>
              </a:solidFill>
              <a:latin typeface="-apple-system"/>
            </a:endParaRPr>
          </a:p>
          <a:p>
            <a:pPr algn="l"/>
            <a:r>
              <a:rPr lang="en-US" sz="2000" b="0" i="0" dirty="0">
                <a:solidFill>
                  <a:srgbClr val="222831"/>
                </a:solidFill>
                <a:effectLst/>
                <a:latin typeface="-apple-system"/>
              </a:rPr>
              <a:t>More than that, I worry that we’ll end up with a kind of bifurcated C# ecosystem—those that adopt the new features and those that won’t … and the risk of losing the identity of what C# really is.</a:t>
            </a:r>
          </a:p>
          <a:p>
            <a:pPr algn="l"/>
            <a:endParaRPr lang="en-US" sz="2000" b="0" i="0" dirty="0">
              <a:solidFill>
                <a:srgbClr val="222831"/>
              </a:solidFill>
              <a:effectLst/>
              <a:latin typeface="-apple-system"/>
            </a:endParaRPr>
          </a:p>
          <a:p>
            <a:pPr algn="l"/>
            <a:r>
              <a:rPr lang="en-US" sz="2000" b="0" i="0" dirty="0">
                <a:solidFill>
                  <a:srgbClr val="222831"/>
                </a:solidFill>
                <a:effectLst/>
                <a:latin typeface="-apple-system"/>
              </a:rPr>
              <a:t>I’m interested to see how it works out. Introducing things like records … is going to lead to some new and different design patterns being used that will have to naturally evolve over time</a:t>
            </a:r>
            <a:r>
              <a:rPr lang="en-US" sz="2400" b="0" i="0" dirty="0">
                <a:solidFill>
                  <a:srgbClr val="222831"/>
                </a:solidFill>
                <a:effectLst/>
                <a:latin typeface="-apple-system"/>
              </a:rPr>
              <a:t>.”</a:t>
            </a:r>
          </a:p>
          <a:p>
            <a:endParaRPr lang="en-US" sz="2200" dirty="0"/>
          </a:p>
          <a:p>
            <a:endParaRPr lang="en-US" dirty="0"/>
          </a:p>
        </p:txBody>
      </p:sp>
      <p:pic>
        <p:nvPicPr>
          <p:cNvPr id="1026" name="Picture 2" descr="Isaac Abraham">
            <a:extLst>
              <a:ext uri="{FF2B5EF4-FFF2-40B4-BE49-F238E27FC236}">
                <a16:creationId xmlns:a16="http://schemas.microsoft.com/office/drawing/2014/main" id="{8577F8D7-3183-4119-8B51-AB5C0E8E6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242" y="1296785"/>
            <a:ext cx="3133137"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71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606829" y="116855"/>
            <a:ext cx="9144000" cy="964131"/>
          </a:xfrm>
        </p:spPr>
        <p:txBody>
          <a:bodyPr/>
          <a:lstStyle/>
          <a:p>
            <a:pPr algn="l"/>
            <a:r>
              <a:rPr lang="en-US" dirty="0"/>
              <a:t>C# 9: Functionally Better?</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sp>
        <p:nvSpPr>
          <p:cNvPr id="16" name="TextBox 15">
            <a:extLst>
              <a:ext uri="{FF2B5EF4-FFF2-40B4-BE49-F238E27FC236}">
                <a16:creationId xmlns:a16="http://schemas.microsoft.com/office/drawing/2014/main" id="{A08CCD18-821D-47BA-88B7-4F826B85AFA1}"/>
              </a:ext>
            </a:extLst>
          </p:cNvPr>
          <p:cNvSpPr txBox="1"/>
          <p:nvPr/>
        </p:nvSpPr>
        <p:spPr>
          <a:xfrm>
            <a:off x="672990" y="1145711"/>
            <a:ext cx="7065543" cy="4401205"/>
          </a:xfrm>
          <a:prstGeom prst="rect">
            <a:avLst/>
          </a:prstGeom>
          <a:noFill/>
        </p:spPr>
        <p:txBody>
          <a:bodyPr wrap="square" rtlCol="0">
            <a:spAutoFit/>
          </a:bodyPr>
          <a:lstStyle/>
          <a:p>
            <a:r>
              <a:rPr lang="en-US" sz="2000" b="1" dirty="0"/>
              <a:t>From Phillip Carter, an F# PM at Microsoft:</a:t>
            </a:r>
          </a:p>
          <a:p>
            <a:endParaRPr lang="en-US" sz="2200" b="1" dirty="0"/>
          </a:p>
          <a:p>
            <a:r>
              <a:rPr lang="en-US" sz="2000" b="0" i="0" dirty="0">
                <a:solidFill>
                  <a:srgbClr val="222831"/>
                </a:solidFill>
                <a:effectLst/>
                <a:latin typeface="-apple-system"/>
              </a:rPr>
              <a:t>“You can do immutable programming in C# today, and C# records will help with that. But it’s still a bit of a chore because the rest of the language is just begging you to mutate some variables.</a:t>
            </a:r>
          </a:p>
          <a:p>
            <a:endParaRPr lang="en-US" sz="2000" dirty="0">
              <a:solidFill>
                <a:srgbClr val="222831"/>
              </a:solidFill>
              <a:latin typeface="-apple-system"/>
            </a:endParaRPr>
          </a:p>
          <a:p>
            <a:r>
              <a:rPr lang="en-US" sz="2000" b="0" i="0" dirty="0">
                <a:solidFill>
                  <a:srgbClr val="222831"/>
                </a:solidFill>
                <a:effectLst/>
                <a:latin typeface="-apple-system"/>
              </a:rPr>
              <a:t>C# is evolving into a more unopinionated language that lets you do just about anything in any way you like…this lack of emphasis on one paradigm over the other can lead to vastly different codebases despite being written in the same language.</a:t>
            </a:r>
          </a:p>
          <a:p>
            <a:endParaRPr lang="en-US" sz="2000" dirty="0">
              <a:solidFill>
                <a:srgbClr val="222831"/>
              </a:solidFill>
              <a:latin typeface="-apple-system"/>
            </a:endParaRPr>
          </a:p>
          <a:p>
            <a:r>
              <a:rPr lang="en-US" sz="2000" b="0" i="0" dirty="0">
                <a:solidFill>
                  <a:srgbClr val="222831"/>
                </a:solidFill>
                <a:effectLst/>
                <a:latin typeface="-apple-system"/>
              </a:rPr>
              <a:t>Is that okay? I can’t tell. But I think it makes identifying the answer to the question, “how should I do this?” more challenging.”</a:t>
            </a:r>
            <a:endParaRPr lang="en-US" sz="2000" dirty="0"/>
          </a:p>
          <a:p>
            <a:endParaRPr lang="en-US" dirty="0"/>
          </a:p>
        </p:txBody>
      </p:sp>
      <p:pic>
        <p:nvPicPr>
          <p:cNvPr id="2050" name="Picture 2" descr="Phillip Carter">
            <a:extLst>
              <a:ext uri="{FF2B5EF4-FFF2-40B4-BE49-F238E27FC236}">
                <a16:creationId xmlns:a16="http://schemas.microsoft.com/office/drawing/2014/main" id="{D7116FEF-4814-48FE-A2B8-1462107B3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036"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47C-546D-4DA6-9419-AB10C5103275}"/>
              </a:ext>
            </a:extLst>
          </p:cNvPr>
          <p:cNvSpPr>
            <a:spLocks noGrp="1"/>
          </p:cNvSpPr>
          <p:nvPr>
            <p:ph type="ctrTitle"/>
          </p:nvPr>
        </p:nvSpPr>
        <p:spPr>
          <a:xfrm>
            <a:off x="568036" y="332654"/>
            <a:ext cx="9144000" cy="964131"/>
          </a:xfrm>
        </p:spPr>
        <p:txBody>
          <a:bodyPr>
            <a:normAutofit/>
          </a:bodyPr>
          <a:lstStyle/>
          <a:p>
            <a:pPr algn="l"/>
            <a:r>
              <a:rPr lang="en-US" dirty="0"/>
              <a:t>C# 9: Top-Level Programs</a:t>
            </a:r>
          </a:p>
        </p:txBody>
      </p:sp>
      <p:sp>
        <p:nvSpPr>
          <p:cNvPr id="3" name="Subtitle 2">
            <a:extLst>
              <a:ext uri="{FF2B5EF4-FFF2-40B4-BE49-F238E27FC236}">
                <a16:creationId xmlns:a16="http://schemas.microsoft.com/office/drawing/2014/main" id="{4FA301AB-2822-4762-B485-6243C65DEBD8}"/>
              </a:ext>
            </a:extLst>
          </p:cNvPr>
          <p:cNvSpPr>
            <a:spLocks noGrp="1"/>
          </p:cNvSpPr>
          <p:nvPr>
            <p:ph type="subTitle" idx="1"/>
          </p:nvPr>
        </p:nvSpPr>
        <p:spPr>
          <a:xfrm>
            <a:off x="198461" y="6176355"/>
            <a:ext cx="4980368" cy="564789"/>
          </a:xfrm>
        </p:spPr>
        <p:txBody>
          <a:bodyPr>
            <a:normAutofit lnSpcReduction="10000"/>
          </a:bodyPr>
          <a:lstStyle/>
          <a:p>
            <a:pPr algn="l"/>
            <a:r>
              <a:rPr lang="en-US" sz="1800" dirty="0">
                <a:solidFill>
                  <a:schemeClr val="bg1">
                    <a:lumMod val="65000"/>
                  </a:schemeClr>
                </a:solidFill>
              </a:rPr>
              <a:t>@daveabrock</a:t>
            </a:r>
            <a:br>
              <a:rPr lang="en-US" sz="1800" dirty="0">
                <a:solidFill>
                  <a:schemeClr val="bg1">
                    <a:lumMod val="65000"/>
                  </a:schemeClr>
                </a:solidFill>
              </a:rPr>
            </a:br>
            <a:r>
              <a:rPr lang="en-US" sz="1800" dirty="0">
                <a:solidFill>
                  <a:schemeClr val="bg1">
                    <a:lumMod val="65000"/>
                  </a:schemeClr>
                </a:solidFill>
              </a:rPr>
              <a:t>daveabrock.com</a:t>
            </a:r>
          </a:p>
        </p:txBody>
      </p:sp>
      <p:sp>
        <p:nvSpPr>
          <p:cNvPr id="6" name="Subtitle 2">
            <a:extLst>
              <a:ext uri="{FF2B5EF4-FFF2-40B4-BE49-F238E27FC236}">
                <a16:creationId xmlns:a16="http://schemas.microsoft.com/office/drawing/2014/main" id="{42F1DC3A-44A5-45BC-A44C-B36727AD5C01}"/>
              </a:ext>
            </a:extLst>
          </p:cNvPr>
          <p:cNvSpPr txBox="1">
            <a:spLocks/>
          </p:cNvSpPr>
          <p:nvPr/>
        </p:nvSpPr>
        <p:spPr>
          <a:xfrm>
            <a:off x="7211632" y="6176355"/>
            <a:ext cx="4980368" cy="5647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chemeClr val="bg1">
                    <a:lumMod val="65000"/>
                  </a:schemeClr>
                </a:solidFill>
              </a:rPr>
              <a:t>@dotnetstacks</a:t>
            </a:r>
            <a:br>
              <a:rPr lang="en-US" sz="1800" dirty="0">
                <a:solidFill>
                  <a:schemeClr val="bg1">
                    <a:lumMod val="65000"/>
                  </a:schemeClr>
                </a:solidFill>
              </a:rPr>
            </a:br>
            <a:r>
              <a:rPr lang="en-US" sz="1800" dirty="0">
                <a:solidFill>
                  <a:schemeClr val="bg1">
                    <a:lumMod val="65000"/>
                  </a:schemeClr>
                </a:solidFill>
              </a:rPr>
              <a:t>dotnetstacks.com</a:t>
            </a:r>
          </a:p>
        </p:txBody>
      </p:sp>
      <p:pic>
        <p:nvPicPr>
          <p:cNvPr id="11" name="Picture 10">
            <a:extLst>
              <a:ext uri="{FF2B5EF4-FFF2-40B4-BE49-F238E27FC236}">
                <a16:creationId xmlns:a16="http://schemas.microsoft.com/office/drawing/2014/main" id="{2ACFC1E0-1DDB-4BF7-B1FC-B3648F91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729" y="2214242"/>
            <a:ext cx="2804650" cy="3082779"/>
          </a:xfrm>
          <a:prstGeom prst="rect">
            <a:avLst/>
          </a:prstGeom>
        </p:spPr>
      </p:pic>
      <p:sp>
        <p:nvSpPr>
          <p:cNvPr id="16" name="TextBox 15">
            <a:extLst>
              <a:ext uri="{FF2B5EF4-FFF2-40B4-BE49-F238E27FC236}">
                <a16:creationId xmlns:a16="http://schemas.microsoft.com/office/drawing/2014/main" id="{A08CCD18-821D-47BA-88B7-4F826B85AFA1}"/>
              </a:ext>
            </a:extLst>
          </p:cNvPr>
          <p:cNvSpPr txBox="1"/>
          <p:nvPr/>
        </p:nvSpPr>
        <p:spPr>
          <a:xfrm>
            <a:off x="645621" y="1296785"/>
            <a:ext cx="6866313" cy="6340197"/>
          </a:xfrm>
          <a:prstGeom prst="rect">
            <a:avLst/>
          </a:prstGeom>
          <a:noFill/>
        </p:spPr>
        <p:txBody>
          <a:bodyPr wrap="square" rtlCol="0">
            <a:spAutoFit/>
          </a:bodyPr>
          <a:lstStyle/>
          <a:p>
            <a:r>
              <a:rPr lang="en-US" sz="3000" dirty="0"/>
              <a:t>Top-level programs allow you to write code:</a:t>
            </a:r>
          </a:p>
          <a:p>
            <a:endParaRPr lang="en-US" sz="3000" dirty="0"/>
          </a:p>
          <a:p>
            <a:pPr marL="342900" indent="-342900">
              <a:buFont typeface="Arial" panose="020B0604020202020204" pitchFamily="34" charset="0"/>
              <a:buChar char="•"/>
            </a:pPr>
            <a:r>
              <a:rPr lang="en-US" sz="3000" dirty="0"/>
              <a:t>Which return anything</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Without a traditional main method</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With support for “magic parameters”</a:t>
            </a:r>
          </a:p>
          <a:p>
            <a:endParaRPr lang="en-US" sz="3000" dirty="0"/>
          </a:p>
          <a:p>
            <a:pPr marL="342900" indent="-342900">
              <a:buFont typeface="Arial" panose="020B0604020202020204" pitchFamily="34" charset="0"/>
              <a:buChar char="•"/>
            </a:pPr>
            <a:r>
              <a:rPr lang="en-US" sz="3000" dirty="0"/>
              <a:t>And allows local functions!</a:t>
            </a:r>
          </a:p>
          <a:p>
            <a:pPr marL="342900" indent="-342900">
              <a:buFont typeface="Arial" panose="020B0604020202020204" pitchFamily="34" charset="0"/>
              <a:buChar char="•"/>
            </a:pPr>
            <a:endParaRPr lang="en-US" sz="2200" dirty="0"/>
          </a:p>
          <a:p>
            <a:endParaRPr lang="en-US" sz="2200" b="1" dirty="0"/>
          </a:p>
          <a:p>
            <a:endParaRPr lang="en-US" sz="2200" b="1" dirty="0"/>
          </a:p>
          <a:p>
            <a:endParaRPr lang="en-US" sz="2200" dirty="0"/>
          </a:p>
          <a:p>
            <a:endParaRPr lang="en-US" dirty="0"/>
          </a:p>
        </p:txBody>
      </p:sp>
    </p:spTree>
    <p:extLst>
      <p:ext uri="{BB962C8B-B14F-4D97-AF65-F5344CB8AC3E}">
        <p14:creationId xmlns:p14="http://schemas.microsoft.com/office/powerpoint/2010/main" val="224003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F8962F-E1E9-431C-9C07-35D65865BDBE}"/>
              </a:ext>
            </a:extLst>
          </p:cNvPr>
          <p:cNvPicPr>
            <a:picLocks noChangeAspect="1"/>
          </p:cNvPicPr>
          <p:nvPr/>
        </p:nvPicPr>
        <p:blipFill>
          <a:blip r:embed="rId3"/>
          <a:stretch>
            <a:fillRect/>
          </a:stretch>
        </p:blipFill>
        <p:spPr>
          <a:xfrm>
            <a:off x="1625381" y="0"/>
            <a:ext cx="8941238" cy="6858000"/>
          </a:xfrm>
          <a:prstGeom prst="rect">
            <a:avLst/>
          </a:prstGeom>
        </p:spPr>
      </p:pic>
    </p:spTree>
    <p:extLst>
      <p:ext uri="{BB962C8B-B14F-4D97-AF65-F5344CB8AC3E}">
        <p14:creationId xmlns:p14="http://schemas.microsoft.com/office/powerpoint/2010/main" val="197270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4C3AD-1E3D-45BE-BF0E-BD1247A8CFB9}"/>
              </a:ext>
            </a:extLst>
          </p:cNvPr>
          <p:cNvPicPr>
            <a:picLocks noChangeAspect="1"/>
          </p:cNvPicPr>
          <p:nvPr/>
        </p:nvPicPr>
        <p:blipFill>
          <a:blip r:embed="rId3"/>
          <a:stretch>
            <a:fillRect/>
          </a:stretch>
        </p:blipFill>
        <p:spPr>
          <a:xfrm>
            <a:off x="636480" y="0"/>
            <a:ext cx="10919040" cy="6858000"/>
          </a:xfrm>
          <a:prstGeom prst="rect">
            <a:avLst/>
          </a:prstGeom>
        </p:spPr>
      </p:pic>
    </p:spTree>
    <p:extLst>
      <p:ext uri="{BB962C8B-B14F-4D97-AF65-F5344CB8AC3E}">
        <p14:creationId xmlns:p14="http://schemas.microsoft.com/office/powerpoint/2010/main" val="277957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38B699-AE00-45C8-A603-5642FC356E2A}"/>
              </a:ext>
            </a:extLst>
          </p:cNvPr>
          <p:cNvPicPr>
            <a:picLocks noChangeAspect="1"/>
          </p:cNvPicPr>
          <p:nvPr/>
        </p:nvPicPr>
        <p:blipFill>
          <a:blip r:embed="rId3"/>
          <a:stretch>
            <a:fillRect/>
          </a:stretch>
        </p:blipFill>
        <p:spPr>
          <a:xfrm>
            <a:off x="960223" y="0"/>
            <a:ext cx="10271553" cy="6858000"/>
          </a:xfrm>
          <a:prstGeom prst="rect">
            <a:avLst/>
          </a:prstGeom>
        </p:spPr>
      </p:pic>
    </p:spTree>
    <p:extLst>
      <p:ext uri="{BB962C8B-B14F-4D97-AF65-F5344CB8AC3E}">
        <p14:creationId xmlns:p14="http://schemas.microsoft.com/office/powerpoint/2010/main" val="534207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1001</Words>
  <Application>Microsoft Office PowerPoint</Application>
  <PresentationFormat>Widescreen</PresentationFormat>
  <Paragraphs>144</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Calibri Light</vt:lpstr>
      <vt:lpstr>Office Theme</vt:lpstr>
      <vt:lpstr>.NET 5: The Journey to One .NET Becomes Reality</vt:lpstr>
      <vt:lpstr>About Me</vt:lpstr>
      <vt:lpstr>C# 9: Functionally Better</vt:lpstr>
      <vt:lpstr>C# 9: Functionally Better?</vt:lpstr>
      <vt:lpstr>C# 9: Functionally Better?</vt:lpstr>
      <vt:lpstr>C# 9: Top-Level Programs</vt:lpstr>
      <vt:lpstr>PowerPoint Presentation</vt:lpstr>
      <vt:lpstr>PowerPoint Presentation</vt:lpstr>
      <vt:lpstr>PowerPoint Presentation</vt:lpstr>
      <vt:lpstr>PowerPoint Presentation</vt:lpstr>
      <vt:lpstr>PowerPoint Presentation</vt:lpstr>
      <vt:lpstr>C# 9: Init-only properties</vt:lpstr>
      <vt:lpstr>PowerPoint Presentation</vt:lpstr>
      <vt:lpstr>PowerPoint Presentation</vt:lpstr>
      <vt:lpstr>PowerPoint Presentation</vt:lpstr>
      <vt:lpstr>C# 9: Records</vt:lpstr>
      <vt:lpstr>PowerPoint Presentation</vt:lpstr>
      <vt:lpstr>PowerPoint Presentation</vt:lpstr>
      <vt:lpstr>C# 9: Records</vt:lpstr>
      <vt:lpstr>C# 9: Target Typing</vt:lpstr>
      <vt:lpstr>PowerPoint Presentation</vt:lpstr>
      <vt:lpstr>PowerPoint Presentation</vt:lpstr>
      <vt:lpstr>C# 9: 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5: The Journey to One .NET Becomes Reality</dc:title>
  <dc:creator>Dave Brock</dc:creator>
  <cp:lastModifiedBy>Dave Brock</cp:lastModifiedBy>
  <cp:revision>14</cp:revision>
  <dcterms:created xsi:type="dcterms:W3CDTF">2020-11-02T15:44:52Z</dcterms:created>
  <dcterms:modified xsi:type="dcterms:W3CDTF">2020-11-03T13:45:52Z</dcterms:modified>
</cp:coreProperties>
</file>