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2.svg" ContentType="image/svg+xml"/>
  <Override PartName="/ppt/media/image34.svg" ContentType="image/svg+xml"/>
  <Override PartName="/ppt/media/image37.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6858000" cy="9144000"/>
  <p:embeddedFontLst>
    <p:embeddedFont>
      <p:font typeface="DM Sans Bold"/>
      <p:bold r:id="rId17"/>
    </p:embeddedFont>
    <p:embeddedFont>
      <p:font typeface="DM Sans"/>
      <p:regular r:id="rId18"/>
    </p:embeddedFont>
    <p:embeddedFont>
      <p:font typeface="DM Sans Bold Italics"/>
      <p:boldItalic r:id="rId19"/>
    </p:embeddedFont>
    <p:embeddedFont>
      <p:font typeface="Calibri" panose="020F050202020403020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89"/>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slideLayout" Target="../slideLayouts/slideLayout7.xml"/><Relationship Id="rId10" Type="http://schemas.openxmlformats.org/officeDocument/2006/relationships/image" Target="../media/image10.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7.svg"/><Relationship Id="rId7" Type="http://schemas.openxmlformats.org/officeDocument/2006/relationships/image" Target="../media/image36.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1" Type="http://schemas.openxmlformats.org/officeDocument/2006/relationships/slideLayout" Target="../slideLayouts/slideLayout7.xml"/><Relationship Id="rId10" Type="http://schemas.openxmlformats.org/officeDocument/2006/relationships/image" Target="../media/image24.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svg"/><Relationship Id="rId11" Type="http://schemas.openxmlformats.org/officeDocument/2006/relationships/slideLayout" Target="../slideLayouts/slideLayout7.xml"/><Relationship Id="rId10" Type="http://schemas.openxmlformats.org/officeDocument/2006/relationships/image" Target="../media/image20.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svg"/><Relationship Id="rId7" Type="http://schemas.openxmlformats.org/officeDocument/2006/relationships/image" Target="../media/image2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26.svg"/><Relationship Id="rId11" Type="http://schemas.openxmlformats.org/officeDocument/2006/relationships/image" Target="../media/image25.png"/><Relationship Id="rId10" Type="http://schemas.openxmlformats.org/officeDocument/2006/relationships/image" Target="../media/image24.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svg"/><Relationship Id="rId7" Type="http://schemas.openxmlformats.org/officeDocument/2006/relationships/image" Target="../media/image29.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svg"/><Relationship Id="rId12" Type="http://schemas.openxmlformats.org/officeDocument/2006/relationships/slideLayout" Target="../slideLayouts/slideLayout7.xml"/><Relationship Id="rId11" Type="http://schemas.openxmlformats.org/officeDocument/2006/relationships/image" Target="../media/image35.png"/><Relationship Id="rId10" Type="http://schemas.openxmlformats.org/officeDocument/2006/relationships/image" Target="../media/image34.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7.svg"/><Relationship Id="rId7" Type="http://schemas.openxmlformats.org/officeDocument/2006/relationships/image" Target="../media/image36.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Freeform 2"/>
          <p:cNvSpPr/>
          <p:nvPr/>
        </p:nvSpPr>
        <p:spPr>
          <a:xfrm rot="-10800000">
            <a:off x="9865247" y="-320057"/>
            <a:ext cx="10735890" cy="10927114"/>
          </a:xfrm>
          <a:custGeom>
            <a:avLst/>
            <a:gdLst/>
            <a:ahLst/>
            <a:cxnLst/>
            <a:rect l="l" t="t" r="r" b="b"/>
            <a:pathLst>
              <a:path w="10735890" h="10927114">
                <a:moveTo>
                  <a:pt x="0" y="0"/>
                </a:moveTo>
                <a:lnTo>
                  <a:pt x="10735889" y="0"/>
                </a:lnTo>
                <a:lnTo>
                  <a:pt x="10735889" y="10927114"/>
                </a:lnTo>
                <a:lnTo>
                  <a:pt x="0" y="1092711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891177" y="3082069"/>
            <a:ext cx="8908175" cy="9066845"/>
          </a:xfrm>
          <a:custGeom>
            <a:avLst/>
            <a:gdLst/>
            <a:ahLst/>
            <a:cxnLst/>
            <a:rect l="l" t="t" r="r" b="b"/>
            <a:pathLst>
              <a:path w="8908175" h="9066845">
                <a:moveTo>
                  <a:pt x="0" y="0"/>
                </a:moveTo>
                <a:lnTo>
                  <a:pt x="8908175" y="0"/>
                </a:lnTo>
                <a:lnTo>
                  <a:pt x="8908175" y="9066845"/>
                </a:lnTo>
                <a:lnTo>
                  <a:pt x="0" y="90668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800804" y="793706"/>
            <a:ext cx="14432387" cy="8605311"/>
          </a:xfrm>
          <a:custGeom>
            <a:avLst/>
            <a:gdLst/>
            <a:ahLst/>
            <a:cxnLst/>
            <a:rect l="l" t="t" r="r" b="b"/>
            <a:pathLst>
              <a:path w="14432387" h="8605311">
                <a:moveTo>
                  <a:pt x="0" y="0"/>
                </a:moveTo>
                <a:lnTo>
                  <a:pt x="14432388" y="0"/>
                </a:lnTo>
                <a:lnTo>
                  <a:pt x="14432388" y="8605310"/>
                </a:lnTo>
                <a:lnTo>
                  <a:pt x="0" y="86053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0498283" y="1850104"/>
            <a:ext cx="7082571" cy="6586791"/>
          </a:xfrm>
          <a:custGeom>
            <a:avLst/>
            <a:gdLst/>
            <a:ahLst/>
            <a:cxnLst/>
            <a:rect l="l" t="t" r="r" b="b"/>
            <a:pathLst>
              <a:path w="7082571" h="6586791">
                <a:moveTo>
                  <a:pt x="0" y="0"/>
                </a:moveTo>
                <a:lnTo>
                  <a:pt x="7082571" y="0"/>
                </a:lnTo>
                <a:lnTo>
                  <a:pt x="7082571" y="6586792"/>
                </a:lnTo>
                <a:lnTo>
                  <a:pt x="0" y="65867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rot="0">
            <a:off x="10498283" y="8080326"/>
            <a:ext cx="4734908" cy="1177974"/>
            <a:chOff x="0" y="0"/>
            <a:chExt cx="1247054" cy="310248"/>
          </a:xfrm>
        </p:grpSpPr>
        <p:sp>
          <p:nvSpPr>
            <p:cNvPr id="7" name="Freeform 7"/>
            <p:cNvSpPr/>
            <p:nvPr/>
          </p:nvSpPr>
          <p:spPr>
            <a:xfrm>
              <a:off x="0" y="0"/>
              <a:ext cx="1247054" cy="310248"/>
            </a:xfrm>
            <a:custGeom>
              <a:avLst/>
              <a:gdLst/>
              <a:ahLst/>
              <a:cxnLst/>
              <a:rect l="l" t="t" r="r" b="b"/>
              <a:pathLst>
                <a:path w="1247054" h="310248">
                  <a:moveTo>
                    <a:pt x="155124" y="0"/>
                  </a:moveTo>
                  <a:lnTo>
                    <a:pt x="1091930" y="0"/>
                  </a:lnTo>
                  <a:cubicBezTo>
                    <a:pt x="1133071" y="0"/>
                    <a:pt x="1172528" y="16343"/>
                    <a:pt x="1201619" y="45435"/>
                  </a:cubicBezTo>
                  <a:cubicBezTo>
                    <a:pt x="1230711" y="74526"/>
                    <a:pt x="1247054" y="113983"/>
                    <a:pt x="1247054" y="155124"/>
                  </a:cubicBezTo>
                  <a:lnTo>
                    <a:pt x="1247054" y="155124"/>
                  </a:lnTo>
                  <a:cubicBezTo>
                    <a:pt x="1247054" y="196266"/>
                    <a:pt x="1230711" y="235722"/>
                    <a:pt x="1201619" y="264813"/>
                  </a:cubicBezTo>
                  <a:cubicBezTo>
                    <a:pt x="1172528" y="293905"/>
                    <a:pt x="1133071" y="310248"/>
                    <a:pt x="1091930" y="310248"/>
                  </a:cubicBezTo>
                  <a:lnTo>
                    <a:pt x="155124" y="310248"/>
                  </a:lnTo>
                  <a:cubicBezTo>
                    <a:pt x="113983" y="310248"/>
                    <a:pt x="74526" y="293905"/>
                    <a:pt x="45435" y="264813"/>
                  </a:cubicBezTo>
                  <a:cubicBezTo>
                    <a:pt x="16343" y="235722"/>
                    <a:pt x="0" y="196266"/>
                    <a:pt x="0" y="155124"/>
                  </a:cubicBezTo>
                  <a:lnTo>
                    <a:pt x="0" y="155124"/>
                  </a:lnTo>
                  <a:cubicBezTo>
                    <a:pt x="0" y="113983"/>
                    <a:pt x="16343" y="74526"/>
                    <a:pt x="45435" y="45435"/>
                  </a:cubicBezTo>
                  <a:cubicBezTo>
                    <a:pt x="74526" y="16343"/>
                    <a:pt x="113983" y="0"/>
                    <a:pt x="155124" y="0"/>
                  </a:cubicBezTo>
                  <a:close/>
                </a:path>
              </a:pathLst>
            </a:custGeom>
            <a:solidFill>
              <a:srgbClr val="74F05A"/>
            </a:solidFill>
            <a:ln w="38100" cap="rnd">
              <a:solidFill>
                <a:srgbClr val="000000"/>
              </a:solidFill>
              <a:prstDash val="solid"/>
              <a:round/>
            </a:ln>
          </p:spPr>
        </p:sp>
        <p:sp>
          <p:nvSpPr>
            <p:cNvPr id="8" name="TextBox 8"/>
            <p:cNvSpPr txBox="1"/>
            <p:nvPr/>
          </p:nvSpPr>
          <p:spPr>
            <a:xfrm>
              <a:off x="0" y="-38100"/>
              <a:ext cx="1247054" cy="348348"/>
            </a:xfrm>
            <a:prstGeom prst="rect">
              <a:avLst/>
            </a:prstGeom>
          </p:spPr>
          <p:txBody>
            <a:bodyPr lIns="50800" tIns="50800" rIns="50800" bIns="50800" rtlCol="0" anchor="ctr"/>
            <a:lstStyle/>
            <a:p>
              <a:pPr algn="ctr">
                <a:lnSpc>
                  <a:spcPts val="2660"/>
                </a:lnSpc>
                <a:spcBef>
                  <a:spcPct val="0"/>
                </a:spcBef>
              </a:pPr>
            </a:p>
          </p:txBody>
        </p:sp>
      </p:grpSp>
      <p:sp>
        <p:nvSpPr>
          <p:cNvPr id="9" name="Freeform 9"/>
          <p:cNvSpPr/>
          <p:nvPr/>
        </p:nvSpPr>
        <p:spPr>
          <a:xfrm>
            <a:off x="14263593" y="8516689"/>
            <a:ext cx="631547" cy="305248"/>
          </a:xfrm>
          <a:custGeom>
            <a:avLst/>
            <a:gdLst/>
            <a:ahLst/>
            <a:cxnLst/>
            <a:rect l="l" t="t" r="r" b="b"/>
            <a:pathLst>
              <a:path w="631547" h="305248">
                <a:moveTo>
                  <a:pt x="0" y="0"/>
                </a:moveTo>
                <a:lnTo>
                  <a:pt x="631547" y="0"/>
                </a:lnTo>
                <a:lnTo>
                  <a:pt x="631547" y="305248"/>
                </a:lnTo>
                <a:lnTo>
                  <a:pt x="0" y="30524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2133664">
            <a:off x="7128236" y="1517758"/>
            <a:ext cx="2310829" cy="1961317"/>
          </a:xfrm>
          <a:custGeom>
            <a:avLst/>
            <a:gdLst/>
            <a:ahLst/>
            <a:cxnLst/>
            <a:rect l="l" t="t" r="r" b="b"/>
            <a:pathLst>
              <a:path w="2310829" h="1961317">
                <a:moveTo>
                  <a:pt x="0" y="0"/>
                </a:moveTo>
                <a:lnTo>
                  <a:pt x="2310829" y="0"/>
                </a:lnTo>
                <a:lnTo>
                  <a:pt x="2310829" y="1961317"/>
                </a:lnTo>
                <a:lnTo>
                  <a:pt x="0" y="196131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TextBox 11"/>
          <p:cNvSpPr txBox="1"/>
          <p:nvPr/>
        </p:nvSpPr>
        <p:spPr>
          <a:xfrm>
            <a:off x="1653248" y="2636271"/>
            <a:ext cx="10253406" cy="2397124"/>
          </a:xfrm>
          <a:prstGeom prst="rect">
            <a:avLst/>
          </a:prstGeom>
        </p:spPr>
        <p:txBody>
          <a:bodyPr lIns="0" tIns="0" rIns="0" bIns="0" rtlCol="0" anchor="t">
            <a:spAutoFit/>
          </a:bodyPr>
          <a:lstStyle/>
          <a:p>
            <a:pPr algn="l">
              <a:lnSpc>
                <a:spcPts val="19600"/>
              </a:lnSpc>
            </a:pPr>
            <a:r>
              <a:rPr lang="en-US" sz="14000">
                <a:solidFill>
                  <a:srgbClr val="2D1674"/>
                </a:solidFill>
                <a:latin typeface="Gulfs Display" panose="00000500000000000000"/>
                <a:ea typeface="Gulfs Display" panose="00000500000000000000"/>
                <a:cs typeface="Gulfs Display" panose="00000500000000000000"/>
                <a:sym typeface="Gulfs Display" panose="00000500000000000000"/>
              </a:rPr>
              <a:t>CASHFLOW</a:t>
            </a:r>
            <a:endParaRPr lang="en-US" sz="14000">
              <a:solidFill>
                <a:srgbClr val="2D1674"/>
              </a:solidFill>
              <a:latin typeface="Gulfs Display" panose="00000500000000000000"/>
              <a:ea typeface="Gulfs Display" panose="00000500000000000000"/>
              <a:cs typeface="Gulfs Display" panose="00000500000000000000"/>
              <a:sym typeface="Gulfs Display" panose="00000500000000000000"/>
            </a:endParaRPr>
          </a:p>
        </p:txBody>
      </p:sp>
      <p:sp>
        <p:nvSpPr>
          <p:cNvPr id="12" name="TextBox 12"/>
          <p:cNvSpPr txBox="1"/>
          <p:nvPr/>
        </p:nvSpPr>
        <p:spPr>
          <a:xfrm>
            <a:off x="1653248" y="4801588"/>
            <a:ext cx="9686673" cy="646429"/>
          </a:xfrm>
          <a:prstGeom prst="rect">
            <a:avLst/>
          </a:prstGeom>
        </p:spPr>
        <p:txBody>
          <a:bodyPr lIns="0" tIns="0" rIns="0" bIns="0" rtlCol="0" anchor="t">
            <a:spAutoFit/>
          </a:bodyPr>
          <a:lstStyle/>
          <a:p>
            <a:pPr algn="l">
              <a:lnSpc>
                <a:spcPts val="5320"/>
              </a:lnSpc>
            </a:pPr>
            <a:r>
              <a:rPr lang="en-US" sz="3800" b="1">
                <a:solidFill>
                  <a:srgbClr val="08021B"/>
                </a:solidFill>
                <a:latin typeface="DM Sans Bold"/>
                <a:ea typeface="DM Sans Bold"/>
                <a:cs typeface="DM Sans Bold"/>
                <a:sym typeface="DM Sans Bold"/>
              </a:rPr>
              <a:t>TRACK YOUR MONEY — JUST BY TALKING.</a:t>
            </a:r>
            <a:endParaRPr lang="en-US" sz="3800" b="1">
              <a:solidFill>
                <a:srgbClr val="08021B"/>
              </a:solidFill>
              <a:latin typeface="DM Sans Bold"/>
              <a:ea typeface="DM Sans Bold"/>
              <a:cs typeface="DM Sans Bold"/>
              <a:sym typeface="DM Sans Bold"/>
            </a:endParaRPr>
          </a:p>
        </p:txBody>
      </p:sp>
      <p:sp>
        <p:nvSpPr>
          <p:cNvPr id="13" name="TextBox 13"/>
          <p:cNvSpPr txBox="1"/>
          <p:nvPr/>
        </p:nvSpPr>
        <p:spPr>
          <a:xfrm>
            <a:off x="1680178" y="5371817"/>
            <a:ext cx="8185069" cy="1384300"/>
          </a:xfrm>
          <a:prstGeom prst="rect">
            <a:avLst/>
          </a:prstGeom>
        </p:spPr>
        <p:txBody>
          <a:bodyPr lIns="0" tIns="0" rIns="0" bIns="0" rtlCol="0" anchor="t">
            <a:spAutoFit/>
          </a:bodyPr>
          <a:lstStyle/>
          <a:p>
            <a:pPr algn="l">
              <a:lnSpc>
                <a:spcPts val="5600"/>
              </a:lnSpc>
            </a:pPr>
            <a:r>
              <a:rPr lang="en-US" sz="4000">
                <a:solidFill>
                  <a:srgbClr val="08021B"/>
                </a:solidFill>
                <a:latin typeface="DM Sans"/>
                <a:ea typeface="DM Sans"/>
                <a:cs typeface="DM Sans"/>
                <a:sym typeface="DM Sans"/>
              </a:rPr>
              <a:t>Offline voice-powered finance for Africa’s informal economy</a:t>
            </a:r>
            <a:endParaRPr lang="en-US" sz="4000">
              <a:solidFill>
                <a:srgbClr val="08021B"/>
              </a:solidFill>
              <a:latin typeface="DM Sans"/>
              <a:ea typeface="DM Sans"/>
              <a:cs typeface="DM Sans"/>
              <a:sym typeface="DM Sans"/>
            </a:endParaRPr>
          </a:p>
        </p:txBody>
      </p:sp>
      <p:sp>
        <p:nvSpPr>
          <p:cNvPr id="14" name="TextBox 14"/>
          <p:cNvSpPr txBox="1"/>
          <p:nvPr/>
        </p:nvSpPr>
        <p:spPr>
          <a:xfrm>
            <a:off x="11339921" y="8249692"/>
            <a:ext cx="2699648" cy="753518"/>
          </a:xfrm>
          <a:prstGeom prst="rect">
            <a:avLst/>
          </a:prstGeom>
        </p:spPr>
        <p:txBody>
          <a:bodyPr lIns="0" tIns="0" rIns="0" bIns="0" rtlCol="0" anchor="t">
            <a:spAutoFit/>
          </a:bodyPr>
          <a:lstStyle/>
          <a:p>
            <a:pPr algn="l">
              <a:lnSpc>
                <a:spcPts val="6200"/>
              </a:lnSpc>
            </a:pPr>
            <a:r>
              <a:rPr lang="en-US" sz="4425" b="1">
                <a:solidFill>
                  <a:srgbClr val="08021B"/>
                </a:solidFill>
                <a:latin typeface="DM Sans Bold"/>
                <a:ea typeface="DM Sans Bold"/>
                <a:cs typeface="DM Sans Bold"/>
                <a:sym typeface="DM Sans Bold"/>
              </a:rPr>
              <a:t>LET’S GO</a:t>
            </a:r>
            <a:endParaRPr lang="en-US" sz="4425" b="1">
              <a:solidFill>
                <a:srgbClr val="08021B"/>
              </a:solidFill>
              <a:latin typeface="DM Sans Bold"/>
              <a:ea typeface="DM Sans Bold"/>
              <a:cs typeface="DM Sans Bold"/>
              <a:sym typeface="DM Sans Bold"/>
            </a:endParaRPr>
          </a:p>
        </p:txBody>
      </p:sp>
      <p:sp>
        <p:nvSpPr>
          <p:cNvPr id="18" name="Text Box 17"/>
          <p:cNvSpPr txBox="1"/>
          <p:nvPr/>
        </p:nvSpPr>
        <p:spPr>
          <a:xfrm>
            <a:off x="2057400" y="3082290"/>
            <a:ext cx="2986405" cy="368300"/>
          </a:xfrm>
          <a:prstGeom prst="rect">
            <a:avLst/>
          </a:prstGeom>
          <a:noFill/>
        </p:spPr>
        <p:txBody>
          <a:bodyPr wrap="square" rtlCol="0">
            <a:spAutoFit/>
          </a:bodyPr>
          <a:p>
            <a:r>
              <a:rPr lang="en-US"/>
              <a:t>Team Kernel Presents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Freeform 2"/>
          <p:cNvSpPr/>
          <p:nvPr/>
        </p:nvSpPr>
        <p:spPr>
          <a:xfrm rot="-10800000">
            <a:off x="13442610" y="-2031275"/>
            <a:ext cx="6912612" cy="7035738"/>
          </a:xfrm>
          <a:custGeom>
            <a:avLst/>
            <a:gdLst/>
            <a:ahLst/>
            <a:cxnLst/>
            <a:rect l="l" t="t" r="r" b="b"/>
            <a:pathLst>
              <a:path w="6912612" h="7035738">
                <a:moveTo>
                  <a:pt x="0" y="0"/>
                </a:moveTo>
                <a:lnTo>
                  <a:pt x="6912613" y="0"/>
                </a:lnTo>
                <a:lnTo>
                  <a:pt x="6912613" y="7035738"/>
                </a:lnTo>
                <a:lnTo>
                  <a:pt x="0" y="70357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5598179" y="-5162514"/>
            <a:ext cx="8908175" cy="9066845"/>
          </a:xfrm>
          <a:custGeom>
            <a:avLst/>
            <a:gdLst/>
            <a:ahLst/>
            <a:cxnLst/>
            <a:rect l="l" t="t" r="r" b="b"/>
            <a:pathLst>
              <a:path w="8908175" h="9066845">
                <a:moveTo>
                  <a:pt x="0" y="0"/>
                </a:moveTo>
                <a:lnTo>
                  <a:pt x="8908175" y="0"/>
                </a:lnTo>
                <a:lnTo>
                  <a:pt x="8908175" y="9066845"/>
                </a:lnTo>
                <a:lnTo>
                  <a:pt x="0" y="90668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79611" y="834264"/>
            <a:ext cx="15528778" cy="8618472"/>
          </a:xfrm>
          <a:custGeom>
            <a:avLst/>
            <a:gdLst/>
            <a:ahLst/>
            <a:cxnLst/>
            <a:rect l="l" t="t" r="r" b="b"/>
            <a:pathLst>
              <a:path w="15528778" h="8618472">
                <a:moveTo>
                  <a:pt x="0" y="0"/>
                </a:moveTo>
                <a:lnTo>
                  <a:pt x="15528778" y="0"/>
                </a:lnTo>
                <a:lnTo>
                  <a:pt x="15528778" y="8618472"/>
                </a:lnTo>
                <a:lnTo>
                  <a:pt x="0" y="86184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3198052" y="1479966"/>
            <a:ext cx="11891896" cy="1033781"/>
          </a:xfrm>
          <a:prstGeom prst="rect">
            <a:avLst/>
          </a:prstGeom>
        </p:spPr>
        <p:txBody>
          <a:bodyPr lIns="0" tIns="0" rIns="0" bIns="0" rtlCol="0" anchor="t">
            <a:spAutoFit/>
          </a:bodyPr>
          <a:lstStyle/>
          <a:p>
            <a:pPr algn="ctr">
              <a:lnSpc>
                <a:spcPts val="7700"/>
              </a:lnSpc>
            </a:pPr>
            <a:r>
              <a:rPr lang="en-US" sz="7700">
                <a:solidFill>
                  <a:srgbClr val="2D1674"/>
                </a:solidFill>
                <a:latin typeface="Gulfs Display" panose="00000500000000000000"/>
                <a:ea typeface="Gulfs Display" panose="00000500000000000000"/>
                <a:cs typeface="Gulfs Display" panose="00000500000000000000"/>
                <a:sym typeface="Gulfs Display" panose="00000500000000000000"/>
              </a:rPr>
              <a:t>IMPACT &amp; NEXT STEPS</a:t>
            </a:r>
            <a:endParaRPr lang="en-US" sz="7700">
              <a:solidFill>
                <a:srgbClr val="2D1674"/>
              </a:solidFill>
              <a:latin typeface="Gulfs Display" panose="00000500000000000000"/>
              <a:ea typeface="Gulfs Display" panose="00000500000000000000"/>
              <a:cs typeface="Gulfs Display" panose="00000500000000000000"/>
              <a:sym typeface="Gulfs Display" panose="00000500000000000000"/>
            </a:endParaRPr>
          </a:p>
        </p:txBody>
      </p:sp>
      <p:sp>
        <p:nvSpPr>
          <p:cNvPr id="6" name="Freeform 6"/>
          <p:cNvSpPr/>
          <p:nvPr/>
        </p:nvSpPr>
        <p:spPr>
          <a:xfrm>
            <a:off x="17259300" y="5004463"/>
            <a:ext cx="3095923" cy="1807245"/>
          </a:xfrm>
          <a:custGeom>
            <a:avLst/>
            <a:gdLst/>
            <a:ahLst/>
            <a:cxnLst/>
            <a:rect l="l" t="t" r="r" b="b"/>
            <a:pathLst>
              <a:path w="3095923" h="1807245">
                <a:moveTo>
                  <a:pt x="0" y="0"/>
                </a:moveTo>
                <a:lnTo>
                  <a:pt x="3095923" y="0"/>
                </a:lnTo>
                <a:lnTo>
                  <a:pt x="3095923" y="1807245"/>
                </a:lnTo>
                <a:lnTo>
                  <a:pt x="0" y="18072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5089948" y="1346616"/>
            <a:ext cx="2238951" cy="1306988"/>
          </a:xfrm>
          <a:custGeom>
            <a:avLst/>
            <a:gdLst/>
            <a:ahLst/>
            <a:cxnLst/>
            <a:rect l="l" t="t" r="r" b="b"/>
            <a:pathLst>
              <a:path w="2238951" h="1306988">
                <a:moveTo>
                  <a:pt x="0" y="0"/>
                </a:moveTo>
                <a:lnTo>
                  <a:pt x="2238951" y="0"/>
                </a:lnTo>
                <a:lnTo>
                  <a:pt x="2238951" y="1306988"/>
                </a:lnTo>
                <a:lnTo>
                  <a:pt x="0" y="13069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028700" y="597734"/>
            <a:ext cx="2281296" cy="2847172"/>
          </a:xfrm>
          <a:custGeom>
            <a:avLst/>
            <a:gdLst/>
            <a:ahLst/>
            <a:cxnLst/>
            <a:rect l="l" t="t" r="r" b="b"/>
            <a:pathLst>
              <a:path w="2281296" h="2847172">
                <a:moveTo>
                  <a:pt x="0" y="0"/>
                </a:moveTo>
                <a:lnTo>
                  <a:pt x="2281296" y="0"/>
                </a:lnTo>
                <a:lnTo>
                  <a:pt x="2281296" y="2847172"/>
                </a:lnTo>
                <a:lnTo>
                  <a:pt x="0" y="284717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9" name="Group 9"/>
          <p:cNvGrpSpPr/>
          <p:nvPr/>
        </p:nvGrpSpPr>
        <p:grpSpPr>
          <a:xfrm rot="0">
            <a:off x="2688331" y="7470747"/>
            <a:ext cx="13216990" cy="1787553"/>
            <a:chOff x="0" y="0"/>
            <a:chExt cx="3481018" cy="470796"/>
          </a:xfrm>
        </p:grpSpPr>
        <p:sp>
          <p:nvSpPr>
            <p:cNvPr id="10" name="Freeform 10"/>
            <p:cNvSpPr/>
            <p:nvPr/>
          </p:nvSpPr>
          <p:spPr>
            <a:xfrm>
              <a:off x="0" y="0"/>
              <a:ext cx="3481018" cy="470796"/>
            </a:xfrm>
            <a:custGeom>
              <a:avLst/>
              <a:gdLst/>
              <a:ahLst/>
              <a:cxnLst/>
              <a:rect l="l" t="t" r="r" b="b"/>
              <a:pathLst>
                <a:path w="3481018" h="470796">
                  <a:moveTo>
                    <a:pt x="58576" y="0"/>
                  </a:moveTo>
                  <a:lnTo>
                    <a:pt x="3422442" y="0"/>
                  </a:lnTo>
                  <a:cubicBezTo>
                    <a:pt x="3454793" y="0"/>
                    <a:pt x="3481018" y="26225"/>
                    <a:pt x="3481018" y="58576"/>
                  </a:cubicBezTo>
                  <a:lnTo>
                    <a:pt x="3481018" y="412220"/>
                  </a:lnTo>
                  <a:cubicBezTo>
                    <a:pt x="3481018" y="427756"/>
                    <a:pt x="3474846" y="442654"/>
                    <a:pt x="3463861" y="453639"/>
                  </a:cubicBezTo>
                  <a:cubicBezTo>
                    <a:pt x="3452876" y="464624"/>
                    <a:pt x="3437977" y="470796"/>
                    <a:pt x="3422442" y="470796"/>
                  </a:cubicBezTo>
                  <a:lnTo>
                    <a:pt x="58576" y="470796"/>
                  </a:lnTo>
                  <a:cubicBezTo>
                    <a:pt x="26225" y="470796"/>
                    <a:pt x="0" y="444571"/>
                    <a:pt x="0" y="412220"/>
                  </a:cubicBezTo>
                  <a:lnTo>
                    <a:pt x="0" y="58576"/>
                  </a:lnTo>
                  <a:cubicBezTo>
                    <a:pt x="0" y="26225"/>
                    <a:pt x="26225" y="0"/>
                    <a:pt x="58576" y="0"/>
                  </a:cubicBezTo>
                  <a:close/>
                </a:path>
              </a:pathLst>
            </a:custGeom>
            <a:solidFill>
              <a:srgbClr val="74F05A"/>
            </a:solidFill>
            <a:ln w="38100" cap="rnd">
              <a:solidFill>
                <a:srgbClr val="000000"/>
              </a:solidFill>
              <a:prstDash val="solid"/>
              <a:round/>
            </a:ln>
          </p:spPr>
        </p:sp>
        <p:sp>
          <p:nvSpPr>
            <p:cNvPr id="11" name="TextBox 11"/>
            <p:cNvSpPr txBox="1"/>
            <p:nvPr/>
          </p:nvSpPr>
          <p:spPr>
            <a:xfrm>
              <a:off x="0" y="-38100"/>
              <a:ext cx="3481018" cy="508896"/>
            </a:xfrm>
            <a:prstGeom prst="rect">
              <a:avLst/>
            </a:prstGeom>
          </p:spPr>
          <p:txBody>
            <a:bodyPr lIns="50800" tIns="50800" rIns="50800" bIns="50800" rtlCol="0" anchor="ctr"/>
            <a:lstStyle/>
            <a:p>
              <a:pPr algn="ctr">
                <a:lnSpc>
                  <a:spcPts val="2660"/>
                </a:lnSpc>
                <a:spcBef>
                  <a:spcPct val="0"/>
                </a:spcBef>
              </a:pPr>
            </a:p>
          </p:txBody>
        </p:sp>
      </p:grpSp>
      <p:sp>
        <p:nvSpPr>
          <p:cNvPr id="12" name="TextBox 12"/>
          <p:cNvSpPr txBox="1"/>
          <p:nvPr/>
        </p:nvSpPr>
        <p:spPr>
          <a:xfrm>
            <a:off x="3198052" y="7932406"/>
            <a:ext cx="11891896" cy="778511"/>
          </a:xfrm>
          <a:prstGeom prst="rect">
            <a:avLst/>
          </a:prstGeom>
        </p:spPr>
        <p:txBody>
          <a:bodyPr lIns="0" tIns="0" rIns="0" bIns="0" rtlCol="0" anchor="t">
            <a:spAutoFit/>
          </a:bodyPr>
          <a:lstStyle/>
          <a:p>
            <a:pPr marL="0" lvl="0" indent="0" algn="ctr">
              <a:lnSpc>
                <a:spcPts val="6440"/>
              </a:lnSpc>
              <a:spcBef>
                <a:spcPct val="0"/>
              </a:spcBef>
            </a:pPr>
            <a:r>
              <a:rPr lang="en-US" sz="4600" b="1" i="1">
                <a:solidFill>
                  <a:srgbClr val="08021B"/>
                </a:solidFill>
                <a:latin typeface="DM Sans Bold Italics"/>
                <a:ea typeface="DM Sans Bold Italics"/>
                <a:cs typeface="DM Sans Bold Italics"/>
                <a:sym typeface="DM Sans Bold Italics"/>
              </a:rPr>
              <a:t>“IF YOU CAN SAY IT, YOU CAN TRACK I</a:t>
            </a:r>
            <a:r>
              <a:rPr lang="en-US" sz="4600" b="1" i="1" u="none" strike="noStrike">
                <a:solidFill>
                  <a:srgbClr val="08021B"/>
                </a:solidFill>
                <a:latin typeface="DM Sans Bold Italics"/>
                <a:ea typeface="DM Sans Bold Italics"/>
                <a:cs typeface="DM Sans Bold Italics"/>
                <a:sym typeface="DM Sans Bold Italics"/>
              </a:rPr>
              <a:t>T.”</a:t>
            </a:r>
            <a:endParaRPr lang="en-US" sz="4600" b="1" i="1" u="none" strike="noStrike">
              <a:solidFill>
                <a:srgbClr val="08021B"/>
              </a:solidFill>
              <a:latin typeface="DM Sans Bold Italics"/>
              <a:ea typeface="DM Sans Bold Italics"/>
              <a:cs typeface="DM Sans Bold Italics"/>
              <a:sym typeface="DM Sans Bold Italics"/>
            </a:endParaRPr>
          </a:p>
        </p:txBody>
      </p:sp>
      <p:sp>
        <p:nvSpPr>
          <p:cNvPr id="13" name="TextBox 13"/>
          <p:cNvSpPr txBox="1"/>
          <p:nvPr/>
        </p:nvSpPr>
        <p:spPr>
          <a:xfrm>
            <a:off x="2535505" y="3397281"/>
            <a:ext cx="13522642" cy="4610735"/>
          </a:xfrm>
          <a:prstGeom prst="rect">
            <a:avLst/>
          </a:prstGeom>
        </p:spPr>
        <p:txBody>
          <a:bodyPr lIns="0" tIns="0" rIns="0" bIns="0" rtlCol="0" anchor="t">
            <a:spAutoFit/>
          </a:bodyPr>
          <a:lstStyle/>
          <a:p>
            <a:pPr algn="just">
              <a:lnSpc>
                <a:spcPts val="3995"/>
              </a:lnSpc>
            </a:pPr>
            <a:r>
              <a:rPr lang="en-US" sz="2855">
                <a:solidFill>
                  <a:srgbClr val="08021B"/>
                </a:solidFill>
                <a:latin typeface="DM Sans"/>
                <a:ea typeface="DM Sans"/>
                <a:cs typeface="DM Sans"/>
                <a:sym typeface="DM Sans"/>
              </a:rPr>
              <a:t>Goal: End strong — focus on human and business impact.</a:t>
            </a:r>
            <a:endParaRPr lang="en-US" sz="2855">
              <a:solidFill>
                <a:srgbClr val="08021B"/>
              </a:solidFill>
              <a:latin typeface="DM Sans"/>
              <a:ea typeface="DM Sans"/>
              <a:cs typeface="DM Sans"/>
              <a:sym typeface="DM Sans"/>
            </a:endParaRPr>
          </a:p>
          <a:p>
            <a:pPr algn="just">
              <a:lnSpc>
                <a:spcPts val="3995"/>
              </a:lnSpc>
            </a:pPr>
            <a:r>
              <a:rPr lang="en-US" sz="2855">
                <a:solidFill>
                  <a:srgbClr val="08021B"/>
                </a:solidFill>
                <a:latin typeface="DM Sans"/>
                <a:ea typeface="DM Sans"/>
                <a:cs typeface="DM Sans"/>
                <a:sym typeface="DM Sans"/>
              </a:rPr>
              <a:t>Content:</a:t>
            </a:r>
            <a:endParaRPr lang="en-US" sz="2855">
              <a:solidFill>
                <a:srgbClr val="08021B"/>
              </a:solidFill>
              <a:latin typeface="DM Sans"/>
              <a:ea typeface="DM Sans"/>
              <a:cs typeface="DM Sans"/>
              <a:sym typeface="DM Sans"/>
            </a:endParaRPr>
          </a:p>
          <a:p>
            <a:pPr algn="just">
              <a:lnSpc>
                <a:spcPts val="3995"/>
              </a:lnSpc>
            </a:pPr>
            <a:r>
              <a:rPr lang="en-US" sz="2855">
                <a:solidFill>
                  <a:srgbClr val="08021B"/>
                </a:solidFill>
                <a:latin typeface="DM Sans"/>
                <a:ea typeface="DM Sans"/>
                <a:cs typeface="DM Sans"/>
                <a:sym typeface="DM Sans"/>
              </a:rPr>
              <a:t>“With CashFlow, every trader can finally understand their money — no spreadsheets, no internet, just their voice.”</a:t>
            </a:r>
            <a:endParaRPr lang="en-US" sz="2855">
              <a:solidFill>
                <a:srgbClr val="08021B"/>
              </a:solidFill>
              <a:latin typeface="DM Sans"/>
              <a:ea typeface="DM Sans"/>
              <a:cs typeface="DM Sans"/>
              <a:sym typeface="DM Sans"/>
            </a:endParaRPr>
          </a:p>
          <a:p>
            <a:pPr algn="just">
              <a:lnSpc>
                <a:spcPts val="3995"/>
              </a:lnSpc>
            </a:pPr>
            <a:r>
              <a:rPr lang="en-US" sz="2855">
                <a:solidFill>
                  <a:srgbClr val="08021B"/>
                </a:solidFill>
                <a:latin typeface="DM Sans"/>
                <a:ea typeface="DM Sans"/>
                <a:cs typeface="DM Sans"/>
                <a:sym typeface="DM Sans"/>
              </a:rPr>
              <a:t>Next Steps:</a:t>
            </a:r>
            <a:endParaRPr lang="en-US" sz="2855">
              <a:solidFill>
                <a:srgbClr val="08021B"/>
              </a:solidFill>
              <a:latin typeface="DM Sans"/>
              <a:ea typeface="DM Sans"/>
              <a:cs typeface="DM Sans"/>
              <a:sym typeface="DM Sans"/>
            </a:endParaRPr>
          </a:p>
          <a:p>
            <a:pPr marL="616585" lvl="1" indent="-307975" algn="just">
              <a:lnSpc>
                <a:spcPts val="3995"/>
              </a:lnSpc>
              <a:buFont typeface="Arial" panose="020B0604020202020204"/>
              <a:buChar char="•"/>
            </a:pPr>
            <a:r>
              <a:rPr lang="en-US" sz="2855">
                <a:solidFill>
                  <a:srgbClr val="08021B"/>
                </a:solidFill>
                <a:latin typeface="DM Sans"/>
                <a:ea typeface="DM Sans"/>
                <a:cs typeface="DM Sans"/>
                <a:sym typeface="DM Sans"/>
              </a:rPr>
              <a:t>Beta testing in local markets</a:t>
            </a:r>
            <a:endParaRPr lang="en-US" sz="2855">
              <a:solidFill>
                <a:srgbClr val="08021B"/>
              </a:solidFill>
              <a:latin typeface="DM Sans"/>
              <a:ea typeface="DM Sans"/>
              <a:cs typeface="DM Sans"/>
              <a:sym typeface="DM Sans"/>
            </a:endParaRPr>
          </a:p>
          <a:p>
            <a:pPr marL="616585" lvl="1" indent="-307975" algn="just">
              <a:lnSpc>
                <a:spcPts val="3995"/>
              </a:lnSpc>
              <a:buFont typeface="Arial" panose="020B0604020202020204"/>
              <a:buChar char="•"/>
            </a:pPr>
            <a:r>
              <a:rPr lang="en-US" sz="2855">
                <a:solidFill>
                  <a:srgbClr val="08021B"/>
                </a:solidFill>
                <a:latin typeface="DM Sans"/>
                <a:ea typeface="DM Sans"/>
                <a:cs typeface="DM Sans"/>
                <a:sym typeface="DM Sans"/>
              </a:rPr>
              <a:t>Add Pidgin, Yoruba, Hausa &amp; Igbo support</a:t>
            </a:r>
            <a:endParaRPr lang="en-US" sz="2855">
              <a:solidFill>
                <a:srgbClr val="08021B"/>
              </a:solidFill>
              <a:latin typeface="DM Sans"/>
              <a:ea typeface="DM Sans"/>
              <a:cs typeface="DM Sans"/>
              <a:sym typeface="DM Sans"/>
            </a:endParaRPr>
          </a:p>
          <a:p>
            <a:pPr marL="616585" lvl="1" indent="-307975" algn="just">
              <a:lnSpc>
                <a:spcPts val="3995"/>
              </a:lnSpc>
              <a:buFont typeface="Arial" panose="020B0604020202020204"/>
              <a:buChar char="•"/>
            </a:pPr>
            <a:r>
              <a:rPr lang="en-US" sz="2855">
                <a:solidFill>
                  <a:srgbClr val="08021B"/>
                </a:solidFill>
                <a:latin typeface="DM Sans"/>
                <a:ea typeface="DM Sans"/>
                <a:cs typeface="DM Sans"/>
                <a:sym typeface="DM Sans"/>
              </a:rPr>
              <a:t>Partner with microfinance lenders</a:t>
            </a:r>
            <a:endParaRPr lang="en-US" sz="2855">
              <a:solidFill>
                <a:srgbClr val="08021B"/>
              </a:solidFill>
              <a:latin typeface="DM Sans"/>
              <a:ea typeface="DM Sans"/>
              <a:cs typeface="DM Sans"/>
              <a:sym typeface="DM Sans"/>
            </a:endParaRPr>
          </a:p>
          <a:p>
            <a:pPr algn="just">
              <a:lnSpc>
                <a:spcPts val="3995"/>
              </a:lnSpc>
            </a:pPr>
          </a:p>
        </p:txBody>
      </p:sp>
      <p:sp>
        <p:nvSpPr>
          <p:cNvPr id="14" name="Freeform 14"/>
          <p:cNvSpPr/>
          <p:nvPr/>
        </p:nvSpPr>
        <p:spPr>
          <a:xfrm>
            <a:off x="-2402112" y="7451055"/>
            <a:ext cx="3095923" cy="1807245"/>
          </a:xfrm>
          <a:custGeom>
            <a:avLst/>
            <a:gdLst/>
            <a:ahLst/>
            <a:cxnLst/>
            <a:rect l="l" t="t" r="r" b="b"/>
            <a:pathLst>
              <a:path w="3095923" h="1807245">
                <a:moveTo>
                  <a:pt x="0" y="0"/>
                </a:moveTo>
                <a:lnTo>
                  <a:pt x="3095923" y="0"/>
                </a:lnTo>
                <a:lnTo>
                  <a:pt x="3095923" y="1807245"/>
                </a:lnTo>
                <a:lnTo>
                  <a:pt x="0" y="18072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Freeform 2"/>
          <p:cNvSpPr/>
          <p:nvPr/>
        </p:nvSpPr>
        <p:spPr>
          <a:xfrm>
            <a:off x="-1437134" y="-2035006"/>
            <a:ext cx="8908175" cy="9066845"/>
          </a:xfrm>
          <a:custGeom>
            <a:avLst/>
            <a:gdLst/>
            <a:ahLst/>
            <a:cxnLst/>
            <a:rect l="l" t="t" r="r" b="b"/>
            <a:pathLst>
              <a:path w="8908175" h="9066845">
                <a:moveTo>
                  <a:pt x="0" y="0"/>
                </a:moveTo>
                <a:lnTo>
                  <a:pt x="8908176" y="0"/>
                </a:lnTo>
                <a:lnTo>
                  <a:pt x="8908176" y="9066845"/>
                </a:lnTo>
                <a:lnTo>
                  <a:pt x="0" y="90668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10800000">
            <a:off x="14579366" y="5132394"/>
            <a:ext cx="6912612" cy="7035738"/>
          </a:xfrm>
          <a:custGeom>
            <a:avLst/>
            <a:gdLst/>
            <a:ahLst/>
            <a:cxnLst/>
            <a:rect l="l" t="t" r="r" b="b"/>
            <a:pathLst>
              <a:path w="6912612" h="7035738">
                <a:moveTo>
                  <a:pt x="0" y="0"/>
                </a:moveTo>
                <a:lnTo>
                  <a:pt x="6912613" y="0"/>
                </a:lnTo>
                <a:lnTo>
                  <a:pt x="6912613" y="7035738"/>
                </a:lnTo>
                <a:lnTo>
                  <a:pt x="0" y="70357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2577704" y="1028700"/>
            <a:ext cx="14432387" cy="8605311"/>
          </a:xfrm>
          <a:custGeom>
            <a:avLst/>
            <a:gdLst/>
            <a:ahLst/>
            <a:cxnLst/>
            <a:rect l="l" t="t" r="r" b="b"/>
            <a:pathLst>
              <a:path w="14432387" h="8605311">
                <a:moveTo>
                  <a:pt x="0" y="0"/>
                </a:moveTo>
                <a:lnTo>
                  <a:pt x="14432387" y="0"/>
                </a:lnTo>
                <a:lnTo>
                  <a:pt x="14432387" y="8605311"/>
                </a:lnTo>
                <a:lnTo>
                  <a:pt x="0" y="86053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493704" y="3648998"/>
            <a:ext cx="7534336" cy="7006932"/>
          </a:xfrm>
          <a:custGeom>
            <a:avLst/>
            <a:gdLst/>
            <a:ahLst/>
            <a:cxnLst/>
            <a:rect l="l" t="t" r="r" b="b"/>
            <a:pathLst>
              <a:path w="7534336" h="7006932">
                <a:moveTo>
                  <a:pt x="0" y="0"/>
                </a:moveTo>
                <a:lnTo>
                  <a:pt x="7534336" y="0"/>
                </a:lnTo>
                <a:lnTo>
                  <a:pt x="7534336" y="7006933"/>
                </a:lnTo>
                <a:lnTo>
                  <a:pt x="0" y="70069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6256927">
            <a:off x="13941106" y="3256062"/>
            <a:ext cx="2310829" cy="1961317"/>
          </a:xfrm>
          <a:custGeom>
            <a:avLst/>
            <a:gdLst/>
            <a:ahLst/>
            <a:cxnLst/>
            <a:rect l="l" t="t" r="r" b="b"/>
            <a:pathLst>
              <a:path w="2310829" h="1961317">
                <a:moveTo>
                  <a:pt x="0" y="0"/>
                </a:moveTo>
                <a:lnTo>
                  <a:pt x="2310830" y="0"/>
                </a:lnTo>
                <a:lnTo>
                  <a:pt x="2310830" y="1961317"/>
                </a:lnTo>
                <a:lnTo>
                  <a:pt x="0" y="196131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8458965" y="1966347"/>
            <a:ext cx="9829035" cy="3632002"/>
          </a:xfrm>
          <a:prstGeom prst="rect">
            <a:avLst/>
          </a:prstGeom>
        </p:spPr>
        <p:txBody>
          <a:bodyPr lIns="0" tIns="0" rIns="0" bIns="0" rtlCol="0" anchor="t">
            <a:spAutoFit/>
          </a:bodyPr>
          <a:lstStyle/>
          <a:p>
            <a:pPr algn="l">
              <a:lnSpc>
                <a:spcPts val="14000"/>
              </a:lnSpc>
            </a:pPr>
            <a:r>
              <a:rPr lang="en-US" sz="14000">
                <a:solidFill>
                  <a:srgbClr val="2D1674"/>
                </a:solidFill>
                <a:latin typeface="Gulfs Display" panose="00000500000000000000"/>
                <a:ea typeface="Gulfs Display" panose="00000500000000000000"/>
                <a:cs typeface="Gulfs Display" panose="00000500000000000000"/>
                <a:sym typeface="Gulfs Display" panose="00000500000000000000"/>
              </a:rPr>
              <a:t>THANK YOU</a:t>
            </a:r>
            <a:endParaRPr lang="en-US" sz="14000">
              <a:solidFill>
                <a:srgbClr val="2D1674"/>
              </a:solidFill>
              <a:latin typeface="Gulfs Display" panose="00000500000000000000"/>
              <a:ea typeface="Gulfs Display" panose="00000500000000000000"/>
              <a:cs typeface="Gulfs Display" panose="00000500000000000000"/>
              <a:sym typeface="Gulfs Display" panose="00000500000000000000"/>
            </a:endParaRPr>
          </a:p>
        </p:txBody>
      </p:sp>
      <p:sp>
        <p:nvSpPr>
          <p:cNvPr id="8" name="TextBox 8"/>
          <p:cNvSpPr txBox="1"/>
          <p:nvPr/>
        </p:nvSpPr>
        <p:spPr>
          <a:xfrm>
            <a:off x="8476334" y="5999861"/>
            <a:ext cx="7258447" cy="1384300"/>
          </a:xfrm>
          <a:prstGeom prst="rect">
            <a:avLst/>
          </a:prstGeom>
        </p:spPr>
        <p:txBody>
          <a:bodyPr lIns="0" tIns="0" rIns="0" bIns="0" rtlCol="0" anchor="t">
            <a:spAutoFit/>
          </a:bodyPr>
          <a:lstStyle/>
          <a:p>
            <a:pPr algn="l">
              <a:lnSpc>
                <a:spcPts val="5600"/>
              </a:lnSpc>
            </a:pPr>
            <a:r>
              <a:rPr lang="en-US" sz="4000">
                <a:solidFill>
                  <a:srgbClr val="08021B"/>
                </a:solidFill>
                <a:latin typeface="DM Sans"/>
                <a:ea typeface="DM Sans"/>
                <a:cs typeface="DM Sans"/>
                <a:sym typeface="DM Sans"/>
              </a:rPr>
              <a:t>let’s embrace the digital financial future with CashFlow!</a:t>
            </a:r>
            <a:endParaRPr lang="en-US" sz="4000">
              <a:solidFill>
                <a:srgbClr val="08021B"/>
              </a:solidFill>
              <a:latin typeface="DM Sans"/>
              <a:ea typeface="DM Sans"/>
              <a:cs typeface="DM Sans"/>
              <a:sym typeface="DM Sans"/>
            </a:endParaRPr>
          </a:p>
        </p:txBody>
      </p:sp>
      <p:sp>
        <p:nvSpPr>
          <p:cNvPr id="9" name="Freeform 9"/>
          <p:cNvSpPr/>
          <p:nvPr/>
        </p:nvSpPr>
        <p:spPr>
          <a:xfrm>
            <a:off x="5680986" y="1971700"/>
            <a:ext cx="1235703" cy="1579173"/>
          </a:xfrm>
          <a:custGeom>
            <a:avLst/>
            <a:gdLst/>
            <a:ahLst/>
            <a:cxnLst/>
            <a:rect l="l" t="t" r="r" b="b"/>
            <a:pathLst>
              <a:path w="1235703" h="1579173">
                <a:moveTo>
                  <a:pt x="0" y="0"/>
                </a:moveTo>
                <a:lnTo>
                  <a:pt x="1235703" y="0"/>
                </a:lnTo>
                <a:lnTo>
                  <a:pt x="1235703" y="1579173"/>
                </a:lnTo>
                <a:lnTo>
                  <a:pt x="0" y="157917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Freeform 2"/>
          <p:cNvSpPr/>
          <p:nvPr/>
        </p:nvSpPr>
        <p:spPr>
          <a:xfrm rot="-10800000">
            <a:off x="14174026" y="-1680005"/>
            <a:ext cx="6912612" cy="7035738"/>
          </a:xfrm>
          <a:custGeom>
            <a:avLst/>
            <a:gdLst/>
            <a:ahLst/>
            <a:cxnLst/>
            <a:rect l="l" t="t" r="r" b="b"/>
            <a:pathLst>
              <a:path w="6912612" h="7035738">
                <a:moveTo>
                  <a:pt x="0" y="0"/>
                </a:moveTo>
                <a:lnTo>
                  <a:pt x="6912612" y="0"/>
                </a:lnTo>
                <a:lnTo>
                  <a:pt x="6912612" y="7035738"/>
                </a:lnTo>
                <a:lnTo>
                  <a:pt x="0" y="70357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379611" y="834264"/>
            <a:ext cx="15528778" cy="8618472"/>
          </a:xfrm>
          <a:custGeom>
            <a:avLst/>
            <a:gdLst/>
            <a:ahLst/>
            <a:cxnLst/>
            <a:rect l="l" t="t" r="r" b="b"/>
            <a:pathLst>
              <a:path w="15528778" h="8618472">
                <a:moveTo>
                  <a:pt x="0" y="0"/>
                </a:moveTo>
                <a:lnTo>
                  <a:pt x="15528778" y="0"/>
                </a:lnTo>
                <a:lnTo>
                  <a:pt x="15528778" y="8618472"/>
                </a:lnTo>
                <a:lnTo>
                  <a:pt x="0" y="86184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783500" y="5143500"/>
            <a:ext cx="8908175" cy="9066845"/>
          </a:xfrm>
          <a:custGeom>
            <a:avLst/>
            <a:gdLst/>
            <a:ahLst/>
            <a:cxnLst/>
            <a:rect l="l" t="t" r="r" b="b"/>
            <a:pathLst>
              <a:path w="8908175" h="9066845">
                <a:moveTo>
                  <a:pt x="0" y="0"/>
                </a:moveTo>
                <a:lnTo>
                  <a:pt x="8908175" y="0"/>
                </a:lnTo>
                <a:lnTo>
                  <a:pt x="8908175" y="9066845"/>
                </a:lnTo>
                <a:lnTo>
                  <a:pt x="0" y="90668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a:off x="1028700" y="4683130"/>
            <a:ext cx="7095975" cy="4993793"/>
          </a:xfrm>
          <a:custGeom>
            <a:avLst/>
            <a:gdLst/>
            <a:ahLst/>
            <a:cxnLst/>
            <a:rect l="l" t="t" r="r" b="b"/>
            <a:pathLst>
              <a:path w="7095975" h="4993793">
                <a:moveTo>
                  <a:pt x="0" y="0"/>
                </a:moveTo>
                <a:lnTo>
                  <a:pt x="7095975" y="0"/>
                </a:lnTo>
                <a:lnTo>
                  <a:pt x="7095975" y="4993792"/>
                </a:lnTo>
                <a:lnTo>
                  <a:pt x="0" y="49937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2164916" y="1474388"/>
            <a:ext cx="10253406" cy="1033781"/>
          </a:xfrm>
          <a:prstGeom prst="rect">
            <a:avLst/>
          </a:prstGeom>
        </p:spPr>
        <p:txBody>
          <a:bodyPr lIns="0" tIns="0" rIns="0" bIns="0" rtlCol="0" anchor="t">
            <a:spAutoFit/>
          </a:bodyPr>
          <a:lstStyle/>
          <a:p>
            <a:pPr algn="l">
              <a:lnSpc>
                <a:spcPts val="7700"/>
              </a:lnSpc>
            </a:pPr>
            <a:r>
              <a:rPr lang="en-US" sz="7700">
                <a:solidFill>
                  <a:srgbClr val="2D1674"/>
                </a:solidFill>
                <a:latin typeface="Gulfs Display" panose="00000500000000000000"/>
                <a:ea typeface="Gulfs Display" panose="00000500000000000000"/>
                <a:cs typeface="Gulfs Display" panose="00000500000000000000"/>
                <a:sym typeface="Gulfs Display" panose="00000500000000000000"/>
              </a:rPr>
              <a:t>THE PROBLEM</a:t>
            </a:r>
            <a:endParaRPr lang="en-US" sz="7700">
              <a:solidFill>
                <a:srgbClr val="2D1674"/>
              </a:solidFill>
              <a:latin typeface="Gulfs Display" panose="00000500000000000000"/>
              <a:ea typeface="Gulfs Display" panose="00000500000000000000"/>
              <a:cs typeface="Gulfs Display" panose="00000500000000000000"/>
              <a:sym typeface="Gulfs Display" panose="00000500000000000000"/>
            </a:endParaRPr>
          </a:p>
        </p:txBody>
      </p:sp>
      <p:sp>
        <p:nvSpPr>
          <p:cNvPr id="7" name="TextBox 7"/>
          <p:cNvSpPr txBox="1"/>
          <p:nvPr/>
        </p:nvSpPr>
        <p:spPr>
          <a:xfrm>
            <a:off x="5357423" y="2577250"/>
            <a:ext cx="10995908" cy="3403500"/>
          </a:xfrm>
          <a:prstGeom prst="rect">
            <a:avLst/>
          </a:prstGeom>
        </p:spPr>
        <p:txBody>
          <a:bodyPr lIns="0" tIns="0" rIns="0" bIns="0" rtlCol="0" anchor="t">
            <a:spAutoFit/>
          </a:bodyPr>
          <a:lstStyle/>
          <a:p>
            <a:pPr marL="691515" lvl="1" indent="-346075" algn="just">
              <a:lnSpc>
                <a:spcPts val="4485"/>
              </a:lnSpc>
              <a:buFont typeface="Arial" panose="020B0604020202020204"/>
              <a:buChar char="•"/>
            </a:pPr>
            <a:r>
              <a:rPr lang="en-US" sz="3205">
                <a:solidFill>
                  <a:srgbClr val="08021B"/>
                </a:solidFill>
                <a:latin typeface="DM Sans"/>
                <a:ea typeface="DM Sans"/>
                <a:cs typeface="DM Sans"/>
                <a:sym typeface="DM Sans"/>
              </a:rPr>
              <a:t>Most small business owners in Nigeria don’t track daily cash flow</a:t>
            </a:r>
            <a:endParaRPr lang="en-US" sz="3205">
              <a:solidFill>
                <a:srgbClr val="08021B"/>
              </a:solidFill>
              <a:latin typeface="DM Sans"/>
              <a:ea typeface="DM Sans"/>
              <a:cs typeface="DM Sans"/>
              <a:sym typeface="DM Sans"/>
            </a:endParaRPr>
          </a:p>
          <a:p>
            <a:pPr marL="691515" lvl="1" indent="-346075" algn="just">
              <a:lnSpc>
                <a:spcPts val="4485"/>
              </a:lnSpc>
              <a:buFont typeface="Arial" panose="020B0604020202020204"/>
              <a:buChar char="•"/>
            </a:pPr>
            <a:r>
              <a:rPr lang="en-US" sz="3205">
                <a:solidFill>
                  <a:srgbClr val="08021B"/>
                </a:solidFill>
                <a:latin typeface="DM Sans"/>
                <a:ea typeface="DM Sans"/>
                <a:cs typeface="DM Sans"/>
                <a:sym typeface="DM Sans"/>
              </a:rPr>
              <a:t>They mix personal and business money</a:t>
            </a:r>
            <a:endParaRPr lang="en-US" sz="3205">
              <a:solidFill>
                <a:srgbClr val="08021B"/>
              </a:solidFill>
              <a:latin typeface="DM Sans"/>
              <a:ea typeface="DM Sans"/>
              <a:cs typeface="DM Sans"/>
              <a:sym typeface="DM Sans"/>
            </a:endParaRPr>
          </a:p>
          <a:p>
            <a:pPr marL="691515" lvl="1" indent="-346075" algn="just">
              <a:lnSpc>
                <a:spcPts val="4485"/>
              </a:lnSpc>
              <a:buFont typeface="Arial" panose="020B0604020202020204"/>
              <a:buChar char="•"/>
            </a:pPr>
            <a:r>
              <a:rPr lang="en-US" sz="3205">
                <a:solidFill>
                  <a:srgbClr val="08021B"/>
                </a:solidFill>
                <a:latin typeface="DM Sans"/>
                <a:ea typeface="DM Sans"/>
                <a:cs typeface="DM Sans"/>
                <a:sym typeface="DM Sans"/>
              </a:rPr>
              <a:t>They forget debts, can’t see profits, and lose track of expenses</a:t>
            </a:r>
            <a:endParaRPr lang="en-US" sz="3205">
              <a:solidFill>
                <a:srgbClr val="08021B"/>
              </a:solidFill>
              <a:latin typeface="DM Sans"/>
              <a:ea typeface="DM Sans"/>
              <a:cs typeface="DM Sans"/>
              <a:sym typeface="DM Sans"/>
            </a:endParaRPr>
          </a:p>
          <a:p>
            <a:pPr algn="just">
              <a:lnSpc>
                <a:spcPts val="4485"/>
              </a:lnSpc>
            </a:pPr>
          </a:p>
        </p:txBody>
      </p:sp>
      <p:sp>
        <p:nvSpPr>
          <p:cNvPr id="8" name="Freeform 8"/>
          <p:cNvSpPr/>
          <p:nvPr/>
        </p:nvSpPr>
        <p:spPr>
          <a:xfrm>
            <a:off x="17259300" y="6276404"/>
            <a:ext cx="3095923" cy="1807245"/>
          </a:xfrm>
          <a:custGeom>
            <a:avLst/>
            <a:gdLst/>
            <a:ahLst/>
            <a:cxnLst/>
            <a:rect l="l" t="t" r="r" b="b"/>
            <a:pathLst>
              <a:path w="3095923" h="1807245">
                <a:moveTo>
                  <a:pt x="0" y="0"/>
                </a:moveTo>
                <a:lnTo>
                  <a:pt x="3095923" y="0"/>
                </a:lnTo>
                <a:lnTo>
                  <a:pt x="3095923" y="1807245"/>
                </a:lnTo>
                <a:lnTo>
                  <a:pt x="0" y="180724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87306" y="2643925"/>
            <a:ext cx="3095923" cy="1807245"/>
          </a:xfrm>
          <a:custGeom>
            <a:avLst/>
            <a:gdLst/>
            <a:ahLst/>
            <a:cxnLst/>
            <a:rect l="l" t="t" r="r" b="b"/>
            <a:pathLst>
              <a:path w="3095923" h="1807245">
                <a:moveTo>
                  <a:pt x="0" y="0"/>
                </a:moveTo>
                <a:lnTo>
                  <a:pt x="3095922" y="0"/>
                </a:lnTo>
                <a:lnTo>
                  <a:pt x="3095922" y="1807245"/>
                </a:lnTo>
                <a:lnTo>
                  <a:pt x="0" y="180724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TextBox 10"/>
          <p:cNvSpPr txBox="1"/>
          <p:nvPr/>
        </p:nvSpPr>
        <p:spPr>
          <a:xfrm>
            <a:off x="7291619" y="6391253"/>
            <a:ext cx="8494677" cy="1520397"/>
          </a:xfrm>
          <a:prstGeom prst="rect">
            <a:avLst/>
          </a:prstGeom>
        </p:spPr>
        <p:txBody>
          <a:bodyPr lIns="0" tIns="0" rIns="0" bIns="0" rtlCol="0" anchor="t">
            <a:spAutoFit/>
          </a:bodyPr>
          <a:lstStyle/>
          <a:p>
            <a:pPr marL="627380" lvl="1" indent="-313690" algn="ctr">
              <a:lnSpc>
                <a:spcPts val="4065"/>
              </a:lnSpc>
              <a:buFont typeface="Arial" panose="020B0604020202020204"/>
              <a:buChar char="•"/>
            </a:pPr>
            <a:r>
              <a:rPr lang="en-US" sz="2905">
                <a:solidFill>
                  <a:srgbClr val="2D1674"/>
                </a:solidFill>
                <a:latin typeface="Gulfs Display" panose="00000500000000000000"/>
                <a:ea typeface="Gulfs Display" panose="00000500000000000000"/>
                <a:cs typeface="Gulfs Display" panose="00000500000000000000"/>
                <a:sym typeface="Gulfs Display" panose="00000500000000000000"/>
              </a:rPr>
              <a:t>80% of African MSMEs operate informally</a:t>
            </a:r>
            <a:endParaRPr lang="en-US" sz="2905">
              <a:solidFill>
                <a:srgbClr val="2D1674"/>
              </a:solidFill>
              <a:latin typeface="Gulfs Display" panose="00000500000000000000"/>
              <a:ea typeface="Gulfs Display" panose="00000500000000000000"/>
              <a:cs typeface="Gulfs Display" panose="00000500000000000000"/>
              <a:sym typeface="Gulfs Display" panose="00000500000000000000"/>
            </a:endParaRPr>
          </a:p>
          <a:p>
            <a:pPr marL="627380" lvl="1" indent="-313690" algn="ctr">
              <a:lnSpc>
                <a:spcPts val="4065"/>
              </a:lnSpc>
              <a:buFont typeface="Arial" panose="020B0604020202020204"/>
              <a:buChar char="•"/>
            </a:pPr>
            <a:r>
              <a:rPr lang="en-US" sz="2905">
                <a:solidFill>
                  <a:srgbClr val="2D1674"/>
                </a:solidFill>
                <a:latin typeface="Gulfs Display" panose="00000500000000000000"/>
                <a:ea typeface="Gulfs Display" panose="00000500000000000000"/>
                <a:cs typeface="Gulfs Display" panose="00000500000000000000"/>
                <a:sym typeface="Gulfs Display" panose="00000500000000000000"/>
              </a:rPr>
              <a:t>60% don’t use any digital tool for finances</a:t>
            </a:r>
            <a:endParaRPr lang="en-US" sz="2905">
              <a:solidFill>
                <a:srgbClr val="2D1674"/>
              </a:solidFill>
              <a:latin typeface="Gulfs Display" panose="00000500000000000000"/>
              <a:ea typeface="Gulfs Display" panose="00000500000000000000"/>
              <a:cs typeface="Gulfs Display" panose="00000500000000000000"/>
              <a:sym typeface="Gulfs Display" panose="00000500000000000000"/>
            </a:endParaRPr>
          </a:p>
          <a:p>
            <a:pPr marL="0" lvl="0" indent="0" algn="ctr">
              <a:lnSpc>
                <a:spcPts val="4065"/>
              </a:lnSpc>
              <a:spcBef>
                <a:spcPct val="0"/>
              </a:spcBef>
            </a:pPr>
          </a:p>
        </p:txBody>
      </p:sp>
      <p:sp>
        <p:nvSpPr>
          <p:cNvPr id="11" name="TextBox 11"/>
          <p:cNvSpPr txBox="1"/>
          <p:nvPr/>
        </p:nvSpPr>
        <p:spPr>
          <a:xfrm>
            <a:off x="1379611" y="9433686"/>
            <a:ext cx="15528778" cy="198120"/>
          </a:xfrm>
          <a:prstGeom prst="rect">
            <a:avLst/>
          </a:prstGeom>
        </p:spPr>
        <p:txBody>
          <a:bodyPr lIns="0" tIns="0" rIns="0" bIns="0" rtlCol="0" anchor="t">
            <a:spAutoFit/>
          </a:bodyPr>
          <a:lstStyle/>
          <a:p>
            <a:pPr marL="0" lvl="0" indent="0" algn="ctr">
              <a:lnSpc>
                <a:spcPts val="1680"/>
              </a:lnSpc>
              <a:spcBef>
                <a:spcPct val="0"/>
              </a:spcBef>
            </a:pPr>
            <a:r>
              <a:rPr lang="en-US" sz="1200" u="none" strike="noStrike">
                <a:solidFill>
                  <a:srgbClr val="000000"/>
                </a:solidFill>
                <a:latin typeface="Gulfs Display" panose="00000500000000000000"/>
                <a:ea typeface="Gulfs Display" panose="00000500000000000000"/>
                <a:cs typeface="Gulfs Display" panose="00000500000000000000"/>
                <a:sym typeface="Gulfs Display" panose="00000500000000000000"/>
              </a:rPr>
              <a:t>Gulfs Display</a:t>
            </a:r>
            <a:endParaRPr lang="en-US" sz="1200" u="none" strike="noStrike">
              <a:solidFill>
                <a:srgbClr val="000000"/>
              </a:solidFill>
              <a:latin typeface="Gulfs Display" panose="00000500000000000000"/>
              <a:ea typeface="Gulfs Display" panose="00000500000000000000"/>
              <a:cs typeface="Gulfs Display" panose="00000500000000000000"/>
              <a:sym typeface="Gulfs Display" panose="00000500000000000000"/>
            </a:endParaRPr>
          </a:p>
        </p:txBody>
      </p:sp>
      <p:sp>
        <p:nvSpPr>
          <p:cNvPr id="12" name="TextBox 12"/>
          <p:cNvSpPr txBox="1"/>
          <p:nvPr/>
        </p:nvSpPr>
        <p:spPr>
          <a:xfrm>
            <a:off x="1379611" y="9612756"/>
            <a:ext cx="15528778" cy="198120"/>
          </a:xfrm>
          <a:prstGeom prst="rect">
            <a:avLst/>
          </a:prstGeom>
        </p:spPr>
        <p:txBody>
          <a:bodyPr lIns="0" tIns="0" rIns="0" bIns="0" rtlCol="0" anchor="t">
            <a:spAutoFit/>
          </a:bodyPr>
          <a:lstStyle/>
          <a:p>
            <a:pPr marL="0" lvl="0" indent="0" algn="ctr">
              <a:lnSpc>
                <a:spcPts val="1680"/>
              </a:lnSpc>
              <a:spcBef>
                <a:spcPct val="0"/>
              </a:spcBef>
            </a:pPr>
            <a:r>
              <a:rPr lang="en-US" sz="1200" u="none" strike="noStrike">
                <a:solidFill>
                  <a:srgbClr val="000000"/>
                </a:solidFill>
                <a:latin typeface="Gulfs Display" panose="00000500000000000000"/>
                <a:ea typeface="Gulfs Display" panose="00000500000000000000"/>
                <a:cs typeface="Gulfs Display" panose="00000500000000000000"/>
                <a:sym typeface="Gulfs Display" panose="00000500000000000000"/>
              </a:rPr>
              <a:t>Gulfs Display</a:t>
            </a:r>
            <a:endParaRPr lang="en-US" sz="1200" u="none" strike="noStrike">
              <a:solidFill>
                <a:srgbClr val="000000"/>
              </a:solidFill>
              <a:latin typeface="Gulfs Display" panose="00000500000000000000"/>
              <a:ea typeface="Gulfs Display" panose="00000500000000000000"/>
              <a:cs typeface="Gulfs Display" panose="00000500000000000000"/>
              <a:sym typeface="Gulfs Display"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Freeform 2"/>
          <p:cNvSpPr/>
          <p:nvPr/>
        </p:nvSpPr>
        <p:spPr>
          <a:xfrm>
            <a:off x="-1574677" y="-2837990"/>
            <a:ext cx="6912612" cy="7035738"/>
          </a:xfrm>
          <a:custGeom>
            <a:avLst/>
            <a:gdLst/>
            <a:ahLst/>
            <a:cxnLst/>
            <a:rect l="l" t="t" r="r" b="b"/>
            <a:pathLst>
              <a:path w="6912612" h="7035738">
                <a:moveTo>
                  <a:pt x="0" y="0"/>
                </a:moveTo>
                <a:lnTo>
                  <a:pt x="6912613" y="0"/>
                </a:lnTo>
                <a:lnTo>
                  <a:pt x="6912613" y="7035738"/>
                </a:lnTo>
                <a:lnTo>
                  <a:pt x="0" y="70357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2426453" y="4483853"/>
            <a:ext cx="15528778" cy="8618472"/>
          </a:xfrm>
          <a:custGeom>
            <a:avLst/>
            <a:gdLst/>
            <a:ahLst/>
            <a:cxnLst/>
            <a:rect l="l" t="t" r="r" b="b"/>
            <a:pathLst>
              <a:path w="15528778" h="8618472">
                <a:moveTo>
                  <a:pt x="0" y="0"/>
                </a:moveTo>
                <a:lnTo>
                  <a:pt x="15528778" y="0"/>
                </a:lnTo>
                <a:lnTo>
                  <a:pt x="15528778" y="8618472"/>
                </a:lnTo>
                <a:lnTo>
                  <a:pt x="0" y="86184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0081946" y="1028700"/>
            <a:ext cx="7608934" cy="5269187"/>
          </a:xfrm>
          <a:custGeom>
            <a:avLst/>
            <a:gdLst/>
            <a:ahLst/>
            <a:cxnLst/>
            <a:rect l="l" t="t" r="r" b="b"/>
            <a:pathLst>
              <a:path w="7608934" h="5269187">
                <a:moveTo>
                  <a:pt x="0" y="0"/>
                </a:moveTo>
                <a:lnTo>
                  <a:pt x="7608934" y="0"/>
                </a:lnTo>
                <a:lnTo>
                  <a:pt x="7608934" y="5269187"/>
                </a:lnTo>
                <a:lnTo>
                  <a:pt x="0" y="526918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0081946" y="7165744"/>
            <a:ext cx="7590624" cy="1033781"/>
          </a:xfrm>
          <a:prstGeom prst="rect">
            <a:avLst/>
          </a:prstGeom>
        </p:spPr>
        <p:txBody>
          <a:bodyPr lIns="0" tIns="0" rIns="0" bIns="0" rtlCol="0" anchor="t">
            <a:spAutoFit/>
          </a:bodyPr>
          <a:lstStyle/>
          <a:p>
            <a:pPr algn="l">
              <a:lnSpc>
                <a:spcPts val="7700"/>
              </a:lnSpc>
            </a:pPr>
            <a:r>
              <a:rPr lang="en-US" sz="7700">
                <a:solidFill>
                  <a:srgbClr val="FFCD22"/>
                </a:solidFill>
                <a:latin typeface="Gulfs Display" panose="00000500000000000000"/>
                <a:ea typeface="Gulfs Display" panose="00000500000000000000"/>
                <a:cs typeface="Gulfs Display" panose="00000500000000000000"/>
                <a:sym typeface="Gulfs Display" panose="00000500000000000000"/>
              </a:rPr>
              <a:t>THE INSIGHT</a:t>
            </a:r>
            <a:endParaRPr lang="en-US" sz="7700">
              <a:solidFill>
                <a:srgbClr val="FFCD22"/>
              </a:solidFill>
              <a:latin typeface="Gulfs Display" panose="00000500000000000000"/>
              <a:ea typeface="Gulfs Display" panose="00000500000000000000"/>
              <a:cs typeface="Gulfs Display" panose="00000500000000000000"/>
              <a:sym typeface="Gulfs Display" panose="00000500000000000000"/>
            </a:endParaRPr>
          </a:p>
        </p:txBody>
      </p:sp>
      <p:sp>
        <p:nvSpPr>
          <p:cNvPr id="6" name="Freeform 6"/>
          <p:cNvSpPr/>
          <p:nvPr/>
        </p:nvSpPr>
        <p:spPr>
          <a:xfrm rot="-10800000">
            <a:off x="16597714" y="4756234"/>
            <a:ext cx="6912612" cy="7035738"/>
          </a:xfrm>
          <a:custGeom>
            <a:avLst/>
            <a:gdLst/>
            <a:ahLst/>
            <a:cxnLst/>
            <a:rect l="l" t="t" r="r" b="b"/>
            <a:pathLst>
              <a:path w="6912612" h="7035738">
                <a:moveTo>
                  <a:pt x="0" y="0"/>
                </a:moveTo>
                <a:lnTo>
                  <a:pt x="6912613" y="0"/>
                </a:lnTo>
                <a:lnTo>
                  <a:pt x="6912613" y="7035737"/>
                </a:lnTo>
                <a:lnTo>
                  <a:pt x="0" y="703573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a:off x="16740039" y="344397"/>
            <a:ext cx="3095923" cy="1807245"/>
          </a:xfrm>
          <a:custGeom>
            <a:avLst/>
            <a:gdLst/>
            <a:ahLst/>
            <a:cxnLst/>
            <a:rect l="l" t="t" r="r" b="b"/>
            <a:pathLst>
              <a:path w="3095923" h="1807245">
                <a:moveTo>
                  <a:pt x="0" y="0"/>
                </a:moveTo>
                <a:lnTo>
                  <a:pt x="3095922" y="0"/>
                </a:lnTo>
                <a:lnTo>
                  <a:pt x="3095922" y="1807244"/>
                </a:lnTo>
                <a:lnTo>
                  <a:pt x="0" y="180724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1881630" y="5463038"/>
            <a:ext cx="1259411" cy="1922765"/>
          </a:xfrm>
          <a:custGeom>
            <a:avLst/>
            <a:gdLst/>
            <a:ahLst/>
            <a:cxnLst/>
            <a:rect l="l" t="t" r="r" b="b"/>
            <a:pathLst>
              <a:path w="1259411" h="1922765">
                <a:moveTo>
                  <a:pt x="0" y="0"/>
                </a:moveTo>
                <a:lnTo>
                  <a:pt x="1259411" y="0"/>
                </a:lnTo>
                <a:lnTo>
                  <a:pt x="1259411" y="1922765"/>
                </a:lnTo>
                <a:lnTo>
                  <a:pt x="0" y="192276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TextBox 9"/>
          <p:cNvSpPr txBox="1"/>
          <p:nvPr/>
        </p:nvSpPr>
        <p:spPr>
          <a:xfrm>
            <a:off x="1500952" y="1419225"/>
            <a:ext cx="7431032" cy="3724275"/>
          </a:xfrm>
          <a:prstGeom prst="rect">
            <a:avLst/>
          </a:prstGeom>
        </p:spPr>
        <p:txBody>
          <a:bodyPr lIns="0" tIns="0" rIns="0" bIns="0" rtlCol="0" anchor="t">
            <a:spAutoFit/>
          </a:bodyPr>
          <a:lstStyle/>
          <a:p>
            <a:pPr marL="647700" lvl="1" indent="-323850" algn="just">
              <a:lnSpc>
                <a:spcPts val="4200"/>
              </a:lnSpc>
              <a:buFont typeface="Arial" panose="020B0604020202020204"/>
              <a:buChar char="•"/>
            </a:pPr>
            <a:r>
              <a:rPr lang="en-US" sz="3000">
                <a:solidFill>
                  <a:srgbClr val="08021B"/>
                </a:solidFill>
                <a:latin typeface="DM Sans"/>
                <a:ea typeface="DM Sans"/>
                <a:cs typeface="DM Sans"/>
                <a:sym typeface="DM Sans"/>
              </a:rPr>
              <a:t>Traders already use voice notes daily not spreadsheets.</a:t>
            </a:r>
            <a:endParaRPr lang="en-US" sz="3000">
              <a:solidFill>
                <a:srgbClr val="08021B"/>
              </a:solidFill>
              <a:latin typeface="DM Sans"/>
              <a:ea typeface="DM Sans"/>
              <a:cs typeface="DM Sans"/>
              <a:sym typeface="DM Sans"/>
            </a:endParaRPr>
          </a:p>
          <a:p>
            <a:pPr marL="647700" lvl="1" indent="-323850" algn="just">
              <a:lnSpc>
                <a:spcPts val="4200"/>
              </a:lnSpc>
              <a:buFont typeface="Arial" panose="020B0604020202020204"/>
              <a:buChar char="•"/>
            </a:pPr>
            <a:r>
              <a:rPr lang="en-US" sz="3000">
                <a:solidFill>
                  <a:srgbClr val="08021B"/>
                </a:solidFill>
                <a:latin typeface="DM Sans"/>
                <a:ea typeface="DM Sans"/>
                <a:cs typeface="DM Sans"/>
                <a:sym typeface="DM Sans"/>
              </a:rPr>
              <a:t>They speak in Pidgin or Yoruba while selling.</a:t>
            </a:r>
            <a:endParaRPr lang="en-US" sz="3000">
              <a:solidFill>
                <a:srgbClr val="08021B"/>
              </a:solidFill>
              <a:latin typeface="DM Sans"/>
              <a:ea typeface="DM Sans"/>
              <a:cs typeface="DM Sans"/>
              <a:sym typeface="DM Sans"/>
            </a:endParaRPr>
          </a:p>
          <a:p>
            <a:pPr marL="647700" lvl="1" indent="-323850" algn="just">
              <a:lnSpc>
                <a:spcPts val="4200"/>
              </a:lnSpc>
              <a:buFont typeface="Arial" panose="020B0604020202020204"/>
              <a:buChar char="•"/>
            </a:pPr>
            <a:r>
              <a:rPr lang="en-US" sz="3000">
                <a:solidFill>
                  <a:srgbClr val="08021B"/>
                </a:solidFill>
                <a:latin typeface="DM Sans"/>
                <a:ea typeface="DM Sans"/>
                <a:cs typeface="DM Sans"/>
                <a:sym typeface="DM Sans"/>
              </a:rPr>
              <a:t>Voice is the easiest input for Africa’s entrepreneurs.</a:t>
            </a:r>
            <a:endParaRPr lang="en-US" sz="3000">
              <a:solidFill>
                <a:srgbClr val="08021B"/>
              </a:solidFill>
              <a:latin typeface="DM Sans"/>
              <a:ea typeface="DM Sans"/>
              <a:cs typeface="DM Sans"/>
              <a:sym typeface="DM Sans"/>
            </a:endParaRPr>
          </a:p>
          <a:p>
            <a:pPr algn="just">
              <a:lnSpc>
                <a:spcPts val="4200"/>
              </a:lnSpc>
            </a:pPr>
          </a:p>
        </p:txBody>
      </p:sp>
      <p:sp>
        <p:nvSpPr>
          <p:cNvPr id="10" name="TextBox 10"/>
          <p:cNvSpPr txBox="1"/>
          <p:nvPr/>
        </p:nvSpPr>
        <p:spPr>
          <a:xfrm>
            <a:off x="2931420" y="6212162"/>
            <a:ext cx="6212580" cy="2261557"/>
          </a:xfrm>
          <a:prstGeom prst="rect">
            <a:avLst/>
          </a:prstGeom>
        </p:spPr>
        <p:txBody>
          <a:bodyPr lIns="0" tIns="0" rIns="0" bIns="0" rtlCol="0" anchor="t">
            <a:spAutoFit/>
          </a:bodyPr>
          <a:lstStyle/>
          <a:p>
            <a:pPr marL="0" lvl="0" indent="0" algn="ctr">
              <a:lnSpc>
                <a:spcPts val="6070"/>
              </a:lnSpc>
              <a:spcBef>
                <a:spcPct val="0"/>
              </a:spcBef>
            </a:pPr>
            <a:r>
              <a:rPr lang="en-US" sz="4335">
                <a:solidFill>
                  <a:srgbClr val="08021B"/>
                </a:solidFill>
                <a:latin typeface="Gulfs Display" panose="00000500000000000000"/>
                <a:ea typeface="Gulfs Display" panose="00000500000000000000"/>
                <a:cs typeface="Gulfs Display" panose="00000500000000000000"/>
                <a:sym typeface="Gulfs Display" panose="00000500000000000000"/>
              </a:rPr>
              <a:t>“I NO GET T</a:t>
            </a:r>
            <a:r>
              <a:rPr lang="en-US" sz="4335" u="none" strike="noStrike">
                <a:solidFill>
                  <a:srgbClr val="08021B"/>
                </a:solidFill>
                <a:latin typeface="Gulfs Display" panose="00000500000000000000"/>
                <a:ea typeface="Gulfs Display" panose="00000500000000000000"/>
                <a:cs typeface="Gulfs Display" panose="00000500000000000000"/>
                <a:sym typeface="Gulfs Display" panose="00000500000000000000"/>
              </a:rPr>
              <a:t>I</a:t>
            </a:r>
            <a:r>
              <a:rPr lang="en-US" sz="4335" u="none" strike="noStrike">
                <a:solidFill>
                  <a:srgbClr val="08021B"/>
                </a:solidFill>
                <a:latin typeface="Gulfs Display" panose="00000500000000000000"/>
                <a:ea typeface="Gulfs Display" panose="00000500000000000000"/>
                <a:cs typeface="Gulfs Display" panose="00000500000000000000"/>
                <a:sym typeface="Gulfs Display" panose="00000500000000000000"/>
              </a:rPr>
              <a:t>ME</a:t>
            </a:r>
            <a:r>
              <a:rPr lang="en-US" sz="4335" u="none" strike="noStrike">
                <a:solidFill>
                  <a:srgbClr val="08021B"/>
                </a:solidFill>
                <a:latin typeface="Gulfs Display" panose="00000500000000000000"/>
                <a:ea typeface="Gulfs Display" panose="00000500000000000000"/>
                <a:cs typeface="Gulfs Display" panose="00000500000000000000"/>
                <a:sym typeface="Gulfs Display" panose="00000500000000000000"/>
              </a:rPr>
              <a:t> </a:t>
            </a:r>
            <a:r>
              <a:rPr lang="en-US" sz="4335" u="none" strike="noStrike">
                <a:solidFill>
                  <a:srgbClr val="08021B"/>
                </a:solidFill>
                <a:latin typeface="Gulfs Display" panose="00000500000000000000"/>
                <a:ea typeface="Gulfs Display" panose="00000500000000000000"/>
                <a:cs typeface="Gulfs Display" panose="00000500000000000000"/>
                <a:sym typeface="Gulfs Display" panose="00000500000000000000"/>
              </a:rPr>
              <a:t>TO</a:t>
            </a:r>
            <a:r>
              <a:rPr lang="en-US" sz="4335" u="none" strike="noStrike">
                <a:solidFill>
                  <a:srgbClr val="08021B"/>
                </a:solidFill>
                <a:latin typeface="Gulfs Display" panose="00000500000000000000"/>
                <a:ea typeface="Gulfs Display" panose="00000500000000000000"/>
                <a:cs typeface="Gulfs Display" panose="00000500000000000000"/>
                <a:sym typeface="Gulfs Display" panose="00000500000000000000"/>
              </a:rPr>
              <a:t> </a:t>
            </a:r>
            <a:r>
              <a:rPr lang="en-US" sz="4335" u="none" strike="noStrike">
                <a:solidFill>
                  <a:srgbClr val="08021B"/>
                </a:solidFill>
                <a:latin typeface="Gulfs Display" panose="00000500000000000000"/>
                <a:ea typeface="Gulfs Display" panose="00000500000000000000"/>
                <a:cs typeface="Gulfs Display" panose="00000500000000000000"/>
                <a:sym typeface="Gulfs Display" panose="00000500000000000000"/>
              </a:rPr>
              <a:t>W</a:t>
            </a:r>
            <a:r>
              <a:rPr lang="en-US" sz="4335" u="none" strike="noStrike">
                <a:solidFill>
                  <a:srgbClr val="08021B"/>
                </a:solidFill>
                <a:latin typeface="Gulfs Display" panose="00000500000000000000"/>
                <a:ea typeface="Gulfs Display" panose="00000500000000000000"/>
                <a:cs typeface="Gulfs Display" panose="00000500000000000000"/>
                <a:sym typeface="Gulfs Display" panose="00000500000000000000"/>
              </a:rPr>
              <a:t>RITE,</a:t>
            </a:r>
            <a:endParaRPr lang="en-US" sz="4335" u="none" strike="noStrike">
              <a:solidFill>
                <a:srgbClr val="08021B"/>
              </a:solidFill>
              <a:latin typeface="Gulfs Display" panose="00000500000000000000"/>
              <a:ea typeface="Gulfs Display" panose="00000500000000000000"/>
              <a:cs typeface="Gulfs Display" panose="00000500000000000000"/>
              <a:sym typeface="Gulfs Display" panose="00000500000000000000"/>
            </a:endParaRPr>
          </a:p>
          <a:p>
            <a:pPr marL="0" lvl="0" indent="0" algn="ctr">
              <a:lnSpc>
                <a:spcPts val="6070"/>
              </a:lnSpc>
              <a:spcBef>
                <a:spcPct val="0"/>
              </a:spcBef>
            </a:pPr>
            <a:r>
              <a:rPr lang="en-US" sz="4335" u="none" strike="noStrike">
                <a:solidFill>
                  <a:srgbClr val="08021B"/>
                </a:solidFill>
                <a:latin typeface="Gulfs Display" panose="00000500000000000000"/>
                <a:ea typeface="Gulfs Display" panose="00000500000000000000"/>
                <a:cs typeface="Gulfs Display" panose="00000500000000000000"/>
                <a:sym typeface="Gulfs Display" panose="00000500000000000000"/>
              </a:rPr>
              <a:t> I JU</a:t>
            </a:r>
            <a:r>
              <a:rPr lang="en-US" sz="4335" u="none" strike="noStrike">
                <a:solidFill>
                  <a:srgbClr val="08021B"/>
                </a:solidFill>
                <a:latin typeface="Gulfs Display" panose="00000500000000000000"/>
                <a:ea typeface="Gulfs Display" panose="00000500000000000000"/>
                <a:cs typeface="Gulfs Display" panose="00000500000000000000"/>
                <a:sym typeface="Gulfs Display" panose="00000500000000000000"/>
              </a:rPr>
              <a:t>ST TALK AM.”</a:t>
            </a:r>
            <a:endParaRPr lang="en-US" sz="4335" u="none" strike="noStrike">
              <a:solidFill>
                <a:srgbClr val="08021B"/>
              </a:solidFill>
              <a:latin typeface="Gulfs Display" panose="00000500000000000000"/>
              <a:ea typeface="Gulfs Display" panose="00000500000000000000"/>
              <a:cs typeface="Gulfs Display" panose="00000500000000000000"/>
              <a:sym typeface="Gulfs Display"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Freeform 2"/>
          <p:cNvSpPr/>
          <p:nvPr/>
        </p:nvSpPr>
        <p:spPr>
          <a:xfrm>
            <a:off x="-1574677" y="4907767"/>
            <a:ext cx="6912612" cy="7035738"/>
          </a:xfrm>
          <a:custGeom>
            <a:avLst/>
            <a:gdLst/>
            <a:ahLst/>
            <a:cxnLst/>
            <a:rect l="l" t="t" r="r" b="b"/>
            <a:pathLst>
              <a:path w="6912612" h="7035738">
                <a:moveTo>
                  <a:pt x="0" y="0"/>
                </a:moveTo>
                <a:lnTo>
                  <a:pt x="6912613" y="0"/>
                </a:lnTo>
                <a:lnTo>
                  <a:pt x="6912613" y="7035737"/>
                </a:lnTo>
                <a:lnTo>
                  <a:pt x="0" y="703573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2426453" y="-2815325"/>
            <a:ext cx="15528778" cy="8618472"/>
          </a:xfrm>
          <a:custGeom>
            <a:avLst/>
            <a:gdLst/>
            <a:ahLst/>
            <a:cxnLst/>
            <a:rect l="l" t="t" r="r" b="b"/>
            <a:pathLst>
              <a:path w="15528778" h="8618472">
                <a:moveTo>
                  <a:pt x="0" y="0"/>
                </a:moveTo>
                <a:lnTo>
                  <a:pt x="15528778" y="0"/>
                </a:lnTo>
                <a:lnTo>
                  <a:pt x="15528778" y="8618472"/>
                </a:lnTo>
                <a:lnTo>
                  <a:pt x="0" y="86184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800000">
            <a:off x="16836570" y="-4115558"/>
            <a:ext cx="6912612" cy="7035738"/>
          </a:xfrm>
          <a:custGeom>
            <a:avLst/>
            <a:gdLst/>
            <a:ahLst/>
            <a:cxnLst/>
            <a:rect l="l" t="t" r="r" b="b"/>
            <a:pathLst>
              <a:path w="6912612" h="7035738">
                <a:moveTo>
                  <a:pt x="0" y="0"/>
                </a:moveTo>
                <a:lnTo>
                  <a:pt x="6912612" y="0"/>
                </a:lnTo>
                <a:lnTo>
                  <a:pt x="6912612" y="7035738"/>
                </a:lnTo>
                <a:lnTo>
                  <a:pt x="0" y="70357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flipH="1">
            <a:off x="-1473503" y="3995586"/>
            <a:ext cx="3095923" cy="1807245"/>
          </a:xfrm>
          <a:custGeom>
            <a:avLst/>
            <a:gdLst/>
            <a:ahLst/>
            <a:cxnLst/>
            <a:rect l="l" t="t" r="r" b="b"/>
            <a:pathLst>
              <a:path w="3095923" h="1807245">
                <a:moveTo>
                  <a:pt x="3095923" y="0"/>
                </a:moveTo>
                <a:lnTo>
                  <a:pt x="0" y="0"/>
                </a:lnTo>
                <a:lnTo>
                  <a:pt x="0" y="1807245"/>
                </a:lnTo>
                <a:lnTo>
                  <a:pt x="3095923" y="1807245"/>
                </a:lnTo>
                <a:lnTo>
                  <a:pt x="3095923"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0050873" y="3564327"/>
            <a:ext cx="6624339" cy="5713493"/>
          </a:xfrm>
          <a:custGeom>
            <a:avLst/>
            <a:gdLst/>
            <a:ahLst/>
            <a:cxnLst/>
            <a:rect l="l" t="t" r="r" b="b"/>
            <a:pathLst>
              <a:path w="6624339" h="5713493">
                <a:moveTo>
                  <a:pt x="0" y="0"/>
                </a:moveTo>
                <a:lnTo>
                  <a:pt x="6624339" y="0"/>
                </a:lnTo>
                <a:lnTo>
                  <a:pt x="6624339" y="5713492"/>
                </a:lnTo>
                <a:lnTo>
                  <a:pt x="0" y="571349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5712935" y="3564327"/>
            <a:ext cx="1235703" cy="1579173"/>
          </a:xfrm>
          <a:custGeom>
            <a:avLst/>
            <a:gdLst/>
            <a:ahLst/>
            <a:cxnLst/>
            <a:rect l="l" t="t" r="r" b="b"/>
            <a:pathLst>
              <a:path w="1235703" h="1579173">
                <a:moveTo>
                  <a:pt x="0" y="0"/>
                </a:moveTo>
                <a:lnTo>
                  <a:pt x="1235703" y="0"/>
                </a:lnTo>
                <a:lnTo>
                  <a:pt x="1235703" y="1579173"/>
                </a:lnTo>
                <a:lnTo>
                  <a:pt x="0" y="157917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rot="-5059624">
            <a:off x="10050873" y="3945745"/>
            <a:ext cx="1570826" cy="1197755"/>
          </a:xfrm>
          <a:custGeom>
            <a:avLst/>
            <a:gdLst/>
            <a:ahLst/>
            <a:cxnLst/>
            <a:rect l="l" t="t" r="r" b="b"/>
            <a:pathLst>
              <a:path w="1570826" h="1197755">
                <a:moveTo>
                  <a:pt x="0" y="0"/>
                </a:moveTo>
                <a:lnTo>
                  <a:pt x="1570826" y="0"/>
                </a:lnTo>
                <a:lnTo>
                  <a:pt x="1570826" y="1197755"/>
                </a:lnTo>
                <a:lnTo>
                  <a:pt x="0" y="119775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9" name="TextBox 9"/>
          <p:cNvSpPr txBox="1"/>
          <p:nvPr/>
        </p:nvSpPr>
        <p:spPr>
          <a:xfrm>
            <a:off x="10162704" y="587446"/>
            <a:ext cx="6785935" cy="2976881"/>
          </a:xfrm>
          <a:prstGeom prst="rect">
            <a:avLst/>
          </a:prstGeom>
        </p:spPr>
        <p:txBody>
          <a:bodyPr lIns="0" tIns="0" rIns="0" bIns="0" rtlCol="0" anchor="t">
            <a:spAutoFit/>
          </a:bodyPr>
          <a:lstStyle/>
          <a:p>
            <a:pPr algn="l">
              <a:lnSpc>
                <a:spcPts val="7700"/>
              </a:lnSpc>
            </a:pPr>
            <a:r>
              <a:rPr lang="en-US" sz="7700">
                <a:solidFill>
                  <a:srgbClr val="FFCD22"/>
                </a:solidFill>
                <a:latin typeface="Gulfs Display" panose="00000500000000000000"/>
                <a:ea typeface="Gulfs Display" panose="00000500000000000000"/>
                <a:cs typeface="Gulfs Display" panose="00000500000000000000"/>
                <a:sym typeface="Gulfs Display" panose="00000500000000000000"/>
              </a:rPr>
              <a:t>THE SOLUTION: CASHFLOW</a:t>
            </a:r>
            <a:endParaRPr lang="en-US" sz="7700">
              <a:solidFill>
                <a:srgbClr val="FFCD22"/>
              </a:solidFill>
              <a:latin typeface="Gulfs Display" panose="00000500000000000000"/>
              <a:ea typeface="Gulfs Display" panose="00000500000000000000"/>
              <a:cs typeface="Gulfs Display" panose="00000500000000000000"/>
              <a:sym typeface="Gulfs Display" panose="00000500000000000000"/>
            </a:endParaRPr>
          </a:p>
        </p:txBody>
      </p:sp>
      <p:sp>
        <p:nvSpPr>
          <p:cNvPr id="10" name="Freeform 10"/>
          <p:cNvSpPr/>
          <p:nvPr/>
        </p:nvSpPr>
        <p:spPr>
          <a:xfrm flipH="1">
            <a:off x="16330787" y="7225921"/>
            <a:ext cx="3095923" cy="1807245"/>
          </a:xfrm>
          <a:custGeom>
            <a:avLst/>
            <a:gdLst/>
            <a:ahLst/>
            <a:cxnLst/>
            <a:rect l="l" t="t" r="r" b="b"/>
            <a:pathLst>
              <a:path w="3095923" h="1807245">
                <a:moveTo>
                  <a:pt x="3095922" y="0"/>
                </a:moveTo>
                <a:lnTo>
                  <a:pt x="0" y="0"/>
                </a:lnTo>
                <a:lnTo>
                  <a:pt x="0" y="1807244"/>
                </a:lnTo>
                <a:lnTo>
                  <a:pt x="3095922" y="1807244"/>
                </a:lnTo>
                <a:lnTo>
                  <a:pt x="3095922"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TextBox 11"/>
          <p:cNvSpPr txBox="1"/>
          <p:nvPr/>
        </p:nvSpPr>
        <p:spPr>
          <a:xfrm>
            <a:off x="1622420" y="396946"/>
            <a:ext cx="7521580" cy="2139620"/>
          </a:xfrm>
          <a:prstGeom prst="rect">
            <a:avLst/>
          </a:prstGeom>
        </p:spPr>
        <p:txBody>
          <a:bodyPr lIns="0" tIns="0" rIns="0" bIns="0" rtlCol="0" anchor="t">
            <a:spAutoFit/>
          </a:bodyPr>
          <a:lstStyle/>
          <a:p>
            <a:pPr algn="just">
              <a:lnSpc>
                <a:spcPts val="4250"/>
              </a:lnSpc>
            </a:pPr>
            <a:r>
              <a:rPr lang="en-US" sz="3035" b="1">
                <a:solidFill>
                  <a:srgbClr val="08021B"/>
                </a:solidFill>
                <a:latin typeface="DM Sans Bold"/>
                <a:ea typeface="DM Sans Bold"/>
                <a:cs typeface="DM Sans Bold"/>
                <a:sym typeface="DM Sans Bold"/>
              </a:rPr>
              <a:t>A voice-first, offline cash tracker that lets traders record income, expenses, and debts by simply speaking in their language.</a:t>
            </a:r>
            <a:endParaRPr lang="en-US" sz="3035" b="1">
              <a:solidFill>
                <a:srgbClr val="08021B"/>
              </a:solidFill>
              <a:latin typeface="DM Sans Bold"/>
              <a:ea typeface="DM Sans Bold"/>
              <a:cs typeface="DM Sans Bold"/>
              <a:sym typeface="DM Sans Bold"/>
            </a:endParaRPr>
          </a:p>
        </p:txBody>
      </p:sp>
      <p:sp>
        <p:nvSpPr>
          <p:cNvPr id="12" name="TextBox 12"/>
          <p:cNvSpPr txBox="1"/>
          <p:nvPr/>
        </p:nvSpPr>
        <p:spPr>
          <a:xfrm>
            <a:off x="1577146" y="3521389"/>
            <a:ext cx="7521580" cy="4467633"/>
          </a:xfrm>
          <a:prstGeom prst="rect">
            <a:avLst/>
          </a:prstGeom>
        </p:spPr>
        <p:txBody>
          <a:bodyPr lIns="0" tIns="0" rIns="0" bIns="0" rtlCol="0" anchor="t">
            <a:spAutoFit/>
          </a:bodyPr>
          <a:lstStyle/>
          <a:p>
            <a:pPr algn="ctr">
              <a:lnSpc>
                <a:spcPts val="7095"/>
              </a:lnSpc>
            </a:pPr>
            <a:r>
              <a:rPr lang="en-US" sz="5070">
                <a:solidFill>
                  <a:srgbClr val="000000"/>
                </a:solidFill>
                <a:latin typeface="Gulfs Display" panose="00000500000000000000"/>
                <a:ea typeface="Gulfs Display" panose="00000500000000000000"/>
                <a:cs typeface="Gulfs Display" panose="00000500000000000000"/>
                <a:sym typeface="Gulfs Display" panose="00000500000000000000"/>
              </a:rPr>
              <a:t>Users just say: “Sold 3 shoes, 15k.”</a:t>
            </a:r>
            <a:endParaRPr lang="en-US" sz="5070">
              <a:solidFill>
                <a:srgbClr val="000000"/>
              </a:solidFill>
              <a:latin typeface="Gulfs Display" panose="00000500000000000000"/>
              <a:ea typeface="Gulfs Display" panose="00000500000000000000"/>
              <a:cs typeface="Gulfs Display" panose="00000500000000000000"/>
              <a:sym typeface="Gulfs Display" panose="00000500000000000000"/>
            </a:endParaRPr>
          </a:p>
          <a:p>
            <a:pPr marL="0" lvl="0" indent="0" algn="ctr">
              <a:lnSpc>
                <a:spcPts val="7095"/>
              </a:lnSpc>
              <a:spcBef>
                <a:spcPct val="0"/>
              </a:spcBef>
            </a:pPr>
            <a:r>
              <a:rPr lang="en-US" sz="5070">
                <a:solidFill>
                  <a:srgbClr val="000000"/>
                </a:solidFill>
                <a:latin typeface="Gulfs Display" panose="00000500000000000000"/>
                <a:ea typeface="Gulfs Display" panose="00000500000000000000"/>
                <a:cs typeface="Gulfs Display" panose="00000500000000000000"/>
                <a:sym typeface="Gulfs Display" panose="00000500000000000000"/>
              </a:rPr>
              <a:t> App understands → records → updates profit</a:t>
            </a:r>
            <a:endParaRPr lang="en-US" sz="5070">
              <a:solidFill>
                <a:srgbClr val="000000"/>
              </a:solidFill>
              <a:latin typeface="Gulfs Display" panose="00000500000000000000"/>
              <a:ea typeface="Gulfs Display" panose="00000500000000000000"/>
              <a:cs typeface="Gulfs Display" panose="00000500000000000000"/>
              <a:sym typeface="Gulfs Display"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Freeform 2"/>
          <p:cNvSpPr/>
          <p:nvPr/>
        </p:nvSpPr>
        <p:spPr>
          <a:xfrm rot="-10800000">
            <a:off x="13442610" y="-2031275"/>
            <a:ext cx="6912612" cy="7035738"/>
          </a:xfrm>
          <a:custGeom>
            <a:avLst/>
            <a:gdLst/>
            <a:ahLst/>
            <a:cxnLst/>
            <a:rect l="l" t="t" r="r" b="b"/>
            <a:pathLst>
              <a:path w="6912612" h="7035738">
                <a:moveTo>
                  <a:pt x="0" y="0"/>
                </a:moveTo>
                <a:lnTo>
                  <a:pt x="6912613" y="0"/>
                </a:lnTo>
                <a:lnTo>
                  <a:pt x="6912613" y="7035738"/>
                </a:lnTo>
                <a:lnTo>
                  <a:pt x="0" y="70357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5082906" y="-4615675"/>
            <a:ext cx="8908175" cy="9066845"/>
          </a:xfrm>
          <a:custGeom>
            <a:avLst/>
            <a:gdLst/>
            <a:ahLst/>
            <a:cxnLst/>
            <a:rect l="l" t="t" r="r" b="b"/>
            <a:pathLst>
              <a:path w="8908175" h="9066845">
                <a:moveTo>
                  <a:pt x="0" y="0"/>
                </a:moveTo>
                <a:lnTo>
                  <a:pt x="8908175" y="0"/>
                </a:lnTo>
                <a:lnTo>
                  <a:pt x="8908175" y="9066845"/>
                </a:lnTo>
                <a:lnTo>
                  <a:pt x="0" y="90668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79611" y="834264"/>
            <a:ext cx="15528778" cy="8618472"/>
          </a:xfrm>
          <a:custGeom>
            <a:avLst/>
            <a:gdLst/>
            <a:ahLst/>
            <a:cxnLst/>
            <a:rect l="l" t="t" r="r" b="b"/>
            <a:pathLst>
              <a:path w="15528778" h="8618472">
                <a:moveTo>
                  <a:pt x="0" y="0"/>
                </a:moveTo>
                <a:lnTo>
                  <a:pt x="15528778" y="0"/>
                </a:lnTo>
                <a:lnTo>
                  <a:pt x="15528778" y="8618472"/>
                </a:lnTo>
                <a:lnTo>
                  <a:pt x="0" y="86184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164916" y="1474388"/>
            <a:ext cx="6979084" cy="2005331"/>
          </a:xfrm>
          <a:prstGeom prst="rect">
            <a:avLst/>
          </a:prstGeom>
        </p:spPr>
        <p:txBody>
          <a:bodyPr lIns="0" tIns="0" rIns="0" bIns="0" rtlCol="0" anchor="t">
            <a:spAutoFit/>
          </a:bodyPr>
          <a:lstStyle/>
          <a:p>
            <a:pPr algn="l">
              <a:lnSpc>
                <a:spcPts val="7700"/>
              </a:lnSpc>
            </a:pPr>
            <a:r>
              <a:rPr lang="en-US" sz="7700">
                <a:solidFill>
                  <a:srgbClr val="2D1674"/>
                </a:solidFill>
                <a:latin typeface="Gulfs Display" panose="00000500000000000000"/>
                <a:ea typeface="Gulfs Display" panose="00000500000000000000"/>
                <a:cs typeface="Gulfs Display" panose="00000500000000000000"/>
                <a:sym typeface="Gulfs Display" panose="00000500000000000000"/>
              </a:rPr>
              <a:t>HOW IT WORKS</a:t>
            </a:r>
            <a:endParaRPr lang="en-US" sz="7700">
              <a:solidFill>
                <a:srgbClr val="2D1674"/>
              </a:solidFill>
              <a:latin typeface="Gulfs Display" panose="00000500000000000000"/>
              <a:ea typeface="Gulfs Display" panose="00000500000000000000"/>
              <a:cs typeface="Gulfs Display" panose="00000500000000000000"/>
              <a:sym typeface="Gulfs Display" panose="00000500000000000000"/>
            </a:endParaRPr>
          </a:p>
        </p:txBody>
      </p:sp>
      <p:sp>
        <p:nvSpPr>
          <p:cNvPr id="6" name="Freeform 6"/>
          <p:cNvSpPr/>
          <p:nvPr/>
        </p:nvSpPr>
        <p:spPr>
          <a:xfrm>
            <a:off x="17259300" y="5004463"/>
            <a:ext cx="3095923" cy="1807245"/>
          </a:xfrm>
          <a:custGeom>
            <a:avLst/>
            <a:gdLst/>
            <a:ahLst/>
            <a:cxnLst/>
            <a:rect l="l" t="t" r="r" b="b"/>
            <a:pathLst>
              <a:path w="3095923" h="1807245">
                <a:moveTo>
                  <a:pt x="0" y="0"/>
                </a:moveTo>
                <a:lnTo>
                  <a:pt x="3095923" y="0"/>
                </a:lnTo>
                <a:lnTo>
                  <a:pt x="3095923" y="1807245"/>
                </a:lnTo>
                <a:lnTo>
                  <a:pt x="0" y="18072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214074" y="7645491"/>
            <a:ext cx="3095923" cy="1807245"/>
          </a:xfrm>
          <a:custGeom>
            <a:avLst/>
            <a:gdLst/>
            <a:ahLst/>
            <a:cxnLst/>
            <a:rect l="l" t="t" r="r" b="b"/>
            <a:pathLst>
              <a:path w="3095923" h="1807245">
                <a:moveTo>
                  <a:pt x="0" y="0"/>
                </a:moveTo>
                <a:lnTo>
                  <a:pt x="3095922" y="0"/>
                </a:lnTo>
                <a:lnTo>
                  <a:pt x="3095922" y="1807245"/>
                </a:lnTo>
                <a:lnTo>
                  <a:pt x="0" y="18072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8" name="Group 8"/>
          <p:cNvGrpSpPr/>
          <p:nvPr/>
        </p:nvGrpSpPr>
        <p:grpSpPr>
          <a:xfrm rot="0">
            <a:off x="1664901" y="3619500"/>
            <a:ext cx="6748587" cy="992580"/>
            <a:chOff x="0" y="0"/>
            <a:chExt cx="1777406" cy="261420"/>
          </a:xfrm>
        </p:grpSpPr>
        <p:sp>
          <p:nvSpPr>
            <p:cNvPr id="9" name="Freeform 9"/>
            <p:cNvSpPr/>
            <p:nvPr/>
          </p:nvSpPr>
          <p:spPr>
            <a:xfrm>
              <a:off x="0" y="0"/>
              <a:ext cx="1777406" cy="261420"/>
            </a:xfrm>
            <a:custGeom>
              <a:avLst/>
              <a:gdLst/>
              <a:ahLst/>
              <a:cxnLst/>
              <a:rect l="l" t="t" r="r" b="b"/>
              <a:pathLst>
                <a:path w="1777406" h="261420">
                  <a:moveTo>
                    <a:pt x="114719" y="0"/>
                  </a:moveTo>
                  <a:lnTo>
                    <a:pt x="1662686" y="0"/>
                  </a:lnTo>
                  <a:cubicBezTo>
                    <a:pt x="1726044" y="0"/>
                    <a:pt x="1777406" y="51362"/>
                    <a:pt x="1777406" y="114719"/>
                  </a:cubicBezTo>
                  <a:lnTo>
                    <a:pt x="1777406" y="146701"/>
                  </a:lnTo>
                  <a:cubicBezTo>
                    <a:pt x="1777406" y="177127"/>
                    <a:pt x="1765319" y="206306"/>
                    <a:pt x="1743805" y="227820"/>
                  </a:cubicBezTo>
                  <a:cubicBezTo>
                    <a:pt x="1722291" y="249334"/>
                    <a:pt x="1693112" y="261420"/>
                    <a:pt x="1662686" y="261420"/>
                  </a:cubicBezTo>
                  <a:lnTo>
                    <a:pt x="114719" y="261420"/>
                  </a:lnTo>
                  <a:cubicBezTo>
                    <a:pt x="84294" y="261420"/>
                    <a:pt x="55114" y="249334"/>
                    <a:pt x="33600" y="227820"/>
                  </a:cubicBezTo>
                  <a:cubicBezTo>
                    <a:pt x="12086" y="206306"/>
                    <a:pt x="0" y="177127"/>
                    <a:pt x="0" y="146701"/>
                  </a:cubicBezTo>
                  <a:lnTo>
                    <a:pt x="0" y="114719"/>
                  </a:lnTo>
                  <a:cubicBezTo>
                    <a:pt x="0" y="84294"/>
                    <a:pt x="12086" y="55114"/>
                    <a:pt x="33600" y="33600"/>
                  </a:cubicBezTo>
                  <a:cubicBezTo>
                    <a:pt x="55114" y="12086"/>
                    <a:pt x="84294" y="0"/>
                    <a:pt x="114719" y="0"/>
                  </a:cubicBezTo>
                  <a:close/>
                </a:path>
              </a:pathLst>
            </a:custGeom>
            <a:solidFill>
              <a:srgbClr val="74F05A"/>
            </a:solidFill>
            <a:ln w="38100" cap="rnd">
              <a:solidFill>
                <a:srgbClr val="000000"/>
              </a:solidFill>
              <a:prstDash val="solid"/>
              <a:round/>
            </a:ln>
          </p:spPr>
        </p:sp>
        <p:sp>
          <p:nvSpPr>
            <p:cNvPr id="10" name="TextBox 10"/>
            <p:cNvSpPr txBox="1"/>
            <p:nvPr/>
          </p:nvSpPr>
          <p:spPr>
            <a:xfrm>
              <a:off x="0" y="-38100"/>
              <a:ext cx="1777406" cy="299520"/>
            </a:xfrm>
            <a:prstGeom prst="rect">
              <a:avLst/>
            </a:prstGeom>
          </p:spPr>
          <p:txBody>
            <a:bodyPr lIns="50800" tIns="50800" rIns="50800" bIns="50800" rtlCol="0" anchor="ctr"/>
            <a:lstStyle/>
            <a:p>
              <a:pPr algn="ctr">
                <a:lnSpc>
                  <a:spcPts val="2660"/>
                </a:lnSpc>
                <a:spcBef>
                  <a:spcPct val="0"/>
                </a:spcBef>
              </a:pPr>
            </a:p>
          </p:txBody>
        </p:sp>
      </p:grpSp>
      <p:grpSp>
        <p:nvGrpSpPr>
          <p:cNvPr id="11" name="Group 11"/>
          <p:cNvGrpSpPr/>
          <p:nvPr/>
        </p:nvGrpSpPr>
        <p:grpSpPr>
          <a:xfrm rot="0">
            <a:off x="1664901" y="4754955"/>
            <a:ext cx="9072205" cy="968361"/>
            <a:chOff x="0" y="0"/>
            <a:chExt cx="2389387" cy="255042"/>
          </a:xfrm>
        </p:grpSpPr>
        <p:sp>
          <p:nvSpPr>
            <p:cNvPr id="12" name="Freeform 12"/>
            <p:cNvSpPr/>
            <p:nvPr/>
          </p:nvSpPr>
          <p:spPr>
            <a:xfrm>
              <a:off x="0" y="0"/>
              <a:ext cx="2389387" cy="255042"/>
            </a:xfrm>
            <a:custGeom>
              <a:avLst/>
              <a:gdLst/>
              <a:ahLst/>
              <a:cxnLst/>
              <a:rect l="l" t="t" r="r" b="b"/>
              <a:pathLst>
                <a:path w="2389387" h="255042">
                  <a:moveTo>
                    <a:pt x="85337" y="0"/>
                  </a:moveTo>
                  <a:lnTo>
                    <a:pt x="2304051" y="0"/>
                  </a:lnTo>
                  <a:cubicBezTo>
                    <a:pt x="2351181" y="0"/>
                    <a:pt x="2389387" y="38207"/>
                    <a:pt x="2389387" y="85337"/>
                  </a:cubicBezTo>
                  <a:lnTo>
                    <a:pt x="2389387" y="169705"/>
                  </a:lnTo>
                  <a:cubicBezTo>
                    <a:pt x="2389387" y="216835"/>
                    <a:pt x="2351181" y="255042"/>
                    <a:pt x="2304051" y="255042"/>
                  </a:cubicBezTo>
                  <a:lnTo>
                    <a:pt x="85337" y="255042"/>
                  </a:lnTo>
                  <a:cubicBezTo>
                    <a:pt x="38207" y="255042"/>
                    <a:pt x="0" y="216835"/>
                    <a:pt x="0" y="169705"/>
                  </a:cubicBezTo>
                  <a:lnTo>
                    <a:pt x="0" y="85337"/>
                  </a:lnTo>
                  <a:cubicBezTo>
                    <a:pt x="0" y="38207"/>
                    <a:pt x="38207" y="0"/>
                    <a:pt x="85337" y="0"/>
                  </a:cubicBezTo>
                  <a:close/>
                </a:path>
              </a:pathLst>
            </a:custGeom>
            <a:solidFill>
              <a:srgbClr val="74F05A"/>
            </a:solidFill>
            <a:ln w="38100" cap="rnd">
              <a:solidFill>
                <a:srgbClr val="000000"/>
              </a:solidFill>
              <a:prstDash val="solid"/>
              <a:round/>
            </a:ln>
          </p:spPr>
        </p:sp>
        <p:sp>
          <p:nvSpPr>
            <p:cNvPr id="13" name="TextBox 13"/>
            <p:cNvSpPr txBox="1"/>
            <p:nvPr/>
          </p:nvSpPr>
          <p:spPr>
            <a:xfrm>
              <a:off x="0" y="-38100"/>
              <a:ext cx="2389387" cy="293142"/>
            </a:xfrm>
            <a:prstGeom prst="rect">
              <a:avLst/>
            </a:prstGeom>
          </p:spPr>
          <p:txBody>
            <a:bodyPr lIns="50800" tIns="50800" rIns="50800" bIns="50800" rtlCol="0" anchor="ctr"/>
            <a:lstStyle/>
            <a:p>
              <a:pPr algn="ctr">
                <a:lnSpc>
                  <a:spcPts val="2660"/>
                </a:lnSpc>
                <a:spcBef>
                  <a:spcPct val="0"/>
                </a:spcBef>
              </a:pPr>
            </a:p>
          </p:txBody>
        </p:sp>
      </p:grpSp>
      <p:grpSp>
        <p:nvGrpSpPr>
          <p:cNvPr id="14" name="Group 14"/>
          <p:cNvGrpSpPr/>
          <p:nvPr/>
        </p:nvGrpSpPr>
        <p:grpSpPr>
          <a:xfrm rot="0">
            <a:off x="1664901" y="5908086"/>
            <a:ext cx="6248572" cy="1031030"/>
            <a:chOff x="0" y="0"/>
            <a:chExt cx="1645714" cy="271547"/>
          </a:xfrm>
        </p:grpSpPr>
        <p:sp>
          <p:nvSpPr>
            <p:cNvPr id="15" name="Freeform 15"/>
            <p:cNvSpPr/>
            <p:nvPr/>
          </p:nvSpPr>
          <p:spPr>
            <a:xfrm>
              <a:off x="0" y="0"/>
              <a:ext cx="1645714" cy="271547"/>
            </a:xfrm>
            <a:custGeom>
              <a:avLst/>
              <a:gdLst/>
              <a:ahLst/>
              <a:cxnLst/>
              <a:rect l="l" t="t" r="r" b="b"/>
              <a:pathLst>
                <a:path w="1645714" h="271547">
                  <a:moveTo>
                    <a:pt x="123899" y="0"/>
                  </a:moveTo>
                  <a:lnTo>
                    <a:pt x="1521815" y="0"/>
                  </a:lnTo>
                  <a:cubicBezTo>
                    <a:pt x="1554676" y="0"/>
                    <a:pt x="1586190" y="13054"/>
                    <a:pt x="1609425" y="36289"/>
                  </a:cubicBezTo>
                  <a:cubicBezTo>
                    <a:pt x="1632661" y="59525"/>
                    <a:pt x="1645714" y="91039"/>
                    <a:pt x="1645714" y="123899"/>
                  </a:cubicBezTo>
                  <a:lnTo>
                    <a:pt x="1645714" y="147648"/>
                  </a:lnTo>
                  <a:cubicBezTo>
                    <a:pt x="1645714" y="216076"/>
                    <a:pt x="1590243" y="271547"/>
                    <a:pt x="1521815" y="271547"/>
                  </a:cubicBezTo>
                  <a:lnTo>
                    <a:pt x="123899" y="271547"/>
                  </a:lnTo>
                  <a:cubicBezTo>
                    <a:pt x="55471" y="271547"/>
                    <a:pt x="0" y="216076"/>
                    <a:pt x="0" y="147648"/>
                  </a:cubicBezTo>
                  <a:lnTo>
                    <a:pt x="0" y="123899"/>
                  </a:lnTo>
                  <a:cubicBezTo>
                    <a:pt x="0" y="55471"/>
                    <a:pt x="55471" y="0"/>
                    <a:pt x="123899" y="0"/>
                  </a:cubicBezTo>
                  <a:close/>
                </a:path>
              </a:pathLst>
            </a:custGeom>
            <a:solidFill>
              <a:srgbClr val="74F05A"/>
            </a:solidFill>
            <a:ln w="38100" cap="rnd">
              <a:solidFill>
                <a:srgbClr val="000000"/>
              </a:solidFill>
              <a:prstDash val="solid"/>
              <a:round/>
            </a:ln>
          </p:spPr>
        </p:sp>
        <p:sp>
          <p:nvSpPr>
            <p:cNvPr id="16" name="TextBox 16"/>
            <p:cNvSpPr txBox="1"/>
            <p:nvPr/>
          </p:nvSpPr>
          <p:spPr>
            <a:xfrm>
              <a:off x="0" y="-38100"/>
              <a:ext cx="1645714" cy="309647"/>
            </a:xfrm>
            <a:prstGeom prst="rect">
              <a:avLst/>
            </a:prstGeom>
          </p:spPr>
          <p:txBody>
            <a:bodyPr lIns="50800" tIns="50800" rIns="50800" bIns="50800" rtlCol="0" anchor="ctr"/>
            <a:lstStyle/>
            <a:p>
              <a:pPr algn="ctr">
                <a:lnSpc>
                  <a:spcPts val="2660"/>
                </a:lnSpc>
                <a:spcBef>
                  <a:spcPct val="0"/>
                </a:spcBef>
              </a:pPr>
            </a:p>
          </p:txBody>
        </p:sp>
      </p:grpSp>
      <p:sp>
        <p:nvSpPr>
          <p:cNvPr id="17" name="TextBox 17"/>
          <p:cNvSpPr txBox="1"/>
          <p:nvPr/>
        </p:nvSpPr>
        <p:spPr>
          <a:xfrm>
            <a:off x="1891799" y="3820515"/>
            <a:ext cx="6294790" cy="523875"/>
          </a:xfrm>
          <a:prstGeom prst="rect">
            <a:avLst/>
          </a:prstGeom>
        </p:spPr>
        <p:txBody>
          <a:bodyPr lIns="0" tIns="0" rIns="0" bIns="0" rtlCol="0" anchor="t">
            <a:spAutoFit/>
          </a:bodyPr>
          <a:lstStyle/>
          <a:p>
            <a:pPr algn="ctr">
              <a:lnSpc>
                <a:spcPts val="4200"/>
              </a:lnSpc>
            </a:pPr>
            <a:r>
              <a:rPr lang="en-US" sz="3000" b="1">
                <a:solidFill>
                  <a:srgbClr val="08021B"/>
                </a:solidFill>
                <a:latin typeface="DM Sans Bold"/>
                <a:ea typeface="DM Sans Bold"/>
                <a:cs typeface="DM Sans Bold"/>
                <a:sym typeface="DM Sans Bold"/>
              </a:rPr>
              <a:t>TAP MIC &amp; SPEAK NATURALLY</a:t>
            </a:r>
            <a:endParaRPr lang="en-US" sz="3000" b="1">
              <a:solidFill>
                <a:srgbClr val="08021B"/>
              </a:solidFill>
              <a:latin typeface="DM Sans Bold"/>
              <a:ea typeface="DM Sans Bold"/>
              <a:cs typeface="DM Sans Bold"/>
              <a:sym typeface="DM Sans Bold"/>
            </a:endParaRPr>
          </a:p>
        </p:txBody>
      </p:sp>
      <p:sp>
        <p:nvSpPr>
          <p:cNvPr id="18" name="TextBox 18"/>
          <p:cNvSpPr txBox="1"/>
          <p:nvPr/>
        </p:nvSpPr>
        <p:spPr>
          <a:xfrm>
            <a:off x="1891799" y="4943861"/>
            <a:ext cx="8845307" cy="523875"/>
          </a:xfrm>
          <a:prstGeom prst="rect">
            <a:avLst/>
          </a:prstGeom>
        </p:spPr>
        <p:txBody>
          <a:bodyPr lIns="0" tIns="0" rIns="0" bIns="0" rtlCol="0" anchor="t">
            <a:spAutoFit/>
          </a:bodyPr>
          <a:lstStyle/>
          <a:p>
            <a:pPr marL="0" lvl="0" indent="0" algn="ctr">
              <a:lnSpc>
                <a:spcPts val="4200"/>
              </a:lnSpc>
              <a:spcBef>
                <a:spcPct val="0"/>
              </a:spcBef>
            </a:pPr>
            <a:r>
              <a:rPr lang="en-US" sz="3000" b="1">
                <a:solidFill>
                  <a:srgbClr val="08021B"/>
                </a:solidFill>
                <a:latin typeface="DM Sans Bold"/>
                <a:ea typeface="DM Sans Bold"/>
                <a:cs typeface="DM Sans Bold"/>
                <a:sym typeface="DM Sans Bold"/>
              </a:rPr>
              <a:t>AI PARSES KEYWO</a:t>
            </a:r>
            <a:r>
              <a:rPr lang="en-US" sz="3000" b="1" u="none" strike="noStrike">
                <a:solidFill>
                  <a:srgbClr val="08021B"/>
                </a:solidFill>
                <a:latin typeface="DM Sans Bold"/>
                <a:ea typeface="DM Sans Bold"/>
                <a:cs typeface="DM Sans Bold"/>
                <a:sym typeface="DM Sans Bold"/>
              </a:rPr>
              <a:t>R</a:t>
            </a:r>
            <a:r>
              <a:rPr lang="en-US" sz="3000" b="1" u="none" strike="noStrike">
                <a:solidFill>
                  <a:srgbClr val="08021B"/>
                </a:solidFill>
                <a:latin typeface="DM Sans Bold"/>
                <a:ea typeface="DM Sans Bold"/>
                <a:cs typeface="DM Sans Bold"/>
                <a:sym typeface="DM Sans Bold"/>
              </a:rPr>
              <a:t>DS (AMOUNT, </a:t>
            </a:r>
            <a:r>
              <a:rPr lang="en-US" sz="3000" b="1" u="none" strike="noStrike">
                <a:solidFill>
                  <a:srgbClr val="08021B"/>
                </a:solidFill>
                <a:latin typeface="DM Sans Bold"/>
                <a:ea typeface="DM Sans Bold"/>
                <a:cs typeface="DM Sans Bold"/>
                <a:sym typeface="DM Sans Bold"/>
              </a:rPr>
              <a:t>TY</a:t>
            </a:r>
            <a:r>
              <a:rPr lang="en-US" sz="3000" b="1" u="none" strike="noStrike">
                <a:solidFill>
                  <a:srgbClr val="08021B"/>
                </a:solidFill>
                <a:latin typeface="DM Sans Bold"/>
                <a:ea typeface="DM Sans Bold"/>
                <a:cs typeface="DM Sans Bold"/>
                <a:sym typeface="DM Sans Bold"/>
              </a:rPr>
              <a:t>PE,</a:t>
            </a:r>
            <a:r>
              <a:rPr lang="en-US" sz="3000" b="1" u="none" strike="noStrike">
                <a:solidFill>
                  <a:srgbClr val="08021B"/>
                </a:solidFill>
                <a:latin typeface="DM Sans Bold"/>
                <a:ea typeface="DM Sans Bold"/>
                <a:cs typeface="DM Sans Bold"/>
                <a:sym typeface="DM Sans Bold"/>
              </a:rPr>
              <a:t> NAME)</a:t>
            </a:r>
            <a:endParaRPr lang="en-US" sz="3000" b="1" u="none" strike="noStrike">
              <a:solidFill>
                <a:srgbClr val="08021B"/>
              </a:solidFill>
              <a:latin typeface="DM Sans Bold"/>
              <a:ea typeface="DM Sans Bold"/>
              <a:cs typeface="DM Sans Bold"/>
              <a:sym typeface="DM Sans Bold"/>
            </a:endParaRPr>
          </a:p>
        </p:txBody>
      </p:sp>
      <p:sp>
        <p:nvSpPr>
          <p:cNvPr id="19" name="TextBox 19"/>
          <p:cNvSpPr txBox="1"/>
          <p:nvPr/>
        </p:nvSpPr>
        <p:spPr>
          <a:xfrm>
            <a:off x="1891799" y="6128326"/>
            <a:ext cx="5794775" cy="523875"/>
          </a:xfrm>
          <a:prstGeom prst="rect">
            <a:avLst/>
          </a:prstGeom>
        </p:spPr>
        <p:txBody>
          <a:bodyPr lIns="0" tIns="0" rIns="0" bIns="0" rtlCol="0" anchor="t">
            <a:spAutoFit/>
          </a:bodyPr>
          <a:lstStyle/>
          <a:p>
            <a:pPr marL="0" lvl="0" indent="0" algn="ctr">
              <a:lnSpc>
                <a:spcPts val="4200"/>
              </a:lnSpc>
              <a:spcBef>
                <a:spcPct val="0"/>
              </a:spcBef>
            </a:pPr>
            <a:r>
              <a:rPr lang="en-US" sz="3000" b="1">
                <a:solidFill>
                  <a:srgbClr val="08021B"/>
                </a:solidFill>
                <a:latin typeface="DM Sans Bold"/>
                <a:ea typeface="DM Sans Bold"/>
                <a:cs typeface="DM Sans Bold"/>
                <a:sym typeface="DM Sans Bold"/>
              </a:rPr>
              <a:t>S</a:t>
            </a:r>
            <a:r>
              <a:rPr lang="en-US" sz="3000" b="1" u="none" strike="noStrike">
                <a:solidFill>
                  <a:srgbClr val="08021B"/>
                </a:solidFill>
                <a:latin typeface="DM Sans Bold"/>
                <a:ea typeface="DM Sans Bold"/>
                <a:cs typeface="DM Sans Bold"/>
                <a:sym typeface="DM Sans Bold"/>
              </a:rPr>
              <a:t>TORES DA</a:t>
            </a:r>
            <a:r>
              <a:rPr lang="en-US" sz="3000" b="1" u="none" strike="noStrike">
                <a:solidFill>
                  <a:srgbClr val="08021B"/>
                </a:solidFill>
                <a:latin typeface="DM Sans Bold"/>
                <a:ea typeface="DM Sans Bold"/>
                <a:cs typeface="DM Sans Bold"/>
                <a:sym typeface="DM Sans Bold"/>
              </a:rPr>
              <a:t>TA</a:t>
            </a:r>
            <a:r>
              <a:rPr lang="en-US" sz="3000" b="1" u="none" strike="noStrike">
                <a:solidFill>
                  <a:srgbClr val="08021B"/>
                </a:solidFill>
                <a:latin typeface="DM Sans Bold"/>
                <a:ea typeface="DM Sans Bold"/>
                <a:cs typeface="DM Sans Bold"/>
                <a:sym typeface="DM Sans Bold"/>
              </a:rPr>
              <a:t> OFFLINE</a:t>
            </a:r>
            <a:endParaRPr lang="en-US" sz="3000" b="1" u="none" strike="noStrike">
              <a:solidFill>
                <a:srgbClr val="08021B"/>
              </a:solidFill>
              <a:latin typeface="DM Sans Bold"/>
              <a:ea typeface="DM Sans Bold"/>
              <a:cs typeface="DM Sans Bold"/>
              <a:sym typeface="DM Sans Bold"/>
            </a:endParaRPr>
          </a:p>
        </p:txBody>
      </p:sp>
      <p:grpSp>
        <p:nvGrpSpPr>
          <p:cNvPr id="20" name="Group 20"/>
          <p:cNvGrpSpPr/>
          <p:nvPr/>
        </p:nvGrpSpPr>
        <p:grpSpPr>
          <a:xfrm rot="0">
            <a:off x="3053136" y="7081991"/>
            <a:ext cx="13203772" cy="1917017"/>
            <a:chOff x="0" y="0"/>
            <a:chExt cx="3477537" cy="504893"/>
          </a:xfrm>
        </p:grpSpPr>
        <p:sp>
          <p:nvSpPr>
            <p:cNvPr id="21" name="Freeform 21"/>
            <p:cNvSpPr/>
            <p:nvPr/>
          </p:nvSpPr>
          <p:spPr>
            <a:xfrm>
              <a:off x="0" y="0"/>
              <a:ext cx="3477537" cy="504893"/>
            </a:xfrm>
            <a:custGeom>
              <a:avLst/>
              <a:gdLst/>
              <a:ahLst/>
              <a:cxnLst/>
              <a:rect l="l" t="t" r="r" b="b"/>
              <a:pathLst>
                <a:path w="3477537" h="504893">
                  <a:moveTo>
                    <a:pt x="58634" y="0"/>
                  </a:moveTo>
                  <a:lnTo>
                    <a:pt x="3418903" y="0"/>
                  </a:lnTo>
                  <a:cubicBezTo>
                    <a:pt x="3451285" y="0"/>
                    <a:pt x="3477537" y="26251"/>
                    <a:pt x="3477537" y="58634"/>
                  </a:cubicBezTo>
                  <a:lnTo>
                    <a:pt x="3477537" y="446259"/>
                  </a:lnTo>
                  <a:cubicBezTo>
                    <a:pt x="3477537" y="461810"/>
                    <a:pt x="3471359" y="476724"/>
                    <a:pt x="3460364" y="487720"/>
                  </a:cubicBezTo>
                  <a:cubicBezTo>
                    <a:pt x="3449367" y="498716"/>
                    <a:pt x="3434454" y="504893"/>
                    <a:pt x="3418903" y="504893"/>
                  </a:cubicBezTo>
                  <a:lnTo>
                    <a:pt x="58634" y="504893"/>
                  </a:lnTo>
                  <a:cubicBezTo>
                    <a:pt x="26251" y="504893"/>
                    <a:pt x="0" y="478642"/>
                    <a:pt x="0" y="446259"/>
                  </a:cubicBezTo>
                  <a:lnTo>
                    <a:pt x="0" y="58634"/>
                  </a:lnTo>
                  <a:cubicBezTo>
                    <a:pt x="0" y="26251"/>
                    <a:pt x="26251" y="0"/>
                    <a:pt x="58634" y="0"/>
                  </a:cubicBezTo>
                  <a:close/>
                </a:path>
              </a:pathLst>
            </a:custGeom>
            <a:solidFill>
              <a:srgbClr val="74F05A"/>
            </a:solidFill>
            <a:ln w="38100" cap="rnd">
              <a:solidFill>
                <a:srgbClr val="000000"/>
              </a:solidFill>
              <a:prstDash val="solid"/>
              <a:round/>
            </a:ln>
          </p:spPr>
        </p:sp>
        <p:sp>
          <p:nvSpPr>
            <p:cNvPr id="22" name="TextBox 22"/>
            <p:cNvSpPr txBox="1"/>
            <p:nvPr/>
          </p:nvSpPr>
          <p:spPr>
            <a:xfrm>
              <a:off x="0" y="-38100"/>
              <a:ext cx="3477537" cy="542993"/>
            </a:xfrm>
            <a:prstGeom prst="rect">
              <a:avLst/>
            </a:prstGeom>
          </p:spPr>
          <p:txBody>
            <a:bodyPr lIns="50800" tIns="50800" rIns="50800" bIns="50800" rtlCol="0" anchor="ctr"/>
            <a:lstStyle/>
            <a:p>
              <a:pPr algn="ctr">
                <a:lnSpc>
                  <a:spcPts val="2660"/>
                </a:lnSpc>
                <a:spcBef>
                  <a:spcPct val="0"/>
                </a:spcBef>
              </a:pPr>
            </a:p>
          </p:txBody>
        </p:sp>
      </p:grpSp>
      <p:sp>
        <p:nvSpPr>
          <p:cNvPr id="23" name="TextBox 23"/>
          <p:cNvSpPr txBox="1"/>
          <p:nvPr/>
        </p:nvSpPr>
        <p:spPr>
          <a:xfrm>
            <a:off x="2577701" y="7397262"/>
            <a:ext cx="13132597" cy="1219801"/>
          </a:xfrm>
          <a:prstGeom prst="rect">
            <a:avLst/>
          </a:prstGeom>
        </p:spPr>
        <p:txBody>
          <a:bodyPr lIns="0" tIns="0" rIns="0" bIns="0" rtlCol="0" anchor="t">
            <a:spAutoFit/>
          </a:bodyPr>
          <a:lstStyle/>
          <a:p>
            <a:pPr algn="just">
              <a:lnSpc>
                <a:spcPts val="4940"/>
              </a:lnSpc>
            </a:pPr>
            <a:r>
              <a:rPr lang="en-US" sz="3530" b="1">
                <a:solidFill>
                  <a:srgbClr val="08021B"/>
                </a:solidFill>
                <a:latin typeface="DM Sans Bold"/>
                <a:ea typeface="DM Sans Bold"/>
                <a:cs typeface="DM Sans Bold"/>
                <a:sym typeface="DM Sans Bold"/>
              </a:rPr>
              <a:t>                 SYNCS LATER + SENDS WHATSAPP SUMMARY</a:t>
            </a:r>
            <a:endParaRPr lang="en-US" sz="3530" b="1">
              <a:solidFill>
                <a:srgbClr val="08021B"/>
              </a:solidFill>
              <a:latin typeface="DM Sans Bold"/>
              <a:ea typeface="DM Sans Bold"/>
              <a:cs typeface="DM Sans Bold"/>
              <a:sym typeface="DM Sans Bold"/>
            </a:endParaRPr>
          </a:p>
          <a:p>
            <a:pPr algn="just">
              <a:lnSpc>
                <a:spcPts val="4940"/>
              </a:lnSpc>
            </a:pPr>
            <a:r>
              <a:rPr lang="en-US" sz="3530" b="1">
                <a:solidFill>
                  <a:srgbClr val="08021B"/>
                </a:solidFill>
                <a:latin typeface="DM Sans Bold"/>
                <a:ea typeface="DM Sans Bold"/>
                <a:cs typeface="DM Sans Bold"/>
                <a:sym typeface="DM Sans Bold"/>
              </a:rPr>
              <a:t>                                        </a:t>
            </a:r>
            <a:r>
              <a:rPr lang="en-US" sz="3530" b="1">
                <a:solidFill>
                  <a:srgbClr val="08021B"/>
                </a:solidFill>
                <a:latin typeface="DM Sans Bold"/>
                <a:ea typeface="DM Sans Bold"/>
                <a:cs typeface="DM Sans Bold"/>
                <a:sym typeface="DM Sans Bold"/>
              </a:rPr>
              <a:t>🎙 → 🤖 → 📊 → 📱</a:t>
            </a:r>
            <a:endParaRPr lang="en-US" sz="3530" b="1">
              <a:solidFill>
                <a:srgbClr val="08021B"/>
              </a:solidFill>
              <a:latin typeface="DM Sans Bold"/>
              <a:ea typeface="DM Sans Bold"/>
              <a:cs typeface="DM Sans Bold"/>
              <a:sym typeface="DM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Freeform 2"/>
          <p:cNvSpPr/>
          <p:nvPr/>
        </p:nvSpPr>
        <p:spPr>
          <a:xfrm>
            <a:off x="-3892970" y="3336255"/>
            <a:ext cx="8908175" cy="9066845"/>
          </a:xfrm>
          <a:custGeom>
            <a:avLst/>
            <a:gdLst/>
            <a:ahLst/>
            <a:cxnLst/>
            <a:rect l="l" t="t" r="r" b="b"/>
            <a:pathLst>
              <a:path w="8908175" h="9066845">
                <a:moveTo>
                  <a:pt x="0" y="0"/>
                </a:moveTo>
                <a:lnTo>
                  <a:pt x="8908175" y="0"/>
                </a:lnTo>
                <a:lnTo>
                  <a:pt x="8908175" y="9066845"/>
                </a:lnTo>
                <a:lnTo>
                  <a:pt x="0" y="90668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10800000">
            <a:off x="13452083" y="-2181271"/>
            <a:ext cx="6912612" cy="7035738"/>
          </a:xfrm>
          <a:custGeom>
            <a:avLst/>
            <a:gdLst/>
            <a:ahLst/>
            <a:cxnLst/>
            <a:rect l="l" t="t" r="r" b="b"/>
            <a:pathLst>
              <a:path w="6912612" h="7035738">
                <a:moveTo>
                  <a:pt x="0" y="0"/>
                </a:moveTo>
                <a:lnTo>
                  <a:pt x="6912612" y="0"/>
                </a:lnTo>
                <a:lnTo>
                  <a:pt x="6912612" y="7035738"/>
                </a:lnTo>
                <a:lnTo>
                  <a:pt x="0" y="70357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447556" y="834264"/>
            <a:ext cx="15528778" cy="8618472"/>
          </a:xfrm>
          <a:custGeom>
            <a:avLst/>
            <a:gdLst/>
            <a:ahLst/>
            <a:cxnLst/>
            <a:rect l="l" t="t" r="r" b="b"/>
            <a:pathLst>
              <a:path w="15528778" h="8618472">
                <a:moveTo>
                  <a:pt x="0" y="0"/>
                </a:moveTo>
                <a:lnTo>
                  <a:pt x="15528778" y="0"/>
                </a:lnTo>
                <a:lnTo>
                  <a:pt x="15528778" y="8618472"/>
                </a:lnTo>
                <a:lnTo>
                  <a:pt x="0" y="86184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149323" y="1028700"/>
            <a:ext cx="4981074" cy="4114800"/>
          </a:xfrm>
          <a:custGeom>
            <a:avLst/>
            <a:gdLst/>
            <a:ahLst/>
            <a:cxnLst/>
            <a:rect l="l" t="t" r="r" b="b"/>
            <a:pathLst>
              <a:path w="4981074" h="4114800">
                <a:moveTo>
                  <a:pt x="0" y="0"/>
                </a:moveTo>
                <a:lnTo>
                  <a:pt x="4981074" y="0"/>
                </a:lnTo>
                <a:lnTo>
                  <a:pt x="498107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8374400" y="1469948"/>
            <a:ext cx="7763897" cy="2005331"/>
          </a:xfrm>
          <a:prstGeom prst="rect">
            <a:avLst/>
          </a:prstGeom>
        </p:spPr>
        <p:txBody>
          <a:bodyPr lIns="0" tIns="0" rIns="0" bIns="0" rtlCol="0" anchor="t">
            <a:spAutoFit/>
          </a:bodyPr>
          <a:lstStyle/>
          <a:p>
            <a:pPr algn="l">
              <a:lnSpc>
                <a:spcPts val="7700"/>
              </a:lnSpc>
            </a:pPr>
            <a:r>
              <a:rPr lang="en-US" sz="7700">
                <a:solidFill>
                  <a:srgbClr val="2D1674"/>
                </a:solidFill>
                <a:latin typeface="Gulfs Display" panose="00000500000000000000"/>
                <a:ea typeface="Gulfs Display" panose="00000500000000000000"/>
                <a:cs typeface="Gulfs Display" panose="00000500000000000000"/>
                <a:sym typeface="Gulfs Display" panose="00000500000000000000"/>
              </a:rPr>
              <a:t>CORE FEATURES</a:t>
            </a:r>
            <a:endParaRPr lang="en-US" sz="7700">
              <a:solidFill>
                <a:srgbClr val="2D1674"/>
              </a:solidFill>
              <a:latin typeface="Gulfs Display" panose="00000500000000000000"/>
              <a:ea typeface="Gulfs Display" panose="00000500000000000000"/>
              <a:cs typeface="Gulfs Display" panose="00000500000000000000"/>
              <a:sym typeface="Gulfs Display" panose="00000500000000000000"/>
            </a:endParaRPr>
          </a:p>
        </p:txBody>
      </p:sp>
      <p:sp>
        <p:nvSpPr>
          <p:cNvPr id="7" name="Freeform 7"/>
          <p:cNvSpPr/>
          <p:nvPr/>
        </p:nvSpPr>
        <p:spPr>
          <a:xfrm>
            <a:off x="15360428" y="3336255"/>
            <a:ext cx="3095923" cy="1807245"/>
          </a:xfrm>
          <a:custGeom>
            <a:avLst/>
            <a:gdLst/>
            <a:ahLst/>
            <a:cxnLst/>
            <a:rect l="l" t="t" r="r" b="b"/>
            <a:pathLst>
              <a:path w="3095923" h="1807245">
                <a:moveTo>
                  <a:pt x="0" y="0"/>
                </a:moveTo>
                <a:lnTo>
                  <a:pt x="3095922" y="0"/>
                </a:lnTo>
                <a:lnTo>
                  <a:pt x="3095922" y="1807245"/>
                </a:lnTo>
                <a:lnTo>
                  <a:pt x="0" y="180724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8" name="Group 8"/>
          <p:cNvGrpSpPr/>
          <p:nvPr/>
        </p:nvGrpSpPr>
        <p:grpSpPr>
          <a:xfrm rot="0">
            <a:off x="2149323" y="5505777"/>
            <a:ext cx="6748587" cy="992580"/>
            <a:chOff x="0" y="0"/>
            <a:chExt cx="1777406" cy="261420"/>
          </a:xfrm>
        </p:grpSpPr>
        <p:sp>
          <p:nvSpPr>
            <p:cNvPr id="9" name="Freeform 9"/>
            <p:cNvSpPr/>
            <p:nvPr/>
          </p:nvSpPr>
          <p:spPr>
            <a:xfrm>
              <a:off x="0" y="0"/>
              <a:ext cx="1777406" cy="261420"/>
            </a:xfrm>
            <a:custGeom>
              <a:avLst/>
              <a:gdLst/>
              <a:ahLst/>
              <a:cxnLst/>
              <a:rect l="l" t="t" r="r" b="b"/>
              <a:pathLst>
                <a:path w="1777406" h="261420">
                  <a:moveTo>
                    <a:pt x="114719" y="0"/>
                  </a:moveTo>
                  <a:lnTo>
                    <a:pt x="1662686" y="0"/>
                  </a:lnTo>
                  <a:cubicBezTo>
                    <a:pt x="1726044" y="0"/>
                    <a:pt x="1777406" y="51362"/>
                    <a:pt x="1777406" y="114719"/>
                  </a:cubicBezTo>
                  <a:lnTo>
                    <a:pt x="1777406" y="146701"/>
                  </a:lnTo>
                  <a:cubicBezTo>
                    <a:pt x="1777406" y="177127"/>
                    <a:pt x="1765319" y="206306"/>
                    <a:pt x="1743805" y="227820"/>
                  </a:cubicBezTo>
                  <a:cubicBezTo>
                    <a:pt x="1722291" y="249334"/>
                    <a:pt x="1693112" y="261420"/>
                    <a:pt x="1662686" y="261420"/>
                  </a:cubicBezTo>
                  <a:lnTo>
                    <a:pt x="114719" y="261420"/>
                  </a:lnTo>
                  <a:cubicBezTo>
                    <a:pt x="84294" y="261420"/>
                    <a:pt x="55114" y="249334"/>
                    <a:pt x="33600" y="227820"/>
                  </a:cubicBezTo>
                  <a:cubicBezTo>
                    <a:pt x="12086" y="206306"/>
                    <a:pt x="0" y="177127"/>
                    <a:pt x="0" y="146701"/>
                  </a:cubicBezTo>
                  <a:lnTo>
                    <a:pt x="0" y="114719"/>
                  </a:lnTo>
                  <a:cubicBezTo>
                    <a:pt x="0" y="84294"/>
                    <a:pt x="12086" y="55114"/>
                    <a:pt x="33600" y="33600"/>
                  </a:cubicBezTo>
                  <a:cubicBezTo>
                    <a:pt x="55114" y="12086"/>
                    <a:pt x="84294" y="0"/>
                    <a:pt x="114719" y="0"/>
                  </a:cubicBezTo>
                  <a:close/>
                </a:path>
              </a:pathLst>
            </a:custGeom>
            <a:solidFill>
              <a:srgbClr val="74F05A"/>
            </a:solidFill>
            <a:ln w="38100" cap="rnd">
              <a:solidFill>
                <a:srgbClr val="000000"/>
              </a:solidFill>
              <a:prstDash val="solid"/>
              <a:round/>
            </a:ln>
          </p:spPr>
        </p:sp>
        <p:sp>
          <p:nvSpPr>
            <p:cNvPr id="10" name="TextBox 10"/>
            <p:cNvSpPr txBox="1"/>
            <p:nvPr/>
          </p:nvSpPr>
          <p:spPr>
            <a:xfrm>
              <a:off x="0" y="-38100"/>
              <a:ext cx="1777406" cy="299520"/>
            </a:xfrm>
            <a:prstGeom prst="rect">
              <a:avLst/>
            </a:prstGeom>
          </p:spPr>
          <p:txBody>
            <a:bodyPr lIns="50800" tIns="50800" rIns="50800" bIns="50800" rtlCol="0" anchor="ctr"/>
            <a:lstStyle/>
            <a:p>
              <a:pPr algn="ctr">
                <a:lnSpc>
                  <a:spcPts val="2660"/>
                </a:lnSpc>
                <a:spcBef>
                  <a:spcPct val="0"/>
                </a:spcBef>
              </a:pPr>
            </a:p>
          </p:txBody>
        </p:sp>
      </p:grpSp>
      <p:grpSp>
        <p:nvGrpSpPr>
          <p:cNvPr id="11" name="Group 11"/>
          <p:cNvGrpSpPr/>
          <p:nvPr/>
        </p:nvGrpSpPr>
        <p:grpSpPr>
          <a:xfrm rot="0">
            <a:off x="9144000" y="5531645"/>
            <a:ext cx="6748587" cy="992580"/>
            <a:chOff x="0" y="0"/>
            <a:chExt cx="1777406" cy="261420"/>
          </a:xfrm>
        </p:grpSpPr>
        <p:sp>
          <p:nvSpPr>
            <p:cNvPr id="12" name="Freeform 12"/>
            <p:cNvSpPr/>
            <p:nvPr/>
          </p:nvSpPr>
          <p:spPr>
            <a:xfrm>
              <a:off x="0" y="0"/>
              <a:ext cx="1777406" cy="261420"/>
            </a:xfrm>
            <a:custGeom>
              <a:avLst/>
              <a:gdLst/>
              <a:ahLst/>
              <a:cxnLst/>
              <a:rect l="l" t="t" r="r" b="b"/>
              <a:pathLst>
                <a:path w="1777406" h="261420">
                  <a:moveTo>
                    <a:pt x="114719" y="0"/>
                  </a:moveTo>
                  <a:lnTo>
                    <a:pt x="1662686" y="0"/>
                  </a:lnTo>
                  <a:cubicBezTo>
                    <a:pt x="1726044" y="0"/>
                    <a:pt x="1777406" y="51362"/>
                    <a:pt x="1777406" y="114719"/>
                  </a:cubicBezTo>
                  <a:lnTo>
                    <a:pt x="1777406" y="146701"/>
                  </a:lnTo>
                  <a:cubicBezTo>
                    <a:pt x="1777406" y="177127"/>
                    <a:pt x="1765319" y="206306"/>
                    <a:pt x="1743805" y="227820"/>
                  </a:cubicBezTo>
                  <a:cubicBezTo>
                    <a:pt x="1722291" y="249334"/>
                    <a:pt x="1693112" y="261420"/>
                    <a:pt x="1662686" y="261420"/>
                  </a:cubicBezTo>
                  <a:lnTo>
                    <a:pt x="114719" y="261420"/>
                  </a:lnTo>
                  <a:cubicBezTo>
                    <a:pt x="84294" y="261420"/>
                    <a:pt x="55114" y="249334"/>
                    <a:pt x="33600" y="227820"/>
                  </a:cubicBezTo>
                  <a:cubicBezTo>
                    <a:pt x="12086" y="206306"/>
                    <a:pt x="0" y="177127"/>
                    <a:pt x="0" y="146701"/>
                  </a:cubicBezTo>
                  <a:lnTo>
                    <a:pt x="0" y="114719"/>
                  </a:lnTo>
                  <a:cubicBezTo>
                    <a:pt x="0" y="84294"/>
                    <a:pt x="12086" y="55114"/>
                    <a:pt x="33600" y="33600"/>
                  </a:cubicBezTo>
                  <a:cubicBezTo>
                    <a:pt x="55114" y="12086"/>
                    <a:pt x="84294" y="0"/>
                    <a:pt x="114719" y="0"/>
                  </a:cubicBezTo>
                  <a:close/>
                </a:path>
              </a:pathLst>
            </a:custGeom>
            <a:solidFill>
              <a:srgbClr val="74F05A"/>
            </a:solidFill>
            <a:ln w="38100" cap="rnd">
              <a:solidFill>
                <a:srgbClr val="000000"/>
              </a:solidFill>
              <a:prstDash val="solid"/>
              <a:round/>
            </a:ln>
          </p:spPr>
        </p:sp>
        <p:sp>
          <p:nvSpPr>
            <p:cNvPr id="13" name="TextBox 13"/>
            <p:cNvSpPr txBox="1"/>
            <p:nvPr/>
          </p:nvSpPr>
          <p:spPr>
            <a:xfrm>
              <a:off x="0" y="-38100"/>
              <a:ext cx="1777406" cy="299520"/>
            </a:xfrm>
            <a:prstGeom prst="rect">
              <a:avLst/>
            </a:prstGeom>
          </p:spPr>
          <p:txBody>
            <a:bodyPr lIns="50800" tIns="50800" rIns="50800" bIns="50800" rtlCol="0" anchor="ctr"/>
            <a:lstStyle/>
            <a:p>
              <a:pPr algn="ctr">
                <a:lnSpc>
                  <a:spcPts val="2660"/>
                </a:lnSpc>
                <a:spcBef>
                  <a:spcPct val="0"/>
                </a:spcBef>
              </a:pPr>
            </a:p>
          </p:txBody>
        </p:sp>
      </p:grpSp>
      <p:grpSp>
        <p:nvGrpSpPr>
          <p:cNvPr id="14" name="Group 14"/>
          <p:cNvGrpSpPr/>
          <p:nvPr/>
        </p:nvGrpSpPr>
        <p:grpSpPr>
          <a:xfrm rot="0">
            <a:off x="2149323" y="6659292"/>
            <a:ext cx="6748587" cy="992580"/>
            <a:chOff x="0" y="0"/>
            <a:chExt cx="1777406" cy="261420"/>
          </a:xfrm>
        </p:grpSpPr>
        <p:sp>
          <p:nvSpPr>
            <p:cNvPr id="15" name="Freeform 15"/>
            <p:cNvSpPr/>
            <p:nvPr/>
          </p:nvSpPr>
          <p:spPr>
            <a:xfrm>
              <a:off x="0" y="0"/>
              <a:ext cx="1777406" cy="261420"/>
            </a:xfrm>
            <a:custGeom>
              <a:avLst/>
              <a:gdLst/>
              <a:ahLst/>
              <a:cxnLst/>
              <a:rect l="l" t="t" r="r" b="b"/>
              <a:pathLst>
                <a:path w="1777406" h="261420">
                  <a:moveTo>
                    <a:pt x="114719" y="0"/>
                  </a:moveTo>
                  <a:lnTo>
                    <a:pt x="1662686" y="0"/>
                  </a:lnTo>
                  <a:cubicBezTo>
                    <a:pt x="1726044" y="0"/>
                    <a:pt x="1777406" y="51362"/>
                    <a:pt x="1777406" y="114719"/>
                  </a:cubicBezTo>
                  <a:lnTo>
                    <a:pt x="1777406" y="146701"/>
                  </a:lnTo>
                  <a:cubicBezTo>
                    <a:pt x="1777406" y="177127"/>
                    <a:pt x="1765319" y="206306"/>
                    <a:pt x="1743805" y="227820"/>
                  </a:cubicBezTo>
                  <a:cubicBezTo>
                    <a:pt x="1722291" y="249334"/>
                    <a:pt x="1693112" y="261420"/>
                    <a:pt x="1662686" y="261420"/>
                  </a:cubicBezTo>
                  <a:lnTo>
                    <a:pt x="114719" y="261420"/>
                  </a:lnTo>
                  <a:cubicBezTo>
                    <a:pt x="84294" y="261420"/>
                    <a:pt x="55114" y="249334"/>
                    <a:pt x="33600" y="227820"/>
                  </a:cubicBezTo>
                  <a:cubicBezTo>
                    <a:pt x="12086" y="206306"/>
                    <a:pt x="0" y="177127"/>
                    <a:pt x="0" y="146701"/>
                  </a:cubicBezTo>
                  <a:lnTo>
                    <a:pt x="0" y="114719"/>
                  </a:lnTo>
                  <a:cubicBezTo>
                    <a:pt x="0" y="84294"/>
                    <a:pt x="12086" y="55114"/>
                    <a:pt x="33600" y="33600"/>
                  </a:cubicBezTo>
                  <a:cubicBezTo>
                    <a:pt x="55114" y="12086"/>
                    <a:pt x="84294" y="0"/>
                    <a:pt x="114719" y="0"/>
                  </a:cubicBezTo>
                  <a:close/>
                </a:path>
              </a:pathLst>
            </a:custGeom>
            <a:solidFill>
              <a:srgbClr val="74F05A"/>
            </a:solidFill>
            <a:ln w="38100" cap="rnd">
              <a:solidFill>
                <a:srgbClr val="000000"/>
              </a:solidFill>
              <a:prstDash val="solid"/>
              <a:round/>
            </a:ln>
          </p:spPr>
        </p:sp>
        <p:sp>
          <p:nvSpPr>
            <p:cNvPr id="16" name="TextBox 16"/>
            <p:cNvSpPr txBox="1"/>
            <p:nvPr/>
          </p:nvSpPr>
          <p:spPr>
            <a:xfrm>
              <a:off x="0" y="-38100"/>
              <a:ext cx="1777406" cy="299520"/>
            </a:xfrm>
            <a:prstGeom prst="rect">
              <a:avLst/>
            </a:prstGeom>
          </p:spPr>
          <p:txBody>
            <a:bodyPr lIns="50800" tIns="50800" rIns="50800" bIns="50800" rtlCol="0" anchor="ctr"/>
            <a:lstStyle/>
            <a:p>
              <a:pPr algn="ctr">
                <a:lnSpc>
                  <a:spcPts val="2660"/>
                </a:lnSpc>
                <a:spcBef>
                  <a:spcPct val="0"/>
                </a:spcBef>
              </a:pPr>
            </a:p>
          </p:txBody>
        </p:sp>
      </p:grpSp>
      <p:grpSp>
        <p:nvGrpSpPr>
          <p:cNvPr id="17" name="Group 17"/>
          <p:cNvGrpSpPr/>
          <p:nvPr/>
        </p:nvGrpSpPr>
        <p:grpSpPr>
          <a:xfrm rot="0">
            <a:off x="9144000" y="6700661"/>
            <a:ext cx="6748587" cy="992580"/>
            <a:chOff x="0" y="0"/>
            <a:chExt cx="1777406" cy="261420"/>
          </a:xfrm>
        </p:grpSpPr>
        <p:sp>
          <p:nvSpPr>
            <p:cNvPr id="18" name="Freeform 18"/>
            <p:cNvSpPr/>
            <p:nvPr/>
          </p:nvSpPr>
          <p:spPr>
            <a:xfrm>
              <a:off x="0" y="0"/>
              <a:ext cx="1777406" cy="261420"/>
            </a:xfrm>
            <a:custGeom>
              <a:avLst/>
              <a:gdLst/>
              <a:ahLst/>
              <a:cxnLst/>
              <a:rect l="l" t="t" r="r" b="b"/>
              <a:pathLst>
                <a:path w="1777406" h="261420">
                  <a:moveTo>
                    <a:pt x="114719" y="0"/>
                  </a:moveTo>
                  <a:lnTo>
                    <a:pt x="1662686" y="0"/>
                  </a:lnTo>
                  <a:cubicBezTo>
                    <a:pt x="1726044" y="0"/>
                    <a:pt x="1777406" y="51362"/>
                    <a:pt x="1777406" y="114719"/>
                  </a:cubicBezTo>
                  <a:lnTo>
                    <a:pt x="1777406" y="146701"/>
                  </a:lnTo>
                  <a:cubicBezTo>
                    <a:pt x="1777406" y="177127"/>
                    <a:pt x="1765319" y="206306"/>
                    <a:pt x="1743805" y="227820"/>
                  </a:cubicBezTo>
                  <a:cubicBezTo>
                    <a:pt x="1722291" y="249334"/>
                    <a:pt x="1693112" y="261420"/>
                    <a:pt x="1662686" y="261420"/>
                  </a:cubicBezTo>
                  <a:lnTo>
                    <a:pt x="114719" y="261420"/>
                  </a:lnTo>
                  <a:cubicBezTo>
                    <a:pt x="84294" y="261420"/>
                    <a:pt x="55114" y="249334"/>
                    <a:pt x="33600" y="227820"/>
                  </a:cubicBezTo>
                  <a:cubicBezTo>
                    <a:pt x="12086" y="206306"/>
                    <a:pt x="0" y="177127"/>
                    <a:pt x="0" y="146701"/>
                  </a:cubicBezTo>
                  <a:lnTo>
                    <a:pt x="0" y="114719"/>
                  </a:lnTo>
                  <a:cubicBezTo>
                    <a:pt x="0" y="84294"/>
                    <a:pt x="12086" y="55114"/>
                    <a:pt x="33600" y="33600"/>
                  </a:cubicBezTo>
                  <a:cubicBezTo>
                    <a:pt x="55114" y="12086"/>
                    <a:pt x="84294" y="0"/>
                    <a:pt x="114719" y="0"/>
                  </a:cubicBezTo>
                  <a:close/>
                </a:path>
              </a:pathLst>
            </a:custGeom>
            <a:solidFill>
              <a:srgbClr val="74F05A"/>
            </a:solidFill>
            <a:ln w="38100" cap="rnd">
              <a:solidFill>
                <a:srgbClr val="000000"/>
              </a:solidFill>
              <a:prstDash val="solid"/>
              <a:round/>
            </a:ln>
          </p:spPr>
        </p:sp>
        <p:sp>
          <p:nvSpPr>
            <p:cNvPr id="19" name="TextBox 19"/>
            <p:cNvSpPr txBox="1"/>
            <p:nvPr/>
          </p:nvSpPr>
          <p:spPr>
            <a:xfrm>
              <a:off x="0" y="-38100"/>
              <a:ext cx="1777406" cy="299520"/>
            </a:xfrm>
            <a:prstGeom prst="rect">
              <a:avLst/>
            </a:prstGeom>
          </p:spPr>
          <p:txBody>
            <a:bodyPr lIns="50800" tIns="50800" rIns="50800" bIns="50800" rtlCol="0" anchor="ctr"/>
            <a:lstStyle/>
            <a:p>
              <a:pPr algn="ctr">
                <a:lnSpc>
                  <a:spcPts val="2660"/>
                </a:lnSpc>
                <a:spcBef>
                  <a:spcPct val="0"/>
                </a:spcBef>
              </a:pPr>
            </a:p>
          </p:txBody>
        </p:sp>
      </p:grpSp>
      <p:grpSp>
        <p:nvGrpSpPr>
          <p:cNvPr id="20" name="Group 20"/>
          <p:cNvGrpSpPr/>
          <p:nvPr/>
        </p:nvGrpSpPr>
        <p:grpSpPr>
          <a:xfrm rot="0">
            <a:off x="2149323" y="7869678"/>
            <a:ext cx="6748587" cy="992580"/>
            <a:chOff x="0" y="0"/>
            <a:chExt cx="1777406" cy="261420"/>
          </a:xfrm>
        </p:grpSpPr>
        <p:sp>
          <p:nvSpPr>
            <p:cNvPr id="21" name="Freeform 21"/>
            <p:cNvSpPr/>
            <p:nvPr/>
          </p:nvSpPr>
          <p:spPr>
            <a:xfrm>
              <a:off x="0" y="0"/>
              <a:ext cx="1777406" cy="261420"/>
            </a:xfrm>
            <a:custGeom>
              <a:avLst/>
              <a:gdLst/>
              <a:ahLst/>
              <a:cxnLst/>
              <a:rect l="l" t="t" r="r" b="b"/>
              <a:pathLst>
                <a:path w="1777406" h="261420">
                  <a:moveTo>
                    <a:pt x="114719" y="0"/>
                  </a:moveTo>
                  <a:lnTo>
                    <a:pt x="1662686" y="0"/>
                  </a:lnTo>
                  <a:cubicBezTo>
                    <a:pt x="1726044" y="0"/>
                    <a:pt x="1777406" y="51362"/>
                    <a:pt x="1777406" y="114719"/>
                  </a:cubicBezTo>
                  <a:lnTo>
                    <a:pt x="1777406" y="146701"/>
                  </a:lnTo>
                  <a:cubicBezTo>
                    <a:pt x="1777406" y="177127"/>
                    <a:pt x="1765319" y="206306"/>
                    <a:pt x="1743805" y="227820"/>
                  </a:cubicBezTo>
                  <a:cubicBezTo>
                    <a:pt x="1722291" y="249334"/>
                    <a:pt x="1693112" y="261420"/>
                    <a:pt x="1662686" y="261420"/>
                  </a:cubicBezTo>
                  <a:lnTo>
                    <a:pt x="114719" y="261420"/>
                  </a:lnTo>
                  <a:cubicBezTo>
                    <a:pt x="84294" y="261420"/>
                    <a:pt x="55114" y="249334"/>
                    <a:pt x="33600" y="227820"/>
                  </a:cubicBezTo>
                  <a:cubicBezTo>
                    <a:pt x="12086" y="206306"/>
                    <a:pt x="0" y="177127"/>
                    <a:pt x="0" y="146701"/>
                  </a:cubicBezTo>
                  <a:lnTo>
                    <a:pt x="0" y="114719"/>
                  </a:lnTo>
                  <a:cubicBezTo>
                    <a:pt x="0" y="84294"/>
                    <a:pt x="12086" y="55114"/>
                    <a:pt x="33600" y="33600"/>
                  </a:cubicBezTo>
                  <a:cubicBezTo>
                    <a:pt x="55114" y="12086"/>
                    <a:pt x="84294" y="0"/>
                    <a:pt x="114719" y="0"/>
                  </a:cubicBezTo>
                  <a:close/>
                </a:path>
              </a:pathLst>
            </a:custGeom>
            <a:solidFill>
              <a:srgbClr val="74F05A"/>
            </a:solidFill>
            <a:ln w="38100" cap="rnd">
              <a:solidFill>
                <a:srgbClr val="000000"/>
              </a:solidFill>
              <a:prstDash val="solid"/>
              <a:round/>
            </a:ln>
          </p:spPr>
        </p:sp>
        <p:sp>
          <p:nvSpPr>
            <p:cNvPr id="22" name="TextBox 22"/>
            <p:cNvSpPr txBox="1"/>
            <p:nvPr/>
          </p:nvSpPr>
          <p:spPr>
            <a:xfrm>
              <a:off x="0" y="-38100"/>
              <a:ext cx="1777406" cy="299520"/>
            </a:xfrm>
            <a:prstGeom prst="rect">
              <a:avLst/>
            </a:prstGeom>
          </p:spPr>
          <p:txBody>
            <a:bodyPr lIns="50800" tIns="50800" rIns="50800" bIns="50800" rtlCol="0" anchor="ctr"/>
            <a:lstStyle/>
            <a:p>
              <a:pPr algn="ctr">
                <a:lnSpc>
                  <a:spcPts val="2660"/>
                </a:lnSpc>
                <a:spcBef>
                  <a:spcPct val="0"/>
                </a:spcBef>
              </a:pPr>
            </a:p>
          </p:txBody>
        </p:sp>
      </p:grpSp>
      <p:grpSp>
        <p:nvGrpSpPr>
          <p:cNvPr id="23" name="Group 23"/>
          <p:cNvGrpSpPr/>
          <p:nvPr/>
        </p:nvGrpSpPr>
        <p:grpSpPr>
          <a:xfrm rot="0">
            <a:off x="9144000" y="7869678"/>
            <a:ext cx="6748587" cy="992580"/>
            <a:chOff x="0" y="0"/>
            <a:chExt cx="1777406" cy="261420"/>
          </a:xfrm>
        </p:grpSpPr>
        <p:sp>
          <p:nvSpPr>
            <p:cNvPr id="24" name="Freeform 24"/>
            <p:cNvSpPr/>
            <p:nvPr/>
          </p:nvSpPr>
          <p:spPr>
            <a:xfrm>
              <a:off x="0" y="0"/>
              <a:ext cx="1777406" cy="261420"/>
            </a:xfrm>
            <a:custGeom>
              <a:avLst/>
              <a:gdLst/>
              <a:ahLst/>
              <a:cxnLst/>
              <a:rect l="l" t="t" r="r" b="b"/>
              <a:pathLst>
                <a:path w="1777406" h="261420">
                  <a:moveTo>
                    <a:pt x="114719" y="0"/>
                  </a:moveTo>
                  <a:lnTo>
                    <a:pt x="1662686" y="0"/>
                  </a:lnTo>
                  <a:cubicBezTo>
                    <a:pt x="1726044" y="0"/>
                    <a:pt x="1777406" y="51362"/>
                    <a:pt x="1777406" y="114719"/>
                  </a:cubicBezTo>
                  <a:lnTo>
                    <a:pt x="1777406" y="146701"/>
                  </a:lnTo>
                  <a:cubicBezTo>
                    <a:pt x="1777406" y="177127"/>
                    <a:pt x="1765319" y="206306"/>
                    <a:pt x="1743805" y="227820"/>
                  </a:cubicBezTo>
                  <a:cubicBezTo>
                    <a:pt x="1722291" y="249334"/>
                    <a:pt x="1693112" y="261420"/>
                    <a:pt x="1662686" y="261420"/>
                  </a:cubicBezTo>
                  <a:lnTo>
                    <a:pt x="114719" y="261420"/>
                  </a:lnTo>
                  <a:cubicBezTo>
                    <a:pt x="84294" y="261420"/>
                    <a:pt x="55114" y="249334"/>
                    <a:pt x="33600" y="227820"/>
                  </a:cubicBezTo>
                  <a:cubicBezTo>
                    <a:pt x="12086" y="206306"/>
                    <a:pt x="0" y="177127"/>
                    <a:pt x="0" y="146701"/>
                  </a:cubicBezTo>
                  <a:lnTo>
                    <a:pt x="0" y="114719"/>
                  </a:lnTo>
                  <a:cubicBezTo>
                    <a:pt x="0" y="84294"/>
                    <a:pt x="12086" y="55114"/>
                    <a:pt x="33600" y="33600"/>
                  </a:cubicBezTo>
                  <a:cubicBezTo>
                    <a:pt x="55114" y="12086"/>
                    <a:pt x="84294" y="0"/>
                    <a:pt x="114719" y="0"/>
                  </a:cubicBezTo>
                  <a:close/>
                </a:path>
              </a:pathLst>
            </a:custGeom>
            <a:solidFill>
              <a:srgbClr val="74F05A"/>
            </a:solidFill>
            <a:ln w="38100" cap="rnd">
              <a:solidFill>
                <a:srgbClr val="000000"/>
              </a:solidFill>
              <a:prstDash val="solid"/>
              <a:round/>
            </a:ln>
          </p:spPr>
        </p:sp>
        <p:sp>
          <p:nvSpPr>
            <p:cNvPr id="25" name="TextBox 25"/>
            <p:cNvSpPr txBox="1"/>
            <p:nvPr/>
          </p:nvSpPr>
          <p:spPr>
            <a:xfrm>
              <a:off x="0" y="-38100"/>
              <a:ext cx="1777406" cy="299520"/>
            </a:xfrm>
            <a:prstGeom prst="rect">
              <a:avLst/>
            </a:prstGeom>
          </p:spPr>
          <p:txBody>
            <a:bodyPr lIns="50800" tIns="50800" rIns="50800" bIns="50800" rtlCol="0" anchor="ctr"/>
            <a:lstStyle/>
            <a:p>
              <a:pPr algn="ctr">
                <a:lnSpc>
                  <a:spcPts val="2660"/>
                </a:lnSpc>
                <a:spcBef>
                  <a:spcPct val="0"/>
                </a:spcBef>
              </a:pPr>
            </a:p>
          </p:txBody>
        </p:sp>
      </p:grpSp>
      <p:sp>
        <p:nvSpPr>
          <p:cNvPr id="26" name="TextBox 26"/>
          <p:cNvSpPr txBox="1"/>
          <p:nvPr/>
        </p:nvSpPr>
        <p:spPr>
          <a:xfrm>
            <a:off x="2482562" y="5643291"/>
            <a:ext cx="6082110" cy="596901"/>
          </a:xfrm>
          <a:prstGeom prst="rect">
            <a:avLst/>
          </a:prstGeom>
        </p:spPr>
        <p:txBody>
          <a:bodyPr lIns="0" tIns="0" rIns="0" bIns="0" rtlCol="0" anchor="t">
            <a:spAutoFit/>
          </a:bodyPr>
          <a:lstStyle/>
          <a:p>
            <a:pPr marL="0" lvl="0" indent="0" algn="ctr">
              <a:lnSpc>
                <a:spcPts val="4900"/>
              </a:lnSpc>
              <a:spcBef>
                <a:spcPct val="0"/>
              </a:spcBef>
            </a:pPr>
            <a:r>
              <a:rPr lang="en-US" sz="3500" b="1">
                <a:solidFill>
                  <a:srgbClr val="000000"/>
                </a:solidFill>
                <a:latin typeface="DM Sans Bold"/>
                <a:ea typeface="DM Sans Bold"/>
                <a:cs typeface="DM Sans Bold"/>
                <a:sym typeface="DM Sans Bold"/>
              </a:rPr>
              <a:t>Voice inp</a:t>
            </a:r>
            <a:r>
              <a:rPr lang="en-US" sz="3500" b="1" u="none" strike="noStrike">
                <a:solidFill>
                  <a:srgbClr val="000000"/>
                </a:solidFill>
                <a:latin typeface="DM Sans Bold"/>
                <a:ea typeface="DM Sans Bold"/>
                <a:cs typeface="DM Sans Bold"/>
                <a:sym typeface="DM Sans Bold"/>
              </a:rPr>
              <a:t>u</a:t>
            </a:r>
            <a:r>
              <a:rPr lang="en-US" sz="3500" b="1" u="none" strike="noStrike">
                <a:solidFill>
                  <a:srgbClr val="000000"/>
                </a:solidFill>
                <a:latin typeface="DM Sans Bold"/>
                <a:ea typeface="DM Sans Bold"/>
                <a:cs typeface="DM Sans Bold"/>
                <a:sym typeface="DM Sans Bold"/>
              </a:rPr>
              <a:t>t (Eng</a:t>
            </a:r>
            <a:r>
              <a:rPr lang="en-US" sz="3500" b="1" u="none" strike="noStrike">
                <a:solidFill>
                  <a:srgbClr val="000000"/>
                </a:solidFill>
                <a:latin typeface="DM Sans Bold"/>
                <a:ea typeface="DM Sans Bold"/>
                <a:cs typeface="DM Sans Bold"/>
                <a:sym typeface="DM Sans Bold"/>
              </a:rPr>
              <a:t>l</a:t>
            </a:r>
            <a:r>
              <a:rPr lang="en-US" sz="3500" b="1" u="none" strike="noStrike">
                <a:solidFill>
                  <a:srgbClr val="000000"/>
                </a:solidFill>
                <a:latin typeface="DM Sans Bold"/>
                <a:ea typeface="DM Sans Bold"/>
                <a:cs typeface="DM Sans Bold"/>
                <a:sym typeface="DM Sans Bold"/>
              </a:rPr>
              <a:t>i</a:t>
            </a:r>
            <a:r>
              <a:rPr lang="en-US" sz="3500" b="1" u="none" strike="noStrike">
                <a:solidFill>
                  <a:srgbClr val="000000"/>
                </a:solidFill>
                <a:latin typeface="DM Sans Bold"/>
                <a:ea typeface="DM Sans Bold"/>
                <a:cs typeface="DM Sans Bold"/>
                <a:sym typeface="DM Sans Bold"/>
              </a:rPr>
              <a:t>s</a:t>
            </a:r>
            <a:r>
              <a:rPr lang="en-US" sz="3500" b="1" u="none" strike="noStrike">
                <a:solidFill>
                  <a:srgbClr val="000000"/>
                </a:solidFill>
                <a:latin typeface="DM Sans Bold"/>
                <a:ea typeface="DM Sans Bold"/>
                <a:cs typeface="DM Sans Bold"/>
                <a:sym typeface="DM Sans Bold"/>
              </a:rPr>
              <a:t>h,</a:t>
            </a:r>
            <a:r>
              <a:rPr lang="en-US" sz="3500" b="1" u="none" strike="noStrike">
                <a:solidFill>
                  <a:srgbClr val="000000"/>
                </a:solidFill>
                <a:latin typeface="DM Sans Bold"/>
                <a:ea typeface="DM Sans Bold"/>
                <a:cs typeface="DM Sans Bold"/>
                <a:sym typeface="DM Sans Bold"/>
              </a:rPr>
              <a:t> </a:t>
            </a:r>
            <a:r>
              <a:rPr lang="en-US" sz="3500" b="1" u="none" strike="noStrike">
                <a:solidFill>
                  <a:srgbClr val="000000"/>
                </a:solidFill>
                <a:latin typeface="DM Sans Bold"/>
                <a:ea typeface="DM Sans Bold"/>
                <a:cs typeface="DM Sans Bold"/>
                <a:sym typeface="DM Sans Bold"/>
              </a:rPr>
              <a:t>P</a:t>
            </a:r>
            <a:r>
              <a:rPr lang="en-US" sz="3500" b="1" u="none" strike="noStrike">
                <a:solidFill>
                  <a:srgbClr val="000000"/>
                </a:solidFill>
                <a:latin typeface="DM Sans Bold"/>
                <a:ea typeface="DM Sans Bold"/>
                <a:cs typeface="DM Sans Bold"/>
                <a:sym typeface="DM Sans Bold"/>
              </a:rPr>
              <a:t>i</a:t>
            </a:r>
            <a:r>
              <a:rPr lang="en-US" sz="3500" b="1" u="none" strike="noStrike">
                <a:solidFill>
                  <a:srgbClr val="000000"/>
                </a:solidFill>
                <a:latin typeface="DM Sans Bold"/>
                <a:ea typeface="DM Sans Bold"/>
                <a:cs typeface="DM Sans Bold"/>
                <a:sym typeface="DM Sans Bold"/>
              </a:rPr>
              <a:t>dgin),</a:t>
            </a:r>
            <a:endParaRPr lang="en-US" sz="3500" b="1" u="none" strike="noStrike">
              <a:solidFill>
                <a:srgbClr val="000000"/>
              </a:solidFill>
              <a:latin typeface="DM Sans Bold"/>
              <a:ea typeface="DM Sans Bold"/>
              <a:cs typeface="DM Sans Bold"/>
              <a:sym typeface="DM Sans Bold"/>
            </a:endParaRPr>
          </a:p>
        </p:txBody>
      </p:sp>
      <p:sp>
        <p:nvSpPr>
          <p:cNvPr id="27" name="TextBox 27"/>
          <p:cNvSpPr txBox="1"/>
          <p:nvPr/>
        </p:nvSpPr>
        <p:spPr>
          <a:xfrm>
            <a:off x="3321639" y="6836906"/>
            <a:ext cx="4403954" cy="653417"/>
          </a:xfrm>
          <a:prstGeom prst="rect">
            <a:avLst/>
          </a:prstGeom>
        </p:spPr>
        <p:txBody>
          <a:bodyPr lIns="0" tIns="0" rIns="0" bIns="0" rtlCol="0" anchor="t">
            <a:spAutoFit/>
          </a:bodyPr>
          <a:lstStyle/>
          <a:p>
            <a:pPr marL="0" lvl="0" indent="0" algn="ctr">
              <a:lnSpc>
                <a:spcPts val="5460"/>
              </a:lnSpc>
              <a:spcBef>
                <a:spcPct val="0"/>
              </a:spcBef>
            </a:pPr>
            <a:r>
              <a:rPr lang="en-US" sz="3900" b="1">
                <a:solidFill>
                  <a:srgbClr val="000000"/>
                </a:solidFill>
                <a:latin typeface="DM Sans Bold"/>
                <a:ea typeface="DM Sans Bold"/>
                <a:cs typeface="DM Sans Bold"/>
                <a:sym typeface="DM Sans Bold"/>
              </a:rPr>
              <a:t>Off</a:t>
            </a:r>
            <a:r>
              <a:rPr lang="en-US" sz="3900" b="1" u="none" strike="noStrike">
                <a:solidFill>
                  <a:srgbClr val="000000"/>
                </a:solidFill>
                <a:latin typeface="DM Sans Bold"/>
                <a:ea typeface="DM Sans Bold"/>
                <a:cs typeface="DM Sans Bold"/>
                <a:sym typeface="DM Sans Bold"/>
              </a:rPr>
              <a:t>l</a:t>
            </a:r>
            <a:r>
              <a:rPr lang="en-US" sz="3900" b="1" u="none" strike="noStrike">
                <a:solidFill>
                  <a:srgbClr val="000000"/>
                </a:solidFill>
                <a:latin typeface="DM Sans Bold"/>
                <a:ea typeface="DM Sans Bold"/>
                <a:cs typeface="DM Sans Bold"/>
                <a:sym typeface="DM Sans Bold"/>
              </a:rPr>
              <a:t>ine</a:t>
            </a:r>
            <a:r>
              <a:rPr lang="en-US" sz="3900" b="1" u="none" strike="noStrike">
                <a:solidFill>
                  <a:srgbClr val="000000"/>
                </a:solidFill>
                <a:latin typeface="DM Sans Bold"/>
                <a:ea typeface="DM Sans Bold"/>
                <a:cs typeface="DM Sans Bold"/>
                <a:sym typeface="DM Sans Bold"/>
              </a:rPr>
              <a:t> </a:t>
            </a:r>
            <a:r>
              <a:rPr lang="en-US" sz="3900" b="1" u="none" strike="noStrike">
                <a:solidFill>
                  <a:srgbClr val="000000"/>
                </a:solidFill>
                <a:latin typeface="DM Sans Bold"/>
                <a:ea typeface="DM Sans Bold"/>
                <a:cs typeface="DM Sans Bold"/>
                <a:sym typeface="DM Sans Bold"/>
              </a:rPr>
              <a:t>mode</a:t>
            </a:r>
            <a:endParaRPr lang="en-US" sz="3900" b="1" u="none" strike="noStrike">
              <a:solidFill>
                <a:srgbClr val="000000"/>
              </a:solidFill>
              <a:latin typeface="DM Sans Bold"/>
              <a:ea typeface="DM Sans Bold"/>
              <a:cs typeface="DM Sans Bold"/>
              <a:sym typeface="DM Sans Bold"/>
            </a:endParaRPr>
          </a:p>
        </p:txBody>
      </p:sp>
      <p:sp>
        <p:nvSpPr>
          <p:cNvPr id="28" name="TextBox 28"/>
          <p:cNvSpPr txBox="1"/>
          <p:nvPr/>
        </p:nvSpPr>
        <p:spPr>
          <a:xfrm>
            <a:off x="2743200" y="7926070"/>
            <a:ext cx="6025515" cy="878840"/>
          </a:xfrm>
          <a:prstGeom prst="rect">
            <a:avLst/>
          </a:prstGeom>
        </p:spPr>
        <p:txBody>
          <a:bodyPr wrap="square" lIns="0" tIns="0" rIns="0" bIns="0" rtlCol="0" anchor="t">
            <a:noAutofit/>
          </a:bodyPr>
          <a:lstStyle/>
          <a:p>
            <a:pPr marL="0" lvl="0" indent="0" algn="ctr">
              <a:lnSpc>
                <a:spcPts val="5460"/>
              </a:lnSpc>
              <a:spcBef>
                <a:spcPct val="0"/>
              </a:spcBef>
            </a:pPr>
            <a:r>
              <a:rPr lang="en-US" sz="3900" b="1">
                <a:solidFill>
                  <a:srgbClr val="000000"/>
                </a:solidFill>
                <a:latin typeface="DM Sans Bold"/>
                <a:ea typeface="DM Sans Bold"/>
                <a:cs typeface="DM Sans Bold"/>
                <a:sym typeface="DM Sans Bold"/>
              </a:rPr>
              <a:t>Smart debt</a:t>
            </a:r>
            <a:r>
              <a:rPr lang="en-US" sz="3900" b="1" u="none" strike="noStrike">
                <a:solidFill>
                  <a:srgbClr val="000000"/>
                </a:solidFill>
                <a:latin typeface="DM Sans Bold"/>
                <a:ea typeface="DM Sans Bold"/>
                <a:cs typeface="DM Sans Bold"/>
                <a:sym typeface="DM Sans Bold"/>
              </a:rPr>
              <a:t> </a:t>
            </a:r>
            <a:r>
              <a:rPr lang="en-US" sz="3900" b="1">
                <a:solidFill>
                  <a:srgbClr val="000000"/>
                </a:solidFill>
                <a:latin typeface="DM Sans Bold"/>
                <a:ea typeface="DM Sans Bold"/>
                <a:cs typeface="DM Sans Bold"/>
                <a:sym typeface="DM Sans Bold"/>
              </a:rPr>
              <a:t>reminders</a:t>
            </a:r>
            <a:endParaRPr lang="en-US" sz="3900" b="1" u="none" strike="noStrike">
              <a:solidFill>
                <a:srgbClr val="000000"/>
              </a:solidFill>
              <a:latin typeface="DM Sans Bold"/>
              <a:ea typeface="DM Sans Bold"/>
              <a:cs typeface="DM Sans Bold"/>
              <a:sym typeface="DM Sans Bold"/>
            </a:endParaRPr>
          </a:p>
          <a:p>
            <a:pPr marL="0" lvl="0" indent="0" algn="ctr">
              <a:lnSpc>
                <a:spcPts val="5460"/>
              </a:lnSpc>
              <a:spcBef>
                <a:spcPct val="0"/>
              </a:spcBef>
            </a:pPr>
            <a:endParaRPr lang="en-US" sz="3900" b="1" u="none" strike="noStrike">
              <a:solidFill>
                <a:srgbClr val="000000"/>
              </a:solidFill>
              <a:latin typeface="DM Sans Bold"/>
              <a:ea typeface="DM Sans Bold"/>
              <a:cs typeface="DM Sans Bold"/>
              <a:sym typeface="DM Sans Bold"/>
            </a:endParaRPr>
          </a:p>
        </p:txBody>
      </p:sp>
      <p:sp>
        <p:nvSpPr>
          <p:cNvPr id="29" name="TextBox 29"/>
          <p:cNvSpPr txBox="1"/>
          <p:nvPr/>
        </p:nvSpPr>
        <p:spPr>
          <a:xfrm>
            <a:off x="9311640" y="5668010"/>
            <a:ext cx="6358255" cy="1184910"/>
          </a:xfrm>
          <a:prstGeom prst="rect">
            <a:avLst/>
          </a:prstGeom>
        </p:spPr>
        <p:txBody>
          <a:bodyPr wrap="square" lIns="0" tIns="0" rIns="0" bIns="0" rtlCol="0" anchor="t">
            <a:spAutoFit/>
          </a:bodyPr>
          <a:lstStyle/>
          <a:p>
            <a:pPr marL="0" lvl="0" indent="0" algn="ctr">
              <a:lnSpc>
                <a:spcPts val="4620"/>
              </a:lnSpc>
              <a:spcBef>
                <a:spcPct val="0"/>
              </a:spcBef>
            </a:pPr>
            <a:r>
              <a:rPr lang="en-US" sz="3300" b="1">
                <a:solidFill>
                  <a:srgbClr val="000000"/>
                </a:solidFill>
                <a:latin typeface="DM Sans Bold"/>
                <a:ea typeface="DM Sans Bold"/>
                <a:cs typeface="DM Sans Bold"/>
                <a:sym typeface="DM Sans Bold"/>
              </a:rPr>
              <a:t>Ca</a:t>
            </a:r>
            <a:r>
              <a:rPr lang="en-US" sz="3300" b="1" u="none" strike="noStrike">
                <a:solidFill>
                  <a:srgbClr val="000000"/>
                </a:solidFill>
                <a:latin typeface="DM Sans Bold"/>
                <a:ea typeface="DM Sans Bold"/>
                <a:cs typeface="DM Sans Bold"/>
                <a:sym typeface="DM Sans Bold"/>
              </a:rPr>
              <a:t>sh</a:t>
            </a:r>
            <a:r>
              <a:rPr lang="en-US" sz="3300" b="1" u="none" strike="noStrike">
                <a:solidFill>
                  <a:srgbClr val="000000"/>
                </a:solidFill>
                <a:latin typeface="DM Sans Bold"/>
                <a:ea typeface="DM Sans Bold"/>
                <a:cs typeface="DM Sans Bold"/>
                <a:sym typeface="DM Sans Bold"/>
              </a:rPr>
              <a:t> vs Mobi</a:t>
            </a:r>
            <a:r>
              <a:rPr lang="en-US" sz="3300" b="1" u="none" strike="noStrike">
                <a:solidFill>
                  <a:srgbClr val="000000"/>
                </a:solidFill>
                <a:latin typeface="DM Sans Bold"/>
                <a:ea typeface="DM Sans Bold"/>
                <a:cs typeface="DM Sans Bold"/>
                <a:sym typeface="DM Sans Bold"/>
              </a:rPr>
              <a:t>le Money </a:t>
            </a:r>
            <a:r>
              <a:rPr lang="en-US" sz="3300" b="1">
                <a:solidFill>
                  <a:srgbClr val="000000"/>
                </a:solidFill>
                <a:latin typeface="DM Sans Bold"/>
                <a:ea typeface="DM Sans Bold"/>
                <a:cs typeface="DM Sans Bold"/>
                <a:sym typeface="DM Sans Bold"/>
              </a:rPr>
              <a:t>tracking</a:t>
            </a:r>
            <a:endParaRPr lang="en-US" sz="3300" b="1" u="none" strike="noStrike">
              <a:solidFill>
                <a:srgbClr val="000000"/>
              </a:solidFill>
              <a:latin typeface="DM Sans Bold"/>
              <a:ea typeface="DM Sans Bold"/>
              <a:cs typeface="DM Sans Bold"/>
              <a:sym typeface="DM Sans Bold"/>
            </a:endParaRPr>
          </a:p>
          <a:p>
            <a:pPr marL="0" lvl="0" indent="0" algn="ctr">
              <a:lnSpc>
                <a:spcPts val="4620"/>
              </a:lnSpc>
              <a:spcBef>
                <a:spcPct val="0"/>
              </a:spcBef>
            </a:pPr>
            <a:endParaRPr lang="en-US" sz="3300" b="1" u="none" strike="noStrike">
              <a:solidFill>
                <a:srgbClr val="000000"/>
              </a:solidFill>
              <a:latin typeface="DM Sans Bold"/>
              <a:ea typeface="DM Sans Bold"/>
              <a:cs typeface="DM Sans Bold"/>
              <a:sym typeface="DM Sans Bold"/>
            </a:endParaRPr>
          </a:p>
        </p:txBody>
      </p:sp>
      <p:sp>
        <p:nvSpPr>
          <p:cNvPr id="30" name="TextBox 30"/>
          <p:cNvSpPr txBox="1"/>
          <p:nvPr/>
        </p:nvSpPr>
        <p:spPr>
          <a:xfrm>
            <a:off x="9220200" y="6805930"/>
            <a:ext cx="6626225" cy="1201420"/>
          </a:xfrm>
          <a:prstGeom prst="rect">
            <a:avLst/>
          </a:prstGeom>
        </p:spPr>
        <p:txBody>
          <a:bodyPr wrap="square" lIns="0" tIns="0" rIns="0" bIns="0" rtlCol="0" anchor="t">
            <a:noAutofit/>
          </a:bodyPr>
          <a:lstStyle/>
          <a:p>
            <a:pPr marL="0" lvl="0" indent="0" algn="ctr">
              <a:lnSpc>
                <a:spcPts val="5460"/>
              </a:lnSpc>
              <a:spcBef>
                <a:spcPct val="0"/>
              </a:spcBef>
            </a:pPr>
            <a:r>
              <a:rPr lang="en-US" sz="3900" b="1">
                <a:solidFill>
                  <a:srgbClr val="000000"/>
                </a:solidFill>
                <a:latin typeface="DM Sans Bold"/>
                <a:ea typeface="DM Sans Bold"/>
                <a:cs typeface="DM Sans Bold"/>
                <a:sym typeface="DM Sans Bold"/>
              </a:rPr>
              <a:t>Dai</a:t>
            </a:r>
            <a:r>
              <a:rPr lang="en-US" sz="3900" b="1" u="none" strike="noStrike">
                <a:solidFill>
                  <a:srgbClr val="000000"/>
                </a:solidFill>
                <a:latin typeface="DM Sans Bold"/>
                <a:ea typeface="DM Sans Bold"/>
                <a:cs typeface="DM Sans Bold"/>
                <a:sym typeface="DM Sans Bold"/>
              </a:rPr>
              <a:t>ly/Weekly </a:t>
            </a:r>
            <a:r>
              <a:rPr lang="en-US" sz="3900" b="1">
                <a:solidFill>
                  <a:srgbClr val="000000"/>
                </a:solidFill>
                <a:latin typeface="DM Sans Bold"/>
                <a:ea typeface="DM Sans Bold"/>
                <a:cs typeface="DM Sans Bold"/>
                <a:sym typeface="DM Sans Bold"/>
              </a:rPr>
              <a:t>summaries</a:t>
            </a:r>
            <a:endParaRPr lang="en-US" sz="3900" b="1" u="none" strike="noStrike">
              <a:solidFill>
                <a:srgbClr val="000000"/>
              </a:solidFill>
              <a:latin typeface="DM Sans Bold"/>
              <a:ea typeface="DM Sans Bold"/>
              <a:cs typeface="DM Sans Bold"/>
              <a:sym typeface="DM Sans Bold"/>
            </a:endParaRPr>
          </a:p>
          <a:p>
            <a:pPr marL="0" lvl="0" indent="0" algn="ctr">
              <a:lnSpc>
                <a:spcPts val="5460"/>
              </a:lnSpc>
              <a:spcBef>
                <a:spcPct val="0"/>
              </a:spcBef>
            </a:pPr>
            <a:endParaRPr lang="en-US" sz="3900" b="1" u="none" strike="noStrike">
              <a:solidFill>
                <a:srgbClr val="000000"/>
              </a:solidFill>
              <a:latin typeface="DM Sans Bold"/>
              <a:ea typeface="DM Sans Bold"/>
              <a:cs typeface="DM Sans Bold"/>
              <a:sym typeface="DM Sans Bold"/>
            </a:endParaRPr>
          </a:p>
        </p:txBody>
      </p:sp>
      <p:sp>
        <p:nvSpPr>
          <p:cNvPr id="31" name="TextBox 31"/>
          <p:cNvSpPr txBox="1"/>
          <p:nvPr/>
        </p:nvSpPr>
        <p:spPr>
          <a:xfrm>
            <a:off x="9982200" y="8007350"/>
            <a:ext cx="5196205" cy="699770"/>
          </a:xfrm>
          <a:prstGeom prst="rect">
            <a:avLst/>
          </a:prstGeom>
        </p:spPr>
        <p:txBody>
          <a:bodyPr wrap="square" lIns="0" tIns="0" rIns="0" bIns="0" rtlCol="0" anchor="t">
            <a:spAutoFit/>
          </a:bodyPr>
          <a:lstStyle/>
          <a:p>
            <a:pPr marL="0" lvl="0" indent="0" algn="ctr">
              <a:lnSpc>
                <a:spcPts val="5460"/>
              </a:lnSpc>
              <a:spcBef>
                <a:spcPct val="0"/>
              </a:spcBef>
            </a:pPr>
            <a:r>
              <a:rPr lang="en-US" sz="3900" b="1">
                <a:solidFill>
                  <a:srgbClr val="000000"/>
                </a:solidFill>
                <a:latin typeface="DM Sans Bold"/>
                <a:ea typeface="DM Sans Bold"/>
                <a:cs typeface="DM Sans Bold"/>
                <a:sym typeface="DM Sans Bold"/>
              </a:rPr>
              <a:t>What</a:t>
            </a:r>
            <a:r>
              <a:rPr lang="en-US" sz="3900" b="1" u="none" strike="noStrike">
                <a:solidFill>
                  <a:srgbClr val="000000"/>
                </a:solidFill>
                <a:latin typeface="DM Sans Bold"/>
                <a:ea typeface="DM Sans Bold"/>
                <a:cs typeface="DM Sans Bold"/>
                <a:sym typeface="DM Sans Bold"/>
              </a:rPr>
              <a:t>sApp </a:t>
            </a:r>
            <a:r>
              <a:rPr lang="en-US" sz="3900" b="1">
                <a:solidFill>
                  <a:srgbClr val="000000"/>
                </a:solidFill>
                <a:latin typeface="DM Sans Bold"/>
                <a:ea typeface="DM Sans Bold"/>
                <a:cs typeface="DM Sans Bold"/>
                <a:sym typeface="DM Sans Bold"/>
              </a:rPr>
              <a:t>reports</a:t>
            </a:r>
            <a:endParaRPr lang="en-US" sz="3900" b="1" u="none" strike="noStrike">
              <a:solidFill>
                <a:srgbClr val="000000"/>
              </a:solidFill>
              <a:latin typeface="DM Sans Bold"/>
              <a:ea typeface="DM Sans Bold"/>
              <a:cs typeface="DM Sans Bold"/>
              <a:sym typeface="DM Sans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Freeform 2"/>
          <p:cNvSpPr/>
          <p:nvPr/>
        </p:nvSpPr>
        <p:spPr>
          <a:xfrm rot="-10800000">
            <a:off x="4454088" y="6371902"/>
            <a:ext cx="6912612" cy="7035738"/>
          </a:xfrm>
          <a:custGeom>
            <a:avLst/>
            <a:gdLst/>
            <a:ahLst/>
            <a:cxnLst/>
            <a:rect l="l" t="t" r="r" b="b"/>
            <a:pathLst>
              <a:path w="6912612" h="7035738">
                <a:moveTo>
                  <a:pt x="0" y="0"/>
                </a:moveTo>
                <a:lnTo>
                  <a:pt x="6912612" y="0"/>
                </a:lnTo>
                <a:lnTo>
                  <a:pt x="6912612" y="7035738"/>
                </a:lnTo>
                <a:lnTo>
                  <a:pt x="0" y="70357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8408030" y="1028700"/>
            <a:ext cx="14828108" cy="8229600"/>
          </a:xfrm>
          <a:custGeom>
            <a:avLst/>
            <a:gdLst/>
            <a:ahLst/>
            <a:cxnLst/>
            <a:rect l="l" t="t" r="r" b="b"/>
            <a:pathLst>
              <a:path w="14828108" h="8229600">
                <a:moveTo>
                  <a:pt x="0" y="0"/>
                </a:moveTo>
                <a:lnTo>
                  <a:pt x="14828108" y="0"/>
                </a:lnTo>
                <a:lnTo>
                  <a:pt x="14828108" y="8229600"/>
                </a:lnTo>
                <a:lnTo>
                  <a:pt x="0" y="8229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454088" y="-5825037"/>
            <a:ext cx="8908175" cy="9066845"/>
          </a:xfrm>
          <a:custGeom>
            <a:avLst/>
            <a:gdLst/>
            <a:ahLst/>
            <a:cxnLst/>
            <a:rect l="l" t="t" r="r" b="b"/>
            <a:pathLst>
              <a:path w="8908175" h="9066845">
                <a:moveTo>
                  <a:pt x="0" y="0"/>
                </a:moveTo>
                <a:lnTo>
                  <a:pt x="8908176" y="0"/>
                </a:lnTo>
                <a:lnTo>
                  <a:pt x="8908176" y="9066845"/>
                </a:lnTo>
                <a:lnTo>
                  <a:pt x="0" y="90668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a:off x="6048077" y="1434563"/>
            <a:ext cx="3095923" cy="1807245"/>
          </a:xfrm>
          <a:custGeom>
            <a:avLst/>
            <a:gdLst/>
            <a:ahLst/>
            <a:cxnLst/>
            <a:rect l="l" t="t" r="r" b="b"/>
            <a:pathLst>
              <a:path w="3095923" h="1807245">
                <a:moveTo>
                  <a:pt x="0" y="0"/>
                </a:moveTo>
                <a:lnTo>
                  <a:pt x="3095923" y="0"/>
                </a:lnTo>
                <a:lnTo>
                  <a:pt x="3095923" y="1807245"/>
                </a:lnTo>
                <a:lnTo>
                  <a:pt x="0" y="18072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6295806" y="2369285"/>
            <a:ext cx="5007457" cy="5548429"/>
          </a:xfrm>
          <a:custGeom>
            <a:avLst/>
            <a:gdLst/>
            <a:ahLst/>
            <a:cxnLst/>
            <a:rect l="l" t="t" r="r" b="b"/>
            <a:pathLst>
              <a:path w="5007457" h="5548429">
                <a:moveTo>
                  <a:pt x="0" y="0"/>
                </a:moveTo>
                <a:lnTo>
                  <a:pt x="5007458" y="0"/>
                </a:lnTo>
                <a:lnTo>
                  <a:pt x="5007458" y="5548430"/>
                </a:lnTo>
                <a:lnTo>
                  <a:pt x="0" y="55484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11005868" y="1386938"/>
            <a:ext cx="7002193" cy="7272047"/>
          </a:xfrm>
          <a:prstGeom prst="rect">
            <a:avLst/>
          </a:prstGeom>
        </p:spPr>
        <p:txBody>
          <a:bodyPr lIns="0" tIns="0" rIns="0" bIns="0" rtlCol="0" anchor="t">
            <a:spAutoFit/>
          </a:bodyPr>
          <a:lstStyle/>
          <a:p>
            <a:pPr algn="just">
              <a:lnSpc>
                <a:spcPts val="3430"/>
              </a:lnSpc>
            </a:pPr>
            <a:r>
              <a:rPr lang="en-US" sz="2450" b="1">
                <a:solidFill>
                  <a:srgbClr val="08021B"/>
                </a:solidFill>
                <a:latin typeface="DM Sans Bold"/>
                <a:ea typeface="DM Sans Bold"/>
                <a:cs typeface="DM Sans Bold"/>
                <a:sym typeface="DM Sans Bold"/>
              </a:rPr>
              <a:t>CashFlow is uniquely built for Africa’s informal traders — the market women, barbers, tailors, and mechanics who keep the economy running but are excluded from digital finance. Unlike typical finance apps, it requires no typing, no spreadsheets, and no constant internet connection. Users simply speak naturally in English, Pidgin, or Yoruba, and CashFlow understands, records, and organizes their transactions automatically. By turning everyday speech into structured financial data, the app not only helps traders manage their cash flow effortlessly but also builds a digital credit history that can unlock future access to microloans and financial growth opportunities. In short, CashFlow speaks their language — and helps their business grow.</a:t>
            </a:r>
            <a:endParaRPr lang="en-US" sz="2450" b="1">
              <a:solidFill>
                <a:srgbClr val="08021B"/>
              </a:solidFill>
              <a:latin typeface="DM Sans Bold"/>
              <a:ea typeface="DM Sans Bold"/>
              <a:cs typeface="DM Sans Bold"/>
              <a:sym typeface="DM Sans Bold"/>
            </a:endParaRPr>
          </a:p>
        </p:txBody>
      </p:sp>
      <p:sp>
        <p:nvSpPr>
          <p:cNvPr id="8" name="TextBox 8"/>
          <p:cNvSpPr txBox="1"/>
          <p:nvPr/>
        </p:nvSpPr>
        <p:spPr>
          <a:xfrm>
            <a:off x="109177" y="3375158"/>
            <a:ext cx="6186629" cy="2976881"/>
          </a:xfrm>
          <a:prstGeom prst="rect">
            <a:avLst/>
          </a:prstGeom>
        </p:spPr>
        <p:txBody>
          <a:bodyPr lIns="0" tIns="0" rIns="0" bIns="0" rtlCol="0" anchor="t">
            <a:spAutoFit/>
          </a:bodyPr>
          <a:lstStyle/>
          <a:p>
            <a:pPr algn="l">
              <a:lnSpc>
                <a:spcPts val="7700"/>
              </a:lnSpc>
            </a:pPr>
            <a:r>
              <a:rPr lang="en-US" sz="7700">
                <a:solidFill>
                  <a:srgbClr val="FFCD22"/>
                </a:solidFill>
                <a:latin typeface="Gulfs Display" panose="00000500000000000000"/>
                <a:ea typeface="Gulfs Display" panose="00000500000000000000"/>
                <a:cs typeface="Gulfs Display" panose="00000500000000000000"/>
                <a:sym typeface="Gulfs Display" panose="00000500000000000000"/>
              </a:rPr>
              <a:t>WHY IT’S DIFFERENT</a:t>
            </a:r>
            <a:endParaRPr lang="en-US" sz="7700">
              <a:solidFill>
                <a:srgbClr val="FFCD22"/>
              </a:solidFill>
              <a:latin typeface="Gulfs Display" panose="00000500000000000000"/>
              <a:ea typeface="Gulfs Display" panose="00000500000000000000"/>
              <a:cs typeface="Gulfs Display" panose="00000500000000000000"/>
              <a:sym typeface="Gulfs Display" panose="00000500000000000000"/>
            </a:endParaRPr>
          </a:p>
          <a:p>
            <a:pPr algn="l">
              <a:lnSpc>
                <a:spcPts val="7700"/>
              </a:lnSpc>
            </a:pPr>
          </a:p>
        </p:txBody>
      </p:sp>
      <p:sp>
        <p:nvSpPr>
          <p:cNvPr id="9" name="Freeform 9"/>
          <p:cNvSpPr/>
          <p:nvPr/>
        </p:nvSpPr>
        <p:spPr>
          <a:xfrm>
            <a:off x="739040" y="7014092"/>
            <a:ext cx="3095923" cy="1807245"/>
          </a:xfrm>
          <a:custGeom>
            <a:avLst/>
            <a:gdLst/>
            <a:ahLst/>
            <a:cxnLst/>
            <a:rect l="l" t="t" r="r" b="b"/>
            <a:pathLst>
              <a:path w="3095923" h="1807245">
                <a:moveTo>
                  <a:pt x="0" y="0"/>
                </a:moveTo>
                <a:lnTo>
                  <a:pt x="3095923" y="0"/>
                </a:lnTo>
                <a:lnTo>
                  <a:pt x="3095923" y="1807245"/>
                </a:lnTo>
                <a:lnTo>
                  <a:pt x="0" y="18072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Freeform 2"/>
          <p:cNvSpPr/>
          <p:nvPr/>
        </p:nvSpPr>
        <p:spPr>
          <a:xfrm>
            <a:off x="-4454088" y="3778954"/>
            <a:ext cx="8908175" cy="9066845"/>
          </a:xfrm>
          <a:custGeom>
            <a:avLst/>
            <a:gdLst/>
            <a:ahLst/>
            <a:cxnLst/>
            <a:rect l="l" t="t" r="r" b="b"/>
            <a:pathLst>
              <a:path w="8908175" h="9066845">
                <a:moveTo>
                  <a:pt x="0" y="0"/>
                </a:moveTo>
                <a:lnTo>
                  <a:pt x="8908176" y="0"/>
                </a:lnTo>
                <a:lnTo>
                  <a:pt x="8908176" y="9066845"/>
                </a:lnTo>
                <a:lnTo>
                  <a:pt x="0" y="90668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161199" y="1250108"/>
            <a:ext cx="14828108" cy="8229600"/>
          </a:xfrm>
          <a:custGeom>
            <a:avLst/>
            <a:gdLst/>
            <a:ahLst/>
            <a:cxnLst/>
            <a:rect l="l" t="t" r="r" b="b"/>
            <a:pathLst>
              <a:path w="14828108" h="8229600">
                <a:moveTo>
                  <a:pt x="0" y="0"/>
                </a:moveTo>
                <a:lnTo>
                  <a:pt x="14828108" y="0"/>
                </a:lnTo>
                <a:lnTo>
                  <a:pt x="14828108" y="8229600"/>
                </a:lnTo>
                <a:lnTo>
                  <a:pt x="0" y="8229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0800000">
            <a:off x="10260726" y="-465708"/>
            <a:ext cx="11457162" cy="11661233"/>
          </a:xfrm>
          <a:custGeom>
            <a:avLst/>
            <a:gdLst/>
            <a:ahLst/>
            <a:cxnLst/>
            <a:rect l="l" t="t" r="r" b="b"/>
            <a:pathLst>
              <a:path w="11457162" h="11661233">
                <a:moveTo>
                  <a:pt x="0" y="0"/>
                </a:moveTo>
                <a:lnTo>
                  <a:pt x="11457162" y="0"/>
                </a:lnTo>
                <a:lnTo>
                  <a:pt x="11457162" y="11661233"/>
                </a:lnTo>
                <a:lnTo>
                  <a:pt x="0" y="1166123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a:off x="10260726" y="3422845"/>
            <a:ext cx="6606451" cy="5607225"/>
          </a:xfrm>
          <a:custGeom>
            <a:avLst/>
            <a:gdLst/>
            <a:ahLst/>
            <a:cxnLst/>
            <a:rect l="l" t="t" r="r" b="b"/>
            <a:pathLst>
              <a:path w="6606451" h="5607225">
                <a:moveTo>
                  <a:pt x="0" y="0"/>
                </a:moveTo>
                <a:lnTo>
                  <a:pt x="6606451" y="0"/>
                </a:lnTo>
                <a:lnTo>
                  <a:pt x="6606451" y="5607225"/>
                </a:lnTo>
                <a:lnTo>
                  <a:pt x="0" y="56072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3563951" y="964141"/>
            <a:ext cx="3095923" cy="1807245"/>
          </a:xfrm>
          <a:custGeom>
            <a:avLst/>
            <a:gdLst/>
            <a:ahLst/>
            <a:cxnLst/>
            <a:rect l="l" t="t" r="r" b="b"/>
            <a:pathLst>
              <a:path w="3095923" h="1807245">
                <a:moveTo>
                  <a:pt x="0" y="0"/>
                </a:moveTo>
                <a:lnTo>
                  <a:pt x="3095923" y="0"/>
                </a:lnTo>
                <a:lnTo>
                  <a:pt x="3095923" y="1807245"/>
                </a:lnTo>
                <a:lnTo>
                  <a:pt x="0" y="180724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a:off x="1661666" y="1250108"/>
            <a:ext cx="9808889" cy="8008192"/>
          </a:xfrm>
          <a:custGeom>
            <a:avLst/>
            <a:gdLst/>
            <a:ahLst/>
            <a:cxnLst/>
            <a:rect l="l" t="t" r="r" b="b"/>
            <a:pathLst>
              <a:path w="9808889" h="8008192">
                <a:moveTo>
                  <a:pt x="0" y="0"/>
                </a:moveTo>
                <a:lnTo>
                  <a:pt x="9808889" y="0"/>
                </a:lnTo>
                <a:lnTo>
                  <a:pt x="9808889" y="8008192"/>
                </a:lnTo>
                <a:lnTo>
                  <a:pt x="0" y="800819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TextBox 8"/>
          <p:cNvSpPr txBox="1"/>
          <p:nvPr/>
        </p:nvSpPr>
        <p:spPr>
          <a:xfrm>
            <a:off x="1994820" y="2001113"/>
            <a:ext cx="10486527" cy="1033781"/>
          </a:xfrm>
          <a:prstGeom prst="rect">
            <a:avLst/>
          </a:prstGeom>
        </p:spPr>
        <p:txBody>
          <a:bodyPr lIns="0" tIns="0" rIns="0" bIns="0" rtlCol="0" anchor="t">
            <a:spAutoFit/>
          </a:bodyPr>
          <a:lstStyle/>
          <a:p>
            <a:pPr algn="l">
              <a:lnSpc>
                <a:spcPts val="7700"/>
              </a:lnSpc>
            </a:pPr>
            <a:r>
              <a:rPr lang="en-US" sz="7700">
                <a:solidFill>
                  <a:srgbClr val="2D1674"/>
                </a:solidFill>
                <a:latin typeface="Gulfs Display" panose="00000500000000000000"/>
                <a:ea typeface="Gulfs Display" panose="00000500000000000000"/>
                <a:cs typeface="Gulfs Display" panose="00000500000000000000"/>
                <a:sym typeface="Gulfs Display" panose="00000500000000000000"/>
              </a:rPr>
              <a:t>MARKET POTENTIAL</a:t>
            </a:r>
            <a:endParaRPr lang="en-US" sz="7700">
              <a:solidFill>
                <a:srgbClr val="2D1674"/>
              </a:solidFill>
              <a:latin typeface="Gulfs Display" panose="00000500000000000000"/>
              <a:ea typeface="Gulfs Display" panose="00000500000000000000"/>
              <a:cs typeface="Gulfs Display" panose="00000500000000000000"/>
              <a:sym typeface="Gulfs Display" panose="00000500000000000000"/>
            </a:endParaRPr>
          </a:p>
        </p:txBody>
      </p:sp>
      <p:sp>
        <p:nvSpPr>
          <p:cNvPr id="9" name="TextBox 9"/>
          <p:cNvSpPr txBox="1"/>
          <p:nvPr/>
        </p:nvSpPr>
        <p:spPr>
          <a:xfrm>
            <a:off x="1994820" y="3375220"/>
            <a:ext cx="7738880" cy="3646151"/>
          </a:xfrm>
          <a:prstGeom prst="rect">
            <a:avLst/>
          </a:prstGeom>
        </p:spPr>
        <p:txBody>
          <a:bodyPr lIns="0" tIns="0" rIns="0" bIns="0" rtlCol="0" anchor="t">
            <a:spAutoFit/>
          </a:bodyPr>
          <a:lstStyle/>
          <a:p>
            <a:pPr marL="637540" lvl="1" indent="-318770" algn="just">
              <a:lnSpc>
                <a:spcPts val="4130"/>
              </a:lnSpc>
              <a:buFont typeface="Arial" panose="020B0604020202020204"/>
              <a:buChar char="•"/>
            </a:pPr>
            <a:r>
              <a:rPr lang="en-US" sz="2950">
                <a:solidFill>
                  <a:srgbClr val="08021B"/>
                </a:solidFill>
                <a:latin typeface="DM Sans"/>
                <a:ea typeface="DM Sans"/>
                <a:cs typeface="DM Sans"/>
                <a:sym typeface="DM Sans"/>
              </a:rPr>
              <a:t>41M+ Nigerian MSMEs</a:t>
            </a:r>
            <a:endParaRPr lang="en-US" sz="2950">
              <a:solidFill>
                <a:srgbClr val="08021B"/>
              </a:solidFill>
              <a:latin typeface="DM Sans"/>
              <a:ea typeface="DM Sans"/>
              <a:cs typeface="DM Sans"/>
              <a:sym typeface="DM Sans"/>
            </a:endParaRPr>
          </a:p>
          <a:p>
            <a:pPr marL="637540" lvl="1" indent="-318770" algn="just">
              <a:lnSpc>
                <a:spcPts val="4130"/>
              </a:lnSpc>
              <a:buFont typeface="Arial" panose="020B0604020202020204"/>
              <a:buChar char="•"/>
            </a:pPr>
            <a:r>
              <a:rPr lang="en-US" sz="2950">
                <a:solidFill>
                  <a:srgbClr val="08021B"/>
                </a:solidFill>
                <a:latin typeface="DM Sans"/>
                <a:ea typeface="DM Sans"/>
                <a:cs typeface="DM Sans"/>
                <a:sym typeface="DM Sans"/>
              </a:rPr>
              <a:t>90% use WhatsApp</a:t>
            </a:r>
            <a:endParaRPr lang="en-US" sz="2950">
              <a:solidFill>
                <a:srgbClr val="08021B"/>
              </a:solidFill>
              <a:latin typeface="DM Sans"/>
              <a:ea typeface="DM Sans"/>
              <a:cs typeface="DM Sans"/>
              <a:sym typeface="DM Sans"/>
            </a:endParaRPr>
          </a:p>
          <a:p>
            <a:pPr marL="637540" lvl="1" indent="-318770" algn="just">
              <a:lnSpc>
                <a:spcPts val="4130"/>
              </a:lnSpc>
              <a:buFont typeface="Arial" panose="020B0604020202020204"/>
              <a:buChar char="•"/>
            </a:pPr>
            <a:r>
              <a:rPr lang="en-US" sz="2950">
                <a:solidFill>
                  <a:srgbClr val="08021B"/>
                </a:solidFill>
                <a:latin typeface="DM Sans"/>
                <a:ea typeface="DM Sans"/>
                <a:cs typeface="DM Sans"/>
                <a:sym typeface="DM Sans"/>
              </a:rPr>
              <a:t>Massive unserved informal fintech market.</a:t>
            </a:r>
            <a:endParaRPr lang="en-US" sz="2950">
              <a:solidFill>
                <a:srgbClr val="08021B"/>
              </a:solidFill>
              <a:latin typeface="DM Sans"/>
              <a:ea typeface="DM Sans"/>
              <a:cs typeface="DM Sans"/>
              <a:sym typeface="DM Sans"/>
            </a:endParaRPr>
          </a:p>
          <a:p>
            <a:pPr marL="637540" lvl="1" indent="-318770" algn="just">
              <a:lnSpc>
                <a:spcPts val="4130"/>
              </a:lnSpc>
              <a:buFont typeface="Arial" panose="020B0604020202020204"/>
              <a:buChar char="•"/>
            </a:pPr>
            <a:r>
              <a:rPr lang="en-US" sz="2950">
                <a:solidFill>
                  <a:srgbClr val="08021B"/>
                </a:solidFill>
                <a:latin typeface="DM Sans"/>
                <a:ea typeface="DM Sans"/>
                <a:cs typeface="DM Sans"/>
                <a:sym typeface="DM Sans"/>
              </a:rPr>
              <a:t>Future: credit scoring, micro-loans, BNPL partnerships</a:t>
            </a:r>
            <a:endParaRPr lang="en-US" sz="2950">
              <a:solidFill>
                <a:srgbClr val="08021B"/>
              </a:solidFill>
              <a:latin typeface="DM Sans"/>
              <a:ea typeface="DM Sans"/>
              <a:cs typeface="DM Sans"/>
              <a:sym typeface="DM Sans"/>
            </a:endParaRPr>
          </a:p>
          <a:p>
            <a:pPr algn="just">
              <a:lnSpc>
                <a:spcPts val="4130"/>
              </a:lnSpc>
            </a:pPr>
          </a:p>
        </p:txBody>
      </p:sp>
      <p:pic>
        <p:nvPicPr>
          <p:cNvPr id="10" name="Picture 10"/>
          <p:cNvPicPr>
            <a:picLocks noChangeAspect="1"/>
          </p:cNvPicPr>
          <p:nvPr/>
        </p:nvPicPr>
        <p:blipFill>
          <a:blip r:embed="rId11"/>
          <a:stretch>
            <a:fillRect/>
          </a:stretch>
        </p:blipFill>
        <p:spPr>
          <a:xfrm>
            <a:off x="5445860" y="5393871"/>
            <a:ext cx="5020799" cy="42828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D1674"/>
        </a:solidFill>
        <a:effectLst/>
      </p:bgPr>
    </p:bg>
    <p:spTree>
      <p:nvGrpSpPr>
        <p:cNvPr id="1" name=""/>
        <p:cNvGrpSpPr/>
        <p:nvPr/>
      </p:nvGrpSpPr>
      <p:grpSpPr>
        <a:xfrm>
          <a:off x="0" y="0"/>
          <a:ext cx="0" cy="0"/>
          <a:chOff x="0" y="0"/>
          <a:chExt cx="0" cy="0"/>
        </a:xfrm>
      </p:grpSpPr>
      <p:sp>
        <p:nvSpPr>
          <p:cNvPr id="2" name="Freeform 2"/>
          <p:cNvSpPr/>
          <p:nvPr/>
        </p:nvSpPr>
        <p:spPr>
          <a:xfrm rot="-10800000">
            <a:off x="13442610" y="-2031275"/>
            <a:ext cx="6912612" cy="7035738"/>
          </a:xfrm>
          <a:custGeom>
            <a:avLst/>
            <a:gdLst/>
            <a:ahLst/>
            <a:cxnLst/>
            <a:rect l="l" t="t" r="r" b="b"/>
            <a:pathLst>
              <a:path w="6912612" h="7035738">
                <a:moveTo>
                  <a:pt x="0" y="0"/>
                </a:moveTo>
                <a:lnTo>
                  <a:pt x="6912613" y="0"/>
                </a:lnTo>
                <a:lnTo>
                  <a:pt x="6912613" y="7035738"/>
                </a:lnTo>
                <a:lnTo>
                  <a:pt x="0" y="70357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5598179" y="-5162514"/>
            <a:ext cx="8908175" cy="9066845"/>
          </a:xfrm>
          <a:custGeom>
            <a:avLst/>
            <a:gdLst/>
            <a:ahLst/>
            <a:cxnLst/>
            <a:rect l="l" t="t" r="r" b="b"/>
            <a:pathLst>
              <a:path w="8908175" h="9066845">
                <a:moveTo>
                  <a:pt x="0" y="0"/>
                </a:moveTo>
                <a:lnTo>
                  <a:pt x="8908175" y="0"/>
                </a:lnTo>
                <a:lnTo>
                  <a:pt x="8908175" y="9066845"/>
                </a:lnTo>
                <a:lnTo>
                  <a:pt x="0" y="906684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379611" y="834264"/>
            <a:ext cx="15528778" cy="8618472"/>
          </a:xfrm>
          <a:custGeom>
            <a:avLst/>
            <a:gdLst/>
            <a:ahLst/>
            <a:cxnLst/>
            <a:rect l="l" t="t" r="r" b="b"/>
            <a:pathLst>
              <a:path w="15528778" h="8618472">
                <a:moveTo>
                  <a:pt x="0" y="0"/>
                </a:moveTo>
                <a:lnTo>
                  <a:pt x="15528778" y="0"/>
                </a:lnTo>
                <a:lnTo>
                  <a:pt x="15528778" y="8618472"/>
                </a:lnTo>
                <a:lnTo>
                  <a:pt x="0" y="861847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3198052" y="1479966"/>
            <a:ext cx="11891896" cy="2005331"/>
          </a:xfrm>
          <a:prstGeom prst="rect">
            <a:avLst/>
          </a:prstGeom>
        </p:spPr>
        <p:txBody>
          <a:bodyPr lIns="0" tIns="0" rIns="0" bIns="0" rtlCol="0" anchor="t">
            <a:spAutoFit/>
          </a:bodyPr>
          <a:lstStyle/>
          <a:p>
            <a:pPr algn="ctr">
              <a:lnSpc>
                <a:spcPts val="7700"/>
              </a:lnSpc>
            </a:pPr>
            <a:r>
              <a:rPr lang="en-US" sz="7700">
                <a:solidFill>
                  <a:srgbClr val="2D1674"/>
                </a:solidFill>
                <a:latin typeface="Gulfs Display" panose="00000500000000000000"/>
                <a:ea typeface="Gulfs Display" panose="00000500000000000000"/>
                <a:cs typeface="Gulfs Display" panose="00000500000000000000"/>
                <a:sym typeface="Gulfs Display" panose="00000500000000000000"/>
              </a:rPr>
              <a:t>TECH STACK &amp; IMPLEMENTATION</a:t>
            </a:r>
            <a:endParaRPr lang="en-US" sz="7700">
              <a:solidFill>
                <a:srgbClr val="2D1674"/>
              </a:solidFill>
              <a:latin typeface="Gulfs Display" panose="00000500000000000000"/>
              <a:ea typeface="Gulfs Display" panose="00000500000000000000"/>
              <a:cs typeface="Gulfs Display" panose="00000500000000000000"/>
              <a:sym typeface="Gulfs Display" panose="00000500000000000000"/>
            </a:endParaRPr>
          </a:p>
        </p:txBody>
      </p:sp>
      <p:sp>
        <p:nvSpPr>
          <p:cNvPr id="6" name="Freeform 6"/>
          <p:cNvSpPr/>
          <p:nvPr/>
        </p:nvSpPr>
        <p:spPr>
          <a:xfrm>
            <a:off x="17259300" y="5004463"/>
            <a:ext cx="3095923" cy="1807245"/>
          </a:xfrm>
          <a:custGeom>
            <a:avLst/>
            <a:gdLst/>
            <a:ahLst/>
            <a:cxnLst/>
            <a:rect l="l" t="t" r="r" b="b"/>
            <a:pathLst>
              <a:path w="3095923" h="1807245">
                <a:moveTo>
                  <a:pt x="0" y="0"/>
                </a:moveTo>
                <a:lnTo>
                  <a:pt x="3095923" y="0"/>
                </a:lnTo>
                <a:lnTo>
                  <a:pt x="3095923" y="1807245"/>
                </a:lnTo>
                <a:lnTo>
                  <a:pt x="0" y="18072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5089948" y="1346616"/>
            <a:ext cx="2238951" cy="1306988"/>
          </a:xfrm>
          <a:custGeom>
            <a:avLst/>
            <a:gdLst/>
            <a:ahLst/>
            <a:cxnLst/>
            <a:rect l="l" t="t" r="r" b="b"/>
            <a:pathLst>
              <a:path w="2238951" h="1306988">
                <a:moveTo>
                  <a:pt x="0" y="0"/>
                </a:moveTo>
                <a:lnTo>
                  <a:pt x="2238951" y="0"/>
                </a:lnTo>
                <a:lnTo>
                  <a:pt x="2238951" y="1306988"/>
                </a:lnTo>
                <a:lnTo>
                  <a:pt x="0" y="13069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028700" y="597734"/>
            <a:ext cx="2281296" cy="2847172"/>
          </a:xfrm>
          <a:custGeom>
            <a:avLst/>
            <a:gdLst/>
            <a:ahLst/>
            <a:cxnLst/>
            <a:rect l="l" t="t" r="r" b="b"/>
            <a:pathLst>
              <a:path w="2281296" h="2847172">
                <a:moveTo>
                  <a:pt x="0" y="0"/>
                </a:moveTo>
                <a:lnTo>
                  <a:pt x="2281296" y="0"/>
                </a:lnTo>
                <a:lnTo>
                  <a:pt x="2281296" y="2847172"/>
                </a:lnTo>
                <a:lnTo>
                  <a:pt x="0" y="284717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9" name="Group 9"/>
          <p:cNvGrpSpPr/>
          <p:nvPr/>
        </p:nvGrpSpPr>
        <p:grpSpPr>
          <a:xfrm rot="0">
            <a:off x="2688331" y="7470747"/>
            <a:ext cx="13216990" cy="1787553"/>
            <a:chOff x="0" y="0"/>
            <a:chExt cx="3481018" cy="470796"/>
          </a:xfrm>
        </p:grpSpPr>
        <p:sp>
          <p:nvSpPr>
            <p:cNvPr id="10" name="Freeform 10"/>
            <p:cNvSpPr/>
            <p:nvPr/>
          </p:nvSpPr>
          <p:spPr>
            <a:xfrm>
              <a:off x="0" y="0"/>
              <a:ext cx="3481018" cy="470796"/>
            </a:xfrm>
            <a:custGeom>
              <a:avLst/>
              <a:gdLst/>
              <a:ahLst/>
              <a:cxnLst/>
              <a:rect l="l" t="t" r="r" b="b"/>
              <a:pathLst>
                <a:path w="3481018" h="470796">
                  <a:moveTo>
                    <a:pt x="58576" y="0"/>
                  </a:moveTo>
                  <a:lnTo>
                    <a:pt x="3422442" y="0"/>
                  </a:lnTo>
                  <a:cubicBezTo>
                    <a:pt x="3454793" y="0"/>
                    <a:pt x="3481018" y="26225"/>
                    <a:pt x="3481018" y="58576"/>
                  </a:cubicBezTo>
                  <a:lnTo>
                    <a:pt x="3481018" y="412220"/>
                  </a:lnTo>
                  <a:cubicBezTo>
                    <a:pt x="3481018" y="427756"/>
                    <a:pt x="3474846" y="442654"/>
                    <a:pt x="3463861" y="453639"/>
                  </a:cubicBezTo>
                  <a:cubicBezTo>
                    <a:pt x="3452876" y="464624"/>
                    <a:pt x="3437977" y="470796"/>
                    <a:pt x="3422442" y="470796"/>
                  </a:cubicBezTo>
                  <a:lnTo>
                    <a:pt x="58576" y="470796"/>
                  </a:lnTo>
                  <a:cubicBezTo>
                    <a:pt x="26225" y="470796"/>
                    <a:pt x="0" y="444571"/>
                    <a:pt x="0" y="412220"/>
                  </a:cubicBezTo>
                  <a:lnTo>
                    <a:pt x="0" y="58576"/>
                  </a:lnTo>
                  <a:cubicBezTo>
                    <a:pt x="0" y="26225"/>
                    <a:pt x="26225" y="0"/>
                    <a:pt x="58576" y="0"/>
                  </a:cubicBezTo>
                  <a:close/>
                </a:path>
              </a:pathLst>
            </a:custGeom>
            <a:solidFill>
              <a:srgbClr val="74F05A"/>
            </a:solidFill>
            <a:ln w="38100" cap="rnd">
              <a:solidFill>
                <a:srgbClr val="000000"/>
              </a:solidFill>
              <a:prstDash val="solid"/>
              <a:round/>
            </a:ln>
          </p:spPr>
        </p:sp>
        <p:sp>
          <p:nvSpPr>
            <p:cNvPr id="11" name="TextBox 11"/>
            <p:cNvSpPr txBox="1"/>
            <p:nvPr/>
          </p:nvSpPr>
          <p:spPr>
            <a:xfrm>
              <a:off x="0" y="-38100"/>
              <a:ext cx="3481018" cy="508896"/>
            </a:xfrm>
            <a:prstGeom prst="rect">
              <a:avLst/>
            </a:prstGeom>
          </p:spPr>
          <p:txBody>
            <a:bodyPr lIns="50800" tIns="50800" rIns="50800" bIns="50800" rtlCol="0" anchor="ctr"/>
            <a:lstStyle/>
            <a:p>
              <a:pPr algn="ctr">
                <a:lnSpc>
                  <a:spcPts val="2660"/>
                </a:lnSpc>
                <a:spcBef>
                  <a:spcPct val="0"/>
                </a:spcBef>
              </a:pPr>
            </a:p>
          </p:txBody>
        </p:sp>
      </p:grpSp>
      <p:sp>
        <p:nvSpPr>
          <p:cNvPr id="12" name="TextBox 12"/>
          <p:cNvSpPr txBox="1"/>
          <p:nvPr/>
        </p:nvSpPr>
        <p:spPr>
          <a:xfrm>
            <a:off x="3198052" y="7792703"/>
            <a:ext cx="11891896" cy="1057275"/>
          </a:xfrm>
          <a:prstGeom prst="rect">
            <a:avLst/>
          </a:prstGeom>
        </p:spPr>
        <p:txBody>
          <a:bodyPr lIns="0" tIns="0" rIns="0" bIns="0" rtlCol="0" anchor="t">
            <a:spAutoFit/>
          </a:bodyPr>
          <a:lstStyle/>
          <a:p>
            <a:pPr marL="0" lvl="0" indent="0" algn="ctr">
              <a:lnSpc>
                <a:spcPts val="4200"/>
              </a:lnSpc>
              <a:spcBef>
                <a:spcPct val="0"/>
              </a:spcBef>
            </a:pPr>
            <a:r>
              <a:rPr lang="en-US" sz="3000" b="1">
                <a:solidFill>
                  <a:srgbClr val="08021B"/>
                </a:solidFill>
                <a:latin typeface="DM Sans Bold"/>
                <a:ea typeface="DM Sans Bold"/>
                <a:cs typeface="DM Sans Bold"/>
                <a:sym typeface="DM Sans Bold"/>
              </a:rPr>
              <a:t>SYSTEM ARCHITECTURE DIAGRAM (MIC → AI → DB → DASHBOARD → WHA</a:t>
            </a:r>
            <a:r>
              <a:rPr lang="en-US" sz="3000" b="1" u="none" strike="noStrike">
                <a:solidFill>
                  <a:srgbClr val="08021B"/>
                </a:solidFill>
                <a:latin typeface="DM Sans Bold"/>
                <a:ea typeface="DM Sans Bold"/>
                <a:cs typeface="DM Sans Bold"/>
                <a:sym typeface="DM Sans Bold"/>
              </a:rPr>
              <a:t>TSAPP)</a:t>
            </a:r>
            <a:endParaRPr lang="en-US" sz="3000" b="1" u="none" strike="noStrike">
              <a:solidFill>
                <a:srgbClr val="08021B"/>
              </a:solidFill>
              <a:latin typeface="DM Sans Bold"/>
              <a:ea typeface="DM Sans Bold"/>
              <a:cs typeface="DM Sans Bold"/>
              <a:sym typeface="DM Sans Bold"/>
            </a:endParaRPr>
          </a:p>
        </p:txBody>
      </p:sp>
      <p:sp>
        <p:nvSpPr>
          <p:cNvPr id="13" name="TextBox 13"/>
          <p:cNvSpPr txBox="1"/>
          <p:nvPr/>
        </p:nvSpPr>
        <p:spPr>
          <a:xfrm>
            <a:off x="2382679" y="3633378"/>
            <a:ext cx="13522642" cy="4185555"/>
          </a:xfrm>
          <a:prstGeom prst="rect">
            <a:avLst/>
          </a:prstGeom>
        </p:spPr>
        <p:txBody>
          <a:bodyPr lIns="0" tIns="0" rIns="0" bIns="0" rtlCol="0" anchor="t">
            <a:spAutoFit/>
          </a:bodyPr>
          <a:lstStyle/>
          <a:p>
            <a:pPr algn="just">
              <a:lnSpc>
                <a:spcPts val="4135"/>
              </a:lnSpc>
            </a:pPr>
            <a:r>
              <a:rPr lang="en-US" sz="2955">
                <a:solidFill>
                  <a:srgbClr val="08021B"/>
                </a:solidFill>
                <a:latin typeface="DM Sans"/>
                <a:ea typeface="DM Sans"/>
                <a:cs typeface="DM Sans"/>
                <a:sym typeface="DM Sans"/>
              </a:rPr>
              <a:t>Goal: Show feasibility and your execution plan.</a:t>
            </a:r>
            <a:endParaRPr lang="en-US" sz="2955">
              <a:solidFill>
                <a:srgbClr val="08021B"/>
              </a:solidFill>
              <a:latin typeface="DM Sans"/>
              <a:ea typeface="DM Sans"/>
              <a:cs typeface="DM Sans"/>
              <a:sym typeface="DM Sans"/>
            </a:endParaRPr>
          </a:p>
          <a:p>
            <a:pPr algn="just">
              <a:lnSpc>
                <a:spcPts val="4135"/>
              </a:lnSpc>
            </a:pPr>
            <a:r>
              <a:rPr lang="en-US" sz="2955">
                <a:solidFill>
                  <a:srgbClr val="08021B"/>
                </a:solidFill>
                <a:latin typeface="DM Sans"/>
                <a:ea typeface="DM Sans"/>
                <a:cs typeface="DM Sans"/>
                <a:sym typeface="DM Sans"/>
              </a:rPr>
              <a:t>Content:</a:t>
            </a:r>
            <a:endParaRPr lang="en-US" sz="2955">
              <a:solidFill>
                <a:srgbClr val="08021B"/>
              </a:solidFill>
              <a:latin typeface="DM Sans"/>
              <a:ea typeface="DM Sans"/>
              <a:cs typeface="DM Sans"/>
              <a:sym typeface="DM Sans"/>
            </a:endParaRPr>
          </a:p>
          <a:p>
            <a:pPr marL="638175" lvl="1" indent="-318770" algn="just">
              <a:lnSpc>
                <a:spcPts val="4135"/>
              </a:lnSpc>
              <a:buFont typeface="Arial" panose="020B0604020202020204"/>
              <a:buChar char="•"/>
            </a:pPr>
            <a:r>
              <a:rPr lang="en-US" sz="2955">
                <a:solidFill>
                  <a:srgbClr val="08021B"/>
                </a:solidFill>
                <a:latin typeface="DM Sans"/>
                <a:ea typeface="DM Sans"/>
                <a:cs typeface="DM Sans"/>
                <a:sym typeface="DM Sans"/>
              </a:rPr>
              <a:t>Frontend: Flutter (mobile app)</a:t>
            </a:r>
            <a:endParaRPr lang="en-US" sz="2955">
              <a:solidFill>
                <a:srgbClr val="08021B"/>
              </a:solidFill>
              <a:latin typeface="DM Sans"/>
              <a:ea typeface="DM Sans"/>
              <a:cs typeface="DM Sans"/>
              <a:sym typeface="DM Sans"/>
            </a:endParaRPr>
          </a:p>
          <a:p>
            <a:pPr marL="638175" lvl="1" indent="-318770" algn="just">
              <a:lnSpc>
                <a:spcPts val="4135"/>
              </a:lnSpc>
              <a:buFont typeface="Arial" panose="020B0604020202020204"/>
              <a:buChar char="•"/>
            </a:pPr>
            <a:r>
              <a:rPr lang="en-US" sz="2955">
                <a:solidFill>
                  <a:srgbClr val="08021B"/>
                </a:solidFill>
                <a:latin typeface="DM Sans"/>
                <a:ea typeface="DM Sans"/>
                <a:cs typeface="DM Sans"/>
                <a:sym typeface="DM Sans"/>
              </a:rPr>
              <a:t>AI/NLP: Speech-to-text + keyword extraction (e.g. OpenAI Whisper / Google Speech API)</a:t>
            </a:r>
            <a:endParaRPr lang="en-US" sz="2955">
              <a:solidFill>
                <a:srgbClr val="08021B"/>
              </a:solidFill>
              <a:latin typeface="DM Sans"/>
              <a:ea typeface="DM Sans"/>
              <a:cs typeface="DM Sans"/>
              <a:sym typeface="DM Sans"/>
            </a:endParaRPr>
          </a:p>
          <a:p>
            <a:pPr marL="638175" lvl="1" indent="-318770" algn="just">
              <a:lnSpc>
                <a:spcPts val="4135"/>
              </a:lnSpc>
              <a:buFont typeface="Arial" panose="020B0604020202020204"/>
              <a:buChar char="•"/>
            </a:pPr>
            <a:r>
              <a:rPr lang="en-US" sz="2955">
                <a:solidFill>
                  <a:srgbClr val="08021B"/>
                </a:solidFill>
                <a:latin typeface="DM Sans"/>
                <a:ea typeface="DM Sans"/>
                <a:cs typeface="DM Sans"/>
                <a:sym typeface="DM Sans"/>
              </a:rPr>
              <a:t>Database: SQLite (offline), Firebase sync</a:t>
            </a:r>
            <a:endParaRPr lang="en-US" sz="2955">
              <a:solidFill>
                <a:srgbClr val="08021B"/>
              </a:solidFill>
              <a:latin typeface="DM Sans"/>
              <a:ea typeface="DM Sans"/>
              <a:cs typeface="DM Sans"/>
              <a:sym typeface="DM Sans"/>
            </a:endParaRPr>
          </a:p>
          <a:p>
            <a:pPr marL="638175" lvl="1" indent="-318770" algn="just">
              <a:lnSpc>
                <a:spcPts val="4135"/>
              </a:lnSpc>
              <a:buFont typeface="Arial" panose="020B0604020202020204"/>
              <a:buChar char="•"/>
            </a:pPr>
            <a:r>
              <a:rPr lang="en-US" sz="2955">
                <a:solidFill>
                  <a:srgbClr val="08021B"/>
                </a:solidFill>
                <a:latin typeface="DM Sans"/>
                <a:ea typeface="DM Sans"/>
                <a:cs typeface="DM Sans"/>
                <a:sym typeface="DM Sans"/>
              </a:rPr>
              <a:t>Integration: WhatsApp Business API for report delivery</a:t>
            </a:r>
            <a:endParaRPr lang="en-US" sz="2955">
              <a:solidFill>
                <a:srgbClr val="08021B"/>
              </a:solidFill>
              <a:latin typeface="DM Sans"/>
              <a:ea typeface="DM Sans"/>
              <a:cs typeface="DM Sans"/>
              <a:sym typeface="DM Sans"/>
            </a:endParaRPr>
          </a:p>
          <a:p>
            <a:pPr algn="just">
              <a:lnSpc>
                <a:spcPts val="4135"/>
              </a:lnSpc>
            </a:pPr>
          </a:p>
        </p:txBody>
      </p:sp>
      <p:sp>
        <p:nvSpPr>
          <p:cNvPr id="14" name="Freeform 14"/>
          <p:cNvSpPr/>
          <p:nvPr/>
        </p:nvSpPr>
        <p:spPr>
          <a:xfrm>
            <a:off x="-2402112" y="7451055"/>
            <a:ext cx="3095923" cy="1807245"/>
          </a:xfrm>
          <a:custGeom>
            <a:avLst/>
            <a:gdLst/>
            <a:ahLst/>
            <a:cxnLst/>
            <a:rect l="l" t="t" r="r" b="b"/>
            <a:pathLst>
              <a:path w="3095923" h="1807245">
                <a:moveTo>
                  <a:pt x="0" y="0"/>
                </a:moveTo>
                <a:lnTo>
                  <a:pt x="3095923" y="0"/>
                </a:lnTo>
                <a:lnTo>
                  <a:pt x="3095923" y="1807245"/>
                </a:lnTo>
                <a:lnTo>
                  <a:pt x="0" y="18072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2874</Words>
  <Application>WPS Presentation</Application>
  <PresentationFormat>On-screen Show (4:3)</PresentationFormat>
  <Paragraphs>112</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Gulfs Display</vt:lpstr>
      <vt:lpstr>DM Sans Bold</vt:lpstr>
      <vt:lpstr>DM Sans</vt:lpstr>
      <vt:lpstr>Arial</vt:lpstr>
      <vt:lpstr>DM Sans Bold Italics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Cashflow</dc:title>
  <dc:creator/>
  <cp:lastModifiedBy>Agabi</cp:lastModifiedBy>
  <cp:revision>2</cp:revision>
  <dcterms:created xsi:type="dcterms:W3CDTF">2006-08-16T00:00:00Z</dcterms:created>
  <dcterms:modified xsi:type="dcterms:W3CDTF">2025-10-25T09:52:44Z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0BD9F25AD86543D48159166E3444B95A_12</vt:lpwstr>
  </property>
  <property fmtid="{D5CDD505-2E9C-101B-9397-08002B2CF9AE}" pid="3" name="KSOProductBuildVer">
    <vt:lpwstr>1033-12.2.0.23131</vt:lpwstr>
  </property>
</Properties>
</file>