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, Xinzeng" initials="FX" lastIdx="1" clrIdx="0">
    <p:extLst>
      <p:ext uri="{19B8F6BF-5375-455C-9EA6-DF929625EA0E}">
        <p15:presenceInfo xmlns:p15="http://schemas.microsoft.com/office/powerpoint/2012/main" userId="Feng, Xinz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6124-5BF0-4322-B8EC-ABC7A6A52C6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644FE-F3F9-4ED6-920B-C690EA4A6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644FE-F3F9-4ED6-920B-C690EA4A6A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D389-44D4-4F46-A7E7-43A297AD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2243D-16E6-4361-955B-6F4D469B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8192-C113-4A5E-907D-5A603BAE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7594-FE37-418B-AA32-9F412059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F00D-1D6C-4EF9-A7F4-2C75F965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59E6-8511-4A26-80DE-CEF72B59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5BF0-6AD2-4ED3-B38F-80EBEA69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49D-086D-4F88-A33C-D3874AB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A39C-A369-413B-BDD3-E5C3C3A0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22F8-CDBA-4609-A02C-A766519B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D896-281D-4E6D-BEC5-E5978717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3FB47-6A39-4AC4-96D9-841F1461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3640-ABD5-41DA-BC4C-B0EB2271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BC50-FF12-4AFA-9762-D4B0767B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89FC-82CF-4A8D-B7E9-761F9D6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2A89-49C6-491E-881D-FAF73495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2B05-56BA-4F93-9B9E-FD3AB6F3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0B2C-B1BF-4348-90E5-3FA4334C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C29F-A43B-4D7D-8320-45CBD61A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4122-6CEE-4599-AD90-A8C28EC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060-EEB5-4901-A07A-28DE59C3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4D165-14F5-4313-9FE4-E80C8D34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36AC-0592-4BB6-BEA8-050A8AB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3132-80A2-41B2-A98B-04C40ACC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FDCD-FF8D-4B33-81FC-56AB6C4F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CD4D-9BFB-47AA-B899-D5CAC17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919C-88E5-40A9-B80B-BCEEF422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FC82C-8F8E-46C6-BCA2-20F847E19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E2FFB-591C-4DAF-BCCA-F694D0BC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C5BF-38F6-4F39-A622-6C497418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CECC-1727-413E-905A-ACBDE173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57CC-FA69-4D78-B0D7-6A284549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5A1B-AFAF-45A9-AFE6-EECDB80E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34E4-D5F4-4251-9FA4-0B7BA55DE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8BAF6-38E0-4097-B265-5CA35F4E7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FBF7E-04C9-4E12-A378-F212DF66D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B2D17-C1DB-434F-992E-79A69F62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08F5-1CA2-4029-8B8B-19EB2B67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D5021-9A14-45D2-9DEB-80CFEBB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C3EF-3F46-41B8-BE5C-28F36A0A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BDD8A-E5DF-4FCF-9793-DCE5CAE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93234-55AB-4D0C-AD89-3D3419CA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27C0D-3FDB-48CA-B695-FAE312D7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12930-C64D-4A99-A54A-7ECECF2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E94D-08E2-4F6B-B868-E18479BC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7FD6-5EEF-4A37-8D58-CEC3B799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773B-AFBF-4290-838D-1A1E3BDC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D549-B42D-4EBF-8412-E1664BFD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99336-36AC-4D3D-96B8-85B495709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E6BB-18CD-46A2-8A3A-FCF3C44D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5E0FE-AD5E-45F2-8EA7-018D6C3D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1240E-5BC0-4255-927C-AE3F20F2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7AD-ADE8-484C-AF47-31EEBB01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9BE2F-342B-4ABA-B828-4F9C13B5F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3B0B-AB27-42A8-B131-FEF6CA7A1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4B59-15C9-4C82-A353-7D9E47F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14E4-6017-4555-A889-1FB29DFE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3057C-6923-4416-8B38-94E11C5C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D4D13-D991-40A2-A300-9298064B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3919-50A2-4D93-9D1E-9F50ECC8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E4EB-FBA9-4CD8-9C35-6387D8C9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9581-62A6-473F-87C6-D880103D88DB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B6C9-65A8-4504-8E88-48B262D8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B65E-58AC-45DA-B332-96DC12C5E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0F16-2C96-4B3F-8590-955A08EDD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video" Target="../media/media1.mp4"/><Relationship Id="rId7" Type="http://schemas.openxmlformats.org/officeDocument/2006/relationships/image" Target="../media/image1.wmf"/><Relationship Id="rId12" Type="http://schemas.openxmlformats.org/officeDocument/2006/relationships/image" Target="../media/image3.wmf"/><Relationship Id="rId2" Type="http://schemas.microsoft.com/office/2007/relationships/media" Target="../media/media1.mp4"/><Relationship Id="rId1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.wmf"/><Relationship Id="rId1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68794" y="765407"/>
            <a:ext cx="5715475" cy="2585323"/>
            <a:chOff x="6303596" y="448885"/>
            <a:chExt cx="5715475" cy="2585323"/>
          </a:xfrm>
        </p:grpSpPr>
        <p:grpSp>
          <p:nvGrpSpPr>
            <p:cNvPr id="8" name="Group 7"/>
            <p:cNvGrpSpPr/>
            <p:nvPr/>
          </p:nvGrpSpPr>
          <p:grpSpPr>
            <a:xfrm>
              <a:off x="6303596" y="1021251"/>
              <a:ext cx="5024692" cy="1039812"/>
              <a:chOff x="6303596" y="1021251"/>
              <a:chExt cx="5024692" cy="1039812"/>
            </a:xfrm>
          </p:grpSpPr>
          <p:graphicFrame>
            <p:nvGraphicFramePr>
              <p:cNvPr id="5" name="Object 4"/>
              <p:cNvGraphicFramePr>
                <a:graphicFrameLocks noChangeAspect="1"/>
              </p:cNvGraphicFramePr>
              <p:nvPr/>
            </p:nvGraphicFramePr>
            <p:xfrm>
              <a:off x="6303596" y="1157776"/>
              <a:ext cx="3862388" cy="766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6" name="Equation" r:id="rId6" imgW="1981080" imgH="393480" progId="Equation.DSMT4">
                      <p:embed/>
                    </p:oleObj>
                  </mc:Choice>
                  <mc:Fallback>
                    <p:oleObj name="Equation" r:id="rId6" imgW="1981080" imgH="393480" progId="Equation.DSMT4">
                      <p:embed/>
                      <p:pic>
                        <p:nvPicPr>
                          <p:cNvPr id="5" name="Object 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303596" y="1157776"/>
                            <a:ext cx="3862388" cy="766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10453576" y="1021251"/>
              <a:ext cx="874712" cy="1039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27" name="Equation" r:id="rId8" imgW="596880" imgH="711000" progId="Equation.DSMT4">
                      <p:embed/>
                    </p:oleObj>
                  </mc:Choice>
                  <mc:Fallback>
                    <p:oleObj name="Equation" r:id="rId8" imgW="596880" imgH="711000" progId="Equation.DSMT4">
                      <p:embed/>
                      <p:pic>
                        <p:nvPicPr>
                          <p:cNvPr id="13" name="Object 1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0453576" y="1021251"/>
                            <a:ext cx="874712" cy="10398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TextBox 10"/>
            <p:cNvSpPr txBox="1"/>
            <p:nvPr/>
          </p:nvSpPr>
          <p:spPr>
            <a:xfrm>
              <a:off x="6330462" y="448885"/>
              <a:ext cx="5688609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model used in the file is a</a:t>
              </a:r>
            </a:p>
            <a:p>
              <a:r>
                <a:rPr lang="en-US" dirty="0"/>
                <a:t>s</a:t>
              </a:r>
              <a:r>
                <a:rPr lang="en-US" dirty="0" smtClean="0"/>
                <a:t>imple reaction </a:t>
              </a:r>
              <a:r>
                <a:rPr lang="en-US" dirty="0" smtClean="0"/>
                <a:t>diffusion model with logistic tumor </a:t>
              </a:r>
              <a:r>
                <a:rPr lang="en-US" dirty="0" smtClean="0"/>
                <a:t>growth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The objective function is: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59115" y="223783"/>
            <a:ext cx="1302330" cy="32677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animation-RD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 rotWithShape="1">
          <a:blip r:embed="rId10"/>
          <a:srcRect l="31913" r="21460"/>
          <a:stretch/>
        </p:blipFill>
        <p:spPr>
          <a:xfrm>
            <a:off x="8586651" y="0"/>
            <a:ext cx="2743200" cy="307816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032598"/>
              </p:ext>
            </p:extLst>
          </p:nvPr>
        </p:nvGraphicFramePr>
        <p:xfrm>
          <a:off x="7870375" y="2314941"/>
          <a:ext cx="859046" cy="63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8" name="Equation" r:id="rId11" imgW="533160" imgH="393480" progId="Equation.DSMT4">
                  <p:embed/>
                </p:oleObj>
              </mc:Choice>
              <mc:Fallback>
                <p:oleObj name="Equation" r:id="rId11" imgW="533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0375" y="2314941"/>
                        <a:ext cx="859046" cy="63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8857260" y="2428198"/>
            <a:ext cx="474122" cy="972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59115" y="1683001"/>
            <a:ext cx="222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tumor flux across </a:t>
            </a:r>
          </a:p>
          <a:p>
            <a:r>
              <a:rPr lang="en-US" dirty="0" smtClean="0"/>
              <a:t>the kidney boundary, </a:t>
            </a:r>
          </a:p>
          <a:p>
            <a:r>
              <a:rPr lang="en-US" dirty="0" smtClean="0"/>
              <a:t>i.e.,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1190321" y="1857678"/>
            <a:ext cx="461665" cy="450737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04893"/>
              </p:ext>
            </p:extLst>
          </p:nvPr>
        </p:nvGraphicFramePr>
        <p:xfrm>
          <a:off x="10796945" y="879253"/>
          <a:ext cx="3063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9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6945" y="879253"/>
                        <a:ext cx="30638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58795"/>
              </p:ext>
            </p:extLst>
          </p:nvPr>
        </p:nvGraphicFramePr>
        <p:xfrm>
          <a:off x="368794" y="3324350"/>
          <a:ext cx="6130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" name="Equation" r:id="rId15" imgW="3454200" imgH="317160" progId="Equation.DSMT4">
                  <p:embed/>
                </p:oleObj>
              </mc:Choice>
              <mc:Fallback>
                <p:oleObj name="Equation" r:id="rId15" imgW="3454200" imgH="31716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8794" y="3324350"/>
                        <a:ext cx="61309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19559" y="4410835"/>
            <a:ext cx="721786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TO DO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1. Install </a:t>
            </a:r>
            <a:r>
              <a:rPr lang="en-US" dirty="0" err="1" smtClean="0"/>
              <a:t>adjoint_dolphin</a:t>
            </a:r>
            <a:r>
              <a:rPr lang="en-US" dirty="0" smtClean="0"/>
              <a:t> and run the example code (RD_optimization_tumor_v3_validation.py).</a:t>
            </a:r>
          </a:p>
          <a:p>
            <a:r>
              <a:rPr lang="en-US" dirty="0" smtClean="0"/>
              <a:t>2. Change the function “forward” to the elasticity-coupled model.</a:t>
            </a:r>
          </a:p>
          <a:p>
            <a:r>
              <a:rPr lang="en-US" dirty="0" smtClean="0"/>
              <a:t>3. Change the function “objective” to the AIC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73</Words>
  <Application>Microsoft Office PowerPoint</Application>
  <PresentationFormat>Widescreen</PresentationFormat>
  <Paragraphs>18</Paragraphs>
  <Slides>1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Xinzeng Feng</dc:creator>
  <cp:lastModifiedBy>Feng, Xinzeng</cp:lastModifiedBy>
  <cp:revision>315</cp:revision>
  <dcterms:created xsi:type="dcterms:W3CDTF">2018-08-08T21:41:17Z</dcterms:created>
  <dcterms:modified xsi:type="dcterms:W3CDTF">2018-10-14T03:26:55Z</dcterms:modified>
</cp:coreProperties>
</file>