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thge, David (FIT3)" initials="BD(" lastIdx="1" clrIdx="0">
    <p:extLst>
      <p:ext uri="{19B8F6BF-5375-455C-9EA6-DF929625EA0E}">
        <p15:presenceInfo xmlns:p15="http://schemas.microsoft.com/office/powerpoint/2012/main" userId="S::david.bethge@porsche.de::7f3f62a1-938b-4570-9d32-ea769ba2d5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45"/>
    <a:srgbClr val="00B000"/>
    <a:srgbClr val="B44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0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0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2T19:28:10.65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EDEEB-833C-42BB-8678-D937F93AD633}" type="datetimeFigureOut">
              <a:rPr lang="de-DE" smtClean="0"/>
              <a:t>24.02.20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48CAF-6161-4BBA-B546-329FDDD0B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184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B0473-ED6C-4E1A-9762-E81DF49C2CA2}" type="datetimeFigureOut">
              <a:rPr lang="de-DE" smtClean="0"/>
              <a:t>24.02.20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D9F2B-5E54-4A14-9CD5-BB615536ED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70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24.02.20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87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24.02.20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78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24.02.20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67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24.02.20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31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24.02.20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96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24.02.20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29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24.02.20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58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24.02.20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0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24.02.20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62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24.02.20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48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A57-23B4-4D71-8F3F-4EB5B8565AE2}" type="datetimeFigureOut">
              <a:rPr lang="de-DE" smtClean="0"/>
              <a:t>24.02.20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0DA9-A578-47D0-AE0C-EE9A7D46AE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66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FADA0A57-23B4-4D71-8F3F-4EB5B8565AE2}" type="datetimeFigureOut">
              <a:rPr lang="de-DE" smtClean="0"/>
              <a:pPr/>
              <a:t>24.02.20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700C0DA9-A578-47D0-AE0C-EE9A7D46AEC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300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Workshop Paper Mach 2020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ET-MM in Stuttgart</a:t>
            </a:r>
          </a:p>
          <a:p>
            <a:r>
              <a:rPr lang="de-DE" dirty="0"/>
              <a:t>Eye </a:t>
            </a:r>
            <a:r>
              <a:rPr lang="de-DE" dirty="0" err="1"/>
              <a:t>gaze</a:t>
            </a:r>
            <a:r>
              <a:rPr lang="de-DE" dirty="0"/>
              <a:t> </a:t>
            </a:r>
            <a:r>
              <a:rPr lang="de-DE" dirty="0" err="1"/>
              <a:t>estimation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40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krümmte Verbindung 10">
            <a:extLst>
              <a:ext uri="{FF2B5EF4-FFF2-40B4-BE49-F238E27FC236}">
                <a16:creationId xmlns:a16="http://schemas.microsoft.com/office/drawing/2014/main" id="{79458767-1EA5-AE44-9788-CD0E43655818}"/>
              </a:ext>
            </a:extLst>
          </p:cNvPr>
          <p:cNvCxnSpPr>
            <a:cxnSpLocks/>
            <a:stCxn id="5" idx="3"/>
            <a:endCxn id="4" idx="6"/>
          </p:cNvCxnSpPr>
          <p:nvPr/>
        </p:nvCxnSpPr>
        <p:spPr>
          <a:xfrm rot="5400000">
            <a:off x="2378241" y="2244704"/>
            <a:ext cx="790738" cy="1155747"/>
          </a:xfrm>
          <a:prstGeom prst="curvedConnector2">
            <a:avLst/>
          </a:prstGeom>
          <a:ln w="28575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97087BE-3F6A-B743-81A1-3F33ABA1CAFE}"/>
              </a:ext>
            </a:extLst>
          </p:cNvPr>
          <p:cNvSpPr/>
          <p:nvPr/>
        </p:nvSpPr>
        <p:spPr>
          <a:xfrm>
            <a:off x="1187624" y="2713890"/>
            <a:ext cx="1008112" cy="1008112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happy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4C77FD-34EB-3C40-8F92-D4CEB450A2D1}"/>
              </a:ext>
            </a:extLst>
          </p:cNvPr>
          <p:cNvSpPr/>
          <p:nvPr/>
        </p:nvSpPr>
        <p:spPr>
          <a:xfrm>
            <a:off x="3203848" y="1566731"/>
            <a:ext cx="1008112" cy="1008112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fear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CFE4E4-745A-154A-8590-A7AE8E4288B7}"/>
              </a:ext>
            </a:extLst>
          </p:cNvPr>
          <p:cNvSpPr/>
          <p:nvPr/>
        </p:nvSpPr>
        <p:spPr>
          <a:xfrm>
            <a:off x="3203848" y="3861048"/>
            <a:ext cx="1079917" cy="1080120"/>
          </a:xfrm>
          <a:prstGeom prst="ellips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neutral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1583FA-AE18-0242-B41C-2D71F9F33DE4}"/>
              </a:ext>
            </a:extLst>
          </p:cNvPr>
          <p:cNvSpPr/>
          <p:nvPr/>
        </p:nvSpPr>
        <p:spPr>
          <a:xfrm>
            <a:off x="5220072" y="2713890"/>
            <a:ext cx="1008112" cy="1008112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sad</a:t>
            </a:r>
          </a:p>
        </p:txBody>
      </p:sp>
      <p:cxnSp>
        <p:nvCxnSpPr>
          <p:cNvPr id="17" name="Gekrümmte Verbindung 16">
            <a:extLst>
              <a:ext uri="{FF2B5EF4-FFF2-40B4-BE49-F238E27FC236}">
                <a16:creationId xmlns:a16="http://schemas.microsoft.com/office/drawing/2014/main" id="{D9E9FBA9-5DCF-8E48-B6AE-6567CC103AA7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rot="5400000" flipH="1" flipV="1">
            <a:off x="2230605" y="1888283"/>
            <a:ext cx="790738" cy="1155747"/>
          </a:xfrm>
          <a:prstGeom prst="curvedConnector2">
            <a:avLst/>
          </a:prstGeom>
          <a:ln w="28575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krümmte Verbindung 19">
            <a:extLst>
              <a:ext uri="{FF2B5EF4-FFF2-40B4-BE49-F238E27FC236}">
                <a16:creationId xmlns:a16="http://schemas.microsoft.com/office/drawing/2014/main" id="{3D8C6291-A8B3-E140-89BD-DF0A216E8EAE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2048102" y="3574368"/>
            <a:ext cx="1155747" cy="826741"/>
          </a:xfrm>
          <a:prstGeom prst="curvedConnector2">
            <a:avLst/>
          </a:prstGeom>
          <a:ln w="28575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krümmte Verbindung 23">
            <a:extLst>
              <a:ext uri="{FF2B5EF4-FFF2-40B4-BE49-F238E27FC236}">
                <a16:creationId xmlns:a16="http://schemas.microsoft.com/office/drawing/2014/main" id="{5A079B21-50C9-DE4D-93A1-C96C8E7FCAD8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2195736" y="3217946"/>
            <a:ext cx="1166262" cy="80128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krümmte Verbindung 38">
            <a:extLst>
              <a:ext uri="{FF2B5EF4-FFF2-40B4-BE49-F238E27FC236}">
                <a16:creationId xmlns:a16="http://schemas.microsoft.com/office/drawing/2014/main" id="{6FCB0DF2-93EF-9545-A059-8B19BFF7EFA8}"/>
              </a:ext>
            </a:extLst>
          </p:cNvPr>
          <p:cNvCxnSpPr>
            <a:cxnSpLocks/>
            <a:stCxn id="7" idx="1"/>
            <a:endCxn id="5" idx="6"/>
          </p:cNvCxnSpPr>
          <p:nvPr/>
        </p:nvCxnSpPr>
        <p:spPr>
          <a:xfrm rot="16200000" flipV="1">
            <a:off x="4394465" y="1888282"/>
            <a:ext cx="790738" cy="1155747"/>
          </a:xfrm>
          <a:prstGeom prst="curvedConnector2">
            <a:avLst/>
          </a:prstGeom>
          <a:ln w="28575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krümmte Verbindung 41">
            <a:extLst>
              <a:ext uri="{FF2B5EF4-FFF2-40B4-BE49-F238E27FC236}">
                <a16:creationId xmlns:a16="http://schemas.microsoft.com/office/drawing/2014/main" id="{2D752075-1664-724C-B336-8433077923D1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>
          <a:xfrm rot="16200000" flipH="1">
            <a:off x="4246829" y="2244703"/>
            <a:ext cx="790738" cy="1155747"/>
          </a:xfrm>
          <a:prstGeom prst="curvedConnector2">
            <a:avLst/>
          </a:prstGeom>
          <a:ln w="28575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krümmte Verbindung 44">
            <a:extLst>
              <a:ext uri="{FF2B5EF4-FFF2-40B4-BE49-F238E27FC236}">
                <a16:creationId xmlns:a16="http://schemas.microsoft.com/office/drawing/2014/main" id="{82A09103-67E3-A249-9329-51A700A0139A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4283765" y="3574367"/>
            <a:ext cx="1083942" cy="826741"/>
          </a:xfrm>
          <a:prstGeom prst="curvedConnector2">
            <a:avLst/>
          </a:prstGeom>
          <a:ln w="28575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krümmte Verbindung 48">
            <a:extLst>
              <a:ext uri="{FF2B5EF4-FFF2-40B4-BE49-F238E27FC236}">
                <a16:creationId xmlns:a16="http://schemas.microsoft.com/office/drawing/2014/main" id="{9E9A456F-47C0-CA45-AEF8-7E7CE63722CC}"/>
              </a:ext>
            </a:extLst>
          </p:cNvPr>
          <p:cNvCxnSpPr>
            <a:cxnSpLocks/>
            <a:stCxn id="7" idx="2"/>
            <a:endCxn id="6" idx="7"/>
          </p:cNvCxnSpPr>
          <p:nvPr/>
        </p:nvCxnSpPr>
        <p:spPr>
          <a:xfrm rot="10800000" flipV="1">
            <a:off x="4125616" y="3217946"/>
            <a:ext cx="1094457" cy="80128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krümmte Verbindung 63">
            <a:extLst>
              <a:ext uri="{FF2B5EF4-FFF2-40B4-BE49-F238E27FC236}">
                <a16:creationId xmlns:a16="http://schemas.microsoft.com/office/drawing/2014/main" id="{AC86255D-5A9A-5341-A080-351BCB884497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 rot="5400000" flipH="1" flipV="1">
            <a:off x="3707904" y="697666"/>
            <a:ext cx="12700" cy="4032448"/>
          </a:xfrm>
          <a:prstGeom prst="curvedConnector3">
            <a:avLst>
              <a:gd name="adj1" fmla="val 12365213"/>
            </a:avLst>
          </a:prstGeom>
          <a:ln w="28575">
            <a:solidFill>
              <a:schemeClr val="accent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krümmte Verbindung 68">
            <a:extLst>
              <a:ext uri="{FF2B5EF4-FFF2-40B4-BE49-F238E27FC236}">
                <a16:creationId xmlns:a16="http://schemas.microsoft.com/office/drawing/2014/main" id="{B701B564-BBFD-A44F-BCE7-384CEA17A1E9}"/>
              </a:ext>
            </a:extLst>
          </p:cNvPr>
          <p:cNvCxnSpPr>
            <a:cxnSpLocks/>
            <a:stCxn id="7" idx="4"/>
            <a:endCxn id="4" idx="4"/>
          </p:cNvCxnSpPr>
          <p:nvPr/>
        </p:nvCxnSpPr>
        <p:spPr>
          <a:xfrm rot="5400000">
            <a:off x="3707904" y="1705778"/>
            <a:ext cx="12700" cy="4032448"/>
          </a:xfrm>
          <a:prstGeom prst="curvedConnector3">
            <a:avLst>
              <a:gd name="adj1" fmla="val 13617394"/>
            </a:avLst>
          </a:prstGeom>
          <a:ln w="28575">
            <a:solidFill>
              <a:schemeClr val="accent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1BFA60D-FCB3-3B4E-BAAB-8FA186668FFF}"/>
              </a:ext>
            </a:extLst>
          </p:cNvPr>
          <p:cNvSpPr txBox="1"/>
          <p:nvPr/>
        </p:nvSpPr>
        <p:spPr>
          <a:xfrm>
            <a:off x="3409523" y="859523"/>
            <a:ext cx="63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0.077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B07868C1-C7BA-2145-ACCA-885E3680EDFA}"/>
              </a:ext>
            </a:extLst>
          </p:cNvPr>
          <p:cNvSpPr txBox="1"/>
          <p:nvPr/>
        </p:nvSpPr>
        <p:spPr>
          <a:xfrm>
            <a:off x="605001" y="3051453"/>
            <a:ext cx="739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0.786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7E8B872E-0251-284A-B603-98DF46B27449}"/>
              </a:ext>
            </a:extLst>
          </p:cNvPr>
          <p:cNvSpPr txBox="1"/>
          <p:nvPr/>
        </p:nvSpPr>
        <p:spPr>
          <a:xfrm>
            <a:off x="3412286" y="4919974"/>
            <a:ext cx="73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0.347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68FF8E7-6F4E-C24D-8A1B-EAD3A7DD9882}"/>
              </a:ext>
            </a:extLst>
          </p:cNvPr>
          <p:cNvSpPr txBox="1"/>
          <p:nvPr/>
        </p:nvSpPr>
        <p:spPr>
          <a:xfrm>
            <a:off x="6228184" y="3101149"/>
            <a:ext cx="78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0.692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6914BD6D-502C-424A-A682-130DB9515BFE}"/>
              </a:ext>
            </a:extLst>
          </p:cNvPr>
          <p:cNvSpPr txBox="1"/>
          <p:nvPr/>
        </p:nvSpPr>
        <p:spPr>
          <a:xfrm>
            <a:off x="3409523" y="1331788"/>
            <a:ext cx="633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0.581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F53FB648-22FF-0945-8DA9-D067A9DC1486}"/>
              </a:ext>
            </a:extLst>
          </p:cNvPr>
          <p:cNvSpPr txBox="1"/>
          <p:nvPr/>
        </p:nvSpPr>
        <p:spPr>
          <a:xfrm>
            <a:off x="2163734" y="1972699"/>
            <a:ext cx="57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0.03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2BCFE61C-E803-C14A-8104-2F86B38AA184}"/>
              </a:ext>
            </a:extLst>
          </p:cNvPr>
          <p:cNvSpPr txBox="1"/>
          <p:nvPr/>
        </p:nvSpPr>
        <p:spPr>
          <a:xfrm>
            <a:off x="2561206" y="3459035"/>
            <a:ext cx="57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0.13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3B39F8AA-0DF3-324A-8325-5C8D8EE60262}"/>
              </a:ext>
            </a:extLst>
          </p:cNvPr>
          <p:cNvSpPr txBox="1"/>
          <p:nvPr/>
        </p:nvSpPr>
        <p:spPr>
          <a:xfrm>
            <a:off x="4267385" y="2756280"/>
            <a:ext cx="64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0.307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D99A27A0-395E-CC46-9E9E-E5C1DD64C70C}"/>
              </a:ext>
            </a:extLst>
          </p:cNvPr>
          <p:cNvSpPr txBox="1"/>
          <p:nvPr/>
        </p:nvSpPr>
        <p:spPr>
          <a:xfrm>
            <a:off x="2586928" y="2687653"/>
            <a:ext cx="664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0.178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3765C7B-1B1F-C74D-8C6D-45B1FFF59F7B}"/>
              </a:ext>
            </a:extLst>
          </p:cNvPr>
          <p:cNvSpPr txBox="1"/>
          <p:nvPr/>
        </p:nvSpPr>
        <p:spPr>
          <a:xfrm>
            <a:off x="2339583" y="4390610"/>
            <a:ext cx="619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0.007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75CEEDF-357C-6748-8241-D0EDAEDA50E3}"/>
              </a:ext>
            </a:extLst>
          </p:cNvPr>
          <p:cNvSpPr txBox="1"/>
          <p:nvPr/>
        </p:nvSpPr>
        <p:spPr>
          <a:xfrm>
            <a:off x="3131840" y="3034309"/>
            <a:ext cx="6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0.064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62F3C09-4A36-214B-8B31-0F7FA17A5787}"/>
              </a:ext>
            </a:extLst>
          </p:cNvPr>
          <p:cNvSpPr txBox="1"/>
          <p:nvPr/>
        </p:nvSpPr>
        <p:spPr>
          <a:xfrm>
            <a:off x="4467458" y="3958672"/>
            <a:ext cx="64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0.423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F558214-A2AA-6743-9ECB-45B02C8AD457}"/>
              </a:ext>
            </a:extLst>
          </p:cNvPr>
          <p:cNvSpPr txBox="1"/>
          <p:nvPr/>
        </p:nvSpPr>
        <p:spPr>
          <a:xfrm>
            <a:off x="4715222" y="1927498"/>
            <a:ext cx="64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0.032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0D31FBE-CF35-4D42-963F-8D7D1FF5F69D}"/>
              </a:ext>
            </a:extLst>
          </p:cNvPr>
          <p:cNvSpPr txBox="1"/>
          <p:nvPr/>
        </p:nvSpPr>
        <p:spPr>
          <a:xfrm>
            <a:off x="4319822" y="3430318"/>
            <a:ext cx="64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0.042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54725DC-FC6C-564A-8571-B4A969926933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H="1" flipV="1">
            <a:off x="3707904" y="2574843"/>
            <a:ext cx="35903" cy="1286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6E85FC54-FA75-C648-87C7-147F9CFAD3FB}"/>
              </a:ext>
            </a:extLst>
          </p:cNvPr>
          <p:cNvSpPr txBox="1"/>
          <p:nvPr/>
        </p:nvSpPr>
        <p:spPr>
          <a:xfrm>
            <a:off x="3389645" y="5512217"/>
            <a:ext cx="63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0.214</a:t>
            </a:r>
          </a:p>
        </p:txBody>
      </p:sp>
    </p:spTree>
    <p:extLst>
      <p:ext uri="{BB962C8B-B14F-4D97-AF65-F5344CB8AC3E}">
        <p14:creationId xmlns:p14="http://schemas.microsoft.com/office/powerpoint/2010/main" val="6518749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blank">
      <a:dk1>
        <a:sysClr val="windowText" lastClr="000000"/>
      </a:dk1>
      <a:lt1>
        <a:sysClr val="window" lastClr="FFFFFF"/>
      </a:lt1>
      <a:dk2>
        <a:srgbClr val="5F5F5F"/>
      </a:dk2>
      <a:lt2>
        <a:srgbClr val="777777"/>
      </a:lt2>
      <a:accent1>
        <a:srgbClr val="A7A7A7"/>
      </a:accent1>
      <a:accent2>
        <a:srgbClr val="D60027"/>
      </a:accent2>
      <a:accent3>
        <a:srgbClr val="C0C0C0"/>
      </a:accent3>
      <a:accent4>
        <a:srgbClr val="E1E1E1"/>
      </a:accent4>
      <a:accent5>
        <a:srgbClr val="FFFFFF"/>
      </a:accent5>
      <a:accent6>
        <a:srgbClr val="336699"/>
      </a:accent6>
      <a:hlink>
        <a:srgbClr val="C0C0C0"/>
      </a:hlink>
      <a:folHlink>
        <a:srgbClr val="E1E1E1"/>
      </a:folHlink>
    </a:clrScheme>
    <a:fontScheme name="Porsche Next TT">
      <a:majorFont>
        <a:latin typeface="Porsche Next TT"/>
        <a:ea typeface=""/>
        <a:cs typeface=""/>
      </a:majorFont>
      <a:minorFont>
        <a:latin typeface="Porsche Next T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9AC7F2B5-B465-4C69-8359-EC083528DE44}" vid="{C127DEB4-D115-48B3-AF91-B2D3B74FAB2F}"/>
    </a:ext>
  </a:extLst>
</a:theme>
</file>

<file path=ppt/theme/theme2.xml><?xml version="1.0" encoding="utf-8"?>
<a:theme xmlns:a="http://schemas.openxmlformats.org/drawingml/2006/main" name="Larissa">
  <a:themeElements>
    <a:clrScheme name="blank">
      <a:dk1>
        <a:sysClr val="windowText" lastClr="000000"/>
      </a:dk1>
      <a:lt1>
        <a:sysClr val="window" lastClr="FFFFFF"/>
      </a:lt1>
      <a:dk2>
        <a:srgbClr val="5F5F5F"/>
      </a:dk2>
      <a:lt2>
        <a:srgbClr val="777777"/>
      </a:lt2>
      <a:accent1>
        <a:srgbClr val="A7A7A7"/>
      </a:accent1>
      <a:accent2>
        <a:srgbClr val="D60027"/>
      </a:accent2>
      <a:accent3>
        <a:srgbClr val="C0C0C0"/>
      </a:accent3>
      <a:accent4>
        <a:srgbClr val="E1E1E1"/>
      </a:accent4>
      <a:accent5>
        <a:srgbClr val="FFFFFF"/>
      </a:accent5>
      <a:accent6>
        <a:srgbClr val="336699"/>
      </a:accent6>
      <a:hlink>
        <a:srgbClr val="C0C0C0"/>
      </a:hlink>
      <a:folHlink>
        <a:srgbClr val="E1E1E1"/>
      </a:folHlink>
    </a:clrScheme>
    <a:fontScheme name="Porsche Next TT">
      <a:majorFont>
        <a:latin typeface="Porsche Next TT"/>
        <a:ea typeface=""/>
        <a:cs typeface=""/>
      </a:majorFont>
      <a:minorFont>
        <a:latin typeface="Porsche Next T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blank">
      <a:dk1>
        <a:sysClr val="windowText" lastClr="000000"/>
      </a:dk1>
      <a:lt1>
        <a:sysClr val="window" lastClr="FFFFFF"/>
      </a:lt1>
      <a:dk2>
        <a:srgbClr val="5F5F5F"/>
      </a:dk2>
      <a:lt2>
        <a:srgbClr val="777777"/>
      </a:lt2>
      <a:accent1>
        <a:srgbClr val="A7A7A7"/>
      </a:accent1>
      <a:accent2>
        <a:srgbClr val="D60027"/>
      </a:accent2>
      <a:accent3>
        <a:srgbClr val="C0C0C0"/>
      </a:accent3>
      <a:accent4>
        <a:srgbClr val="E1E1E1"/>
      </a:accent4>
      <a:accent5>
        <a:srgbClr val="FFFFFF"/>
      </a:accent5>
      <a:accent6>
        <a:srgbClr val="336699"/>
      </a:accent6>
      <a:hlink>
        <a:srgbClr val="C0C0C0"/>
      </a:hlink>
      <a:folHlink>
        <a:srgbClr val="E1E1E1"/>
      </a:folHlink>
    </a:clrScheme>
    <a:fontScheme name="Porsche Next TT">
      <a:majorFont>
        <a:latin typeface="Porsche Next TT"/>
        <a:ea typeface=""/>
        <a:cs typeface=""/>
      </a:majorFont>
      <a:minorFont>
        <a:latin typeface="Porsche Next T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Larissa</Template>
  <TotalTime>0</TotalTime>
  <Words>30</Words>
  <Application>Microsoft Macintosh PowerPoint</Application>
  <PresentationFormat>Bildschirmpräsentation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Porsche Next TT</vt:lpstr>
      <vt:lpstr>Larissa</vt:lpstr>
      <vt:lpstr>Workshop Paper Mach 2020</vt:lpstr>
      <vt:lpstr>PowerPoint-Präsentation</vt:lpstr>
    </vt:vector>
  </TitlesOfParts>
  <Manager>Christina Weinmann / VM2 / CI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Paper Mach 2020</dc:title>
  <dc:subject>Neue Präsentation in PowerPoint2010</dc:subject>
  <dc:creator>Bethge, David (FIT3)</dc:creator>
  <cp:keywords>Benutzer-Vorlage</cp:keywords>
  <dc:description>17.08.2017 FII4_DL, B.Müller / VMK
- Neue CI-Schrift Porsche Next TT
- Anpassungen Folienmaster, Handzettelmaster, Notizenmaster
--------------------------------------------
2011 / Office2010-Projekt
- erstellt a.B. der PowerPoint2010-Neue Präsentation
- Neue CI-Schriften im OpenType-Format (VM2)
- Designfarben nach CI-/ PCON-Vorgabe für Think-cell</dc:description>
  <cp:lastModifiedBy>Bethge, David (FIT3)</cp:lastModifiedBy>
  <cp:revision>6</cp:revision>
  <dcterms:created xsi:type="dcterms:W3CDTF">2020-02-22T18:03:15Z</dcterms:created>
  <dcterms:modified xsi:type="dcterms:W3CDTF">2020-02-24T00:56:18Z</dcterms:modified>
  <cp:category>Formulare</cp:category>
</cp:coreProperties>
</file>