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sldIdLst>
    <p:sldId id="259" r:id="rId2"/>
    <p:sldId id="260" r:id="rId3"/>
    <p:sldId id="261" r:id="rId4"/>
    <p:sldId id="256" r:id="rId5"/>
    <p:sldId id="257" r:id="rId6"/>
    <p:sldId id="258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17"/>
    <p:restoredTop sz="95853"/>
  </p:normalViewPr>
  <p:slideViewPr>
    <p:cSldViewPr snapToGrid="0" snapToObjects="1">
      <p:cViewPr>
        <p:scale>
          <a:sx n="80" d="100"/>
          <a:sy n="80" d="100"/>
        </p:scale>
        <p:origin x="152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04810-E915-1D4C-A37E-82873177C7B9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C04C9-BC34-9C4A-B4C4-B28ECA64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77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087CA6-681B-154B-AA91-611D7D975B58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9AC7-7538-F047-8DF0-2D5DCB01A97E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6BF209A-6B06-FA43-9890-D402A08A13AA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09D3-66DF-9E41-88D6-4B3ABE68A5E7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0090A1-C00F-734B-8CD0-3F0362C01B93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A796-D206-B848-B2B3-87024CA2CAE4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D543-365A-5044-A122-A9AE76CDAF76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4080-3598-284F-A075-229377DB0DDE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159C-8F0F-AB4B-A612-807B6842F8FC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837E91-337E-244F-86A3-6BDDF741861B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7D0A-645E-3249-AC67-08A4FD69A2BB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2A18B4B-3711-2045-9D68-70F386A20FA6}" type="datetime1">
              <a:rPr lang="en-US" smtClean="0"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159A350-FF89-994D-AF9E-851F86F29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9960" y="1507414"/>
            <a:ext cx="7295507" cy="37033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Craft beer in NYC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5C073-CD78-5D43-AF3D-735055F15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en-US" sz="1800" cap="none" dirty="0" err="1"/>
              <a:t>r&amp;d</a:t>
            </a:r>
            <a:r>
              <a:rPr lang="en-US" sz="1800" cap="none" dirty="0"/>
              <a:t> BEVERAGE CONSULTING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B161E46-D9EE-0E44-85A0-4628A83952EC}"/>
              </a:ext>
            </a:extLst>
          </p:cNvPr>
          <p:cNvSpPr txBox="1">
            <a:spLocks/>
          </p:cNvSpPr>
          <p:nvPr/>
        </p:nvSpPr>
        <p:spPr>
          <a:xfrm>
            <a:off x="4449959" y="3936781"/>
            <a:ext cx="7171275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How to build a successful inventory</a:t>
            </a:r>
            <a:endParaRPr lang="en-US" sz="2400" cap="none" dirty="0">
              <a:solidFill>
                <a:schemeClr val="accent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CFFB7E0-2488-ED4E-A7F3-2323F3DB558A}"/>
              </a:ext>
            </a:extLst>
          </p:cNvPr>
          <p:cNvSpPr txBox="1">
            <a:spLocks/>
          </p:cNvSpPr>
          <p:nvPr/>
        </p:nvSpPr>
        <p:spPr>
          <a:xfrm>
            <a:off x="937649" y="4353861"/>
            <a:ext cx="9136243" cy="388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cap="none" dirty="0">
                <a:solidFill>
                  <a:schemeClr val="bg1"/>
                </a:solidFill>
              </a:rPr>
              <a:t>H</a:t>
            </a:r>
            <a:r>
              <a:rPr lang="en-US" sz="2000" cap="none" baseline="-25000" dirty="0">
                <a:solidFill>
                  <a:schemeClr val="bg1"/>
                </a:solidFill>
              </a:rPr>
              <a:t>A</a:t>
            </a:r>
            <a:r>
              <a:rPr lang="en-US" sz="2000" cap="none" dirty="0">
                <a:solidFill>
                  <a:schemeClr val="bg1"/>
                </a:solidFill>
              </a:rPr>
              <a:t>:  Local beers are cheaper.</a:t>
            </a:r>
            <a:endParaRPr lang="en-US" sz="2000" cap="non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298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7834585-F49B-43A2-9226-38EBB9CE63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7A06BCA-3DFD-1D49-ABF7-36628233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7" y="719717"/>
            <a:ext cx="5267342" cy="51270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What does this mean?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4003D5-55DD-4968-8D94-E9705D54A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69" y="453642"/>
            <a:ext cx="3625597" cy="586329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549486-A8CA-4D47-92EC-B95E900CA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0650662-AE88-3D4C-8623-50A8A6D0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9D34871-BDE3-234F-9CC0-1AE1BE42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461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7834585-F49B-43A2-9226-38EBB9CE63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7A06BCA-3DFD-1D49-ABF7-36628233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6" y="719717"/>
            <a:ext cx="5788803" cy="51270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Beer program recommendations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4003D5-55DD-4968-8D94-E9705D54A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69" y="453642"/>
            <a:ext cx="3625597" cy="586329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549486-A8CA-4D47-92EC-B95E900CA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0650662-AE88-3D4C-8623-50A8A6D0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9D34871-BDE3-234F-9CC0-1AE1BE42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0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E5F3B8-B932-1743-83CD-25D2D89D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purpose of this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1FF154-1D74-CA46-8082-00A31F588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develop a beer program that will be well-received in your market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3C5AEF-5EDA-314E-9A29-BCC6A881CA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styles of beer should we highlight?</a:t>
            </a:r>
          </a:p>
          <a:p>
            <a:r>
              <a:rPr lang="en-US" dirty="0"/>
              <a:t>What price point does the local area support?</a:t>
            </a:r>
          </a:p>
          <a:p>
            <a:r>
              <a:rPr lang="en-US" dirty="0"/>
              <a:t>Are there prices, types, producers, formats, etc. that should be avoided?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F6E261-A3F0-3D4E-A063-71F038E59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B3D103-B2B6-5F44-AE9D-C1062BEC813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B9D2D01-3B11-0241-8BAB-4BCE837A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73FA0A8-D07F-674E-9146-EE8B2B89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9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7834585-F49B-43A2-9226-38EBB9CE63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7A06BCA-3DFD-1D49-ABF7-36628233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7" y="880137"/>
            <a:ext cx="5267342" cy="51270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How did we get there?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4003D5-55DD-4968-8D94-E9705D54A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69" y="453642"/>
            <a:ext cx="3625597" cy="586329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549486-A8CA-4D47-92EC-B95E900CA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F80ACA7-1D4E-9647-9EA0-46CC87709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012" y="1688038"/>
            <a:ext cx="2679700" cy="673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7D85182-8ACA-D547-A6FD-0B3A149E3570}"/>
              </a:ext>
            </a:extLst>
          </p:cNvPr>
          <p:cNvSpPr txBox="1"/>
          <p:nvPr/>
        </p:nvSpPr>
        <p:spPr>
          <a:xfrm>
            <a:off x="2156347" y="2439359"/>
            <a:ext cx="54050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Real-time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Digital menus &amp; website update simultaneously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Keg is kicked, removed from the menu immediately (sensors can automate)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Which other bars are serving this beer?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much do they charge?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Maps integration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Exact location and address (typo free)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63CB88-3FA9-364F-9BD9-DCD54B0F66CB}"/>
              </a:ext>
            </a:extLst>
          </p:cNvPr>
          <p:cNvSpPr txBox="1"/>
          <p:nvPr/>
        </p:nvSpPr>
        <p:spPr>
          <a:xfrm>
            <a:off x="8309052" y="823607"/>
            <a:ext cx="282069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Scraped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Bar: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Web address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Beer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Style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ABV%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Serving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Link where to find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caloric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0650662-AE88-3D4C-8623-50A8A6D0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9D34871-BDE3-234F-9CC0-1AE1BE42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2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7A86-286E-E741-8A8B-68A69DC40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011449"/>
          </a:xfrm>
        </p:spPr>
        <p:txBody>
          <a:bodyPr anchor="t"/>
          <a:lstStyle/>
          <a:p>
            <a:r>
              <a:rPr lang="en-US" dirty="0"/>
              <a:t>Question 1: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5C073-CD78-5D43-AF3D-735055F15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1782524"/>
            <a:ext cx="10993546" cy="590321"/>
          </a:xfrm>
        </p:spPr>
        <p:txBody>
          <a:bodyPr>
            <a:normAutofit/>
          </a:bodyPr>
          <a:lstStyle/>
          <a:p>
            <a:r>
              <a:rPr lang="en-US" sz="2000" dirty="0"/>
              <a:t>Are certain beer styles more popular in each borough of NYC?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B161E46-D9EE-0E44-85A0-4628A83952EC}"/>
              </a:ext>
            </a:extLst>
          </p:cNvPr>
          <p:cNvSpPr txBox="1">
            <a:spLocks/>
          </p:cNvSpPr>
          <p:nvPr/>
        </p:nvSpPr>
        <p:spPr>
          <a:xfrm>
            <a:off x="627689" y="3549331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none" dirty="0">
                <a:solidFill>
                  <a:schemeClr val="bg1"/>
                </a:solidFill>
              </a:rPr>
              <a:t>H</a:t>
            </a:r>
            <a:r>
              <a:rPr lang="en-US" sz="2400" cap="none" baseline="-25000" dirty="0">
                <a:solidFill>
                  <a:schemeClr val="bg1"/>
                </a:solidFill>
              </a:rPr>
              <a:t>0</a:t>
            </a:r>
            <a:r>
              <a:rPr lang="en-US" sz="2400" cap="none" dirty="0">
                <a:solidFill>
                  <a:schemeClr val="bg1"/>
                </a:solidFill>
              </a:rPr>
              <a:t>:  There is no difference in beer style popularity from borough to borough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1713B46-DCF1-334E-B921-813AD30CA6BD}"/>
              </a:ext>
            </a:extLst>
          </p:cNvPr>
          <p:cNvSpPr txBox="1">
            <a:spLocks/>
          </p:cNvSpPr>
          <p:nvPr/>
        </p:nvSpPr>
        <p:spPr>
          <a:xfrm>
            <a:off x="937649" y="4834308"/>
            <a:ext cx="9136243" cy="3886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cap="none" dirty="0">
                <a:solidFill>
                  <a:schemeClr val="bg1"/>
                </a:solidFill>
              </a:rPr>
              <a:t>H</a:t>
            </a:r>
            <a:r>
              <a:rPr lang="en-US" sz="2000" cap="none" baseline="-25000" dirty="0">
                <a:solidFill>
                  <a:schemeClr val="bg1"/>
                </a:solidFill>
              </a:rPr>
              <a:t>2</a:t>
            </a:r>
            <a:r>
              <a:rPr lang="en-US" sz="2000" cap="none" dirty="0">
                <a:solidFill>
                  <a:schemeClr val="bg1"/>
                </a:solidFill>
              </a:rPr>
              <a:t>:  Lagers are more popular on Staten Island.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CFFB7E0-2488-ED4E-A7F3-2323F3DB558A}"/>
              </a:ext>
            </a:extLst>
          </p:cNvPr>
          <p:cNvSpPr txBox="1">
            <a:spLocks/>
          </p:cNvSpPr>
          <p:nvPr/>
        </p:nvSpPr>
        <p:spPr>
          <a:xfrm>
            <a:off x="937649" y="4353861"/>
            <a:ext cx="9136243" cy="3886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cap="none" dirty="0">
                <a:solidFill>
                  <a:schemeClr val="bg1"/>
                </a:solidFill>
              </a:rPr>
              <a:t>H</a:t>
            </a:r>
            <a:r>
              <a:rPr lang="en-US" sz="2000" cap="none" baseline="-25000" dirty="0">
                <a:solidFill>
                  <a:schemeClr val="bg1"/>
                </a:solidFill>
              </a:rPr>
              <a:t>1</a:t>
            </a:r>
            <a:r>
              <a:rPr lang="en-US" sz="2000" cap="none" dirty="0">
                <a:solidFill>
                  <a:schemeClr val="bg1"/>
                </a:solidFill>
              </a:rPr>
              <a:t>:  IPAs are more popular in Brooklyn.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2E15FC4-8F16-9C45-9E10-20CB3330AE3C}"/>
              </a:ext>
            </a:extLst>
          </p:cNvPr>
          <p:cNvSpPr txBox="1">
            <a:spLocks/>
          </p:cNvSpPr>
          <p:nvPr/>
        </p:nvSpPr>
        <p:spPr>
          <a:xfrm>
            <a:off x="937649" y="5330254"/>
            <a:ext cx="9136243" cy="3886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cap="none" dirty="0" err="1">
                <a:solidFill>
                  <a:schemeClr val="bg1"/>
                </a:solidFill>
              </a:rPr>
              <a:t>H</a:t>
            </a:r>
            <a:r>
              <a:rPr lang="en-US" sz="2000" cap="none" baseline="-25000" dirty="0" err="1">
                <a:solidFill>
                  <a:schemeClr val="bg1"/>
                </a:solidFill>
              </a:rPr>
              <a:t>n</a:t>
            </a:r>
            <a:r>
              <a:rPr lang="en-US" sz="2000" cap="none" dirty="0">
                <a:solidFill>
                  <a:schemeClr val="bg1"/>
                </a:solidFill>
              </a:rPr>
              <a:t>:  Stouts are …etc.</a:t>
            </a:r>
          </a:p>
        </p:txBody>
      </p:sp>
    </p:spTree>
    <p:extLst>
      <p:ext uri="{BB962C8B-B14F-4D97-AF65-F5344CB8AC3E}">
        <p14:creationId xmlns:p14="http://schemas.microsoft.com/office/powerpoint/2010/main" val="241624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7A86-286E-E741-8A8B-68A69DC40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011449"/>
          </a:xfrm>
        </p:spPr>
        <p:txBody>
          <a:bodyPr anchor="t"/>
          <a:lstStyle/>
          <a:p>
            <a:r>
              <a:rPr lang="en-US" dirty="0"/>
              <a:t>Question 2: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5C073-CD78-5D43-AF3D-735055F15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1782524"/>
            <a:ext cx="10993546" cy="590321"/>
          </a:xfrm>
        </p:spPr>
        <p:txBody>
          <a:bodyPr>
            <a:normAutofit/>
          </a:bodyPr>
          <a:lstStyle/>
          <a:p>
            <a:r>
              <a:rPr lang="en-US" sz="2000" dirty="0"/>
              <a:t>Do higher gravity beers garner a higher sale price?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B161E46-D9EE-0E44-85A0-4628A83952EC}"/>
              </a:ext>
            </a:extLst>
          </p:cNvPr>
          <p:cNvSpPr txBox="1">
            <a:spLocks/>
          </p:cNvSpPr>
          <p:nvPr/>
        </p:nvSpPr>
        <p:spPr>
          <a:xfrm>
            <a:off x="627689" y="3549331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none" dirty="0">
                <a:solidFill>
                  <a:schemeClr val="bg1"/>
                </a:solidFill>
              </a:rPr>
              <a:t>H</a:t>
            </a:r>
            <a:r>
              <a:rPr lang="en-US" sz="2400" cap="none" baseline="-25000" dirty="0">
                <a:solidFill>
                  <a:schemeClr val="bg1"/>
                </a:solidFill>
              </a:rPr>
              <a:t>0</a:t>
            </a:r>
            <a:r>
              <a:rPr lang="en-US" sz="2400" cap="none" dirty="0">
                <a:solidFill>
                  <a:schemeClr val="bg1"/>
                </a:solidFill>
              </a:rPr>
              <a:t>:  There is no relationship between a beer’s alcohol content and its sale price.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CFFB7E0-2488-ED4E-A7F3-2323F3DB558A}"/>
              </a:ext>
            </a:extLst>
          </p:cNvPr>
          <p:cNvSpPr txBox="1">
            <a:spLocks/>
          </p:cNvSpPr>
          <p:nvPr/>
        </p:nvSpPr>
        <p:spPr>
          <a:xfrm>
            <a:off x="937649" y="4353861"/>
            <a:ext cx="9136243" cy="3886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cap="none" dirty="0">
                <a:solidFill>
                  <a:schemeClr val="bg1"/>
                </a:solidFill>
              </a:rPr>
              <a:t>H</a:t>
            </a:r>
            <a:r>
              <a:rPr lang="en-US" sz="2000" cap="none" baseline="-25000" dirty="0">
                <a:solidFill>
                  <a:schemeClr val="bg1"/>
                </a:solidFill>
              </a:rPr>
              <a:t>A</a:t>
            </a:r>
            <a:r>
              <a:rPr lang="en-US" sz="2000" cap="none" dirty="0">
                <a:solidFill>
                  <a:schemeClr val="bg1"/>
                </a:solidFill>
              </a:rPr>
              <a:t>:  Higher ABV% beers are more expensive.</a:t>
            </a:r>
          </a:p>
        </p:txBody>
      </p:sp>
    </p:spTree>
    <p:extLst>
      <p:ext uri="{BB962C8B-B14F-4D97-AF65-F5344CB8AC3E}">
        <p14:creationId xmlns:p14="http://schemas.microsoft.com/office/powerpoint/2010/main" val="198098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7A86-286E-E741-8A8B-68A69DC40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011449"/>
          </a:xfrm>
        </p:spPr>
        <p:txBody>
          <a:bodyPr anchor="t"/>
          <a:lstStyle/>
          <a:p>
            <a:r>
              <a:rPr lang="en-US" dirty="0"/>
              <a:t>Question 3: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5C073-CD78-5D43-AF3D-735055F15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1782524"/>
            <a:ext cx="10993546" cy="590321"/>
          </a:xfrm>
        </p:spPr>
        <p:txBody>
          <a:bodyPr>
            <a:normAutofit/>
          </a:bodyPr>
          <a:lstStyle/>
          <a:p>
            <a:r>
              <a:rPr lang="en-US" sz="2000" dirty="0"/>
              <a:t>Are local beers cheaper?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B161E46-D9EE-0E44-85A0-4628A83952EC}"/>
              </a:ext>
            </a:extLst>
          </p:cNvPr>
          <p:cNvSpPr txBox="1">
            <a:spLocks/>
          </p:cNvSpPr>
          <p:nvPr/>
        </p:nvSpPr>
        <p:spPr>
          <a:xfrm>
            <a:off x="627689" y="3549331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none" dirty="0">
                <a:solidFill>
                  <a:schemeClr val="bg1"/>
                </a:solidFill>
              </a:rPr>
              <a:t>H</a:t>
            </a:r>
            <a:r>
              <a:rPr lang="en-US" sz="2400" cap="none" baseline="-25000" dirty="0">
                <a:solidFill>
                  <a:schemeClr val="bg1"/>
                </a:solidFill>
              </a:rPr>
              <a:t>0</a:t>
            </a:r>
            <a:r>
              <a:rPr lang="en-US" sz="2400" cap="none" dirty="0">
                <a:solidFill>
                  <a:schemeClr val="bg1"/>
                </a:solidFill>
              </a:rPr>
              <a:t>:  A beer producer’s proximity to the bar at which it is sold does not effect price.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CFFB7E0-2488-ED4E-A7F3-2323F3DB558A}"/>
              </a:ext>
            </a:extLst>
          </p:cNvPr>
          <p:cNvSpPr txBox="1">
            <a:spLocks/>
          </p:cNvSpPr>
          <p:nvPr/>
        </p:nvSpPr>
        <p:spPr>
          <a:xfrm>
            <a:off x="937649" y="4353861"/>
            <a:ext cx="9136243" cy="3886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cap="none" dirty="0">
                <a:solidFill>
                  <a:schemeClr val="bg1"/>
                </a:solidFill>
              </a:rPr>
              <a:t>H</a:t>
            </a:r>
            <a:r>
              <a:rPr lang="en-US" sz="2000" cap="none" baseline="-25000" dirty="0">
                <a:solidFill>
                  <a:schemeClr val="bg1"/>
                </a:solidFill>
              </a:rPr>
              <a:t>A</a:t>
            </a:r>
            <a:r>
              <a:rPr lang="en-US" sz="2000" cap="none" dirty="0">
                <a:solidFill>
                  <a:schemeClr val="bg1"/>
                </a:solidFill>
              </a:rPr>
              <a:t>:  Local beers are cheaper.</a:t>
            </a:r>
          </a:p>
        </p:txBody>
      </p:sp>
    </p:spTree>
    <p:extLst>
      <p:ext uri="{BB962C8B-B14F-4D97-AF65-F5344CB8AC3E}">
        <p14:creationId xmlns:p14="http://schemas.microsoft.com/office/powerpoint/2010/main" val="147480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7834585-F49B-43A2-9226-38EBB9CE63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7A06BCA-3DFD-1D49-ABF7-36628233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7" y="719717"/>
            <a:ext cx="5267342" cy="51270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Data Cleaning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4003D5-55DD-4968-8D94-E9705D54A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69" y="453642"/>
            <a:ext cx="3625597" cy="586329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549486-A8CA-4D47-92EC-B95E900CA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D85182-8ACA-D547-A6FD-0B3A149E3570}"/>
              </a:ext>
            </a:extLst>
          </p:cNvPr>
          <p:cNvSpPr txBox="1"/>
          <p:nvPr/>
        </p:nvSpPr>
        <p:spPr>
          <a:xfrm>
            <a:off x="2156347" y="1460794"/>
            <a:ext cx="54050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590 bars in NYC area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NYC borough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Non-retail outlet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56,340 beers among their menus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Individual beer, not 6-pack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kegs, growlers, </a:t>
            </a:r>
            <a:r>
              <a:rPr lang="en-US" dirty="0" err="1"/>
              <a:t>crowlers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Omit wine, spirits, 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Omit metric volume units (&lt; 0.9%)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Entry 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0650662-AE88-3D4C-8623-50A8A6D0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9D34871-BDE3-234F-9CC0-1AE1BE42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1112FB-99A4-2E48-9CB2-C5FA12D626A0}"/>
              </a:ext>
            </a:extLst>
          </p:cNvPr>
          <p:cNvSpPr txBox="1"/>
          <p:nvPr/>
        </p:nvSpPr>
        <p:spPr>
          <a:xfrm>
            <a:off x="2298194" y="4509499"/>
            <a:ext cx="316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459 </a:t>
            </a:r>
            <a:r>
              <a:rPr lang="en-US" dirty="0"/>
              <a:t>bars</a:t>
            </a:r>
            <a:r>
              <a:rPr lang="en-US" sz="2400" dirty="0"/>
              <a:t> </a:t>
            </a:r>
            <a:r>
              <a:rPr lang="en-US" dirty="0"/>
              <a:t>listing</a:t>
            </a:r>
            <a:r>
              <a:rPr lang="en-US" sz="2400" dirty="0"/>
              <a:t> 8,371</a:t>
            </a:r>
            <a:r>
              <a:rPr lang="en-US" dirty="0"/>
              <a:t> beers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1EC99E-3CAD-1449-BC47-B2CBA2978B7C}"/>
              </a:ext>
            </a:extLst>
          </p:cNvPr>
          <p:cNvCxnSpPr/>
          <p:nvPr/>
        </p:nvCxnSpPr>
        <p:spPr>
          <a:xfrm>
            <a:off x="2133889" y="4417325"/>
            <a:ext cx="5503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13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7834585-F49B-43A2-9226-38EBB9CE63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7A06BCA-3DFD-1D49-ABF7-36628233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7" y="719717"/>
            <a:ext cx="5267342" cy="51270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Data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4003D5-55DD-4968-8D94-E9705D54A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69" y="453642"/>
            <a:ext cx="3625597" cy="586329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549486-A8CA-4D47-92EC-B95E900CA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0650662-AE88-3D4C-8623-50A8A6D0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9D34871-BDE3-234F-9CC0-1AE1BE42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80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7834585-F49B-43A2-9226-38EBB9CE63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7A06BCA-3DFD-1D49-ABF7-36628233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7" y="719717"/>
            <a:ext cx="5267342" cy="51270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Hypothesis Testing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4003D5-55DD-4968-8D94-E9705D54A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69" y="453642"/>
            <a:ext cx="3625597" cy="586329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549486-A8CA-4D47-92EC-B95E900CA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0650662-AE88-3D4C-8623-50A8A6D0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9D34871-BDE3-234F-9CC0-1AE1BE42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309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348</Words>
  <Application>Microsoft Macintosh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Wingdings 2</vt:lpstr>
      <vt:lpstr>Dividend</vt:lpstr>
      <vt:lpstr>Craft beer in NYC</vt:lpstr>
      <vt:lpstr>The purpose of this analysis</vt:lpstr>
      <vt:lpstr>How did we get there?</vt:lpstr>
      <vt:lpstr>Question 1:</vt:lpstr>
      <vt:lpstr>Question 2:</vt:lpstr>
      <vt:lpstr>Question 3:</vt:lpstr>
      <vt:lpstr>Data Cleaning</vt:lpstr>
      <vt:lpstr>Data Analysis</vt:lpstr>
      <vt:lpstr>Hypothesis Testing</vt:lpstr>
      <vt:lpstr>What does this mean?</vt:lpstr>
      <vt:lpstr>Beer program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Craft beer in NYC</dc:title>
  <dc:creator>Microsoft Office User</dc:creator>
  <cp:lastModifiedBy>Microsoft Office User</cp:lastModifiedBy>
  <cp:revision>8</cp:revision>
  <dcterms:created xsi:type="dcterms:W3CDTF">2019-11-15T04:26:49Z</dcterms:created>
  <dcterms:modified xsi:type="dcterms:W3CDTF">2019-11-15T06:08:46Z</dcterms:modified>
</cp:coreProperties>
</file>