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73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2" r:id="rId14"/>
    <p:sldId id="271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46"/>
    <p:restoredTop sz="95853"/>
  </p:normalViewPr>
  <p:slideViewPr>
    <p:cSldViewPr snapToGrid="0" snapToObjects="1">
      <p:cViewPr>
        <p:scale>
          <a:sx n="81" d="100"/>
          <a:sy n="81" d="100"/>
        </p:scale>
        <p:origin x="-27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7380-518D-124C-8748-16CCCD522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Marriage Success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3AA40-43A5-8847-BC72-DE540A281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10646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/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B83B2A-FDE2-2047-B74E-A7032637A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64"/>
          <a:stretch/>
        </p:blipFill>
        <p:spPr>
          <a:xfrm>
            <a:off x="8803329" y="1704390"/>
            <a:ext cx="2790196" cy="1627114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9D9536B8-AECE-BE4C-8E0F-384162466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41" b="4957"/>
          <a:stretch/>
        </p:blipFill>
        <p:spPr>
          <a:xfrm>
            <a:off x="8865068" y="3526963"/>
            <a:ext cx="2745731" cy="187611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D2C9BB-EBD4-C34B-90FD-B671FA3D5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740" y="1519461"/>
            <a:ext cx="3851681" cy="39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8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/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6CBCB1E-857E-7D4B-9CDD-84EDD07B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97" y="1290863"/>
            <a:ext cx="7338103" cy="51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0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Capital Gain/Loss</a:t>
            </a:r>
          </a:p>
          <a:p>
            <a:endParaRPr lang="en-US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BFA8EE-B0CD-CB4C-9BE4-715BD14A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14" y="173486"/>
            <a:ext cx="6702424" cy="308473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31600AF-8CFE-1E4B-8B4E-E7F1BD2E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668" y="3417251"/>
            <a:ext cx="6642230" cy="30792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A27C3EE-306E-2E42-9CEE-BD0763F39FA9}"/>
              </a:ext>
            </a:extLst>
          </p:cNvPr>
          <p:cNvGrpSpPr/>
          <p:nvPr/>
        </p:nvGrpSpPr>
        <p:grpSpPr>
          <a:xfrm>
            <a:off x="3620174" y="3940043"/>
            <a:ext cx="1608881" cy="711786"/>
            <a:chOff x="4546149" y="3951618"/>
            <a:chExt cx="1608881" cy="711786"/>
          </a:xfrm>
        </p:grpSpPr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DF9B3049-5511-1741-8245-6845AC9417AB}"/>
                </a:ext>
              </a:extLst>
            </p:cNvPr>
            <p:cNvSpPr/>
            <p:nvPr/>
          </p:nvSpPr>
          <p:spPr>
            <a:xfrm>
              <a:off x="4546149" y="3951618"/>
              <a:ext cx="1608881" cy="7117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20A143-4DF4-4A48-AE4D-9BAF4F1A3ED9}"/>
                </a:ext>
              </a:extLst>
            </p:cNvPr>
            <p:cNvSpPr txBox="1"/>
            <p:nvPr/>
          </p:nvSpPr>
          <p:spPr>
            <a:xfrm>
              <a:off x="4947439" y="4139235"/>
              <a:ext cx="868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5.7%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53167E-A8E5-7844-B95B-1C79B5A19BC1}"/>
              </a:ext>
            </a:extLst>
          </p:cNvPr>
          <p:cNvGrpSpPr/>
          <p:nvPr/>
        </p:nvGrpSpPr>
        <p:grpSpPr>
          <a:xfrm>
            <a:off x="3573878" y="1532501"/>
            <a:ext cx="1608881" cy="711786"/>
            <a:chOff x="4546149" y="3951618"/>
            <a:chExt cx="1608881" cy="711786"/>
          </a:xfrm>
          <a:solidFill>
            <a:srgbClr val="0070C0"/>
          </a:solidFill>
        </p:grpSpPr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B4A87696-FE97-5548-BDC2-818A4A7D0497}"/>
                </a:ext>
              </a:extLst>
            </p:cNvPr>
            <p:cNvSpPr/>
            <p:nvPr/>
          </p:nvSpPr>
          <p:spPr>
            <a:xfrm>
              <a:off x="4546149" y="3951618"/>
              <a:ext cx="1608881" cy="711786"/>
            </a:xfrm>
            <a:prstGeom prst="rightArrow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CD2B53-A2E6-A04A-A898-2753F32110DD}"/>
                </a:ext>
              </a:extLst>
            </p:cNvPr>
            <p:cNvSpPr txBox="1"/>
            <p:nvPr/>
          </p:nvSpPr>
          <p:spPr>
            <a:xfrm>
              <a:off x="4808539" y="4139235"/>
              <a:ext cx="868817" cy="307777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10.5%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65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56E67-DA4D-214C-81AC-2B09DC68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Model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2ADA4-5DD8-1947-91E2-3BAC4D07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6" y="299495"/>
            <a:ext cx="1422400" cy="142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16A77-2B02-1442-8179-9288B675C158}"/>
              </a:ext>
            </a:extLst>
          </p:cNvPr>
          <p:cNvSpPr txBox="1"/>
          <p:nvPr/>
        </p:nvSpPr>
        <p:spPr>
          <a:xfrm>
            <a:off x="1143002" y="620486"/>
            <a:ext cx="6726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GBoosted</a:t>
            </a:r>
            <a:r>
              <a:rPr lang="en-US" sz="3200" dirty="0"/>
              <a:t> Decision Tree Ensemble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77980-D190-3442-8651-0F6618AB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7" y="1655056"/>
            <a:ext cx="3987497" cy="3378456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A56DC99B-FC3A-A74F-9FB4-7D0CBB933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309" y="4980196"/>
            <a:ext cx="5622558" cy="1708512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EB26DA6B-12DF-B345-93CA-5BC2854149E7}"/>
              </a:ext>
            </a:extLst>
          </p:cNvPr>
          <p:cNvSpPr/>
          <p:nvPr/>
        </p:nvSpPr>
        <p:spPr>
          <a:xfrm>
            <a:off x="1796143" y="5806965"/>
            <a:ext cx="4453607" cy="506186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8EA2F27-CC8B-1245-B518-E93611585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881" y="1160900"/>
            <a:ext cx="2996532" cy="20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8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56E67-DA4D-214C-81AC-2B09DC68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Feature Importance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BF0BBA-1B0C-E840-8355-704419E94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37"/>
          <a:stretch/>
        </p:blipFill>
        <p:spPr>
          <a:xfrm>
            <a:off x="165771" y="16038"/>
            <a:ext cx="7510030" cy="3282732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190AE-D8C4-2740-B0B7-2BC3F4A66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55344"/>
          <a:stretch/>
        </p:blipFill>
        <p:spPr>
          <a:xfrm>
            <a:off x="133024" y="3298770"/>
            <a:ext cx="6838908" cy="331430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AB5042-4FC1-9A41-A61D-E5B92FE2CED5}"/>
              </a:ext>
            </a:extLst>
          </p:cNvPr>
          <p:cNvGrpSpPr/>
          <p:nvPr/>
        </p:nvGrpSpPr>
        <p:grpSpPr>
          <a:xfrm>
            <a:off x="5258763" y="694938"/>
            <a:ext cx="2711669" cy="1460547"/>
            <a:chOff x="5258763" y="694938"/>
            <a:chExt cx="2711669" cy="1460547"/>
          </a:xfrm>
        </p:grpSpPr>
        <p:sp>
          <p:nvSpPr>
            <p:cNvPr id="3" name="Left Arrow Callout 2">
              <a:extLst>
                <a:ext uri="{FF2B5EF4-FFF2-40B4-BE49-F238E27FC236}">
                  <a16:creationId xmlns:a16="http://schemas.microsoft.com/office/drawing/2014/main" id="{208FD6F9-E205-CF4D-B074-1D8C232B9449}"/>
                </a:ext>
              </a:extLst>
            </p:cNvPr>
            <p:cNvSpPr/>
            <p:nvPr/>
          </p:nvSpPr>
          <p:spPr>
            <a:xfrm>
              <a:off x="5258763" y="694938"/>
              <a:ext cx="2711669" cy="1460547"/>
            </a:xfrm>
            <a:prstGeom prst="leftArrowCallout">
              <a:avLst>
                <a:gd name="adj1" fmla="val 25000"/>
                <a:gd name="adj2" fmla="val 25000"/>
                <a:gd name="adj3" fmla="val 26079"/>
                <a:gd name="adj4" fmla="val 64977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45D728-261C-B149-A704-E1335BAA16E9}"/>
                </a:ext>
              </a:extLst>
            </p:cNvPr>
            <p:cNvSpPr txBox="1"/>
            <p:nvPr/>
          </p:nvSpPr>
          <p:spPr>
            <a:xfrm>
              <a:off x="6419530" y="919112"/>
              <a:ext cx="14501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Gini impurity reduction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E75EB2-B294-C04F-967D-00257C63034F}"/>
              </a:ext>
            </a:extLst>
          </p:cNvPr>
          <p:cNvGrpSpPr/>
          <p:nvPr/>
        </p:nvGrpSpPr>
        <p:grpSpPr>
          <a:xfrm>
            <a:off x="5258763" y="4462897"/>
            <a:ext cx="2711669" cy="1460547"/>
            <a:chOff x="5258763" y="694938"/>
            <a:chExt cx="2711669" cy="1460547"/>
          </a:xfrm>
        </p:grpSpPr>
        <p:sp>
          <p:nvSpPr>
            <p:cNvPr id="15" name="Left Arrow Callout 14">
              <a:extLst>
                <a:ext uri="{FF2B5EF4-FFF2-40B4-BE49-F238E27FC236}">
                  <a16:creationId xmlns:a16="http://schemas.microsoft.com/office/drawing/2014/main" id="{C852D3F6-DBC8-4141-B0C1-EEC10C3C5B14}"/>
                </a:ext>
              </a:extLst>
            </p:cNvPr>
            <p:cNvSpPr/>
            <p:nvPr/>
          </p:nvSpPr>
          <p:spPr>
            <a:xfrm>
              <a:off x="5258763" y="694938"/>
              <a:ext cx="2711669" cy="1460547"/>
            </a:xfrm>
            <a:prstGeom prst="leftArrowCallout">
              <a:avLst>
                <a:gd name="adj1" fmla="val 25000"/>
                <a:gd name="adj2" fmla="val 25000"/>
                <a:gd name="adj3" fmla="val 26079"/>
                <a:gd name="adj4" fmla="val 64977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93D0F7-EE64-8A40-9308-A663B463FB2C}"/>
                </a:ext>
              </a:extLst>
            </p:cNvPr>
            <p:cNvSpPr txBox="1"/>
            <p:nvPr/>
          </p:nvSpPr>
          <p:spPr>
            <a:xfrm>
              <a:off x="6419530" y="777218"/>
              <a:ext cx="145010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# times feature used to split across all trees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4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6FE2A6-16BD-8149-A395-CC2B59F8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3AE9-9842-3C47-866F-1DF502CEF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en-US" dirty="0"/>
              <a:t>What should I focus on to avoid a divorce?</a:t>
            </a:r>
          </a:p>
          <a:p>
            <a:pPr lvl="1"/>
            <a:r>
              <a:rPr lang="en-US" dirty="0"/>
              <a:t>Work &gt; 40hrs/week </a:t>
            </a:r>
          </a:p>
          <a:p>
            <a:pPr lvl="2"/>
            <a:r>
              <a:rPr lang="en-US" dirty="0"/>
              <a:t>prove value to your spouse?</a:t>
            </a:r>
          </a:p>
          <a:p>
            <a:pPr lvl="1"/>
            <a:r>
              <a:rPr lang="en-US" dirty="0"/>
              <a:t>Invest your money</a:t>
            </a:r>
          </a:p>
          <a:p>
            <a:pPr lvl="2"/>
            <a:r>
              <a:rPr lang="en-US" dirty="0"/>
              <a:t>for better or worse?</a:t>
            </a:r>
          </a:p>
          <a:p>
            <a:pPr lvl="1"/>
            <a:r>
              <a:rPr lang="en-US" dirty="0"/>
              <a:t>Make sure you’re above the $85k threshold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76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6FE2A6-16BD-8149-A395-CC2B59F8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3AE9-9842-3C47-866F-1DF502CEF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To test hypotheses from EDA (occupations with higher divorce rates)</a:t>
            </a:r>
          </a:p>
          <a:p>
            <a:r>
              <a:rPr lang="en-US" dirty="0"/>
              <a:t>SHAP – </a:t>
            </a:r>
            <a:r>
              <a:rPr lang="en-US" sz="1600" dirty="0"/>
              <a:t>individualized interpretation of feature importance</a:t>
            </a:r>
            <a:endParaRPr lang="en-US" dirty="0"/>
          </a:p>
          <a:p>
            <a:r>
              <a:rPr lang="en-US" dirty="0"/>
              <a:t>Source current data</a:t>
            </a:r>
          </a:p>
          <a:p>
            <a:r>
              <a:rPr lang="en-US" dirty="0"/>
              <a:t>Source length of marriage</a:t>
            </a:r>
          </a:p>
          <a:p>
            <a:r>
              <a:rPr lang="en-US" dirty="0"/>
              <a:t>Source continuous income data (what is the cutoff), geographic location (state by state), # kids in household, marriage #</a:t>
            </a:r>
          </a:p>
        </p:txBody>
      </p:sp>
    </p:spTree>
    <p:extLst>
      <p:ext uri="{BB962C8B-B14F-4D97-AF65-F5344CB8AC3E}">
        <p14:creationId xmlns:p14="http://schemas.microsoft.com/office/powerpoint/2010/main" val="24287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7FC8-612F-6B4C-B94F-5C122838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0D5B-D7A0-B34F-A941-074D23DA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if a marriage will end in divorce</a:t>
            </a:r>
          </a:p>
          <a:p>
            <a:pPr lvl="1"/>
            <a:r>
              <a:rPr lang="en-US" dirty="0"/>
              <a:t>Binary classification</a:t>
            </a:r>
          </a:p>
          <a:p>
            <a:r>
              <a:rPr lang="en-US" dirty="0"/>
              <a:t>Examine individual respondents from census survey</a:t>
            </a:r>
          </a:p>
          <a:p>
            <a:r>
              <a:rPr lang="en-US" dirty="0"/>
              <a:t>Included 32,000 records</a:t>
            </a:r>
          </a:p>
          <a:p>
            <a:pPr lvl="1"/>
            <a:r>
              <a:rPr lang="en-US" dirty="0"/>
              <a:t>Removed those who were never married or widowed</a:t>
            </a:r>
          </a:p>
          <a:p>
            <a:pPr lvl="1"/>
            <a:r>
              <a:rPr lang="en-US" dirty="0"/>
              <a:t>Left with about 20k record</a:t>
            </a:r>
          </a:p>
          <a:p>
            <a:r>
              <a:rPr lang="en-US" dirty="0"/>
              <a:t>Several models with similar accuracy and F-1 scores</a:t>
            </a:r>
          </a:p>
          <a:p>
            <a:pPr lvl="1"/>
            <a:r>
              <a:rPr lang="en-US" dirty="0"/>
              <a:t>Settled on an </a:t>
            </a:r>
            <a:r>
              <a:rPr lang="en-US" dirty="0" err="1"/>
              <a:t>XGBoosted</a:t>
            </a:r>
            <a:r>
              <a:rPr lang="en-US" dirty="0"/>
              <a:t> Tree model for F-1 score</a:t>
            </a:r>
          </a:p>
        </p:txBody>
      </p:sp>
    </p:spTree>
    <p:extLst>
      <p:ext uri="{BB962C8B-B14F-4D97-AF65-F5344CB8AC3E}">
        <p14:creationId xmlns:p14="http://schemas.microsoft.com/office/powerpoint/2010/main" val="239076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Null Accuracy</a:t>
            </a:r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961152-3AC3-7449-893E-91C5D1AE7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4571" y="1212531"/>
            <a:ext cx="4220368" cy="487193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B61A36-40B6-A54E-BD8C-7877455B8C76}"/>
              </a:ext>
            </a:extLst>
          </p:cNvPr>
          <p:cNvSpPr txBox="1"/>
          <p:nvPr/>
        </p:nvSpPr>
        <p:spPr>
          <a:xfrm>
            <a:off x="1120774" y="1877786"/>
            <a:ext cx="4866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every marriage ends in divorce:</a:t>
            </a:r>
          </a:p>
          <a:p>
            <a:endParaRPr lang="en-US" dirty="0"/>
          </a:p>
          <a:p>
            <a:r>
              <a:rPr lang="en-US" sz="2400" dirty="0"/>
              <a:t>Null Accuracy = 28.2%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AA2040-0CAF-ED4B-B3F8-712191B3D8BA}"/>
              </a:ext>
            </a:extLst>
          </p:cNvPr>
          <p:cNvSpPr txBox="1"/>
          <p:nvPr/>
        </p:nvSpPr>
        <p:spPr>
          <a:xfrm>
            <a:off x="1084150" y="3306974"/>
            <a:ext cx="48665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US Divorce Rate is closer to 42-45%</a:t>
            </a:r>
          </a:p>
          <a:p>
            <a:r>
              <a:rPr lang="en-US" sz="1400" i="1" dirty="0"/>
              <a:t>(survey limitations)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F6B1D5-7507-6B40-B6C1-FD5417990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952"/>
          <a:stretch/>
        </p:blipFill>
        <p:spPr>
          <a:xfrm>
            <a:off x="4432300" y="1437244"/>
            <a:ext cx="6770687" cy="4690011"/>
          </a:xfrm>
        </p:spPr>
      </p:pic>
    </p:spTree>
    <p:extLst>
      <p:ext uri="{BB962C8B-B14F-4D97-AF65-F5344CB8AC3E}">
        <p14:creationId xmlns:p14="http://schemas.microsoft.com/office/powerpoint/2010/main" val="135854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/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5CEF2D-8CA3-C24B-A526-EEABDF289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019" y="717772"/>
            <a:ext cx="3771900" cy="41783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D845DF-CCE9-6040-9D70-FBEDFB30E4F4}"/>
              </a:ext>
            </a:extLst>
          </p:cNvPr>
          <p:cNvSpPr txBox="1"/>
          <p:nvPr/>
        </p:nvSpPr>
        <p:spPr>
          <a:xfrm>
            <a:off x="7252836" y="5120007"/>
            <a:ext cx="1365703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F: 69.04%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8CB019-D9FC-404D-BD72-BCB3F632A7C7}"/>
              </a:ext>
            </a:extLst>
          </p:cNvPr>
          <p:cNvSpPr txBox="1"/>
          <p:nvPr/>
        </p:nvSpPr>
        <p:spPr>
          <a:xfrm>
            <a:off x="8688163" y="5121158"/>
            <a:ext cx="136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M: 15.09%</a:t>
            </a:r>
          </a:p>
        </p:txBody>
      </p:sp>
    </p:spTree>
    <p:extLst>
      <p:ext uri="{BB962C8B-B14F-4D97-AF65-F5344CB8AC3E}">
        <p14:creationId xmlns:p14="http://schemas.microsoft.com/office/powerpoint/2010/main" val="386054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/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34" name="Picture 33" descr="A picture containing pencil&#10;&#10;Description automatically generated">
            <a:extLst>
              <a:ext uri="{FF2B5EF4-FFF2-40B4-BE49-F238E27FC236}">
                <a16:creationId xmlns:a16="http://schemas.microsoft.com/office/drawing/2014/main" id="{4F48B6BD-6445-6E49-8BF8-C21527096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00"/>
          <a:stretch/>
        </p:blipFill>
        <p:spPr>
          <a:xfrm>
            <a:off x="4700601" y="327251"/>
            <a:ext cx="7271413" cy="3085414"/>
          </a:xfrm>
          <a:prstGeom prst="rect">
            <a:avLst/>
          </a:prstGeom>
        </p:spPr>
      </p:pic>
      <p:pic>
        <p:nvPicPr>
          <p:cNvPr id="35" name="Picture 34" descr="A close up of a device&#10;&#10;Description automatically generated">
            <a:extLst>
              <a:ext uri="{FF2B5EF4-FFF2-40B4-BE49-F238E27FC236}">
                <a16:creationId xmlns:a16="http://schemas.microsoft.com/office/drawing/2014/main" id="{1A7EE505-C445-9041-83AD-169E05782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72"/>
          <a:stretch/>
        </p:blipFill>
        <p:spPr>
          <a:xfrm>
            <a:off x="4699892" y="3489731"/>
            <a:ext cx="7276885" cy="30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1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/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72DE72-D3A9-4844-A7E3-E91540D8F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01"/>
          <a:stretch/>
        </p:blipFill>
        <p:spPr>
          <a:xfrm>
            <a:off x="5942025" y="89442"/>
            <a:ext cx="4984730" cy="2931347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1B19E-4C89-894C-933F-B24A3DD42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0"/>
          <a:stretch/>
        </p:blipFill>
        <p:spPr>
          <a:xfrm>
            <a:off x="6067273" y="3082428"/>
            <a:ext cx="4847355" cy="36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/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45B9A2-34B8-BB4F-B007-06DF9B250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27"/>
          <a:stretch/>
        </p:blipFill>
        <p:spPr>
          <a:xfrm>
            <a:off x="5404594" y="26074"/>
            <a:ext cx="6511851" cy="305163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3E1B73-DB69-6242-BF83-F37CF10BA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6" b="4517"/>
          <a:stretch/>
        </p:blipFill>
        <p:spPr>
          <a:xfrm>
            <a:off x="5404593" y="3294925"/>
            <a:ext cx="6504039" cy="34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8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/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B83B2A-FDE2-2047-B74E-A7032637A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64"/>
          <a:stretch/>
        </p:blipFill>
        <p:spPr>
          <a:xfrm>
            <a:off x="5388941" y="38868"/>
            <a:ext cx="5323043" cy="3104154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9D9536B8-AECE-BE4C-8E0F-384162466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41" b="4957"/>
          <a:stretch/>
        </p:blipFill>
        <p:spPr>
          <a:xfrm>
            <a:off x="5491043" y="3282039"/>
            <a:ext cx="5238215" cy="35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038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360</Words>
  <Application>Microsoft Macintosh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</vt:lpstr>
      <vt:lpstr>Marriage Success Predictor</vt:lpstr>
      <vt:lpstr>Overview</vt:lpstr>
      <vt:lpstr>Null Accuracy</vt:lpstr>
      <vt:lpstr>Data Features</vt:lpstr>
      <vt:lpstr>Data Features</vt:lpstr>
      <vt:lpstr>Data Features</vt:lpstr>
      <vt:lpstr>Data Features</vt:lpstr>
      <vt:lpstr>Data Features</vt:lpstr>
      <vt:lpstr>Data Features</vt:lpstr>
      <vt:lpstr>Data Features</vt:lpstr>
      <vt:lpstr>Data Features</vt:lpstr>
      <vt:lpstr>Data Features</vt:lpstr>
      <vt:lpstr>Model</vt:lpstr>
      <vt:lpstr>Feature Importance</vt:lpstr>
      <vt:lpstr>Conclusions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Marriage Success Predictor</dc:title>
  <dc:creator>Microsoft Office User</dc:creator>
  <cp:lastModifiedBy>Microsoft Office User</cp:lastModifiedBy>
  <cp:revision>4</cp:revision>
  <dcterms:created xsi:type="dcterms:W3CDTF">2020-03-05T01:09:02Z</dcterms:created>
  <dcterms:modified xsi:type="dcterms:W3CDTF">2020-03-05T14:31:26Z</dcterms:modified>
</cp:coreProperties>
</file>