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3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2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7"/>
    <p:restoredTop sz="95853"/>
  </p:normalViewPr>
  <p:slideViewPr>
    <p:cSldViewPr snapToGrid="0" snapToObjects="1">
      <p:cViewPr varScale="1">
        <p:scale>
          <a:sx n="110" d="100"/>
          <a:sy n="110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7380-518D-124C-8748-16CCCD522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Marriage Success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AA40-43A5-8847-BC72-DE540A281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0646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/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83B2A-FDE2-2047-B74E-A7032637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64"/>
          <a:stretch/>
        </p:blipFill>
        <p:spPr>
          <a:xfrm>
            <a:off x="8803329" y="1704390"/>
            <a:ext cx="2790196" cy="162711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D9536B8-AECE-BE4C-8E0F-384162466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1" b="4957"/>
          <a:stretch/>
        </p:blipFill>
        <p:spPr>
          <a:xfrm>
            <a:off x="8865068" y="3526963"/>
            <a:ext cx="2745731" cy="187611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D2C9BB-EBD4-C34B-90FD-B671FA3D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40" y="1519461"/>
            <a:ext cx="3851681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/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6CBCB1E-857E-7D4B-9CDD-84EDD07B8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97" y="1290863"/>
            <a:ext cx="7338103" cy="51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Capital Gain/Loss</a:t>
            </a:r>
          </a:p>
          <a:p>
            <a:endParaRPr lang="en-US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BFA8EE-B0CD-CB4C-9BE4-715BD14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4" y="173486"/>
            <a:ext cx="6702424" cy="308473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31600AF-8CFE-1E4B-8B4E-E7F1BD2E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68" y="3417251"/>
            <a:ext cx="6642230" cy="307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27C3EE-306E-2E42-9CEE-BD0763F39FA9}"/>
              </a:ext>
            </a:extLst>
          </p:cNvPr>
          <p:cNvGrpSpPr/>
          <p:nvPr/>
        </p:nvGrpSpPr>
        <p:grpSpPr>
          <a:xfrm>
            <a:off x="3620174" y="3940043"/>
            <a:ext cx="1608881" cy="711786"/>
            <a:chOff x="4546149" y="3951618"/>
            <a:chExt cx="1608881" cy="711786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F9B3049-5511-1741-8245-6845AC9417AB}"/>
                </a:ext>
              </a:extLst>
            </p:cNvPr>
            <p:cNvSpPr/>
            <p:nvPr/>
          </p:nvSpPr>
          <p:spPr>
            <a:xfrm>
              <a:off x="4546149" y="3951618"/>
              <a:ext cx="1608881" cy="7117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20A143-4DF4-4A48-AE4D-9BAF4F1A3ED9}"/>
                </a:ext>
              </a:extLst>
            </p:cNvPr>
            <p:cNvSpPr txBox="1"/>
            <p:nvPr/>
          </p:nvSpPr>
          <p:spPr>
            <a:xfrm>
              <a:off x="4947439" y="4139235"/>
              <a:ext cx="868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5.7%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53167E-A8E5-7844-B95B-1C79B5A19BC1}"/>
              </a:ext>
            </a:extLst>
          </p:cNvPr>
          <p:cNvGrpSpPr/>
          <p:nvPr/>
        </p:nvGrpSpPr>
        <p:grpSpPr>
          <a:xfrm>
            <a:off x="3573878" y="1532501"/>
            <a:ext cx="1608881" cy="711786"/>
            <a:chOff x="4546149" y="3951618"/>
            <a:chExt cx="1608881" cy="711786"/>
          </a:xfrm>
          <a:solidFill>
            <a:srgbClr val="0070C0"/>
          </a:solidFill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B4A87696-FE97-5548-BDC2-818A4A7D0497}"/>
                </a:ext>
              </a:extLst>
            </p:cNvPr>
            <p:cNvSpPr/>
            <p:nvPr/>
          </p:nvSpPr>
          <p:spPr>
            <a:xfrm>
              <a:off x="4546149" y="3951618"/>
              <a:ext cx="1608881" cy="711786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CD2B53-A2E6-A04A-A898-2753F32110DD}"/>
                </a:ext>
              </a:extLst>
            </p:cNvPr>
            <p:cNvSpPr txBox="1"/>
            <p:nvPr/>
          </p:nvSpPr>
          <p:spPr>
            <a:xfrm>
              <a:off x="4808539" y="4139235"/>
              <a:ext cx="868817" cy="307777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10.5%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65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6E67-DA4D-214C-81AC-2B09DC6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Model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2ADA4-5DD8-1947-91E2-3BAC4D07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6" y="299495"/>
            <a:ext cx="1422400" cy="142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16A77-2B02-1442-8179-9288B675C158}"/>
              </a:ext>
            </a:extLst>
          </p:cNvPr>
          <p:cNvSpPr txBox="1"/>
          <p:nvPr/>
        </p:nvSpPr>
        <p:spPr>
          <a:xfrm>
            <a:off x="1143002" y="620486"/>
            <a:ext cx="6726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GBoosted</a:t>
            </a:r>
            <a:r>
              <a:rPr lang="en-US" sz="3200" dirty="0"/>
              <a:t> Decision Tree Ensemble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77980-D190-3442-8651-0F6618AB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7" y="1438480"/>
            <a:ext cx="3987497" cy="3378456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A56DC99B-FC3A-A74F-9FB4-7D0CBB93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309" y="4871908"/>
            <a:ext cx="5622558" cy="1708512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EB26DA6B-12DF-B345-93CA-5BC2854149E7}"/>
              </a:ext>
            </a:extLst>
          </p:cNvPr>
          <p:cNvSpPr/>
          <p:nvPr/>
        </p:nvSpPr>
        <p:spPr>
          <a:xfrm>
            <a:off x="1796143" y="5698677"/>
            <a:ext cx="4453607" cy="506186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6E67-DA4D-214C-81AC-2B09DC68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Feature Importance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BF0BBA-1B0C-E840-8355-704419E94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37"/>
          <a:stretch/>
        </p:blipFill>
        <p:spPr>
          <a:xfrm>
            <a:off x="165771" y="16038"/>
            <a:ext cx="7510030" cy="3282732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190AE-D8C4-2740-B0B7-2BC3F4A66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55344"/>
          <a:stretch/>
        </p:blipFill>
        <p:spPr>
          <a:xfrm>
            <a:off x="133024" y="3298770"/>
            <a:ext cx="6838908" cy="33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FE2A6-16BD-8149-A395-CC2B59F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3AE9-9842-3C47-866F-1DF502CE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What should I focus on to avoid a divorce?</a:t>
            </a:r>
          </a:p>
          <a:p>
            <a:pPr lvl="1"/>
            <a:r>
              <a:rPr lang="en-US" dirty="0"/>
              <a:t>Work &gt; 40hrs/week </a:t>
            </a:r>
          </a:p>
          <a:p>
            <a:pPr lvl="2"/>
            <a:r>
              <a:rPr lang="en-US" dirty="0"/>
              <a:t>prove value to your spouse?</a:t>
            </a:r>
          </a:p>
          <a:p>
            <a:pPr lvl="1"/>
            <a:r>
              <a:rPr lang="en-US" dirty="0"/>
              <a:t>Invest your money</a:t>
            </a:r>
          </a:p>
          <a:p>
            <a:pPr lvl="2"/>
            <a:r>
              <a:rPr lang="en-US" dirty="0"/>
              <a:t>for better or worse?</a:t>
            </a:r>
          </a:p>
          <a:p>
            <a:pPr lvl="1"/>
            <a:r>
              <a:rPr lang="en-US" dirty="0"/>
              <a:t>Make sure you’re above the $85k threshold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FE2A6-16BD-8149-A395-CC2B59F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3AE9-9842-3C47-866F-1DF502CE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To test hypotheses from EDA (occupations with higher divorce rates)</a:t>
            </a:r>
          </a:p>
          <a:p>
            <a:r>
              <a:rPr lang="en-US" dirty="0"/>
              <a:t>Source current data</a:t>
            </a:r>
          </a:p>
          <a:p>
            <a:r>
              <a:rPr lang="en-US" dirty="0"/>
              <a:t>Source length of marriage</a:t>
            </a:r>
          </a:p>
          <a:p>
            <a:r>
              <a:rPr lang="en-US" dirty="0"/>
              <a:t>Source continuous income data (what is the cutoff), geographic location (state by state), # kids in household, marriage #</a:t>
            </a:r>
          </a:p>
        </p:txBody>
      </p:sp>
    </p:spTree>
    <p:extLst>
      <p:ext uri="{BB962C8B-B14F-4D97-AF65-F5344CB8AC3E}">
        <p14:creationId xmlns:p14="http://schemas.microsoft.com/office/powerpoint/2010/main" val="24287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FC8-612F-6B4C-B94F-5C122838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0D5B-D7A0-B34F-A941-074D23DA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if a marriage will end in divorce</a:t>
            </a:r>
          </a:p>
          <a:p>
            <a:pPr lvl="1"/>
            <a:r>
              <a:rPr lang="en-US" dirty="0"/>
              <a:t>Binary classification</a:t>
            </a:r>
          </a:p>
          <a:p>
            <a:r>
              <a:rPr lang="en-US" dirty="0"/>
              <a:t>Examine individual respondents from census survey</a:t>
            </a:r>
          </a:p>
          <a:p>
            <a:r>
              <a:rPr lang="en-US" dirty="0"/>
              <a:t>Included 32,000 records</a:t>
            </a:r>
          </a:p>
          <a:p>
            <a:pPr lvl="1"/>
            <a:r>
              <a:rPr lang="en-US" dirty="0"/>
              <a:t>Removed those who were never married or widowed</a:t>
            </a:r>
          </a:p>
          <a:p>
            <a:pPr lvl="1"/>
            <a:r>
              <a:rPr lang="en-US" dirty="0"/>
              <a:t>Left with about 20k record</a:t>
            </a:r>
          </a:p>
          <a:p>
            <a:r>
              <a:rPr lang="en-US" dirty="0"/>
              <a:t>Several models with similar accuracy and F-1 scores</a:t>
            </a:r>
          </a:p>
          <a:p>
            <a:pPr lvl="1"/>
            <a:r>
              <a:rPr lang="en-US" dirty="0"/>
              <a:t>Settled on an </a:t>
            </a:r>
            <a:r>
              <a:rPr lang="en-US" dirty="0" err="1"/>
              <a:t>XGBoosted</a:t>
            </a:r>
            <a:r>
              <a:rPr lang="en-US" dirty="0"/>
              <a:t> Tree model for F-1 score</a:t>
            </a:r>
          </a:p>
        </p:txBody>
      </p:sp>
    </p:spTree>
    <p:extLst>
      <p:ext uri="{BB962C8B-B14F-4D97-AF65-F5344CB8AC3E}">
        <p14:creationId xmlns:p14="http://schemas.microsoft.com/office/powerpoint/2010/main" val="23907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Null Accuracy</a:t>
            </a:r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61152-3AC3-7449-893E-91C5D1AE7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571" y="1212531"/>
            <a:ext cx="4220368" cy="487193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B61A36-40B6-A54E-BD8C-7877455B8C76}"/>
              </a:ext>
            </a:extLst>
          </p:cNvPr>
          <p:cNvSpPr txBox="1"/>
          <p:nvPr/>
        </p:nvSpPr>
        <p:spPr>
          <a:xfrm>
            <a:off x="1120774" y="1877786"/>
            <a:ext cx="4866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every marriage ends in divorce:</a:t>
            </a:r>
          </a:p>
          <a:p>
            <a:endParaRPr lang="en-US" dirty="0"/>
          </a:p>
          <a:p>
            <a:r>
              <a:rPr lang="en-US" sz="2400" dirty="0"/>
              <a:t>Null Accuracy = 28.2%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AA2040-0CAF-ED4B-B3F8-712191B3D8BA}"/>
              </a:ext>
            </a:extLst>
          </p:cNvPr>
          <p:cNvSpPr txBox="1"/>
          <p:nvPr/>
        </p:nvSpPr>
        <p:spPr>
          <a:xfrm>
            <a:off x="1084150" y="3306974"/>
            <a:ext cx="48665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 Divorce Rate is closer to 42-45%</a:t>
            </a:r>
          </a:p>
          <a:p>
            <a:r>
              <a:rPr lang="en-US" sz="1400" i="1" dirty="0"/>
              <a:t>(survey limitations)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F6B1D5-7507-6B40-B6C1-FD5417990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52"/>
          <a:stretch/>
        </p:blipFill>
        <p:spPr>
          <a:xfrm>
            <a:off x="4432300" y="1437244"/>
            <a:ext cx="6770687" cy="4690011"/>
          </a:xfrm>
        </p:spPr>
      </p:pic>
    </p:spTree>
    <p:extLst>
      <p:ext uri="{BB962C8B-B14F-4D97-AF65-F5344CB8AC3E}">
        <p14:creationId xmlns:p14="http://schemas.microsoft.com/office/powerpoint/2010/main" val="13585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5CEF2D-8CA3-C24B-A526-EEABDF28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19" y="717772"/>
            <a:ext cx="3771900" cy="4178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D845DF-CCE9-6040-9D70-FBEDFB30E4F4}"/>
              </a:ext>
            </a:extLst>
          </p:cNvPr>
          <p:cNvSpPr txBox="1"/>
          <p:nvPr/>
        </p:nvSpPr>
        <p:spPr>
          <a:xfrm>
            <a:off x="7252836" y="5120007"/>
            <a:ext cx="1365703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 69.04%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8CB019-D9FC-404D-BD72-BCB3F632A7C7}"/>
              </a:ext>
            </a:extLst>
          </p:cNvPr>
          <p:cNvSpPr txBox="1"/>
          <p:nvPr/>
        </p:nvSpPr>
        <p:spPr>
          <a:xfrm>
            <a:off x="8688163" y="5121158"/>
            <a:ext cx="136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 15.09%</a:t>
            </a:r>
          </a:p>
        </p:txBody>
      </p:sp>
    </p:spTree>
    <p:extLst>
      <p:ext uri="{BB962C8B-B14F-4D97-AF65-F5344CB8AC3E}">
        <p14:creationId xmlns:p14="http://schemas.microsoft.com/office/powerpoint/2010/main" val="386054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/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4" name="Picture 33" descr="A picture containing pencil&#10;&#10;Description automatically generated">
            <a:extLst>
              <a:ext uri="{FF2B5EF4-FFF2-40B4-BE49-F238E27FC236}">
                <a16:creationId xmlns:a16="http://schemas.microsoft.com/office/drawing/2014/main" id="{4F48B6BD-6445-6E49-8BF8-C21527096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00"/>
          <a:stretch/>
        </p:blipFill>
        <p:spPr>
          <a:xfrm>
            <a:off x="4700601" y="327251"/>
            <a:ext cx="7271413" cy="3085414"/>
          </a:xfrm>
          <a:prstGeom prst="rect">
            <a:avLst/>
          </a:prstGeom>
        </p:spPr>
      </p:pic>
      <p:pic>
        <p:nvPicPr>
          <p:cNvPr id="35" name="Picture 34" descr="A close up of a device&#10;&#10;Description automatically generated">
            <a:extLst>
              <a:ext uri="{FF2B5EF4-FFF2-40B4-BE49-F238E27FC236}">
                <a16:creationId xmlns:a16="http://schemas.microsoft.com/office/drawing/2014/main" id="{1A7EE505-C445-9041-83AD-169E05782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"/>
          <a:stretch/>
        </p:blipFill>
        <p:spPr>
          <a:xfrm>
            <a:off x="4699892" y="3489731"/>
            <a:ext cx="7276885" cy="30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/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2DE72-D3A9-4844-A7E3-E91540D8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1"/>
          <a:stretch/>
        </p:blipFill>
        <p:spPr>
          <a:xfrm>
            <a:off x="5942025" y="89442"/>
            <a:ext cx="4984730" cy="2931347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B19E-4C89-894C-933F-B24A3DD42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0"/>
          <a:stretch/>
        </p:blipFill>
        <p:spPr>
          <a:xfrm>
            <a:off x="6067273" y="3082428"/>
            <a:ext cx="4847355" cy="36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/>
              <a:t>Education</a:t>
            </a:r>
          </a:p>
          <a:p>
            <a:r>
              <a:rPr lang="en-US" dirty="0">
                <a:solidFill>
                  <a:schemeClr val="bg2"/>
                </a:solidFill>
              </a:rPr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45B9A2-34B8-BB4F-B007-06DF9B25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27"/>
          <a:stretch/>
        </p:blipFill>
        <p:spPr>
          <a:xfrm>
            <a:off x="5404594" y="26074"/>
            <a:ext cx="6511851" cy="305163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E1B73-DB69-6242-BF83-F37CF10BA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6" b="4517"/>
          <a:stretch/>
        </p:blipFill>
        <p:spPr>
          <a:xfrm>
            <a:off x="5404593" y="3294925"/>
            <a:ext cx="6504039" cy="3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82491-A866-3F4F-B8BD-AFFA453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99" y="18618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Data Features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CDB72E-F549-1943-AEEA-D2C5C7808BC5}"/>
              </a:ext>
            </a:extLst>
          </p:cNvPr>
          <p:cNvSpPr txBox="1">
            <a:spLocks/>
          </p:cNvSpPr>
          <p:nvPr/>
        </p:nvSpPr>
        <p:spPr>
          <a:xfrm>
            <a:off x="784225" y="886497"/>
            <a:ext cx="2465388" cy="480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Age</a:t>
            </a:r>
          </a:p>
          <a:p>
            <a:r>
              <a:rPr lang="en-US" dirty="0">
                <a:solidFill>
                  <a:schemeClr val="bg2"/>
                </a:solidFill>
              </a:rPr>
              <a:t>Gender</a:t>
            </a:r>
          </a:p>
          <a:p>
            <a:r>
              <a:rPr lang="en-US" dirty="0">
                <a:solidFill>
                  <a:schemeClr val="bg2"/>
                </a:solidFill>
              </a:rPr>
              <a:t>Native Country</a:t>
            </a:r>
          </a:p>
          <a:p>
            <a:r>
              <a:rPr lang="en-US" dirty="0">
                <a:solidFill>
                  <a:schemeClr val="bg2"/>
                </a:solidFill>
              </a:rPr>
              <a:t>Race</a:t>
            </a:r>
          </a:p>
          <a:p>
            <a:r>
              <a:rPr lang="en-US" dirty="0">
                <a:solidFill>
                  <a:schemeClr val="bg2"/>
                </a:solidFill>
              </a:rPr>
              <a:t>Education</a:t>
            </a:r>
          </a:p>
          <a:p>
            <a:r>
              <a:rPr lang="en-US" dirty="0"/>
              <a:t>Occupation Type</a:t>
            </a:r>
          </a:p>
          <a:p>
            <a:r>
              <a:rPr lang="en-US" dirty="0">
                <a:solidFill>
                  <a:schemeClr val="bg2"/>
                </a:solidFill>
              </a:rPr>
              <a:t>Hours Worked</a:t>
            </a:r>
          </a:p>
          <a:p>
            <a:r>
              <a:rPr lang="en-US" dirty="0">
                <a:solidFill>
                  <a:schemeClr val="bg2"/>
                </a:solidFill>
              </a:rPr>
              <a:t>Income</a:t>
            </a:r>
          </a:p>
          <a:p>
            <a:r>
              <a:rPr lang="en-US" dirty="0">
                <a:solidFill>
                  <a:schemeClr val="bg2"/>
                </a:solidFill>
              </a:rPr>
              <a:t>Capital Gain/Loss</a:t>
            </a:r>
          </a:p>
          <a:p>
            <a:endParaRPr lang="en-US" dirty="0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B641EA06-CF7F-9043-A4C6-DDA3C1E04C87}"/>
              </a:ext>
            </a:extLst>
          </p:cNvPr>
          <p:cNvSpPr txBox="1">
            <a:spLocks/>
          </p:cNvSpPr>
          <p:nvPr/>
        </p:nvSpPr>
        <p:spPr>
          <a:xfrm>
            <a:off x="1213141" y="2161348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6FDC400-886E-1F49-BA35-5031974ED518}"/>
              </a:ext>
            </a:extLst>
          </p:cNvPr>
          <p:cNvSpPr txBox="1">
            <a:spLocks/>
          </p:cNvSpPr>
          <p:nvPr/>
        </p:nvSpPr>
        <p:spPr>
          <a:xfrm>
            <a:off x="6941006" y="2145019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C558CBC4-69CA-6C48-A6E3-AB6D1EA6A5C5}"/>
              </a:ext>
            </a:extLst>
          </p:cNvPr>
          <p:cNvSpPr txBox="1">
            <a:spLocks/>
          </p:cNvSpPr>
          <p:nvPr/>
        </p:nvSpPr>
        <p:spPr>
          <a:xfrm>
            <a:off x="9667877" y="2161347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51991DA2-8CE3-094F-AFCF-B99AD3C8BCFE}"/>
              </a:ext>
            </a:extLst>
          </p:cNvPr>
          <p:cNvSpPr txBox="1">
            <a:spLocks/>
          </p:cNvSpPr>
          <p:nvPr/>
        </p:nvSpPr>
        <p:spPr>
          <a:xfrm>
            <a:off x="474892" y="2194005"/>
            <a:ext cx="2400299" cy="389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B83B2A-FDE2-2047-B74E-A7032637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64"/>
          <a:stretch/>
        </p:blipFill>
        <p:spPr>
          <a:xfrm>
            <a:off x="5388941" y="38868"/>
            <a:ext cx="5323043" cy="310415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D9536B8-AECE-BE4C-8E0F-384162466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1" b="4957"/>
          <a:stretch/>
        </p:blipFill>
        <p:spPr>
          <a:xfrm>
            <a:off x="5491043" y="3282039"/>
            <a:ext cx="5238215" cy="35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038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341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Marriage Success Predictor</vt:lpstr>
      <vt:lpstr>Overview</vt:lpstr>
      <vt:lpstr>Null Accuracy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Data Features</vt:lpstr>
      <vt:lpstr>Model</vt:lpstr>
      <vt:lpstr>Feature Importance</vt:lpstr>
      <vt:lpstr>Conclusions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Success Predictor</dc:title>
  <dc:creator>Microsoft Office User</dc:creator>
  <cp:lastModifiedBy>Microsoft Office User</cp:lastModifiedBy>
  <cp:revision>2</cp:revision>
  <dcterms:created xsi:type="dcterms:W3CDTF">2020-03-05T01:09:02Z</dcterms:created>
  <dcterms:modified xsi:type="dcterms:W3CDTF">2020-03-05T01:18:40Z</dcterms:modified>
</cp:coreProperties>
</file>