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53"/>
  </p:normalViewPr>
  <p:slideViewPr>
    <p:cSldViewPr snapToGrid="0" snapToObjects="1">
      <p:cViewPr varScale="1">
        <p:scale>
          <a:sx n="90" d="100"/>
          <a:sy n="90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1BD08-5720-1A46-B81C-228C8689BC48}" type="doc">
      <dgm:prSet loTypeId="urn:microsoft.com/office/officeart/2005/8/layout/bProcess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8D99BD-24CC-E042-8AC3-281F40E1FB15}">
      <dgm:prSet phldrT="[Text]" custT="1"/>
      <dgm:spPr>
        <a:solidFill>
          <a:srgbClr val="44709D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solidFill>
                <a:prstClr val="white"/>
              </a:solidFill>
              <a:latin typeface="Garamond" panose="02020404030301010803"/>
              <a:ea typeface="+mn-ea"/>
              <a:cs typeface="+mn-cs"/>
            </a:rPr>
            <a:t>NBclf</a:t>
          </a:r>
          <a:r>
            <a:rPr lang="en-US" sz="1600" b="1" kern="1200" dirty="0">
              <a:solidFill>
                <a:prstClr val="white"/>
              </a:solidFill>
              <a:latin typeface="Garamond" panose="02020404030301010803"/>
              <a:ea typeface="+mn-ea"/>
              <a:cs typeface="+mn-cs"/>
            </a:rPr>
            <a:t> </a:t>
          </a:r>
          <a:r>
            <a:rPr lang="en-US" sz="1400" b="1" kern="1200" dirty="0">
              <a:solidFill>
                <a:prstClr val="white"/>
              </a:solidFill>
              <a:latin typeface="Garamond" panose="02020404030301010803"/>
              <a:ea typeface="+mn-ea"/>
              <a:cs typeface="+mn-cs"/>
            </a:rPr>
            <a:t>with </a:t>
          </a:r>
          <a:r>
            <a:rPr lang="en-US" sz="1400" b="1" kern="1200" dirty="0" err="1">
              <a:solidFill>
                <a:prstClr val="white"/>
              </a:solidFill>
              <a:latin typeface="Garamond" panose="02020404030301010803"/>
              <a:ea typeface="+mn-ea"/>
              <a:cs typeface="+mn-cs"/>
            </a:rPr>
            <a:t>ReGex</a:t>
          </a:r>
          <a:endParaRPr lang="en-US" sz="1600" b="1" kern="1200" dirty="0">
            <a:solidFill>
              <a:prstClr val="white"/>
            </a:solidFill>
            <a:latin typeface="Garamond" panose="02020404030301010803"/>
            <a:ea typeface="+mn-ea"/>
            <a:cs typeface="+mn-cs"/>
          </a:endParaRPr>
        </a:p>
      </dgm:t>
    </dgm:pt>
    <dgm:pt modelId="{83F875CE-81B1-E54A-9625-E96FBD681FDE}" type="parTrans" cxnId="{820F8034-C0D3-DD4B-93C2-FF4574CC4122}">
      <dgm:prSet/>
      <dgm:spPr/>
      <dgm:t>
        <a:bodyPr/>
        <a:lstStyle/>
        <a:p>
          <a:endParaRPr lang="en-US"/>
        </a:p>
      </dgm:t>
    </dgm:pt>
    <dgm:pt modelId="{E6ACABEE-410F-4647-9747-BA024D8D59FF}" type="sibTrans" cxnId="{820F8034-C0D3-DD4B-93C2-FF4574CC4122}">
      <dgm:prSet/>
      <dgm:spPr/>
      <dgm:t>
        <a:bodyPr/>
        <a:lstStyle/>
        <a:p>
          <a:endParaRPr lang="en-US"/>
        </a:p>
      </dgm:t>
    </dgm:pt>
    <dgm:pt modelId="{D0B482FF-A870-3D49-B769-267A1C1B09C6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600" b="1" dirty="0"/>
            <a:t>Cleaner Function</a:t>
          </a:r>
        </a:p>
      </dgm:t>
    </dgm:pt>
    <dgm:pt modelId="{E4F962D6-36EF-2C48-816F-ADF25AE2F72C}" type="parTrans" cxnId="{90B3356A-C5A6-1E43-8187-F69A7F003622}">
      <dgm:prSet/>
      <dgm:spPr/>
      <dgm:t>
        <a:bodyPr/>
        <a:lstStyle/>
        <a:p>
          <a:endParaRPr lang="en-US"/>
        </a:p>
      </dgm:t>
    </dgm:pt>
    <dgm:pt modelId="{BF0CF08F-BFA4-BA46-9C1D-6C2261094F39}" type="sibTrans" cxnId="{90B3356A-C5A6-1E43-8187-F69A7F003622}">
      <dgm:prSet/>
      <dgm:spPr/>
      <dgm:t>
        <a:bodyPr/>
        <a:lstStyle/>
        <a:p>
          <a:endParaRPr lang="en-US"/>
        </a:p>
      </dgm:t>
    </dgm:pt>
    <dgm:pt modelId="{5B219827-FE50-CA46-A5B3-4F5555CBA37B}">
      <dgm:prSet phldrT="[Text]" custT="1"/>
      <dgm:spPr>
        <a:solidFill>
          <a:srgbClr val="44709D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r>
            <a:rPr lang="en-US" sz="1600" b="1" kern="1200" dirty="0"/>
            <a:t>Custom Stop </a:t>
          </a:r>
          <a:r>
            <a:rPr lang="en-US" sz="1800" b="1" kern="1200" dirty="0">
              <a:solidFill>
                <a:prstClr val="white"/>
              </a:solidFill>
              <a:latin typeface="Garamond" panose="02020404030301010803"/>
              <a:ea typeface="+mn-ea"/>
              <a:cs typeface="+mn-cs"/>
            </a:rPr>
            <a:t>Words</a:t>
          </a:r>
          <a:r>
            <a:rPr lang="en-US" sz="1600" b="1" kern="1200" dirty="0"/>
            <a:t> / Bigrams</a:t>
          </a:r>
        </a:p>
      </dgm:t>
    </dgm:pt>
    <dgm:pt modelId="{FE9197D0-72D2-6F43-B1C6-D29DE638AFAF}" type="parTrans" cxnId="{23E94ABB-EB30-764A-B3C3-21EDDD47AE9A}">
      <dgm:prSet/>
      <dgm:spPr/>
      <dgm:t>
        <a:bodyPr/>
        <a:lstStyle/>
        <a:p>
          <a:endParaRPr lang="en-US"/>
        </a:p>
      </dgm:t>
    </dgm:pt>
    <dgm:pt modelId="{B34FCFAF-9901-D844-95F4-2B4AA7CBA008}" type="sibTrans" cxnId="{23E94ABB-EB30-764A-B3C3-21EDDD47AE9A}">
      <dgm:prSet/>
      <dgm:spPr/>
      <dgm:t>
        <a:bodyPr/>
        <a:lstStyle/>
        <a:p>
          <a:endParaRPr lang="en-US"/>
        </a:p>
      </dgm:t>
    </dgm:pt>
    <dgm:pt modelId="{208E4C5B-1F8A-9149-A0F6-D16CF060E613}">
      <dgm:prSet phldrT="[Text]" custT="1"/>
      <dgm:spPr>
        <a:solidFill>
          <a:srgbClr val="44709D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r>
            <a:rPr lang="en-US" sz="1600" b="1" dirty="0"/>
            <a:t>Review Length</a:t>
          </a:r>
          <a:r>
            <a:rPr lang="en-US" sz="1800" b="1" dirty="0"/>
            <a:t> </a:t>
          </a:r>
          <a:r>
            <a:rPr lang="en-US" sz="1400" b="1" dirty="0"/>
            <a:t>Importance</a:t>
          </a:r>
          <a:endParaRPr lang="en-US" sz="1800" b="1" dirty="0"/>
        </a:p>
      </dgm:t>
    </dgm:pt>
    <dgm:pt modelId="{466331F9-3397-3745-9803-80C1BDEFA65E}" type="parTrans" cxnId="{639437E7-FDE3-0743-A48B-AC529B3A65B7}">
      <dgm:prSet/>
      <dgm:spPr/>
      <dgm:t>
        <a:bodyPr/>
        <a:lstStyle/>
        <a:p>
          <a:endParaRPr lang="en-US"/>
        </a:p>
      </dgm:t>
    </dgm:pt>
    <dgm:pt modelId="{1F81E285-CEF6-E140-8398-20C6070DE7CE}" type="sibTrans" cxnId="{639437E7-FDE3-0743-A48B-AC529B3A65B7}">
      <dgm:prSet/>
      <dgm:spPr/>
      <dgm:t>
        <a:bodyPr/>
        <a:lstStyle/>
        <a:p>
          <a:endParaRPr lang="en-US"/>
        </a:p>
      </dgm:t>
    </dgm:pt>
    <dgm:pt modelId="{1B3A8930-A3E5-034D-9964-A86CF14817DC}">
      <dgm:prSet phldrT="[Text]" custT="1"/>
      <dgm:spPr>
        <a:solidFill>
          <a:srgbClr val="44709D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r>
            <a:rPr lang="en-US" sz="1800" b="0" kern="1200" dirty="0">
              <a:solidFill>
                <a:prstClr val="white"/>
              </a:solidFill>
              <a:latin typeface="Garamond" panose="02020404030301010803"/>
              <a:ea typeface="+mn-ea"/>
              <a:cs typeface="+mn-cs"/>
            </a:rPr>
            <a:t>Maximize</a:t>
          </a:r>
          <a:r>
            <a:rPr lang="en-US" sz="2000" b="0" kern="1200" dirty="0"/>
            <a:t> Recall</a:t>
          </a:r>
        </a:p>
      </dgm:t>
    </dgm:pt>
    <dgm:pt modelId="{9DC059BF-03A0-714F-B355-A2C4968D2162}" type="parTrans" cxnId="{8C18BB4A-E199-0646-979F-F4156E216C87}">
      <dgm:prSet/>
      <dgm:spPr/>
      <dgm:t>
        <a:bodyPr/>
        <a:lstStyle/>
        <a:p>
          <a:endParaRPr lang="en-US"/>
        </a:p>
      </dgm:t>
    </dgm:pt>
    <dgm:pt modelId="{2096E841-C0B6-2C4A-919F-32233C8138B2}" type="sibTrans" cxnId="{8C18BB4A-E199-0646-979F-F4156E216C87}">
      <dgm:prSet/>
      <dgm:spPr/>
      <dgm:t>
        <a:bodyPr/>
        <a:lstStyle/>
        <a:p>
          <a:endParaRPr lang="en-US"/>
        </a:p>
      </dgm:t>
    </dgm:pt>
    <dgm:pt modelId="{8E791787-C243-0344-8EB3-DE274D5A956D}" type="pres">
      <dgm:prSet presAssocID="{8111BD08-5720-1A46-B81C-228C8689BC48}" presName="diagram" presStyleCnt="0">
        <dgm:presLayoutVars>
          <dgm:dir/>
          <dgm:resizeHandles/>
        </dgm:presLayoutVars>
      </dgm:prSet>
      <dgm:spPr/>
    </dgm:pt>
    <dgm:pt modelId="{0DA03B82-F53C-E84A-9EED-31BB593C3EAD}" type="pres">
      <dgm:prSet presAssocID="{E88D99BD-24CC-E042-8AC3-281F40E1FB15}" presName="firstNode" presStyleLbl="node1" presStyleIdx="0" presStyleCnt="5" custScaleX="90800" custScaleY="95200" custLinFactX="-28800" custLinFactNeighborX="-100000" custLinFactNeighborY="11700">
        <dgm:presLayoutVars>
          <dgm:bulletEnabled val="1"/>
        </dgm:presLayoutVars>
      </dgm:prSet>
      <dgm:spPr>
        <a:xfrm>
          <a:off x="0" y="168868"/>
          <a:ext cx="1308959" cy="1372389"/>
        </a:xfrm>
        <a:prstGeom prst="ellipse">
          <a:avLst/>
        </a:prstGeom>
      </dgm:spPr>
    </dgm:pt>
    <dgm:pt modelId="{734E1416-B47E-D34D-96D7-D99EA025D7B3}" type="pres">
      <dgm:prSet presAssocID="{E6ACABEE-410F-4647-9747-BA024D8D59FF}" presName="sibTrans" presStyleLbl="sibTrans2D1" presStyleIdx="0" presStyleCnt="4"/>
      <dgm:spPr/>
    </dgm:pt>
    <dgm:pt modelId="{EF81E1A4-0C1A-5540-A9C8-87C3A065513A}" type="pres">
      <dgm:prSet presAssocID="{D0B482FF-A870-3D49-B769-267A1C1B09C6}" presName="middleNode" presStyleCnt="0"/>
      <dgm:spPr/>
    </dgm:pt>
    <dgm:pt modelId="{711B8F7C-421F-C042-B459-2765B2325238}" type="pres">
      <dgm:prSet presAssocID="{D0B482FF-A870-3D49-B769-267A1C1B09C6}" presName="padding" presStyleLbl="node1" presStyleIdx="0" presStyleCnt="5"/>
      <dgm:spPr/>
    </dgm:pt>
    <dgm:pt modelId="{3C691634-D94F-5E4D-BE9F-6423F76C8017}" type="pres">
      <dgm:prSet presAssocID="{D0B482FF-A870-3D49-B769-267A1C1B09C6}" presName="shape" presStyleLbl="node1" presStyleIdx="1" presStyleCnt="5" custScaleX="133134" custScaleY="129534" custLinFactNeighborX="45787" custLinFactNeighborY="4148">
        <dgm:presLayoutVars>
          <dgm:bulletEnabled val="1"/>
        </dgm:presLayoutVars>
      </dgm:prSet>
      <dgm:spPr/>
    </dgm:pt>
    <dgm:pt modelId="{20E97BB1-8C68-A448-8727-1F1DD6B9F3E2}" type="pres">
      <dgm:prSet presAssocID="{BF0CF08F-BFA4-BA46-9C1D-6C2261094F39}" presName="sibTrans" presStyleLbl="sibTrans2D1" presStyleIdx="1" presStyleCnt="4"/>
      <dgm:spPr/>
    </dgm:pt>
    <dgm:pt modelId="{0F0FFE3C-F6AF-A440-836E-3EEFE834FE7F}" type="pres">
      <dgm:prSet presAssocID="{5B219827-FE50-CA46-A5B3-4F5555CBA37B}" presName="middleNode" presStyleCnt="0"/>
      <dgm:spPr/>
    </dgm:pt>
    <dgm:pt modelId="{49CDA2FC-52FE-CD4D-A1C7-350186536A07}" type="pres">
      <dgm:prSet presAssocID="{5B219827-FE50-CA46-A5B3-4F5555CBA37B}" presName="padding" presStyleLbl="node1" presStyleIdx="1" presStyleCnt="5"/>
      <dgm:spPr/>
    </dgm:pt>
    <dgm:pt modelId="{3B0D5CE0-63EB-5344-96A3-2C9DC2A52552}" type="pres">
      <dgm:prSet presAssocID="{5B219827-FE50-CA46-A5B3-4F5555CBA37B}" presName="shape" presStyleLbl="node1" presStyleIdx="2" presStyleCnt="5" custScaleX="132022" custScaleY="133530" custLinFactY="-79491" custLinFactNeighborX="-22307" custLinFactNeighborY="-100000">
        <dgm:presLayoutVars>
          <dgm:bulletEnabled val="1"/>
        </dgm:presLayoutVars>
      </dgm:prSet>
      <dgm:spPr>
        <a:xfrm>
          <a:off x="2870197" y="230095"/>
          <a:ext cx="1269441" cy="1283941"/>
        </a:xfrm>
        <a:prstGeom prst="ellipse">
          <a:avLst/>
        </a:prstGeom>
      </dgm:spPr>
    </dgm:pt>
    <dgm:pt modelId="{EF6A7E90-C715-3741-B9A2-C53973F4D809}" type="pres">
      <dgm:prSet presAssocID="{B34FCFAF-9901-D844-95F4-2B4AA7CBA008}" presName="sibTrans" presStyleLbl="sibTrans2D1" presStyleIdx="2" presStyleCnt="4"/>
      <dgm:spPr/>
    </dgm:pt>
    <dgm:pt modelId="{6601D59D-3BF8-2746-8953-8C3676975577}" type="pres">
      <dgm:prSet presAssocID="{208E4C5B-1F8A-9149-A0F6-D16CF060E613}" presName="middleNode" presStyleCnt="0"/>
      <dgm:spPr/>
    </dgm:pt>
    <dgm:pt modelId="{A80C1012-2140-E741-BFA5-2D741ACC5517}" type="pres">
      <dgm:prSet presAssocID="{208E4C5B-1F8A-9149-A0F6-D16CF060E613}" presName="padding" presStyleLbl="node1" presStyleIdx="2" presStyleCnt="5"/>
      <dgm:spPr/>
    </dgm:pt>
    <dgm:pt modelId="{04A3C26D-FE0C-9E44-B3D3-5E8E8975A708}" type="pres">
      <dgm:prSet presAssocID="{208E4C5B-1F8A-9149-A0F6-D16CF060E613}" presName="shape" presStyleLbl="node1" presStyleIdx="3" presStyleCnt="5" custScaleX="147400" custScaleY="149415" custLinFactNeighborX="-15263" custLinFactNeighborY="-10566">
        <dgm:presLayoutVars>
          <dgm:bulletEnabled val="1"/>
        </dgm:presLayoutVars>
      </dgm:prSet>
      <dgm:spPr>
        <a:xfrm>
          <a:off x="5026374" y="1778003"/>
          <a:ext cx="1417306" cy="1436681"/>
        </a:xfrm>
        <a:prstGeom prst="ellipse">
          <a:avLst/>
        </a:prstGeom>
      </dgm:spPr>
    </dgm:pt>
    <dgm:pt modelId="{E3F3A124-2F51-C342-8954-BEF07002401B}" type="pres">
      <dgm:prSet presAssocID="{1F81E285-CEF6-E140-8398-20C6070DE7CE}" presName="sibTrans" presStyleLbl="sibTrans2D1" presStyleIdx="3" presStyleCnt="4"/>
      <dgm:spPr/>
    </dgm:pt>
    <dgm:pt modelId="{F12C6E4F-5B6F-A84D-A9E1-8976B2496BEA}" type="pres">
      <dgm:prSet presAssocID="{1B3A8930-A3E5-034D-9964-A86CF14817DC}" presName="lastNode" presStyleLbl="node1" presStyleIdx="4" presStyleCnt="5" custLinFactY="-9632" custLinFactNeighborX="2349" custLinFactNeighborY="-100000">
        <dgm:presLayoutVars>
          <dgm:bulletEnabled val="1"/>
        </dgm:presLayoutVars>
      </dgm:prSet>
      <dgm:spPr>
        <a:xfrm>
          <a:off x="7357236" y="296708"/>
          <a:ext cx="1441585" cy="1441585"/>
        </a:xfrm>
        <a:prstGeom prst="ellipse">
          <a:avLst/>
        </a:prstGeom>
      </dgm:spPr>
    </dgm:pt>
  </dgm:ptLst>
  <dgm:cxnLst>
    <dgm:cxn modelId="{69C54908-FFE3-9149-AB63-6A47C874BF52}" type="presOf" srcId="{B34FCFAF-9901-D844-95F4-2B4AA7CBA008}" destId="{EF6A7E90-C715-3741-B9A2-C53973F4D809}" srcOrd="0" destOrd="0" presId="urn:microsoft.com/office/officeart/2005/8/layout/bProcess2"/>
    <dgm:cxn modelId="{A3AF9010-756D-8A44-A172-8871DBE91570}" type="presOf" srcId="{1F81E285-CEF6-E140-8398-20C6070DE7CE}" destId="{E3F3A124-2F51-C342-8954-BEF07002401B}" srcOrd="0" destOrd="0" presId="urn:microsoft.com/office/officeart/2005/8/layout/bProcess2"/>
    <dgm:cxn modelId="{B6B89B2E-4801-4744-AC89-843491A863E1}" type="presOf" srcId="{D0B482FF-A870-3D49-B769-267A1C1B09C6}" destId="{3C691634-D94F-5E4D-BE9F-6423F76C8017}" srcOrd="0" destOrd="0" presId="urn:microsoft.com/office/officeart/2005/8/layout/bProcess2"/>
    <dgm:cxn modelId="{820F8034-C0D3-DD4B-93C2-FF4574CC4122}" srcId="{8111BD08-5720-1A46-B81C-228C8689BC48}" destId="{E88D99BD-24CC-E042-8AC3-281F40E1FB15}" srcOrd="0" destOrd="0" parTransId="{83F875CE-81B1-E54A-9625-E96FBD681FDE}" sibTransId="{E6ACABEE-410F-4647-9747-BA024D8D59FF}"/>
    <dgm:cxn modelId="{AC7E153A-1502-864C-89D7-06C25162ECAD}" type="presOf" srcId="{BF0CF08F-BFA4-BA46-9C1D-6C2261094F39}" destId="{20E97BB1-8C68-A448-8727-1F1DD6B9F3E2}" srcOrd="0" destOrd="0" presId="urn:microsoft.com/office/officeart/2005/8/layout/bProcess2"/>
    <dgm:cxn modelId="{8C18BB4A-E199-0646-979F-F4156E216C87}" srcId="{8111BD08-5720-1A46-B81C-228C8689BC48}" destId="{1B3A8930-A3E5-034D-9964-A86CF14817DC}" srcOrd="4" destOrd="0" parTransId="{9DC059BF-03A0-714F-B355-A2C4968D2162}" sibTransId="{2096E841-C0B6-2C4A-919F-32233C8138B2}"/>
    <dgm:cxn modelId="{92AB6656-FA88-5247-A367-431AFBDE41CE}" type="presOf" srcId="{5B219827-FE50-CA46-A5B3-4F5555CBA37B}" destId="{3B0D5CE0-63EB-5344-96A3-2C9DC2A52552}" srcOrd="0" destOrd="0" presId="urn:microsoft.com/office/officeart/2005/8/layout/bProcess2"/>
    <dgm:cxn modelId="{7E2F4A5C-22A9-7545-ADE7-2136436DE409}" type="presOf" srcId="{E6ACABEE-410F-4647-9747-BA024D8D59FF}" destId="{734E1416-B47E-D34D-96D7-D99EA025D7B3}" srcOrd="0" destOrd="0" presId="urn:microsoft.com/office/officeart/2005/8/layout/bProcess2"/>
    <dgm:cxn modelId="{90B3356A-C5A6-1E43-8187-F69A7F003622}" srcId="{8111BD08-5720-1A46-B81C-228C8689BC48}" destId="{D0B482FF-A870-3D49-B769-267A1C1B09C6}" srcOrd="1" destOrd="0" parTransId="{E4F962D6-36EF-2C48-816F-ADF25AE2F72C}" sibTransId="{BF0CF08F-BFA4-BA46-9C1D-6C2261094F39}"/>
    <dgm:cxn modelId="{A8863883-458B-9D47-8E8F-17F975D54350}" type="presOf" srcId="{E88D99BD-24CC-E042-8AC3-281F40E1FB15}" destId="{0DA03B82-F53C-E84A-9EED-31BB593C3EAD}" srcOrd="0" destOrd="0" presId="urn:microsoft.com/office/officeart/2005/8/layout/bProcess2"/>
    <dgm:cxn modelId="{2051A0A5-D018-0A4B-9B24-41C80B3EBFD4}" type="presOf" srcId="{208E4C5B-1F8A-9149-A0F6-D16CF060E613}" destId="{04A3C26D-FE0C-9E44-B3D3-5E8E8975A708}" srcOrd="0" destOrd="0" presId="urn:microsoft.com/office/officeart/2005/8/layout/bProcess2"/>
    <dgm:cxn modelId="{EA6BA0B3-36F9-5C41-B9B5-43777AE6F2F1}" type="presOf" srcId="{1B3A8930-A3E5-034D-9964-A86CF14817DC}" destId="{F12C6E4F-5B6F-A84D-A9E1-8976B2496BEA}" srcOrd="0" destOrd="0" presId="urn:microsoft.com/office/officeart/2005/8/layout/bProcess2"/>
    <dgm:cxn modelId="{23E94ABB-EB30-764A-B3C3-21EDDD47AE9A}" srcId="{8111BD08-5720-1A46-B81C-228C8689BC48}" destId="{5B219827-FE50-CA46-A5B3-4F5555CBA37B}" srcOrd="2" destOrd="0" parTransId="{FE9197D0-72D2-6F43-B1C6-D29DE638AFAF}" sibTransId="{B34FCFAF-9901-D844-95F4-2B4AA7CBA008}"/>
    <dgm:cxn modelId="{600109CA-915D-BF4D-9FD5-4F9E537F3F3C}" type="presOf" srcId="{8111BD08-5720-1A46-B81C-228C8689BC48}" destId="{8E791787-C243-0344-8EB3-DE274D5A956D}" srcOrd="0" destOrd="0" presId="urn:microsoft.com/office/officeart/2005/8/layout/bProcess2"/>
    <dgm:cxn modelId="{639437E7-FDE3-0743-A48B-AC529B3A65B7}" srcId="{8111BD08-5720-1A46-B81C-228C8689BC48}" destId="{208E4C5B-1F8A-9149-A0F6-D16CF060E613}" srcOrd="3" destOrd="0" parTransId="{466331F9-3397-3745-9803-80C1BDEFA65E}" sibTransId="{1F81E285-CEF6-E140-8398-20C6070DE7CE}"/>
    <dgm:cxn modelId="{C1099850-F451-B940-94AB-D5D8CAD91178}" type="presParOf" srcId="{8E791787-C243-0344-8EB3-DE274D5A956D}" destId="{0DA03B82-F53C-E84A-9EED-31BB593C3EAD}" srcOrd="0" destOrd="0" presId="urn:microsoft.com/office/officeart/2005/8/layout/bProcess2"/>
    <dgm:cxn modelId="{80E13E1D-B1C8-DD4F-B33B-545AA53C6A0B}" type="presParOf" srcId="{8E791787-C243-0344-8EB3-DE274D5A956D}" destId="{734E1416-B47E-D34D-96D7-D99EA025D7B3}" srcOrd="1" destOrd="0" presId="urn:microsoft.com/office/officeart/2005/8/layout/bProcess2"/>
    <dgm:cxn modelId="{B905390C-120D-DF43-9400-AE08CAD77814}" type="presParOf" srcId="{8E791787-C243-0344-8EB3-DE274D5A956D}" destId="{EF81E1A4-0C1A-5540-A9C8-87C3A065513A}" srcOrd="2" destOrd="0" presId="urn:microsoft.com/office/officeart/2005/8/layout/bProcess2"/>
    <dgm:cxn modelId="{BC09259B-8473-9C42-99A5-E13FC1EF8AF8}" type="presParOf" srcId="{EF81E1A4-0C1A-5540-A9C8-87C3A065513A}" destId="{711B8F7C-421F-C042-B459-2765B2325238}" srcOrd="0" destOrd="0" presId="urn:microsoft.com/office/officeart/2005/8/layout/bProcess2"/>
    <dgm:cxn modelId="{94FC4E36-7D76-934F-A28A-B992AB9DB878}" type="presParOf" srcId="{EF81E1A4-0C1A-5540-A9C8-87C3A065513A}" destId="{3C691634-D94F-5E4D-BE9F-6423F76C8017}" srcOrd="1" destOrd="0" presId="urn:microsoft.com/office/officeart/2005/8/layout/bProcess2"/>
    <dgm:cxn modelId="{168549D9-1C71-DB4C-854F-8158C1D77053}" type="presParOf" srcId="{8E791787-C243-0344-8EB3-DE274D5A956D}" destId="{20E97BB1-8C68-A448-8727-1F1DD6B9F3E2}" srcOrd="3" destOrd="0" presId="urn:microsoft.com/office/officeart/2005/8/layout/bProcess2"/>
    <dgm:cxn modelId="{918F619A-A408-D34C-9A1E-03AAF0B114AD}" type="presParOf" srcId="{8E791787-C243-0344-8EB3-DE274D5A956D}" destId="{0F0FFE3C-F6AF-A440-836E-3EEFE834FE7F}" srcOrd="4" destOrd="0" presId="urn:microsoft.com/office/officeart/2005/8/layout/bProcess2"/>
    <dgm:cxn modelId="{AF1AFE72-CC3F-2C4C-A230-5F10D0734D2C}" type="presParOf" srcId="{0F0FFE3C-F6AF-A440-836E-3EEFE834FE7F}" destId="{49CDA2FC-52FE-CD4D-A1C7-350186536A07}" srcOrd="0" destOrd="0" presId="urn:microsoft.com/office/officeart/2005/8/layout/bProcess2"/>
    <dgm:cxn modelId="{CC5B560B-80DB-F94F-A2FA-E8C96DE35649}" type="presParOf" srcId="{0F0FFE3C-F6AF-A440-836E-3EEFE834FE7F}" destId="{3B0D5CE0-63EB-5344-96A3-2C9DC2A52552}" srcOrd="1" destOrd="0" presId="urn:microsoft.com/office/officeart/2005/8/layout/bProcess2"/>
    <dgm:cxn modelId="{F23FDCF0-63BD-3C43-8396-080B248257A5}" type="presParOf" srcId="{8E791787-C243-0344-8EB3-DE274D5A956D}" destId="{EF6A7E90-C715-3741-B9A2-C53973F4D809}" srcOrd="5" destOrd="0" presId="urn:microsoft.com/office/officeart/2005/8/layout/bProcess2"/>
    <dgm:cxn modelId="{F947C919-9564-F94A-982E-3A590BFAD034}" type="presParOf" srcId="{8E791787-C243-0344-8EB3-DE274D5A956D}" destId="{6601D59D-3BF8-2746-8953-8C3676975577}" srcOrd="6" destOrd="0" presId="urn:microsoft.com/office/officeart/2005/8/layout/bProcess2"/>
    <dgm:cxn modelId="{FBFF3631-996C-5B4A-8B84-445AB788F4D8}" type="presParOf" srcId="{6601D59D-3BF8-2746-8953-8C3676975577}" destId="{A80C1012-2140-E741-BFA5-2D741ACC5517}" srcOrd="0" destOrd="0" presId="urn:microsoft.com/office/officeart/2005/8/layout/bProcess2"/>
    <dgm:cxn modelId="{F3F7D290-ED4D-C945-8EA1-A7056A087101}" type="presParOf" srcId="{6601D59D-3BF8-2746-8953-8C3676975577}" destId="{04A3C26D-FE0C-9E44-B3D3-5E8E8975A708}" srcOrd="1" destOrd="0" presId="urn:microsoft.com/office/officeart/2005/8/layout/bProcess2"/>
    <dgm:cxn modelId="{89498AED-2A4C-F54A-81EF-C2B2F59DCB20}" type="presParOf" srcId="{8E791787-C243-0344-8EB3-DE274D5A956D}" destId="{E3F3A124-2F51-C342-8954-BEF07002401B}" srcOrd="7" destOrd="0" presId="urn:microsoft.com/office/officeart/2005/8/layout/bProcess2"/>
    <dgm:cxn modelId="{74B536FA-CD73-C140-926A-E18CDE5B26B2}" type="presParOf" srcId="{8E791787-C243-0344-8EB3-DE274D5A956D}" destId="{F12C6E4F-5B6F-A84D-A9E1-8976B2496BEA}" srcOrd="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03B82-F53C-E84A-9EED-31BB593C3EAD}">
      <dsp:nvSpPr>
        <dsp:cNvPr id="0" name=""/>
        <dsp:cNvSpPr/>
      </dsp:nvSpPr>
      <dsp:spPr>
        <a:xfrm>
          <a:off x="0" y="168868"/>
          <a:ext cx="1308959" cy="1372389"/>
        </a:xfrm>
        <a:prstGeom prst="ellipse">
          <a:avLst/>
        </a:prstGeom>
        <a:solidFill>
          <a:srgbClr val="44709D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solidFill>
                <a:prstClr val="white"/>
              </a:solidFill>
              <a:latin typeface="Garamond" panose="02020404030301010803"/>
              <a:ea typeface="+mn-ea"/>
              <a:cs typeface="+mn-cs"/>
            </a:rPr>
            <a:t>NBclf</a:t>
          </a:r>
          <a:r>
            <a:rPr lang="en-US" sz="1600" b="1" kern="1200" dirty="0">
              <a:solidFill>
                <a:prstClr val="white"/>
              </a:solidFill>
              <a:latin typeface="Garamond" panose="02020404030301010803"/>
              <a:ea typeface="+mn-ea"/>
              <a:cs typeface="+mn-cs"/>
            </a:rPr>
            <a:t> </a:t>
          </a:r>
          <a:r>
            <a:rPr lang="en-US" sz="1400" b="1" kern="1200" dirty="0">
              <a:solidFill>
                <a:prstClr val="white"/>
              </a:solidFill>
              <a:latin typeface="Garamond" panose="02020404030301010803"/>
              <a:ea typeface="+mn-ea"/>
              <a:cs typeface="+mn-cs"/>
            </a:rPr>
            <a:t>with </a:t>
          </a:r>
          <a:r>
            <a:rPr lang="en-US" sz="1400" b="1" kern="1200" dirty="0" err="1">
              <a:solidFill>
                <a:prstClr val="white"/>
              </a:solidFill>
              <a:latin typeface="Garamond" panose="02020404030301010803"/>
              <a:ea typeface="+mn-ea"/>
              <a:cs typeface="+mn-cs"/>
            </a:rPr>
            <a:t>ReGex</a:t>
          </a:r>
          <a:endParaRPr lang="en-US" sz="1600" b="1" kern="1200" dirty="0">
            <a:solidFill>
              <a:prstClr val="white"/>
            </a:solidFill>
            <a:latin typeface="Garamond" panose="02020404030301010803"/>
            <a:ea typeface="+mn-ea"/>
            <a:cs typeface="+mn-cs"/>
          </a:endParaRPr>
        </a:p>
      </dsp:txBody>
      <dsp:txXfrm>
        <a:off x="191693" y="369850"/>
        <a:ext cx="925573" cy="970425"/>
      </dsp:txXfrm>
    </dsp:sp>
    <dsp:sp modelId="{734E1416-B47E-D34D-96D7-D99EA025D7B3}">
      <dsp:nvSpPr>
        <dsp:cNvPr id="0" name=""/>
        <dsp:cNvSpPr/>
      </dsp:nvSpPr>
      <dsp:spPr>
        <a:xfrm rot="8580736">
          <a:off x="1095625" y="1529531"/>
          <a:ext cx="504555" cy="4922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91634-D94F-5E4D-BE9F-6423F76C8017}">
      <dsp:nvSpPr>
        <dsp:cNvPr id="0" name=""/>
        <dsp:cNvSpPr/>
      </dsp:nvSpPr>
      <dsp:spPr>
        <a:xfrm>
          <a:off x="1357222" y="2015065"/>
          <a:ext cx="1280133" cy="1245518"/>
        </a:xfrm>
        <a:prstGeom prst="ellipse">
          <a:avLst/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Cleaner Function</a:t>
          </a:r>
        </a:p>
      </dsp:txBody>
      <dsp:txXfrm>
        <a:off x="1544693" y="2197467"/>
        <a:ext cx="905191" cy="880714"/>
      </dsp:txXfrm>
    </dsp:sp>
    <dsp:sp modelId="{20E97BB1-8C68-A448-8727-1F1DD6B9F3E2}">
      <dsp:nvSpPr>
        <dsp:cNvPr id="0" name=""/>
        <dsp:cNvSpPr/>
      </dsp:nvSpPr>
      <dsp:spPr>
        <a:xfrm rot="2429470">
          <a:off x="2504951" y="1501627"/>
          <a:ext cx="504555" cy="4922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D5CE0-63EB-5344-96A3-2C9DC2A52552}">
      <dsp:nvSpPr>
        <dsp:cNvPr id="0" name=""/>
        <dsp:cNvSpPr/>
      </dsp:nvSpPr>
      <dsp:spPr>
        <a:xfrm>
          <a:off x="2870197" y="230095"/>
          <a:ext cx="1269441" cy="1283941"/>
        </a:xfrm>
        <a:prstGeom prst="ellipse">
          <a:avLst/>
        </a:prstGeom>
        <a:solidFill>
          <a:srgbClr val="44709D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Custom Stop </a:t>
          </a:r>
          <a:r>
            <a:rPr lang="en-US" sz="1800" b="1" kern="1200" dirty="0">
              <a:solidFill>
                <a:prstClr val="white"/>
              </a:solidFill>
              <a:latin typeface="Garamond" panose="02020404030301010803"/>
              <a:ea typeface="+mn-ea"/>
              <a:cs typeface="+mn-cs"/>
            </a:rPr>
            <a:t>Words</a:t>
          </a:r>
          <a:r>
            <a:rPr lang="en-US" sz="1600" b="1" kern="1200" dirty="0"/>
            <a:t> / Bigrams</a:t>
          </a:r>
        </a:p>
      </dsp:txBody>
      <dsp:txXfrm>
        <a:off x="3056102" y="418124"/>
        <a:ext cx="897631" cy="907883"/>
      </dsp:txXfrm>
    </dsp:sp>
    <dsp:sp modelId="{EF6A7E90-C715-3741-B9A2-C53973F4D809}">
      <dsp:nvSpPr>
        <dsp:cNvPr id="0" name=""/>
        <dsp:cNvSpPr/>
      </dsp:nvSpPr>
      <dsp:spPr>
        <a:xfrm rot="7564041">
          <a:off x="4348742" y="1424255"/>
          <a:ext cx="504555" cy="4922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3C26D-FE0C-9E44-B3D3-5E8E8975A708}">
      <dsp:nvSpPr>
        <dsp:cNvPr id="0" name=""/>
        <dsp:cNvSpPr/>
      </dsp:nvSpPr>
      <dsp:spPr>
        <a:xfrm>
          <a:off x="5026374" y="1778003"/>
          <a:ext cx="1417306" cy="1436681"/>
        </a:xfrm>
        <a:prstGeom prst="ellipse">
          <a:avLst/>
        </a:prstGeom>
        <a:solidFill>
          <a:srgbClr val="44709D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Review Length</a:t>
          </a:r>
          <a:r>
            <a:rPr lang="en-US" sz="1800" b="1" kern="1200" dirty="0"/>
            <a:t> </a:t>
          </a:r>
          <a:r>
            <a:rPr lang="en-US" sz="1400" b="1" kern="1200" dirty="0"/>
            <a:t>Importance</a:t>
          </a:r>
          <a:endParaRPr lang="en-US" sz="1800" b="1" kern="1200" dirty="0"/>
        </a:p>
      </dsp:txBody>
      <dsp:txXfrm>
        <a:off x="5233934" y="1988400"/>
        <a:ext cx="1002186" cy="1015887"/>
      </dsp:txXfrm>
    </dsp:sp>
    <dsp:sp modelId="{E3F3A124-2F51-C342-8954-BEF07002401B}">
      <dsp:nvSpPr>
        <dsp:cNvPr id="0" name=""/>
        <dsp:cNvSpPr/>
      </dsp:nvSpPr>
      <dsp:spPr>
        <a:xfrm rot="3464455">
          <a:off x="6662050" y="1505854"/>
          <a:ext cx="504555" cy="4922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C6E4F-5B6F-A84D-A9E1-8976B2496BEA}">
      <dsp:nvSpPr>
        <dsp:cNvPr id="0" name=""/>
        <dsp:cNvSpPr/>
      </dsp:nvSpPr>
      <dsp:spPr>
        <a:xfrm>
          <a:off x="7357236" y="296708"/>
          <a:ext cx="1441585" cy="1441585"/>
        </a:xfrm>
        <a:prstGeom prst="ellipse">
          <a:avLst/>
        </a:prstGeom>
        <a:solidFill>
          <a:srgbClr val="44709D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prstClr val="white"/>
              </a:solidFill>
              <a:latin typeface="Garamond" panose="02020404030301010803"/>
              <a:ea typeface="+mn-ea"/>
              <a:cs typeface="+mn-cs"/>
            </a:rPr>
            <a:t>Maximize</a:t>
          </a:r>
          <a:r>
            <a:rPr lang="en-US" sz="2000" b="0" kern="1200" dirty="0"/>
            <a:t> Recall</a:t>
          </a:r>
        </a:p>
      </dsp:txBody>
      <dsp:txXfrm>
        <a:off x="7568351" y="507823"/>
        <a:ext cx="1019355" cy="1019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C2BFB-32E7-A645-88B5-C89A38794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Spoiler Alert!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D2416-39DB-1641-BC23-ED85CFA30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Supervised Machine Learning used to determine:</a:t>
            </a:r>
          </a:p>
          <a:p>
            <a:r>
              <a:rPr lang="en-US" dirty="0"/>
              <a:t>does a movie review contain a spoiler?</a:t>
            </a:r>
          </a:p>
        </p:txBody>
      </p:sp>
    </p:spTree>
    <p:extLst>
      <p:ext uri="{BB962C8B-B14F-4D97-AF65-F5344CB8AC3E}">
        <p14:creationId xmlns:p14="http://schemas.microsoft.com/office/powerpoint/2010/main" val="83197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7EC27-55CD-4C4E-806E-3ADB9F91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- IMDb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0954-87C7-D042-8F60-D5D3D23B1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Total number of reviews = </a:t>
            </a:r>
            <a:r>
              <a:rPr lang="en-US" sz="1900" b="1" dirty="0"/>
              <a:t>573,913</a:t>
            </a:r>
            <a:endParaRPr lang="en-US" b="1" dirty="0"/>
          </a:p>
          <a:p>
            <a:r>
              <a:rPr lang="en-US" dirty="0"/>
              <a:t>From </a:t>
            </a:r>
            <a:r>
              <a:rPr lang="en-US" sz="1900" b="1" dirty="0"/>
              <a:t>263,407</a:t>
            </a:r>
            <a:r>
              <a:rPr lang="en-US" dirty="0"/>
              <a:t> reviewers</a:t>
            </a:r>
          </a:p>
          <a:p>
            <a:r>
              <a:rPr lang="en-US" dirty="0"/>
              <a:t>Of </a:t>
            </a:r>
            <a:r>
              <a:rPr lang="en-US" sz="1900" b="1" dirty="0"/>
              <a:t>1,572</a:t>
            </a:r>
            <a:r>
              <a:rPr lang="en-US" dirty="0"/>
              <a:t> movies</a:t>
            </a:r>
          </a:p>
          <a:p>
            <a:r>
              <a:rPr lang="en-US" dirty="0"/>
              <a:t>Average review length of </a:t>
            </a:r>
            <a:r>
              <a:rPr lang="en-US" sz="1900" b="1" dirty="0"/>
              <a:t>136.1442</a:t>
            </a:r>
            <a:r>
              <a:rPr lang="en-US" dirty="0"/>
              <a:t> words</a:t>
            </a:r>
          </a:p>
          <a:p>
            <a:r>
              <a:rPr lang="en-US" sz="1900" b="1" dirty="0"/>
              <a:t>150,924</a:t>
            </a:r>
            <a:r>
              <a:rPr lang="en-US" dirty="0"/>
              <a:t> contained spoilers </a:t>
            </a:r>
            <a:r>
              <a:rPr lang="en-US" sz="1900" b="1" dirty="0"/>
              <a:t>(35.68%)</a:t>
            </a:r>
          </a:p>
          <a:p>
            <a:r>
              <a:rPr lang="en-US" dirty="0"/>
              <a:t>What if we divide data between Spoiler vs. Non-spoiler?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8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1C50-1F89-544E-AF2C-AC7D6CEA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4662487" cy="1303867"/>
          </a:xfrm>
        </p:spPr>
        <p:txBody>
          <a:bodyPr>
            <a:normAutofit/>
          </a:bodyPr>
          <a:lstStyle/>
          <a:p>
            <a:r>
              <a:rPr lang="en-US" dirty="0"/>
              <a:t>Spoilers</a:t>
            </a:r>
            <a:br>
              <a:rPr lang="en-US" dirty="0"/>
            </a:br>
            <a:r>
              <a:rPr lang="en-US" sz="1800" dirty="0"/>
              <a:t>422,989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8F53-7405-AD4D-AB0A-B60C245DE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8890" y="2556932"/>
            <a:ext cx="4662487" cy="3318936"/>
          </a:xfrm>
        </p:spPr>
        <p:txBody>
          <a:bodyPr/>
          <a:lstStyle/>
          <a:p>
            <a:r>
              <a:rPr lang="en-US" dirty="0"/>
              <a:t>Avg. Review Length: 110.31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D6C6CA-8571-FB41-8054-CEA9494E1559}"/>
              </a:ext>
            </a:extLst>
          </p:cNvPr>
          <p:cNvSpPr txBox="1">
            <a:spLocks/>
          </p:cNvSpPr>
          <p:nvPr/>
        </p:nvSpPr>
        <p:spPr>
          <a:xfrm>
            <a:off x="6224590" y="967844"/>
            <a:ext cx="4662487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100" dirty="0"/>
              <a:t>Non-Spoilers</a:t>
            </a:r>
            <a:br>
              <a:rPr lang="en-US" dirty="0"/>
            </a:br>
            <a:r>
              <a:rPr lang="en-US" sz="1800" dirty="0"/>
              <a:t>150,924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1EFC65-D37E-CB4A-8233-56EE0824813E}"/>
              </a:ext>
            </a:extLst>
          </p:cNvPr>
          <p:cNvSpPr txBox="1">
            <a:spLocks/>
          </p:cNvSpPr>
          <p:nvPr/>
        </p:nvSpPr>
        <p:spPr>
          <a:xfrm>
            <a:off x="6224589" y="2542644"/>
            <a:ext cx="4662487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DE7801-97CF-3049-9B7E-F749DEAF736D}"/>
              </a:ext>
            </a:extLst>
          </p:cNvPr>
          <p:cNvSpPr txBox="1">
            <a:spLocks/>
          </p:cNvSpPr>
          <p:nvPr/>
        </p:nvSpPr>
        <p:spPr>
          <a:xfrm>
            <a:off x="1288524" y="2542644"/>
            <a:ext cx="4662487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Avg. Review Length: 161.98</a:t>
            </a:r>
          </a:p>
          <a:p>
            <a:pPr lvl="1"/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4C3E8F-B908-2F4F-97C8-3A02DF7A6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45" y="2962277"/>
            <a:ext cx="4762500" cy="32131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D342CB-D5CE-CE40-9BF3-870D5E2F4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890" y="2979740"/>
            <a:ext cx="47625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6AE5-25BF-F244-8CBB-2E27CEE2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Frequent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5389-D9EE-BB4F-A56C-390686171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3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5C59-9F31-1D45-A248-00939E90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B6F15F-E286-6547-A308-1F8C060E2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125502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1045B1B6-A39E-AF40-B9B8-6EB0B31A4E01}"/>
              </a:ext>
            </a:extLst>
          </p:cNvPr>
          <p:cNvGrpSpPr/>
          <p:nvPr/>
        </p:nvGrpSpPr>
        <p:grpSpPr>
          <a:xfrm>
            <a:off x="990593" y="751788"/>
            <a:ext cx="2000250" cy="2377173"/>
            <a:chOff x="990601" y="708927"/>
            <a:chExt cx="2000250" cy="2377173"/>
          </a:xfrm>
        </p:grpSpPr>
        <p:sp>
          <p:nvSpPr>
            <p:cNvPr id="5" name="Down Arrow Callout 4">
              <a:extLst>
                <a:ext uri="{FF2B5EF4-FFF2-40B4-BE49-F238E27FC236}">
                  <a16:creationId xmlns:a16="http://schemas.microsoft.com/office/drawing/2014/main" id="{D98E4BB3-5732-F946-A52B-B4F47B2F13C2}"/>
                </a:ext>
              </a:extLst>
            </p:cNvPr>
            <p:cNvSpPr/>
            <p:nvPr/>
          </p:nvSpPr>
          <p:spPr>
            <a:xfrm>
              <a:off x="990601" y="708927"/>
              <a:ext cx="2000250" cy="2377173"/>
            </a:xfrm>
            <a:prstGeom prst="downArrowCallout">
              <a:avLst>
                <a:gd name="adj1" fmla="val 13571"/>
                <a:gd name="adj2" fmla="val 13571"/>
                <a:gd name="adj3" fmla="val 25000"/>
                <a:gd name="adj4" fmla="val 64977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256028-D3BA-4D49-B4D2-0C69D3030769}"/>
                </a:ext>
              </a:extLst>
            </p:cNvPr>
            <p:cNvSpPr txBox="1"/>
            <p:nvPr/>
          </p:nvSpPr>
          <p:spPr>
            <a:xfrm>
              <a:off x="1154907" y="987734"/>
              <a:ext cx="1671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Accuracy: .52</a:t>
              </a:r>
            </a:p>
            <a:p>
              <a:r>
                <a:rPr lang="en-US" dirty="0"/>
                <a:t>Recall: .88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1240F41-13B1-1B49-9338-81F53A429C5D}"/>
              </a:ext>
            </a:extLst>
          </p:cNvPr>
          <p:cNvGrpSpPr/>
          <p:nvPr/>
        </p:nvGrpSpPr>
        <p:grpSpPr>
          <a:xfrm>
            <a:off x="2305043" y="1866213"/>
            <a:ext cx="2000250" cy="2377173"/>
            <a:chOff x="990601" y="708927"/>
            <a:chExt cx="2000250" cy="2377173"/>
          </a:xfrm>
        </p:grpSpPr>
        <p:sp>
          <p:nvSpPr>
            <p:cNvPr id="10" name="Down Arrow Callout 9">
              <a:extLst>
                <a:ext uri="{FF2B5EF4-FFF2-40B4-BE49-F238E27FC236}">
                  <a16:creationId xmlns:a16="http://schemas.microsoft.com/office/drawing/2014/main" id="{F0E3132A-2672-D344-A879-B14904BB4DD0}"/>
                </a:ext>
              </a:extLst>
            </p:cNvPr>
            <p:cNvSpPr/>
            <p:nvPr/>
          </p:nvSpPr>
          <p:spPr>
            <a:xfrm>
              <a:off x="990601" y="708927"/>
              <a:ext cx="2000250" cy="2377173"/>
            </a:xfrm>
            <a:prstGeom prst="downArrowCallout">
              <a:avLst>
                <a:gd name="adj1" fmla="val 13571"/>
                <a:gd name="adj2" fmla="val 13571"/>
                <a:gd name="adj3" fmla="val 25000"/>
                <a:gd name="adj4" fmla="val 64977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D34297-9D7F-B246-B14D-26816FF4B703}"/>
                </a:ext>
              </a:extLst>
            </p:cNvPr>
            <p:cNvSpPr txBox="1"/>
            <p:nvPr/>
          </p:nvSpPr>
          <p:spPr>
            <a:xfrm>
              <a:off x="1154907" y="987734"/>
              <a:ext cx="1671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Accuracy: .64</a:t>
              </a:r>
            </a:p>
            <a:p>
              <a:r>
                <a:rPr lang="en-US" dirty="0"/>
                <a:t>Recall: .73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7E60B0A-F7FB-5048-A265-7EFA441717DC}"/>
              </a:ext>
            </a:extLst>
          </p:cNvPr>
          <p:cNvGrpSpPr/>
          <p:nvPr/>
        </p:nvGrpSpPr>
        <p:grpSpPr>
          <a:xfrm>
            <a:off x="5314934" y="2128838"/>
            <a:ext cx="2611020" cy="2000250"/>
            <a:chOff x="5314934" y="2128838"/>
            <a:chExt cx="2611020" cy="2000250"/>
          </a:xfrm>
        </p:grpSpPr>
        <p:sp>
          <p:nvSpPr>
            <p:cNvPr id="13" name="Down Arrow Callout 12">
              <a:extLst>
                <a:ext uri="{FF2B5EF4-FFF2-40B4-BE49-F238E27FC236}">
                  <a16:creationId xmlns:a16="http://schemas.microsoft.com/office/drawing/2014/main" id="{64993382-B92E-9A44-8E1E-ECB0669BB501}"/>
                </a:ext>
              </a:extLst>
            </p:cNvPr>
            <p:cNvSpPr/>
            <p:nvPr/>
          </p:nvSpPr>
          <p:spPr>
            <a:xfrm rot="5400000">
              <a:off x="5503396" y="1940376"/>
              <a:ext cx="2000250" cy="2377173"/>
            </a:xfrm>
            <a:prstGeom prst="downArrowCallout">
              <a:avLst>
                <a:gd name="adj1" fmla="val 13571"/>
                <a:gd name="adj2" fmla="val 13571"/>
                <a:gd name="adj3" fmla="val 25000"/>
                <a:gd name="adj4" fmla="val 64977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DA6D25-A311-CD4F-B0F4-B3BC52622D4A}"/>
                </a:ext>
              </a:extLst>
            </p:cNvPr>
            <p:cNvSpPr txBox="1"/>
            <p:nvPr/>
          </p:nvSpPr>
          <p:spPr>
            <a:xfrm>
              <a:off x="6254316" y="2805797"/>
              <a:ext cx="1671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Accuracy: .42</a:t>
              </a:r>
            </a:p>
            <a:p>
              <a:r>
                <a:rPr lang="en-US" dirty="0"/>
                <a:t>Recall: .96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B7319E2-96EA-7C4C-8D44-75A23F2DF9FD}"/>
              </a:ext>
            </a:extLst>
          </p:cNvPr>
          <p:cNvGrpSpPr/>
          <p:nvPr/>
        </p:nvGrpSpPr>
        <p:grpSpPr>
          <a:xfrm>
            <a:off x="8411150" y="751788"/>
            <a:ext cx="2000250" cy="2377173"/>
            <a:chOff x="6090010" y="1977418"/>
            <a:chExt cx="2000250" cy="2377173"/>
          </a:xfrm>
        </p:grpSpPr>
        <p:sp>
          <p:nvSpPr>
            <p:cNvPr id="15" name="Down Arrow Callout 14">
              <a:extLst>
                <a:ext uri="{FF2B5EF4-FFF2-40B4-BE49-F238E27FC236}">
                  <a16:creationId xmlns:a16="http://schemas.microsoft.com/office/drawing/2014/main" id="{F8DF21FA-14AF-6142-902D-DC4FBEEBE8F6}"/>
                </a:ext>
              </a:extLst>
            </p:cNvPr>
            <p:cNvSpPr/>
            <p:nvPr/>
          </p:nvSpPr>
          <p:spPr>
            <a:xfrm>
              <a:off x="6090010" y="1977418"/>
              <a:ext cx="2000250" cy="2377173"/>
            </a:xfrm>
            <a:prstGeom prst="downArrowCallout">
              <a:avLst>
                <a:gd name="adj1" fmla="val 13571"/>
                <a:gd name="adj2" fmla="val 13571"/>
                <a:gd name="adj3" fmla="val 25000"/>
                <a:gd name="adj4" fmla="val 64977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165144-72F4-5C42-95CB-5347F071C67C}"/>
                </a:ext>
              </a:extLst>
            </p:cNvPr>
            <p:cNvSpPr txBox="1"/>
            <p:nvPr/>
          </p:nvSpPr>
          <p:spPr>
            <a:xfrm>
              <a:off x="6249787" y="2257050"/>
              <a:ext cx="1671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Accuracy: .62</a:t>
              </a:r>
            </a:p>
            <a:p>
              <a:r>
                <a:rPr lang="en-US" dirty="0"/>
                <a:t>Recall: .91</a:t>
              </a:r>
            </a:p>
          </p:txBody>
        </p:sp>
      </p:grpSp>
      <p:sp>
        <p:nvSpPr>
          <p:cNvPr id="20" name="Frame 19">
            <a:extLst>
              <a:ext uri="{FF2B5EF4-FFF2-40B4-BE49-F238E27FC236}">
                <a16:creationId xmlns:a16="http://schemas.microsoft.com/office/drawing/2014/main" id="{CEBC3269-667C-5540-AC24-C8FC16BF5DE1}"/>
              </a:ext>
            </a:extLst>
          </p:cNvPr>
          <p:cNvSpPr/>
          <p:nvPr/>
        </p:nvSpPr>
        <p:spPr>
          <a:xfrm>
            <a:off x="8513774" y="1162730"/>
            <a:ext cx="1154674" cy="646331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99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ABC5-6935-634B-AB51-B1D820E6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Metrics</a:t>
            </a:r>
            <a:br>
              <a:rPr lang="en-US" dirty="0"/>
            </a:br>
            <a:r>
              <a:rPr lang="en-US" sz="2400" dirty="0"/>
              <a:t>How do we know if a model performed well?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D580144-DBF8-8A45-9353-34ED4FCEB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18" t="17224" r="34276" b="35837"/>
          <a:stretch/>
        </p:blipFill>
        <p:spPr>
          <a:xfrm>
            <a:off x="1066794" y="3429000"/>
            <a:ext cx="5029201" cy="155733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6CD11C-17D2-6C4C-A733-E2F9F04DC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431" y="3429000"/>
            <a:ext cx="4819646" cy="1633474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B7580050-8339-254B-8469-B32DE713492F}"/>
              </a:ext>
            </a:extLst>
          </p:cNvPr>
          <p:cNvSpPr/>
          <p:nvPr/>
        </p:nvSpPr>
        <p:spPr>
          <a:xfrm>
            <a:off x="1485900" y="3943350"/>
            <a:ext cx="9501177" cy="428625"/>
          </a:xfrm>
          <a:prstGeom prst="fram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8C336-2153-0641-ACED-8F11757688B4}"/>
              </a:ext>
            </a:extLst>
          </p:cNvPr>
          <p:cNvSpPr txBox="1"/>
          <p:nvPr/>
        </p:nvSpPr>
        <p:spPr>
          <a:xfrm>
            <a:off x="1395421" y="2615606"/>
            <a:ext cx="41624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Initial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334CE9-2EEE-7345-9EB1-BADB2C377F2E}"/>
              </a:ext>
            </a:extLst>
          </p:cNvPr>
          <p:cNvSpPr txBox="1"/>
          <p:nvPr/>
        </p:nvSpPr>
        <p:spPr>
          <a:xfrm>
            <a:off x="6353184" y="2615606"/>
            <a:ext cx="416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Optimum Model</a:t>
            </a:r>
          </a:p>
        </p:txBody>
      </p:sp>
    </p:spTree>
    <p:extLst>
      <p:ext uri="{BB962C8B-B14F-4D97-AF65-F5344CB8AC3E}">
        <p14:creationId xmlns:p14="http://schemas.microsoft.com/office/powerpoint/2010/main" val="281373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F281-FC9A-F948-8597-2406D9AC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0159AF-1752-4747-B48C-B617FE0B5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715303"/>
              </p:ext>
            </p:extLst>
          </p:nvPr>
        </p:nvGraphicFramePr>
        <p:xfrm>
          <a:off x="3086100" y="2757488"/>
          <a:ext cx="6019800" cy="2971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960">
                  <a:extLst>
                    <a:ext uri="{9D8B030D-6E8A-4147-A177-3AD203B41FA5}">
                      <a16:colId xmlns:a16="http://schemas.microsoft.com/office/drawing/2014/main" val="852348514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186867643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3132645270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1281168733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141230986"/>
                    </a:ext>
                  </a:extLst>
                </a:gridCol>
              </a:tblGrid>
              <a:tr h="70727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Naïve Bayes models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73159"/>
                  </a:ext>
                </a:extLst>
              </a:tr>
              <a:tr h="45290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Initial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Cleaned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Bi-grams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Optimized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799759"/>
                  </a:ext>
                </a:extLst>
              </a:tr>
              <a:tr h="452905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317678"/>
                  </a:ext>
                </a:extLst>
              </a:tr>
              <a:tr h="452905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634386"/>
                  </a:ext>
                </a:extLst>
              </a:tr>
              <a:tr h="452905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992696"/>
                  </a:ext>
                </a:extLst>
              </a:tr>
              <a:tr h="452905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F-1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571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05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41FE-61FE-3442-88A6-79175E2B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6F43E-11E7-D945-9375-AA0F0D7A4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 NLP</a:t>
            </a:r>
          </a:p>
          <a:p>
            <a:pPr lvl="1"/>
            <a:r>
              <a:rPr lang="en-US" dirty="0"/>
              <a:t>word frequency and uniqueness</a:t>
            </a:r>
          </a:p>
          <a:p>
            <a:r>
              <a:rPr lang="en-US" dirty="0"/>
              <a:t>How to teach a machine to understand context?</a:t>
            </a:r>
          </a:p>
          <a:p>
            <a:pPr lvl="1"/>
            <a:r>
              <a:rPr lang="en-US" dirty="0"/>
              <a:t>Which instances of words and phrases are more important?</a:t>
            </a:r>
          </a:p>
        </p:txBody>
      </p:sp>
    </p:spTree>
    <p:extLst>
      <p:ext uri="{BB962C8B-B14F-4D97-AF65-F5344CB8AC3E}">
        <p14:creationId xmlns:p14="http://schemas.microsoft.com/office/powerpoint/2010/main" val="1246921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327</TotalTime>
  <Words>218</Words>
  <Application>Microsoft Macintosh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Spoiler Alert!</vt:lpstr>
      <vt:lpstr>Data Source - IMDb</vt:lpstr>
      <vt:lpstr>Spoilers 422,989</vt:lpstr>
      <vt:lpstr>Most Frequent Words</vt:lpstr>
      <vt:lpstr>Process </vt:lpstr>
      <vt:lpstr>Performance Metrics How do we know if a model performed well?</vt:lpstr>
      <vt:lpstr>Model Performance</vt:lpstr>
      <vt:lpstr>Moving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2020-02-13T17:34:22Z</dcterms:created>
  <dcterms:modified xsi:type="dcterms:W3CDTF">2020-02-13T23:01:45Z</dcterms:modified>
</cp:coreProperties>
</file>