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5" r:id="rId7"/>
    <p:sldId id="264" r:id="rId8"/>
    <p:sldId id="262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890"/>
  </p:normalViewPr>
  <p:slideViewPr>
    <p:cSldViewPr snapToGrid="0" snapToObjects="1">
      <p:cViewPr varScale="1">
        <p:scale>
          <a:sx n="90" d="100"/>
          <a:sy n="90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1/31/20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1/31/20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1/31/20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1/31/20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1/31/20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F257-8AF1-C647-82D5-E40114CE6E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sz="4800" dirty="0"/>
              <a:t>Will a Terry Stop end in an arrest?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51133-656F-0A4D-B470-B5B6CE6B7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Dave </a:t>
            </a:r>
            <a:r>
              <a:rPr lang="en-US" dirty="0" err="1"/>
              <a:t>Bletsch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6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7081-E941-494B-A99E-38FC5537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Terry stop?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AA922-021E-884E-ACC5-86FB88ACE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Fourth Amendment – protects against </a:t>
            </a:r>
            <a:r>
              <a:rPr lang="en-US" sz="2000" b="1" dirty="0"/>
              <a:t>unreasonable</a:t>
            </a:r>
            <a:r>
              <a:rPr lang="en-US" sz="2000" dirty="0"/>
              <a:t> search and seizure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Define “reasonable” (1968 Supreme Court case of Terry v. Ohio)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Terry Stops include pedestrian searches (”Stop and Frisk”) and traffic stops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55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E38B-38EE-D745-94C4-0618C2ED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1AB8-01AA-9B4F-ADAA-7600618A2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21113"/>
          </a:xfrm>
        </p:spPr>
        <p:txBody>
          <a:bodyPr numCol="2">
            <a:normAutofit/>
          </a:bodyPr>
          <a:lstStyle/>
          <a:p>
            <a:r>
              <a:rPr lang="en-US" sz="2400" dirty="0"/>
              <a:t>City of Seattle</a:t>
            </a:r>
          </a:p>
          <a:p>
            <a:r>
              <a:rPr lang="en-US" sz="2400" dirty="0"/>
              <a:t>Records of pedestrian Terry stops </a:t>
            </a:r>
          </a:p>
          <a:p>
            <a:r>
              <a:rPr lang="en-US" sz="2400" dirty="0"/>
              <a:t>Including: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71D0C6-1942-DA4F-A8E3-06C154871A61}"/>
              </a:ext>
            </a:extLst>
          </p:cNvPr>
          <p:cNvSpPr txBox="1">
            <a:spLocks/>
          </p:cNvSpPr>
          <p:nvPr/>
        </p:nvSpPr>
        <p:spPr>
          <a:xfrm>
            <a:off x="844848" y="4171950"/>
            <a:ext cx="4684415" cy="23717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numCol="1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1800" dirty="0"/>
              <a:t>Date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Time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officer demographics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perceived</a:t>
            </a:r>
            <a:r>
              <a:rPr lang="en-US" sz="1800" dirty="0"/>
              <a:t> subject demographics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B7F279-2EA3-9F4C-8478-6DAF4FB20642}"/>
              </a:ext>
            </a:extLst>
          </p:cNvPr>
          <p:cNvSpPr txBox="1">
            <a:spLocks/>
          </p:cNvSpPr>
          <p:nvPr/>
        </p:nvSpPr>
        <p:spPr>
          <a:xfrm>
            <a:off x="5555399" y="4186236"/>
            <a:ext cx="5277286" cy="23717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numCol="1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1800" dirty="0"/>
              <a:t>Was the subject frisked?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Weapon type discovered after search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Whether or not an arrest was made</a:t>
            </a:r>
          </a:p>
        </p:txBody>
      </p:sp>
    </p:spTree>
    <p:extLst>
      <p:ext uri="{BB962C8B-B14F-4D97-AF65-F5344CB8AC3E}">
        <p14:creationId xmlns:p14="http://schemas.microsoft.com/office/powerpoint/2010/main" val="411784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D6E7-E9F0-3B46-A6DB-B59C064F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DDE6D-7AD2-004F-A98B-FDBE5C4E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progressive area like the PNW, the subject’s </a:t>
            </a:r>
            <a:r>
              <a:rPr lang="en-US" b="1" dirty="0"/>
              <a:t>race</a:t>
            </a:r>
            <a:r>
              <a:rPr lang="en-US" dirty="0"/>
              <a:t> and </a:t>
            </a:r>
            <a:r>
              <a:rPr lang="en-US" b="1" dirty="0"/>
              <a:t>gender</a:t>
            </a:r>
            <a:r>
              <a:rPr lang="en-US" dirty="0"/>
              <a:t> do not have an effect on arrest probability</a:t>
            </a:r>
          </a:p>
          <a:p>
            <a:r>
              <a:rPr lang="en-US" b="1" dirty="0"/>
              <a:t>Age of subject </a:t>
            </a:r>
            <a:r>
              <a:rPr lang="en-US" dirty="0"/>
              <a:t>will have an effect – the young subjects are more likely to be arrested than older subjects</a:t>
            </a:r>
          </a:p>
          <a:p>
            <a:r>
              <a:rPr lang="en-US" b="1" dirty="0"/>
              <a:t>Age of officer </a:t>
            </a:r>
            <a:r>
              <a:rPr lang="en-US" dirty="0"/>
              <a:t>will have an effect – older/more experienced officers might not be so quick to make an arrest (or may not want to deal with the paperwork?)</a:t>
            </a:r>
          </a:p>
          <a:p>
            <a:r>
              <a:rPr lang="en-US" b="1" dirty="0"/>
              <a:t>Time of day </a:t>
            </a:r>
            <a:r>
              <a:rPr lang="en-US" dirty="0"/>
              <a:t>will have an effect - people walking around late at night are more likely to be arrested</a:t>
            </a:r>
          </a:p>
        </p:txBody>
      </p:sp>
    </p:spTree>
    <p:extLst>
      <p:ext uri="{BB962C8B-B14F-4D97-AF65-F5344CB8AC3E}">
        <p14:creationId xmlns:p14="http://schemas.microsoft.com/office/powerpoint/2010/main" val="19718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AE2D-FB20-B943-BB40-BB5AA0FC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0E46B-EFAD-2146-A8EF-EB2D4848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174" y="2236575"/>
            <a:ext cx="5277288" cy="363651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Young Officers – under 29 y/o</a:t>
            </a:r>
          </a:p>
          <a:p>
            <a:r>
              <a:rPr lang="en-US" dirty="0">
                <a:solidFill>
                  <a:schemeClr val="bg1"/>
                </a:solidFill>
              </a:rPr>
              <a:t>Late night – hours between 8p – 4a</a:t>
            </a:r>
          </a:p>
        </p:txBody>
      </p:sp>
      <p:pic>
        <p:nvPicPr>
          <p:cNvPr id="5" name="Picture 4" descr="Late Night - hours between 8p - 4a">
            <a:extLst>
              <a:ext uri="{FF2B5EF4-FFF2-40B4-BE49-F238E27FC236}">
                <a16:creationId xmlns:a16="http://schemas.microsoft.com/office/drawing/2014/main" id="{0D5866BC-0390-0140-A9E0-BD630298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462" y="4167188"/>
            <a:ext cx="6264275" cy="1980277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5C0A5FA2-7878-DE48-9038-B59145CF20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5653462" y="2071253"/>
            <a:ext cx="6264276" cy="1983577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52CA2FA2-21B2-194C-825B-797CF78F5775}"/>
              </a:ext>
            </a:extLst>
          </p:cNvPr>
          <p:cNvSpPr/>
          <p:nvPr/>
        </p:nvSpPr>
        <p:spPr>
          <a:xfrm>
            <a:off x="6095999" y="3228975"/>
            <a:ext cx="819151" cy="700088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3A95E8BC-B001-FC4C-BDE0-F00F17B8DB62}"/>
              </a:ext>
            </a:extLst>
          </p:cNvPr>
          <p:cNvSpPr/>
          <p:nvPr/>
        </p:nvSpPr>
        <p:spPr>
          <a:xfrm>
            <a:off x="6095999" y="4400550"/>
            <a:ext cx="1304926" cy="1746915"/>
          </a:xfrm>
          <a:prstGeom prst="frame">
            <a:avLst>
              <a:gd name="adj1" fmla="val 483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28BE76E8-894E-F840-B1FC-BCA69D48A62A}"/>
              </a:ext>
            </a:extLst>
          </p:cNvPr>
          <p:cNvSpPr/>
          <p:nvPr/>
        </p:nvSpPr>
        <p:spPr>
          <a:xfrm>
            <a:off x="11115675" y="4686300"/>
            <a:ext cx="802062" cy="1461165"/>
          </a:xfrm>
          <a:prstGeom prst="frame">
            <a:avLst>
              <a:gd name="adj1" fmla="val 715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41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AE2D-FB20-B943-BB40-BB5AA0FC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0E46B-EFAD-2146-A8EF-EB2D4848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174" y="2236575"/>
            <a:ext cx="5277288" cy="3636511"/>
          </a:xfrm>
        </p:spPr>
        <p:txBody>
          <a:bodyPr anchor="t" anchorCtr="0"/>
          <a:lstStyle/>
          <a:p>
            <a:r>
              <a:rPr lang="en-US" dirty="0">
                <a:solidFill>
                  <a:schemeClr val="bg1"/>
                </a:solidFill>
              </a:rPr>
              <a:t>Officer white vs. all other races</a:t>
            </a:r>
          </a:p>
          <a:p>
            <a:r>
              <a:rPr lang="en-US" dirty="0">
                <a:solidFill>
                  <a:schemeClr val="bg1"/>
                </a:solidFill>
              </a:rPr>
              <a:t>Subject Perceived white vs all other races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EC3DD3-BFDE-1847-AB63-742131FE1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280049"/>
            <a:ext cx="4201884" cy="341197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CF2FAF-C89A-2A44-B0AB-B8C5D2BB4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867" y="3280049"/>
            <a:ext cx="4201884" cy="341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1F66-206A-804D-AD58-324CD062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1E713-EADD-8B49-B6D7-51DEF791B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749513"/>
          </a:xfrm>
        </p:spPr>
        <p:txBody>
          <a:bodyPr anchor="t" anchorCtr="0"/>
          <a:lstStyle/>
          <a:p>
            <a:r>
              <a:rPr lang="en-US" dirty="0"/>
              <a:t>Null Accuracy:	76.96%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09EE33-C250-BC40-87A4-2C85968F9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396671"/>
              </p:ext>
            </p:extLst>
          </p:nvPr>
        </p:nvGraphicFramePr>
        <p:xfrm>
          <a:off x="1460498" y="2971800"/>
          <a:ext cx="9921500" cy="3597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300">
                  <a:extLst>
                    <a:ext uri="{9D8B030D-6E8A-4147-A177-3AD203B41FA5}">
                      <a16:colId xmlns:a16="http://schemas.microsoft.com/office/drawing/2014/main" val="1114349394"/>
                    </a:ext>
                  </a:extLst>
                </a:gridCol>
                <a:gridCol w="1984300">
                  <a:extLst>
                    <a:ext uri="{9D8B030D-6E8A-4147-A177-3AD203B41FA5}">
                      <a16:colId xmlns:a16="http://schemas.microsoft.com/office/drawing/2014/main" val="194351711"/>
                    </a:ext>
                  </a:extLst>
                </a:gridCol>
                <a:gridCol w="1984300">
                  <a:extLst>
                    <a:ext uri="{9D8B030D-6E8A-4147-A177-3AD203B41FA5}">
                      <a16:colId xmlns:a16="http://schemas.microsoft.com/office/drawing/2014/main" val="3208063986"/>
                    </a:ext>
                  </a:extLst>
                </a:gridCol>
                <a:gridCol w="1984300">
                  <a:extLst>
                    <a:ext uri="{9D8B030D-6E8A-4147-A177-3AD203B41FA5}">
                      <a16:colId xmlns:a16="http://schemas.microsoft.com/office/drawing/2014/main" val="4110713622"/>
                    </a:ext>
                  </a:extLst>
                </a:gridCol>
                <a:gridCol w="1984300">
                  <a:extLst>
                    <a:ext uri="{9D8B030D-6E8A-4147-A177-3AD203B41FA5}">
                      <a16:colId xmlns:a16="http://schemas.microsoft.com/office/drawing/2014/main" val="3207339614"/>
                    </a:ext>
                  </a:extLst>
                </a:gridCol>
              </a:tblGrid>
              <a:tr h="59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01343"/>
                  </a:ext>
                </a:extLst>
              </a:tr>
              <a:tr h="591503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3967428"/>
                  </a:ext>
                </a:extLst>
              </a:tr>
              <a:tr h="591503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39.8 %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8.9 %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493220"/>
                  </a:ext>
                </a:extLst>
              </a:tr>
              <a:tr h="591503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550849"/>
                  </a:ext>
                </a:extLst>
              </a:tr>
              <a:tr h="591503">
                <a:tc>
                  <a:txBody>
                    <a:bodyPr/>
                    <a:lstStyle/>
                    <a:p>
                      <a:r>
                        <a:rPr lang="en-US" sz="1400" dirty="0" err="1"/>
                        <a:t>XGBoost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GridSearch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11.6 %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177727"/>
                  </a:ext>
                </a:extLst>
              </a:tr>
              <a:tr h="591503">
                <a:tc>
                  <a:txBody>
                    <a:bodyPr/>
                    <a:lstStyle/>
                    <a:p>
                      <a:r>
                        <a:rPr lang="en-US" dirty="0"/>
                        <a:t>Logistical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5.9 %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137815"/>
                  </a:ext>
                </a:extLst>
              </a:tr>
            </a:tbl>
          </a:graphicData>
        </a:graphic>
      </p:graphicFrame>
      <p:sp>
        <p:nvSpPr>
          <p:cNvPr id="5" name="Frame 4">
            <a:extLst>
              <a:ext uri="{FF2B5EF4-FFF2-40B4-BE49-F238E27FC236}">
                <a16:creationId xmlns:a16="http://schemas.microsoft.com/office/drawing/2014/main" id="{2FEBC20B-A3F5-0C4E-A2DB-A0F034DFD39F}"/>
              </a:ext>
            </a:extLst>
          </p:cNvPr>
          <p:cNvSpPr/>
          <p:nvPr/>
        </p:nvSpPr>
        <p:spPr>
          <a:xfrm>
            <a:off x="5471129" y="2971800"/>
            <a:ext cx="1900238" cy="3597595"/>
          </a:xfrm>
          <a:prstGeom prst="frame">
            <a:avLst>
              <a:gd name="adj1" fmla="val 422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30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51F8-D9DC-E146-92FF-E9B180C7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Performance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F2CEB2-2781-3F41-A31C-9A13EFD70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324663" cy="3636511"/>
          </a:xfrm>
        </p:spPr>
        <p:txBody>
          <a:bodyPr anchor="t" anchorCtr="0"/>
          <a:lstStyle/>
          <a:p>
            <a:r>
              <a:rPr lang="en-US" dirty="0"/>
              <a:t>Models were insignificantly better than just assuming the subject will not be arrested</a:t>
            </a:r>
          </a:p>
          <a:p>
            <a:pPr lvl="1"/>
            <a:r>
              <a:rPr lang="en-US" dirty="0"/>
              <a:t>Problems in feature engineering?</a:t>
            </a:r>
          </a:p>
          <a:p>
            <a:pPr lvl="1"/>
            <a:r>
              <a:rPr lang="en-US" dirty="0"/>
              <a:t>Seattle Police don’t discriminate?</a:t>
            </a:r>
          </a:p>
          <a:p>
            <a:pPr lvl="1"/>
            <a:r>
              <a:rPr lang="en-US" dirty="0"/>
              <a:t>Features not adequate predictors?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CA99C4-B8D0-D64B-BB7D-C62F74F5B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288" y="2222287"/>
            <a:ext cx="6853000" cy="36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5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E826-1FB6-C244-9F55-64B80B6D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A695E-632E-404F-AEAF-3980CDD7C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those subjects that were not frisked? (weapon type==None overly important)</a:t>
            </a:r>
          </a:p>
          <a:p>
            <a:r>
              <a:rPr lang="en-US" dirty="0"/>
              <a:t>Repeat offenders</a:t>
            </a:r>
          </a:p>
          <a:p>
            <a:pPr lvl="1"/>
            <a:r>
              <a:rPr lang="en-US" dirty="0"/>
              <a:t>Subject IDs which appear many times vs. few times</a:t>
            </a:r>
          </a:p>
          <a:p>
            <a:r>
              <a:rPr lang="en-US" dirty="0"/>
              <a:t>Weather</a:t>
            </a:r>
          </a:p>
          <a:p>
            <a:pPr lvl="1"/>
            <a:r>
              <a:rPr lang="en-US" dirty="0"/>
              <a:t>Scrape weather based on date</a:t>
            </a:r>
          </a:p>
          <a:p>
            <a:pPr lvl="1"/>
            <a:r>
              <a:rPr lang="en-US" dirty="0"/>
              <a:t>Does rain/cold effect the officer’s likelihood of making an arrest?</a:t>
            </a:r>
          </a:p>
          <a:p>
            <a:pPr lvl="1"/>
            <a:r>
              <a:rPr lang="en-US" dirty="0"/>
              <a:t>Does presence despite bad weather raise more suspicion resulting in more stops, frisks, arrests?</a:t>
            </a:r>
          </a:p>
        </p:txBody>
      </p:sp>
    </p:spTree>
    <p:extLst>
      <p:ext uri="{BB962C8B-B14F-4D97-AF65-F5344CB8AC3E}">
        <p14:creationId xmlns:p14="http://schemas.microsoft.com/office/powerpoint/2010/main" val="395911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281</TotalTime>
  <Words>379</Words>
  <Application>Microsoft Macintosh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Will a Terry Stop end in an arrest?</vt:lpstr>
      <vt:lpstr>What is a Terry stop?</vt:lpstr>
      <vt:lpstr>The Data</vt:lpstr>
      <vt:lpstr>Hypothesis</vt:lpstr>
      <vt:lpstr>Feature Engineering</vt:lpstr>
      <vt:lpstr>Feature Engineering</vt:lpstr>
      <vt:lpstr>Model Evaluations</vt:lpstr>
      <vt:lpstr>Results and Performance</vt:lpstr>
      <vt:lpstr>Further Investigation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a Terry Stop end in an arrest?</dc:title>
  <dc:creator>Microsoft Office User</dc:creator>
  <cp:lastModifiedBy>Microsoft Office User</cp:lastModifiedBy>
  <cp:revision>13</cp:revision>
  <dcterms:created xsi:type="dcterms:W3CDTF">2020-01-31T13:15:07Z</dcterms:created>
  <dcterms:modified xsi:type="dcterms:W3CDTF">2020-01-31T17:56:15Z</dcterms:modified>
</cp:coreProperties>
</file>