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0" r:id="rId4"/>
    <p:sldId id="278" r:id="rId5"/>
    <p:sldId id="279" r:id="rId6"/>
    <p:sldId id="260" r:id="rId7"/>
    <p:sldId id="261" r:id="rId8"/>
    <p:sldId id="262" r:id="rId9"/>
    <p:sldId id="263" r:id="rId10"/>
    <p:sldId id="264" r:id="rId11"/>
    <p:sldId id="265" r:id="rId12"/>
    <p:sldId id="266" r:id="rId13"/>
    <p:sldId id="269" r:id="rId14"/>
    <p:sldId id="267" r:id="rId15"/>
    <p:sldId id="268" r:id="rId16"/>
    <p:sldId id="270" r:id="rId17"/>
    <p:sldId id="271" r:id="rId18"/>
    <p:sldId id="272" r:id="rId19"/>
    <p:sldId id="283" r:id="rId20"/>
    <p:sldId id="281" r:id="rId21"/>
    <p:sldId id="273" r:id="rId22"/>
    <p:sldId id="274" r:id="rId23"/>
    <p:sldId id="275" r:id="rId24"/>
    <p:sldId id="276" r:id="rId25"/>
    <p:sldId id="277" r:id="rId26"/>
    <p:sldId id="282" r:id="rId2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01517" y="3027679"/>
            <a:ext cx="6188964"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0" i="0" u="heavy">
                <a:solidFill>
                  <a:srgbClr val="0462C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529316" y="230124"/>
            <a:ext cx="1402079" cy="135940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882518" y="2562860"/>
            <a:ext cx="6426962" cy="12446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914400" y="1793493"/>
            <a:ext cx="10363199" cy="1732279"/>
          </a:xfrm>
          <a:prstGeom prst="rect">
            <a:avLst/>
          </a:prstGeom>
        </p:spPr>
        <p:txBody>
          <a:bodyPr wrap="square" lIns="0" tIns="0" rIns="0" bIns="0">
            <a:spAutoFit/>
          </a:bodyPr>
          <a:lstStyle>
            <a:lvl1pPr>
              <a:defRPr sz="2800" b="0" i="0" u="heavy">
                <a:solidFill>
                  <a:srgbClr val="0462C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9" Type="http://schemas.openxmlformats.org/officeDocument/2006/relationships/image" Target="../media/image53.png"/><Relationship Id="rId3" Type="http://schemas.openxmlformats.org/officeDocument/2006/relationships/image" Target="../media/image17.png"/><Relationship Id="rId21" Type="http://schemas.openxmlformats.org/officeDocument/2006/relationships/image" Target="../media/image35.png"/><Relationship Id="rId34" Type="http://schemas.openxmlformats.org/officeDocument/2006/relationships/image" Target="../media/image48.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41"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37" Type="http://schemas.openxmlformats.org/officeDocument/2006/relationships/image" Target="../media/image51.png"/><Relationship Id="rId40" Type="http://schemas.openxmlformats.org/officeDocument/2006/relationships/image" Target="../media/image54.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36" Type="http://schemas.openxmlformats.org/officeDocument/2006/relationships/image" Target="../media/image50.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35" Type="http://schemas.openxmlformats.org/officeDocument/2006/relationships/image" Target="../media/image49.png"/></Relationships>
</file>

<file path=ppt/slides/_rels/slide12.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26" Type="http://schemas.openxmlformats.org/officeDocument/2006/relationships/image" Target="../media/image80.png"/><Relationship Id="rId3" Type="http://schemas.openxmlformats.org/officeDocument/2006/relationships/image" Target="../media/image57.png"/><Relationship Id="rId21" Type="http://schemas.openxmlformats.org/officeDocument/2006/relationships/image" Target="../media/image75.png"/><Relationship Id="rId34" Type="http://schemas.openxmlformats.org/officeDocument/2006/relationships/image" Target="../media/image88.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5" Type="http://schemas.openxmlformats.org/officeDocument/2006/relationships/image" Target="../media/image79.png"/><Relationship Id="rId33" Type="http://schemas.openxmlformats.org/officeDocument/2006/relationships/image" Target="../media/image87.png"/><Relationship Id="rId2" Type="http://schemas.openxmlformats.org/officeDocument/2006/relationships/image" Target="../media/image56.png"/><Relationship Id="rId16" Type="http://schemas.openxmlformats.org/officeDocument/2006/relationships/image" Target="../media/image70.png"/><Relationship Id="rId20" Type="http://schemas.openxmlformats.org/officeDocument/2006/relationships/image" Target="../media/image74.png"/><Relationship Id="rId29"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24" Type="http://schemas.openxmlformats.org/officeDocument/2006/relationships/image" Target="../media/image78.png"/><Relationship Id="rId32" Type="http://schemas.openxmlformats.org/officeDocument/2006/relationships/image" Target="../media/image86.png"/><Relationship Id="rId37" Type="http://schemas.openxmlformats.org/officeDocument/2006/relationships/image" Target="../media/image91.png"/><Relationship Id="rId5" Type="http://schemas.openxmlformats.org/officeDocument/2006/relationships/image" Target="../media/image59.png"/><Relationship Id="rId15" Type="http://schemas.openxmlformats.org/officeDocument/2006/relationships/image" Target="../media/image69.png"/><Relationship Id="rId23" Type="http://schemas.openxmlformats.org/officeDocument/2006/relationships/image" Target="../media/image77.png"/><Relationship Id="rId28" Type="http://schemas.openxmlformats.org/officeDocument/2006/relationships/image" Target="../media/image82.png"/><Relationship Id="rId36" Type="http://schemas.openxmlformats.org/officeDocument/2006/relationships/image" Target="../media/image90.png"/><Relationship Id="rId10" Type="http://schemas.openxmlformats.org/officeDocument/2006/relationships/image" Target="../media/image64.png"/><Relationship Id="rId19" Type="http://schemas.openxmlformats.org/officeDocument/2006/relationships/image" Target="../media/image73.png"/><Relationship Id="rId31" Type="http://schemas.openxmlformats.org/officeDocument/2006/relationships/image" Target="../media/image85.png"/><Relationship Id="rId4" Type="http://schemas.openxmlformats.org/officeDocument/2006/relationships/image" Target="../media/image58.png"/><Relationship Id="rId9" Type="http://schemas.openxmlformats.org/officeDocument/2006/relationships/image" Target="../media/image63.png"/><Relationship Id="rId14" Type="http://schemas.openxmlformats.org/officeDocument/2006/relationships/image" Target="../media/image68.png"/><Relationship Id="rId22" Type="http://schemas.openxmlformats.org/officeDocument/2006/relationships/image" Target="../media/image76.png"/><Relationship Id="rId27" Type="http://schemas.openxmlformats.org/officeDocument/2006/relationships/image" Target="../media/image81.png"/><Relationship Id="rId30" Type="http://schemas.openxmlformats.org/officeDocument/2006/relationships/image" Target="../media/image84.png"/><Relationship Id="rId35" Type="http://schemas.openxmlformats.org/officeDocument/2006/relationships/image" Target="../media/image89.png"/></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101.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0.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6.png"/><Relationship Id="rId11" Type="http://schemas.openxmlformats.org/officeDocument/2006/relationships/image" Target="../media/image62.png"/><Relationship Id="rId5" Type="http://schemas.openxmlformats.org/officeDocument/2006/relationships/image" Target="../media/image95.png"/><Relationship Id="rId15" Type="http://schemas.openxmlformats.org/officeDocument/2006/relationships/image" Target="../media/image103.png"/><Relationship Id="rId10" Type="http://schemas.openxmlformats.org/officeDocument/2006/relationships/image" Target="../media/image99.png"/><Relationship Id="rId4" Type="http://schemas.openxmlformats.org/officeDocument/2006/relationships/image" Target="../media/image94.png"/><Relationship Id="rId9" Type="http://schemas.openxmlformats.org/officeDocument/2006/relationships/image" Target="../media/image98.png"/><Relationship Id="rId14" Type="http://schemas.openxmlformats.org/officeDocument/2006/relationships/image" Target="../media/image102.png"/></Relationships>
</file>

<file path=ppt/slides/_rels/slide15.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18" Type="http://schemas.openxmlformats.org/officeDocument/2006/relationships/image" Target="../media/image119.png"/><Relationship Id="rId26" Type="http://schemas.openxmlformats.org/officeDocument/2006/relationships/image" Target="../media/image127.png"/><Relationship Id="rId3" Type="http://schemas.openxmlformats.org/officeDocument/2006/relationships/image" Target="../media/image105.png"/><Relationship Id="rId21" Type="http://schemas.openxmlformats.org/officeDocument/2006/relationships/image" Target="../media/image122.png"/><Relationship Id="rId7" Type="http://schemas.openxmlformats.org/officeDocument/2006/relationships/image" Target="../media/image109.png"/><Relationship Id="rId12" Type="http://schemas.openxmlformats.org/officeDocument/2006/relationships/image" Target="../media/image114.png"/><Relationship Id="rId17" Type="http://schemas.openxmlformats.org/officeDocument/2006/relationships/image" Target="../media/image118.png"/><Relationship Id="rId25" Type="http://schemas.openxmlformats.org/officeDocument/2006/relationships/image" Target="../media/image126.png"/><Relationship Id="rId2" Type="http://schemas.openxmlformats.org/officeDocument/2006/relationships/image" Target="../media/image104.png"/><Relationship Id="rId16" Type="http://schemas.openxmlformats.org/officeDocument/2006/relationships/hyperlink" Target="http://ser/" TargetMode="External"/><Relationship Id="rId20"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24" Type="http://schemas.openxmlformats.org/officeDocument/2006/relationships/image" Target="../media/image125.png"/><Relationship Id="rId5" Type="http://schemas.openxmlformats.org/officeDocument/2006/relationships/image" Target="../media/image107.png"/><Relationship Id="rId15" Type="http://schemas.openxmlformats.org/officeDocument/2006/relationships/image" Target="../media/image117.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2.png"/><Relationship Id="rId19" Type="http://schemas.openxmlformats.org/officeDocument/2006/relationships/image" Target="../media/image120.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 Id="rId22" Type="http://schemas.openxmlformats.org/officeDocument/2006/relationships/image" Target="../media/image123.png"/><Relationship Id="rId27" Type="http://schemas.openxmlformats.org/officeDocument/2006/relationships/image" Target="../media/image128.png"/></Relationships>
</file>

<file path=ppt/slides/_rels/slide1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4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s>
</file>

<file path=ppt/slides/_rels/slide17.xml.rels><?xml version="1.0" encoding="UTF-8" standalone="yes"?>
<Relationships xmlns="http://schemas.openxmlformats.org/package/2006/relationships"><Relationship Id="rId8" Type="http://schemas.openxmlformats.org/officeDocument/2006/relationships/image" Target="../media/image149.png"/><Relationship Id="rId13" Type="http://schemas.openxmlformats.org/officeDocument/2006/relationships/image" Target="../media/image152.png"/><Relationship Id="rId3" Type="http://schemas.openxmlformats.org/officeDocument/2006/relationships/image" Target="../media/image144.png"/><Relationship Id="rId7" Type="http://schemas.openxmlformats.org/officeDocument/2006/relationships/image" Target="../media/image148.png"/><Relationship Id="rId12"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47.png"/><Relationship Id="rId11" Type="http://schemas.openxmlformats.org/officeDocument/2006/relationships/image" Target="../media/image151.png"/><Relationship Id="rId5" Type="http://schemas.openxmlformats.org/officeDocument/2006/relationships/image" Target="../media/image146.png"/><Relationship Id="rId15" Type="http://schemas.openxmlformats.org/officeDocument/2006/relationships/image" Target="../media/image154.png"/><Relationship Id="rId10" Type="http://schemas.openxmlformats.org/officeDocument/2006/relationships/image" Target="../media/image150.png"/><Relationship Id="rId4" Type="http://schemas.openxmlformats.org/officeDocument/2006/relationships/image" Target="../media/image145.png"/><Relationship Id="rId9" Type="http://schemas.openxmlformats.org/officeDocument/2006/relationships/image" Target="../media/image137.png"/><Relationship Id="rId14" Type="http://schemas.openxmlformats.org/officeDocument/2006/relationships/image" Target="../media/image153.png"/></Relationships>
</file>

<file path=ppt/slides/_rels/slide18.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image" Target="../media/image166.png"/><Relationship Id="rId18" Type="http://schemas.openxmlformats.org/officeDocument/2006/relationships/image" Target="../media/image171.png"/><Relationship Id="rId26" Type="http://schemas.openxmlformats.org/officeDocument/2006/relationships/image" Target="../media/image179.png"/><Relationship Id="rId3" Type="http://schemas.openxmlformats.org/officeDocument/2006/relationships/image" Target="../media/image156.png"/><Relationship Id="rId21" Type="http://schemas.openxmlformats.org/officeDocument/2006/relationships/image" Target="../media/image174.png"/><Relationship Id="rId34" Type="http://schemas.openxmlformats.org/officeDocument/2006/relationships/image" Target="../media/image187.png"/><Relationship Id="rId7" Type="http://schemas.openxmlformats.org/officeDocument/2006/relationships/image" Target="../media/image160.png"/><Relationship Id="rId12" Type="http://schemas.openxmlformats.org/officeDocument/2006/relationships/image" Target="../media/image165.png"/><Relationship Id="rId17" Type="http://schemas.openxmlformats.org/officeDocument/2006/relationships/image" Target="../media/image170.png"/><Relationship Id="rId25" Type="http://schemas.openxmlformats.org/officeDocument/2006/relationships/image" Target="../media/image178.png"/><Relationship Id="rId33" Type="http://schemas.openxmlformats.org/officeDocument/2006/relationships/image" Target="../media/image186.png"/><Relationship Id="rId2" Type="http://schemas.openxmlformats.org/officeDocument/2006/relationships/image" Target="../media/image155.png"/><Relationship Id="rId16" Type="http://schemas.openxmlformats.org/officeDocument/2006/relationships/image" Target="../media/image169.png"/><Relationship Id="rId20" Type="http://schemas.openxmlformats.org/officeDocument/2006/relationships/image" Target="../media/image173.png"/><Relationship Id="rId29" Type="http://schemas.openxmlformats.org/officeDocument/2006/relationships/image" Target="../media/image182.png"/><Relationship Id="rId1" Type="http://schemas.openxmlformats.org/officeDocument/2006/relationships/slideLayout" Target="../slideLayouts/slideLayout2.xml"/><Relationship Id="rId6" Type="http://schemas.openxmlformats.org/officeDocument/2006/relationships/image" Target="../media/image159.png"/><Relationship Id="rId11" Type="http://schemas.openxmlformats.org/officeDocument/2006/relationships/image" Target="../media/image164.png"/><Relationship Id="rId24" Type="http://schemas.openxmlformats.org/officeDocument/2006/relationships/image" Target="../media/image177.png"/><Relationship Id="rId32" Type="http://schemas.openxmlformats.org/officeDocument/2006/relationships/image" Target="../media/image185.png"/><Relationship Id="rId5" Type="http://schemas.openxmlformats.org/officeDocument/2006/relationships/image" Target="../media/image158.png"/><Relationship Id="rId15" Type="http://schemas.openxmlformats.org/officeDocument/2006/relationships/image" Target="../media/image168.png"/><Relationship Id="rId23" Type="http://schemas.openxmlformats.org/officeDocument/2006/relationships/image" Target="../media/image176.png"/><Relationship Id="rId28" Type="http://schemas.openxmlformats.org/officeDocument/2006/relationships/image" Target="../media/image181.png"/><Relationship Id="rId36" Type="http://schemas.openxmlformats.org/officeDocument/2006/relationships/image" Target="../media/image189.png"/><Relationship Id="rId10" Type="http://schemas.openxmlformats.org/officeDocument/2006/relationships/image" Target="../media/image163.png"/><Relationship Id="rId19" Type="http://schemas.openxmlformats.org/officeDocument/2006/relationships/image" Target="../media/image172.png"/><Relationship Id="rId31" Type="http://schemas.openxmlformats.org/officeDocument/2006/relationships/image" Target="../media/image184.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image" Target="../media/image167.png"/><Relationship Id="rId22" Type="http://schemas.openxmlformats.org/officeDocument/2006/relationships/image" Target="../media/image175.png"/><Relationship Id="rId27" Type="http://schemas.openxmlformats.org/officeDocument/2006/relationships/image" Target="../media/image180.png"/><Relationship Id="rId30" Type="http://schemas.openxmlformats.org/officeDocument/2006/relationships/image" Target="../media/image183.png"/><Relationship Id="rId35" Type="http://schemas.openxmlformats.org/officeDocument/2006/relationships/image" Target="../media/image18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kubernetes.io/docs/whatisk8s/" TargetMode="External"/><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image" Target="../media/image199.png"/><Relationship Id="rId3" Type="http://schemas.openxmlformats.org/officeDocument/2006/relationships/image" Target="../media/image191.png"/><Relationship Id="rId7" Type="http://schemas.openxmlformats.org/officeDocument/2006/relationships/image" Target="../media/image195.png"/><Relationship Id="rId12" Type="http://schemas.openxmlformats.org/officeDocument/2006/relationships/image" Target="../media/image45.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94.png"/><Relationship Id="rId11" Type="http://schemas.openxmlformats.org/officeDocument/2006/relationships/image" Target="../media/image198.png"/><Relationship Id="rId5" Type="http://schemas.openxmlformats.org/officeDocument/2006/relationships/image" Target="../media/image193.png"/><Relationship Id="rId10" Type="http://schemas.openxmlformats.org/officeDocument/2006/relationships/image" Target="../media/image197.png"/><Relationship Id="rId4" Type="http://schemas.openxmlformats.org/officeDocument/2006/relationships/image" Target="../media/image192.png"/><Relationship Id="rId9" Type="http://schemas.openxmlformats.org/officeDocument/2006/relationships/image" Target="../media/image19.png"/><Relationship Id="rId14" Type="http://schemas.openxmlformats.org/officeDocument/2006/relationships/image" Target="../media/image200.png"/></Relationships>
</file>

<file path=ppt/slides/_rels/slide22.xml.rels><?xml version="1.0" encoding="UTF-8" standalone="yes"?>
<Relationships xmlns="http://schemas.openxmlformats.org/package/2006/relationships"><Relationship Id="rId8" Type="http://schemas.openxmlformats.org/officeDocument/2006/relationships/image" Target="../media/image207.png"/><Relationship Id="rId13" Type="http://schemas.openxmlformats.org/officeDocument/2006/relationships/image" Target="../media/image211.png"/><Relationship Id="rId3" Type="http://schemas.openxmlformats.org/officeDocument/2006/relationships/image" Target="../media/image202.png"/><Relationship Id="rId7" Type="http://schemas.openxmlformats.org/officeDocument/2006/relationships/image" Target="../media/image206.png"/><Relationship Id="rId12"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image" Target="../media/image205.png"/><Relationship Id="rId11" Type="http://schemas.openxmlformats.org/officeDocument/2006/relationships/image" Target="../media/image209.png"/><Relationship Id="rId5" Type="http://schemas.openxmlformats.org/officeDocument/2006/relationships/image" Target="../media/image204.png"/><Relationship Id="rId15" Type="http://schemas.openxmlformats.org/officeDocument/2006/relationships/image" Target="../media/image213.png"/><Relationship Id="rId10" Type="http://schemas.openxmlformats.org/officeDocument/2006/relationships/hyperlink" Target="https://api.idesk-apim.donmartin76.com/" TargetMode="External"/><Relationship Id="rId4" Type="http://schemas.openxmlformats.org/officeDocument/2006/relationships/image" Target="../media/image203.png"/><Relationship Id="rId9" Type="http://schemas.openxmlformats.org/officeDocument/2006/relationships/image" Target="../media/image208.png"/><Relationship Id="rId14" Type="http://schemas.openxmlformats.org/officeDocument/2006/relationships/image" Target="../media/image212.png"/></Relationships>
</file>

<file path=ppt/slides/_rels/slide23.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etymonline.com/index.php?term=cyberne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artinfowler.com/articles/microservic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42541" y="1043432"/>
            <a:ext cx="8107045" cy="843436"/>
          </a:xfrm>
          <a:prstGeom prst="rect">
            <a:avLst/>
          </a:prstGeom>
        </p:spPr>
        <p:txBody>
          <a:bodyPr vert="horz" wrap="square" lIns="0" tIns="94615" rIns="0" bIns="0" rtlCol="0">
            <a:spAutoFit/>
          </a:bodyPr>
          <a:lstStyle/>
          <a:p>
            <a:pPr marL="12700" marR="5080" indent="1905" algn="ctr">
              <a:lnSpc>
                <a:spcPct val="90000"/>
              </a:lnSpc>
              <a:spcBef>
                <a:spcPts val="745"/>
              </a:spcBef>
            </a:pPr>
            <a:r>
              <a:rPr lang="en-GB" sz="5400" b="0" spc="-5" dirty="0">
                <a:latin typeface="Calibri Light"/>
                <a:cs typeface="Calibri Light"/>
              </a:rPr>
              <a:t>Introduction to Kubernetes</a:t>
            </a:r>
            <a:endParaRPr sz="5400" dirty="0">
              <a:latin typeface="Calibri Light"/>
              <a:cs typeface="Calibri Light"/>
            </a:endParaRPr>
          </a:p>
        </p:txBody>
      </p:sp>
      <p:sp>
        <p:nvSpPr>
          <p:cNvPr id="3" name="object 3"/>
          <p:cNvSpPr txBox="1"/>
          <p:nvPr/>
        </p:nvSpPr>
        <p:spPr>
          <a:xfrm>
            <a:off x="3276600" y="4876800"/>
            <a:ext cx="4572000" cy="1359411"/>
          </a:xfrm>
          <a:prstGeom prst="rect">
            <a:avLst/>
          </a:prstGeom>
        </p:spPr>
        <p:txBody>
          <a:bodyPr vert="horz" wrap="square" lIns="0" tIns="12700" rIns="0" bIns="0" rtlCol="0">
            <a:spAutoFit/>
          </a:bodyPr>
          <a:lstStyle/>
          <a:p>
            <a:pPr marL="151130" marR="142240" indent="409575" algn="ctr">
              <a:lnSpc>
                <a:spcPct val="125299"/>
              </a:lnSpc>
              <a:spcBef>
                <a:spcPts val="100"/>
              </a:spcBef>
            </a:pPr>
            <a:r>
              <a:rPr lang="en-GB" sz="3600" dirty="0">
                <a:latin typeface="Calibri"/>
                <a:cs typeface="Calibri"/>
              </a:rPr>
              <a:t>Dave Bown</a:t>
            </a:r>
          </a:p>
          <a:p>
            <a:pPr marL="151130" marR="142240" indent="409575" algn="ctr">
              <a:lnSpc>
                <a:spcPct val="125299"/>
              </a:lnSpc>
              <a:spcBef>
                <a:spcPts val="100"/>
              </a:spcBef>
            </a:pPr>
            <a:r>
              <a:rPr lang="en-GB" sz="3600" dirty="0">
                <a:latin typeface="Calibri"/>
                <a:cs typeface="Calibri"/>
              </a:rPr>
              <a:t>2</a:t>
            </a:r>
            <a:r>
              <a:rPr lang="en-GB" sz="3600" baseline="30000" dirty="0">
                <a:latin typeface="Calibri"/>
                <a:cs typeface="Calibri"/>
              </a:rPr>
              <a:t>nd</a:t>
            </a:r>
            <a:r>
              <a:rPr lang="en-GB" sz="3600" dirty="0">
                <a:latin typeface="Calibri"/>
                <a:cs typeface="Calibri"/>
              </a:rPr>
              <a:t> of April 2018</a:t>
            </a:r>
            <a:endParaRPr sz="3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8379461" cy="690574"/>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Kubernetes </a:t>
            </a:r>
            <a:r>
              <a:rPr sz="4400" b="0" dirty="0">
                <a:latin typeface="Calibri Light"/>
                <a:cs typeface="Calibri Light"/>
              </a:rPr>
              <a:t>and</a:t>
            </a:r>
            <a:r>
              <a:rPr sz="4400" b="0" spc="-75" dirty="0">
                <a:latin typeface="Calibri Light"/>
                <a:cs typeface="Calibri Light"/>
              </a:rPr>
              <a:t> </a:t>
            </a:r>
            <a:r>
              <a:rPr sz="4400" b="0" spc="-25" dirty="0">
                <a:latin typeface="Calibri Light"/>
                <a:cs typeface="Calibri Light"/>
              </a:rPr>
              <a:t>Docker</a:t>
            </a:r>
            <a:r>
              <a:rPr lang="en-GB" sz="4400" spc="-25" dirty="0">
                <a:latin typeface="Calibri Light"/>
                <a:cs typeface="Calibri Light"/>
              </a:rPr>
              <a:t> (</a:t>
            </a:r>
            <a:r>
              <a:rPr lang="en-GB" sz="4400" spc="-25" dirty="0" err="1">
                <a:latin typeface="Calibri Light"/>
                <a:cs typeface="Calibri Light"/>
              </a:rPr>
              <a:t>containerd</a:t>
            </a:r>
            <a:r>
              <a:rPr lang="en-GB" sz="4400" spc="-25" dirty="0">
                <a:latin typeface="Calibri Light"/>
                <a:cs typeface="Calibri Light"/>
              </a:rPr>
              <a:t>)</a:t>
            </a:r>
            <a:endParaRPr sz="4400" dirty="0">
              <a:latin typeface="Calibri Light"/>
              <a:cs typeface="Calibri Light"/>
            </a:endParaRPr>
          </a:p>
        </p:txBody>
      </p:sp>
      <p:sp>
        <p:nvSpPr>
          <p:cNvPr id="3" name="object 3"/>
          <p:cNvSpPr txBox="1"/>
          <p:nvPr/>
        </p:nvSpPr>
        <p:spPr>
          <a:xfrm>
            <a:off x="916939" y="1707918"/>
            <a:ext cx="8549640" cy="4515339"/>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935" algn="l"/>
              </a:tabLst>
            </a:pPr>
            <a:r>
              <a:rPr sz="2800" spc="-20" dirty="0">
                <a:latin typeface="Calibri"/>
                <a:cs typeface="Calibri"/>
              </a:rPr>
              <a:t>Kubernetes </a:t>
            </a:r>
            <a:r>
              <a:rPr sz="2800" spc="-5" dirty="0">
                <a:latin typeface="Calibri"/>
                <a:cs typeface="Calibri"/>
              </a:rPr>
              <a:t>adds functionality </a:t>
            </a:r>
            <a:r>
              <a:rPr sz="2800" spc="-20" dirty="0">
                <a:latin typeface="Calibri"/>
                <a:cs typeface="Calibri"/>
              </a:rPr>
              <a:t>to</a:t>
            </a:r>
            <a:r>
              <a:rPr sz="2800" spc="85" dirty="0">
                <a:latin typeface="Calibri"/>
                <a:cs typeface="Calibri"/>
              </a:rPr>
              <a:t> </a:t>
            </a:r>
            <a:r>
              <a:rPr sz="2800" spc="-20" dirty="0">
                <a:latin typeface="Calibri"/>
                <a:cs typeface="Calibri"/>
              </a:rPr>
              <a:t>Docker</a:t>
            </a:r>
            <a:endParaRPr sz="2800" dirty="0">
              <a:latin typeface="Calibri"/>
              <a:cs typeface="Calibri"/>
            </a:endParaRPr>
          </a:p>
          <a:p>
            <a:pPr marL="241300" indent="-228600">
              <a:lnSpc>
                <a:spcPct val="100000"/>
              </a:lnSpc>
              <a:spcBef>
                <a:spcPts val="670"/>
              </a:spcBef>
              <a:buFont typeface="Arial"/>
              <a:buChar char="•"/>
              <a:tabLst>
                <a:tab pos="241935" algn="l"/>
              </a:tabLst>
            </a:pPr>
            <a:r>
              <a:rPr sz="2800" spc="-10" dirty="0">
                <a:latin typeface="Calibri"/>
                <a:cs typeface="Calibri"/>
              </a:rPr>
              <a:t>Manages </a:t>
            </a:r>
            <a:r>
              <a:rPr sz="2800" spc="-5" dirty="0">
                <a:latin typeface="Calibri"/>
                <a:cs typeface="Calibri"/>
              </a:rPr>
              <a:t>a </a:t>
            </a:r>
            <a:r>
              <a:rPr sz="2800" spc="-10" dirty="0">
                <a:latin typeface="Calibri"/>
                <a:cs typeface="Calibri"/>
              </a:rPr>
              <a:t>set </a:t>
            </a:r>
            <a:r>
              <a:rPr sz="2800" spc="-5" dirty="0">
                <a:latin typeface="Calibri"/>
                <a:cs typeface="Calibri"/>
              </a:rPr>
              <a:t>of </a:t>
            </a:r>
            <a:r>
              <a:rPr sz="2800" spc="-20" dirty="0">
                <a:latin typeface="Calibri"/>
                <a:cs typeface="Calibri"/>
              </a:rPr>
              <a:t>Docker </a:t>
            </a:r>
            <a:r>
              <a:rPr sz="2800" spc="-10" dirty="0">
                <a:latin typeface="Calibri"/>
                <a:cs typeface="Calibri"/>
              </a:rPr>
              <a:t>Hosts, </a:t>
            </a:r>
            <a:r>
              <a:rPr sz="2800" spc="-15" dirty="0">
                <a:latin typeface="Calibri"/>
                <a:cs typeface="Calibri"/>
              </a:rPr>
              <a:t>forming </a:t>
            </a:r>
            <a:r>
              <a:rPr sz="2800" spc="-5" dirty="0">
                <a:latin typeface="Calibri"/>
                <a:cs typeface="Calibri"/>
              </a:rPr>
              <a:t>a</a:t>
            </a:r>
            <a:r>
              <a:rPr sz="2800" spc="100" dirty="0">
                <a:latin typeface="Calibri"/>
                <a:cs typeface="Calibri"/>
              </a:rPr>
              <a:t> </a:t>
            </a:r>
            <a:r>
              <a:rPr sz="2800" spc="-15" dirty="0">
                <a:latin typeface="Calibri"/>
                <a:cs typeface="Calibri"/>
              </a:rPr>
              <a:t>Cluster</a:t>
            </a:r>
            <a:endParaRPr sz="2800" dirty="0">
              <a:latin typeface="Calibri"/>
              <a:cs typeface="Calibri"/>
            </a:endParaRPr>
          </a:p>
          <a:p>
            <a:pPr marL="241300" indent="-228600">
              <a:lnSpc>
                <a:spcPct val="100000"/>
              </a:lnSpc>
              <a:spcBef>
                <a:spcPts val="665"/>
              </a:spcBef>
              <a:buFont typeface="Arial"/>
              <a:buChar char="•"/>
              <a:tabLst>
                <a:tab pos="241935" algn="l"/>
              </a:tabLst>
            </a:pPr>
            <a:r>
              <a:rPr sz="2800" spc="-65" dirty="0">
                <a:latin typeface="Calibri"/>
                <a:cs typeface="Calibri"/>
              </a:rPr>
              <a:t>Takes </a:t>
            </a:r>
            <a:r>
              <a:rPr sz="2800" spc="-20" dirty="0">
                <a:latin typeface="Calibri"/>
                <a:cs typeface="Calibri"/>
              </a:rPr>
              <a:t>care </a:t>
            </a:r>
            <a:r>
              <a:rPr sz="2800" spc="-5" dirty="0">
                <a:latin typeface="Calibri"/>
                <a:cs typeface="Calibri"/>
              </a:rPr>
              <a:t>of </a:t>
            </a:r>
            <a:r>
              <a:rPr sz="2800" spc="-15" dirty="0">
                <a:latin typeface="Calibri"/>
                <a:cs typeface="Calibri"/>
              </a:rPr>
              <a:t>Container</a:t>
            </a:r>
            <a:r>
              <a:rPr sz="2800" spc="80" dirty="0">
                <a:latin typeface="Calibri"/>
                <a:cs typeface="Calibri"/>
              </a:rPr>
              <a:t> </a:t>
            </a:r>
            <a:r>
              <a:rPr sz="2800" spc="-10" dirty="0">
                <a:latin typeface="Calibri"/>
                <a:cs typeface="Calibri"/>
              </a:rPr>
              <a:t>scheduling</a:t>
            </a:r>
            <a:endParaRPr sz="2800" dirty="0">
              <a:latin typeface="Calibri"/>
              <a:cs typeface="Calibri"/>
            </a:endParaRPr>
          </a:p>
          <a:p>
            <a:pPr marL="241300" indent="-228600">
              <a:lnSpc>
                <a:spcPct val="100000"/>
              </a:lnSpc>
              <a:spcBef>
                <a:spcPts val="660"/>
              </a:spcBef>
              <a:buFont typeface="Arial"/>
              <a:buChar char="•"/>
              <a:tabLst>
                <a:tab pos="241935" algn="l"/>
              </a:tabLst>
            </a:pPr>
            <a:r>
              <a:rPr sz="2800" spc="-10" dirty="0">
                <a:latin typeface="Calibri"/>
                <a:cs typeface="Calibri"/>
              </a:rPr>
              <a:t>Supervises </a:t>
            </a:r>
            <a:r>
              <a:rPr sz="2800" spc="-20" dirty="0">
                <a:latin typeface="Calibri"/>
                <a:cs typeface="Calibri"/>
              </a:rPr>
              <a:t>Docker</a:t>
            </a:r>
            <a:r>
              <a:rPr sz="2800" spc="50" dirty="0">
                <a:latin typeface="Calibri"/>
                <a:cs typeface="Calibri"/>
              </a:rPr>
              <a:t> </a:t>
            </a:r>
            <a:r>
              <a:rPr sz="2800" spc="-20" dirty="0">
                <a:latin typeface="Calibri"/>
                <a:cs typeface="Calibri"/>
              </a:rPr>
              <a:t>containers</a:t>
            </a:r>
            <a:endParaRPr sz="2800" dirty="0">
              <a:latin typeface="Calibri"/>
              <a:cs typeface="Calibri"/>
            </a:endParaRPr>
          </a:p>
          <a:p>
            <a:pPr marL="241300" indent="-228600">
              <a:lnSpc>
                <a:spcPct val="100000"/>
              </a:lnSpc>
              <a:spcBef>
                <a:spcPts val="670"/>
              </a:spcBef>
              <a:buFont typeface="Arial"/>
              <a:buChar char="•"/>
              <a:tabLst>
                <a:tab pos="241935" algn="l"/>
              </a:tabLst>
            </a:pPr>
            <a:r>
              <a:rPr sz="2800" spc="-15" dirty="0">
                <a:latin typeface="Calibri"/>
                <a:cs typeface="Calibri"/>
              </a:rPr>
              <a:t>Kubernetes </a:t>
            </a:r>
            <a:r>
              <a:rPr sz="2800" spc="-5" dirty="0">
                <a:latin typeface="Calibri"/>
                <a:cs typeface="Calibri"/>
              </a:rPr>
              <a:t>is </a:t>
            </a:r>
            <a:r>
              <a:rPr sz="2800" b="1" spc="-15" dirty="0">
                <a:latin typeface="Calibri"/>
                <a:cs typeface="Calibri"/>
              </a:rPr>
              <a:t>replacement/alternative </a:t>
            </a:r>
            <a:r>
              <a:rPr sz="2800" spc="-25" dirty="0">
                <a:latin typeface="Calibri"/>
                <a:cs typeface="Calibri"/>
              </a:rPr>
              <a:t>for </a:t>
            </a:r>
            <a:r>
              <a:rPr sz="2800" spc="-20" dirty="0">
                <a:latin typeface="Calibri"/>
                <a:cs typeface="Calibri"/>
              </a:rPr>
              <a:t>Docker</a:t>
            </a:r>
            <a:r>
              <a:rPr sz="2800" spc="170" dirty="0">
                <a:latin typeface="Calibri"/>
                <a:cs typeface="Calibri"/>
              </a:rPr>
              <a:t> </a:t>
            </a:r>
            <a:r>
              <a:rPr sz="2800" spc="-15" dirty="0">
                <a:latin typeface="Calibri"/>
                <a:cs typeface="Calibri"/>
              </a:rPr>
              <a:t>Swarm</a:t>
            </a:r>
            <a:endParaRPr lang="en-GB" sz="2800" spc="-15" dirty="0">
              <a:latin typeface="Calibri"/>
              <a:cs typeface="Calibri"/>
            </a:endParaRPr>
          </a:p>
          <a:p>
            <a:pPr marL="241300" indent="-228600">
              <a:lnSpc>
                <a:spcPct val="100000"/>
              </a:lnSpc>
              <a:spcBef>
                <a:spcPts val="670"/>
              </a:spcBef>
              <a:buFont typeface="Arial"/>
              <a:buChar char="•"/>
              <a:tabLst>
                <a:tab pos="241935" algn="l"/>
              </a:tabLst>
            </a:pPr>
            <a:endParaRPr lang="en-GB" sz="2800" dirty="0">
              <a:latin typeface="Calibri"/>
              <a:cs typeface="Calibri"/>
            </a:endParaRPr>
          </a:p>
          <a:p>
            <a:pPr marL="241300" indent="-228600">
              <a:lnSpc>
                <a:spcPct val="100000"/>
              </a:lnSpc>
              <a:spcBef>
                <a:spcPts val="670"/>
              </a:spcBef>
              <a:buFont typeface="Arial"/>
              <a:buChar char="•"/>
              <a:tabLst>
                <a:tab pos="241935" algn="l"/>
              </a:tabLst>
            </a:pPr>
            <a:r>
              <a:rPr lang="en-GB" sz="2800" dirty="0" err="1">
                <a:latin typeface="Calibri"/>
                <a:cs typeface="Calibri"/>
              </a:rPr>
              <a:t>Containerd</a:t>
            </a:r>
            <a:r>
              <a:rPr lang="en-GB" sz="2800" dirty="0">
                <a:latin typeface="Calibri"/>
                <a:cs typeface="Calibri"/>
              </a:rPr>
              <a:t> = slimmed down, componentised, vendor-neutral version of docker that provides an </a:t>
            </a:r>
            <a:r>
              <a:rPr lang="en-GB" sz="2800" dirty="0" err="1">
                <a:latin typeface="Calibri"/>
                <a:cs typeface="Calibri"/>
              </a:rPr>
              <a:t>api</a:t>
            </a:r>
            <a:r>
              <a:rPr lang="en-GB" sz="2800" dirty="0">
                <a:latin typeface="Calibri"/>
                <a:cs typeface="Calibri"/>
              </a:rPr>
              <a:t> for managing containers.</a:t>
            </a:r>
            <a:endParaRPr sz="28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9447" y="3884676"/>
            <a:ext cx="2709672" cy="219913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443728" y="3858767"/>
            <a:ext cx="896112" cy="5989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5548884" y="3924300"/>
            <a:ext cx="2590800" cy="2081784"/>
          </a:xfrm>
          <a:prstGeom prst="rect">
            <a:avLst/>
          </a:prstGeom>
          <a:blipFill>
            <a:blip r:embed="rId4" cstate="print"/>
            <a:stretch>
              <a:fillRect/>
            </a:stretch>
          </a:blipFill>
        </p:spPr>
        <p:txBody>
          <a:bodyPr wrap="square" lIns="0" tIns="0" rIns="0" bIns="0" rtlCol="0"/>
          <a:lstStyle/>
          <a:p>
            <a:endParaRPr dirty="0"/>
          </a:p>
        </p:txBody>
      </p:sp>
      <p:sp>
        <p:nvSpPr>
          <p:cNvPr id="5" name="object 5"/>
          <p:cNvSpPr txBox="1"/>
          <p:nvPr/>
        </p:nvSpPr>
        <p:spPr>
          <a:xfrm>
            <a:off x="5627878" y="3942029"/>
            <a:ext cx="52895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endParaRPr sz="1800">
              <a:latin typeface="Calibri"/>
              <a:cs typeface="Calibri"/>
            </a:endParaRPr>
          </a:p>
        </p:txBody>
      </p:sp>
      <p:sp>
        <p:nvSpPr>
          <p:cNvPr id="6" name="object 6"/>
          <p:cNvSpPr/>
          <p:nvPr/>
        </p:nvSpPr>
        <p:spPr>
          <a:xfrm>
            <a:off x="6286500" y="4678679"/>
            <a:ext cx="1674876" cy="851916"/>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6492240" y="4838700"/>
            <a:ext cx="1260347" cy="598932"/>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6345935" y="4718303"/>
            <a:ext cx="1556004" cy="734568"/>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6016752" y="5047488"/>
            <a:ext cx="1673352" cy="851916"/>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6222491" y="5205984"/>
            <a:ext cx="1260347" cy="598931"/>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6076188" y="5087111"/>
            <a:ext cx="1554480" cy="734568"/>
          </a:xfrm>
          <a:prstGeom prst="rect">
            <a:avLst/>
          </a:prstGeom>
          <a:blipFill>
            <a:blip r:embed="rId10" cstate="print"/>
            <a:stretch>
              <a:fillRect/>
            </a:stretch>
          </a:blipFill>
        </p:spPr>
        <p:txBody>
          <a:bodyPr wrap="square" lIns="0" tIns="0" rIns="0" bIns="0" rtlCol="0"/>
          <a:lstStyle/>
          <a:p>
            <a:endParaRPr/>
          </a:p>
        </p:txBody>
      </p:sp>
      <p:sp>
        <p:nvSpPr>
          <p:cNvPr id="12" name="object 12"/>
          <p:cNvSpPr txBox="1"/>
          <p:nvPr/>
        </p:nvSpPr>
        <p:spPr>
          <a:xfrm>
            <a:off x="6407022" y="4827650"/>
            <a:ext cx="1162685" cy="762635"/>
          </a:xfrm>
          <a:prstGeom prst="rect">
            <a:avLst/>
          </a:prstGeom>
        </p:spPr>
        <p:txBody>
          <a:bodyPr vert="horz" wrap="square" lIns="0" tIns="12700" rIns="0" bIns="0" rtlCol="0">
            <a:spAutoFit/>
          </a:bodyPr>
          <a:lstStyle/>
          <a:p>
            <a:pPr marL="12700" marR="5080" indent="269875">
              <a:lnSpc>
                <a:spcPct val="134300"/>
              </a:lnSpc>
              <a:spcBef>
                <a:spcPts val="100"/>
              </a:spcBef>
            </a:pPr>
            <a:r>
              <a:rPr sz="1800" spc="-15" dirty="0">
                <a:solidFill>
                  <a:srgbClr val="FFFFFF"/>
                </a:solidFill>
                <a:latin typeface="Calibri"/>
                <a:cs typeface="Calibri"/>
              </a:rPr>
              <a:t>w</a:t>
            </a:r>
            <a:r>
              <a:rPr sz="1800" spc="-5" dirty="0">
                <a:solidFill>
                  <a:srgbClr val="FFFFFF"/>
                </a:solidFill>
                <a:latin typeface="Calibri"/>
                <a:cs typeface="Calibri"/>
              </a:rPr>
              <a:t>or</a:t>
            </a:r>
            <a:r>
              <a:rPr sz="1800" spc="-10" dirty="0">
                <a:solidFill>
                  <a:srgbClr val="FFFFFF"/>
                </a:solidFill>
                <a:latin typeface="Calibri"/>
                <a:cs typeface="Calibri"/>
              </a:rPr>
              <a:t>k</a:t>
            </a:r>
            <a:r>
              <a:rPr sz="1800" spc="-5" dirty="0">
                <a:solidFill>
                  <a:srgbClr val="FFFFFF"/>
                </a:solidFill>
                <a:latin typeface="Calibri"/>
                <a:cs typeface="Calibri"/>
              </a:rPr>
              <a:t>load  </a:t>
            </a:r>
            <a:r>
              <a:rPr sz="1800" spc="-10" dirty="0">
                <a:solidFill>
                  <a:srgbClr val="FFFFFF"/>
                </a:solidFill>
                <a:latin typeface="Calibri"/>
                <a:cs typeface="Calibri"/>
              </a:rPr>
              <a:t>workload</a:t>
            </a:r>
            <a:endParaRPr sz="1800">
              <a:latin typeface="Calibri"/>
              <a:cs typeface="Calibri"/>
            </a:endParaRPr>
          </a:p>
        </p:txBody>
      </p:sp>
      <p:sp>
        <p:nvSpPr>
          <p:cNvPr id="13" name="object 13"/>
          <p:cNvSpPr/>
          <p:nvPr/>
        </p:nvSpPr>
        <p:spPr>
          <a:xfrm>
            <a:off x="5757671" y="4393691"/>
            <a:ext cx="1674876" cy="85191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963411" y="4553711"/>
            <a:ext cx="1260347" cy="598932"/>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5817108" y="4433315"/>
            <a:ext cx="1556004" cy="734568"/>
          </a:xfrm>
          <a:prstGeom prst="rect">
            <a:avLst/>
          </a:prstGeom>
          <a:blipFill>
            <a:blip r:embed="rId12" cstate="print"/>
            <a:stretch>
              <a:fillRect/>
            </a:stretch>
          </a:blipFill>
        </p:spPr>
        <p:txBody>
          <a:bodyPr wrap="square" lIns="0" tIns="0" rIns="0" bIns="0" rtlCol="0"/>
          <a:lstStyle/>
          <a:p>
            <a:endParaRPr/>
          </a:p>
        </p:txBody>
      </p:sp>
      <p:sp>
        <p:nvSpPr>
          <p:cNvPr id="16" name="object 16"/>
          <p:cNvSpPr txBox="1"/>
          <p:nvPr/>
        </p:nvSpPr>
        <p:spPr>
          <a:xfrm>
            <a:off x="6148578" y="4636389"/>
            <a:ext cx="8921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workload</a:t>
            </a:r>
            <a:endParaRPr sz="1800" dirty="0">
              <a:latin typeface="Calibri"/>
              <a:cs typeface="Calibri"/>
            </a:endParaRPr>
          </a:p>
        </p:txBody>
      </p:sp>
      <p:sp>
        <p:nvSpPr>
          <p:cNvPr id="17" name="object 17"/>
          <p:cNvSpPr/>
          <p:nvPr/>
        </p:nvSpPr>
        <p:spPr>
          <a:xfrm>
            <a:off x="6810756" y="3002279"/>
            <a:ext cx="2709672" cy="2199132"/>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765035" y="2976372"/>
            <a:ext cx="896112" cy="598931"/>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6870192" y="3041904"/>
            <a:ext cx="2590800" cy="2081784"/>
          </a:xfrm>
          <a:prstGeom prst="rect">
            <a:avLst/>
          </a:prstGeom>
          <a:blipFill>
            <a:blip r:embed="rId14" cstate="print"/>
            <a:stretch>
              <a:fillRect/>
            </a:stretch>
          </a:blipFill>
        </p:spPr>
        <p:txBody>
          <a:bodyPr wrap="square" lIns="0" tIns="0" rIns="0" bIns="0" rtlCol="0"/>
          <a:lstStyle/>
          <a:p>
            <a:endParaRPr/>
          </a:p>
        </p:txBody>
      </p:sp>
      <p:sp>
        <p:nvSpPr>
          <p:cNvPr id="20" name="object 20"/>
          <p:cNvSpPr txBox="1"/>
          <p:nvPr/>
        </p:nvSpPr>
        <p:spPr>
          <a:xfrm>
            <a:off x="6949820" y="3060319"/>
            <a:ext cx="5283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endParaRPr sz="1800">
              <a:latin typeface="Calibri"/>
              <a:cs typeface="Calibri"/>
            </a:endParaRPr>
          </a:p>
        </p:txBody>
      </p:sp>
      <p:sp>
        <p:nvSpPr>
          <p:cNvPr id="21" name="object 21"/>
          <p:cNvSpPr/>
          <p:nvPr/>
        </p:nvSpPr>
        <p:spPr>
          <a:xfrm>
            <a:off x="7607807" y="3796284"/>
            <a:ext cx="1674876" cy="851915"/>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7815071" y="3956303"/>
            <a:ext cx="1260348" cy="598932"/>
          </a:xfrm>
          <a:prstGeom prst="rect">
            <a:avLst/>
          </a:prstGeom>
          <a:blipFill>
            <a:blip r:embed="rId15" cstate="print"/>
            <a:stretch>
              <a:fillRect/>
            </a:stretch>
          </a:blipFill>
        </p:spPr>
        <p:txBody>
          <a:bodyPr wrap="square" lIns="0" tIns="0" rIns="0" bIns="0" rtlCol="0"/>
          <a:lstStyle/>
          <a:p>
            <a:endParaRPr/>
          </a:p>
        </p:txBody>
      </p:sp>
      <p:sp>
        <p:nvSpPr>
          <p:cNvPr id="23" name="object 23"/>
          <p:cNvSpPr/>
          <p:nvPr/>
        </p:nvSpPr>
        <p:spPr>
          <a:xfrm>
            <a:off x="7667243" y="3835908"/>
            <a:ext cx="1556003" cy="734568"/>
          </a:xfrm>
          <a:prstGeom prst="rect">
            <a:avLst/>
          </a:prstGeom>
          <a:blipFill>
            <a:blip r:embed="rId16" cstate="print"/>
            <a:stretch>
              <a:fillRect/>
            </a:stretch>
          </a:blipFill>
        </p:spPr>
        <p:txBody>
          <a:bodyPr wrap="square" lIns="0" tIns="0" rIns="0" bIns="0" rtlCol="0"/>
          <a:lstStyle/>
          <a:p>
            <a:endParaRPr/>
          </a:p>
        </p:txBody>
      </p:sp>
      <p:sp>
        <p:nvSpPr>
          <p:cNvPr id="24" name="object 24"/>
          <p:cNvSpPr/>
          <p:nvPr/>
        </p:nvSpPr>
        <p:spPr>
          <a:xfrm>
            <a:off x="7338059" y="4165091"/>
            <a:ext cx="1673352" cy="851916"/>
          </a:xfrm>
          <a:prstGeom prst="rect">
            <a:avLst/>
          </a:prstGeom>
          <a:blipFill>
            <a:blip r:embed="rId8" cstate="print"/>
            <a:stretch>
              <a:fillRect/>
            </a:stretch>
          </a:blipFill>
        </p:spPr>
        <p:txBody>
          <a:bodyPr wrap="square" lIns="0" tIns="0" rIns="0" bIns="0" rtlCol="0"/>
          <a:lstStyle/>
          <a:p>
            <a:endParaRPr/>
          </a:p>
        </p:txBody>
      </p:sp>
      <p:sp>
        <p:nvSpPr>
          <p:cNvPr id="25" name="object 25"/>
          <p:cNvSpPr/>
          <p:nvPr/>
        </p:nvSpPr>
        <p:spPr>
          <a:xfrm>
            <a:off x="7543800" y="4325111"/>
            <a:ext cx="1260348" cy="598932"/>
          </a:xfrm>
          <a:prstGeom prst="rect">
            <a:avLst/>
          </a:prstGeom>
          <a:blipFill>
            <a:blip r:embed="rId17" cstate="print"/>
            <a:stretch>
              <a:fillRect/>
            </a:stretch>
          </a:blipFill>
        </p:spPr>
        <p:txBody>
          <a:bodyPr wrap="square" lIns="0" tIns="0" rIns="0" bIns="0" rtlCol="0"/>
          <a:lstStyle/>
          <a:p>
            <a:endParaRPr/>
          </a:p>
        </p:txBody>
      </p:sp>
      <p:sp>
        <p:nvSpPr>
          <p:cNvPr id="26" name="object 26"/>
          <p:cNvSpPr/>
          <p:nvPr/>
        </p:nvSpPr>
        <p:spPr>
          <a:xfrm>
            <a:off x="7397495" y="4204715"/>
            <a:ext cx="1554479" cy="734568"/>
          </a:xfrm>
          <a:prstGeom prst="rect">
            <a:avLst/>
          </a:prstGeom>
          <a:blipFill>
            <a:blip r:embed="rId18" cstate="print"/>
            <a:stretch>
              <a:fillRect/>
            </a:stretch>
          </a:blipFill>
        </p:spPr>
        <p:txBody>
          <a:bodyPr wrap="square" lIns="0" tIns="0" rIns="0" bIns="0" rtlCol="0"/>
          <a:lstStyle/>
          <a:p>
            <a:endParaRPr/>
          </a:p>
        </p:txBody>
      </p:sp>
      <p:sp>
        <p:nvSpPr>
          <p:cNvPr id="27" name="object 27"/>
          <p:cNvSpPr/>
          <p:nvPr/>
        </p:nvSpPr>
        <p:spPr>
          <a:xfrm>
            <a:off x="7078980" y="3511296"/>
            <a:ext cx="1674876" cy="851915"/>
          </a:xfrm>
          <a:prstGeom prst="rect">
            <a:avLst/>
          </a:prstGeom>
          <a:blipFill>
            <a:blip r:embed="rId5" cstate="print"/>
            <a:stretch>
              <a:fillRect/>
            </a:stretch>
          </a:blipFill>
        </p:spPr>
        <p:txBody>
          <a:bodyPr wrap="square" lIns="0" tIns="0" rIns="0" bIns="0" rtlCol="0"/>
          <a:lstStyle/>
          <a:p>
            <a:endParaRPr/>
          </a:p>
        </p:txBody>
      </p:sp>
      <p:sp>
        <p:nvSpPr>
          <p:cNvPr id="28" name="object 28"/>
          <p:cNvSpPr/>
          <p:nvPr/>
        </p:nvSpPr>
        <p:spPr>
          <a:xfrm>
            <a:off x="7286243" y="3671315"/>
            <a:ext cx="1260348" cy="598932"/>
          </a:xfrm>
          <a:prstGeom prst="rect">
            <a:avLst/>
          </a:prstGeom>
          <a:blipFill>
            <a:blip r:embed="rId19" cstate="print"/>
            <a:stretch>
              <a:fillRect/>
            </a:stretch>
          </a:blipFill>
        </p:spPr>
        <p:txBody>
          <a:bodyPr wrap="square" lIns="0" tIns="0" rIns="0" bIns="0" rtlCol="0"/>
          <a:lstStyle/>
          <a:p>
            <a:endParaRPr/>
          </a:p>
        </p:txBody>
      </p:sp>
      <p:sp>
        <p:nvSpPr>
          <p:cNvPr id="29" name="object 29"/>
          <p:cNvSpPr/>
          <p:nvPr/>
        </p:nvSpPr>
        <p:spPr>
          <a:xfrm>
            <a:off x="7138416" y="3550920"/>
            <a:ext cx="1556003" cy="734567"/>
          </a:xfrm>
          <a:prstGeom prst="rect">
            <a:avLst/>
          </a:prstGeom>
          <a:blipFill>
            <a:blip r:embed="rId20" cstate="print"/>
            <a:stretch>
              <a:fillRect/>
            </a:stretch>
          </a:blipFill>
        </p:spPr>
        <p:txBody>
          <a:bodyPr wrap="square" lIns="0" tIns="0" rIns="0" bIns="0" rtlCol="0"/>
          <a:lstStyle/>
          <a:p>
            <a:endParaRPr/>
          </a:p>
        </p:txBody>
      </p:sp>
      <p:sp>
        <p:nvSpPr>
          <p:cNvPr id="30" name="object 30"/>
          <p:cNvSpPr txBox="1"/>
          <p:nvPr/>
        </p:nvSpPr>
        <p:spPr>
          <a:xfrm>
            <a:off x="7470393" y="3753992"/>
            <a:ext cx="1421130" cy="953769"/>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workload</a:t>
            </a:r>
            <a:endParaRPr sz="1800">
              <a:latin typeface="Calibri"/>
              <a:cs typeface="Calibri"/>
            </a:endParaRPr>
          </a:p>
          <a:p>
            <a:pPr marL="541020">
              <a:lnSpc>
                <a:spcPct val="100000"/>
              </a:lnSpc>
              <a:spcBef>
                <a:spcPts val="85"/>
              </a:spcBef>
            </a:pPr>
            <a:r>
              <a:rPr sz="1800" spc="-10" dirty="0">
                <a:solidFill>
                  <a:srgbClr val="FFFFFF"/>
                </a:solidFill>
                <a:latin typeface="Calibri"/>
                <a:cs typeface="Calibri"/>
              </a:rPr>
              <a:t>workload</a:t>
            </a:r>
            <a:endParaRPr sz="1800">
              <a:latin typeface="Calibri"/>
              <a:cs typeface="Calibri"/>
            </a:endParaRPr>
          </a:p>
          <a:p>
            <a:pPr marL="271145">
              <a:lnSpc>
                <a:spcPct val="100000"/>
              </a:lnSpc>
              <a:spcBef>
                <a:spcPts val="740"/>
              </a:spcBef>
            </a:pPr>
            <a:r>
              <a:rPr sz="1800" spc="-10" dirty="0">
                <a:solidFill>
                  <a:srgbClr val="FFFFFF"/>
                </a:solidFill>
                <a:latin typeface="Calibri"/>
                <a:cs typeface="Calibri"/>
              </a:rPr>
              <a:t>workload</a:t>
            </a:r>
            <a:endParaRPr sz="1800">
              <a:latin typeface="Calibri"/>
              <a:cs typeface="Calibri"/>
            </a:endParaRPr>
          </a:p>
        </p:txBody>
      </p:sp>
      <p:sp>
        <p:nvSpPr>
          <p:cNvPr id="31" name="object 31"/>
          <p:cNvSpPr/>
          <p:nvPr/>
        </p:nvSpPr>
        <p:spPr>
          <a:xfrm>
            <a:off x="2485644" y="2090927"/>
            <a:ext cx="2249423" cy="3991356"/>
          </a:xfrm>
          <a:prstGeom prst="rect">
            <a:avLst/>
          </a:prstGeom>
          <a:blipFill>
            <a:blip r:embed="rId21" cstate="print"/>
            <a:stretch>
              <a:fillRect/>
            </a:stretch>
          </a:blipFill>
        </p:spPr>
        <p:txBody>
          <a:bodyPr wrap="square" lIns="0" tIns="0" rIns="0" bIns="0" rtlCol="0"/>
          <a:lstStyle/>
          <a:p>
            <a:endParaRPr/>
          </a:p>
        </p:txBody>
      </p:sp>
      <p:sp>
        <p:nvSpPr>
          <p:cNvPr id="32" name="object 32"/>
          <p:cNvSpPr/>
          <p:nvPr/>
        </p:nvSpPr>
        <p:spPr>
          <a:xfrm>
            <a:off x="2439923" y="2065020"/>
            <a:ext cx="1507236" cy="873251"/>
          </a:xfrm>
          <a:prstGeom prst="rect">
            <a:avLst/>
          </a:prstGeom>
          <a:blipFill>
            <a:blip r:embed="rId22" cstate="print"/>
            <a:stretch>
              <a:fillRect/>
            </a:stretch>
          </a:blipFill>
        </p:spPr>
        <p:txBody>
          <a:bodyPr wrap="square" lIns="0" tIns="0" rIns="0" bIns="0" rtlCol="0"/>
          <a:lstStyle/>
          <a:p>
            <a:endParaRPr/>
          </a:p>
        </p:txBody>
      </p:sp>
      <p:sp>
        <p:nvSpPr>
          <p:cNvPr id="33" name="object 33"/>
          <p:cNvSpPr/>
          <p:nvPr/>
        </p:nvSpPr>
        <p:spPr>
          <a:xfrm>
            <a:off x="2545079" y="2130551"/>
            <a:ext cx="2130551" cy="3874008"/>
          </a:xfrm>
          <a:prstGeom prst="rect">
            <a:avLst/>
          </a:prstGeom>
          <a:blipFill>
            <a:blip r:embed="rId23" cstate="print"/>
            <a:stretch>
              <a:fillRect/>
            </a:stretch>
          </a:blipFill>
        </p:spPr>
        <p:txBody>
          <a:bodyPr wrap="square" lIns="0" tIns="0" rIns="0" bIns="0" rtlCol="0"/>
          <a:lstStyle/>
          <a:p>
            <a:endParaRPr/>
          </a:p>
        </p:txBody>
      </p:sp>
      <p:sp>
        <p:nvSpPr>
          <p:cNvPr id="34" name="object 34"/>
          <p:cNvSpPr/>
          <p:nvPr/>
        </p:nvSpPr>
        <p:spPr>
          <a:xfrm>
            <a:off x="2773679" y="2759964"/>
            <a:ext cx="1673351" cy="853440"/>
          </a:xfrm>
          <a:prstGeom prst="rect">
            <a:avLst/>
          </a:prstGeom>
          <a:blipFill>
            <a:blip r:embed="rId24" cstate="print"/>
            <a:stretch>
              <a:fillRect/>
            </a:stretch>
          </a:blipFill>
        </p:spPr>
        <p:txBody>
          <a:bodyPr wrap="square" lIns="0" tIns="0" rIns="0" bIns="0" rtlCol="0"/>
          <a:lstStyle/>
          <a:p>
            <a:endParaRPr/>
          </a:p>
        </p:txBody>
      </p:sp>
      <p:sp>
        <p:nvSpPr>
          <p:cNvPr id="35" name="object 35"/>
          <p:cNvSpPr/>
          <p:nvPr/>
        </p:nvSpPr>
        <p:spPr>
          <a:xfrm>
            <a:off x="2982467" y="2919983"/>
            <a:ext cx="1255776" cy="598932"/>
          </a:xfrm>
          <a:prstGeom prst="rect">
            <a:avLst/>
          </a:prstGeom>
          <a:blipFill>
            <a:blip r:embed="rId25" cstate="print"/>
            <a:stretch>
              <a:fillRect/>
            </a:stretch>
          </a:blipFill>
        </p:spPr>
        <p:txBody>
          <a:bodyPr wrap="square" lIns="0" tIns="0" rIns="0" bIns="0" rtlCol="0"/>
          <a:lstStyle/>
          <a:p>
            <a:endParaRPr/>
          </a:p>
        </p:txBody>
      </p:sp>
      <p:sp>
        <p:nvSpPr>
          <p:cNvPr id="36" name="object 36"/>
          <p:cNvSpPr/>
          <p:nvPr/>
        </p:nvSpPr>
        <p:spPr>
          <a:xfrm>
            <a:off x="2833116" y="2799588"/>
            <a:ext cx="1554480" cy="736091"/>
          </a:xfrm>
          <a:prstGeom prst="rect">
            <a:avLst/>
          </a:prstGeom>
          <a:blipFill>
            <a:blip r:embed="rId26" cstate="print"/>
            <a:stretch>
              <a:fillRect/>
            </a:stretch>
          </a:blipFill>
        </p:spPr>
        <p:txBody>
          <a:bodyPr wrap="square" lIns="0" tIns="0" rIns="0" bIns="0" rtlCol="0"/>
          <a:lstStyle/>
          <a:p>
            <a:endParaRPr/>
          </a:p>
        </p:txBody>
      </p:sp>
      <p:sp>
        <p:nvSpPr>
          <p:cNvPr id="37" name="object 37"/>
          <p:cNvSpPr txBox="1"/>
          <p:nvPr/>
        </p:nvSpPr>
        <p:spPr>
          <a:xfrm>
            <a:off x="3166998" y="3003041"/>
            <a:ext cx="88773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apis</a:t>
            </a:r>
            <a:r>
              <a:rPr sz="1800" spc="5" dirty="0">
                <a:solidFill>
                  <a:srgbClr val="FFFFFF"/>
                </a:solidFill>
                <a:latin typeface="Calibri"/>
                <a:cs typeface="Calibri"/>
              </a:rPr>
              <a:t>er</a:t>
            </a:r>
            <a:r>
              <a:rPr sz="1800" spc="-10" dirty="0">
                <a:solidFill>
                  <a:srgbClr val="FFFFFF"/>
                </a:solidFill>
                <a:latin typeface="Calibri"/>
                <a:cs typeface="Calibri"/>
              </a:rPr>
              <a:t>v</a:t>
            </a:r>
            <a:r>
              <a:rPr sz="1800" dirty="0">
                <a:solidFill>
                  <a:srgbClr val="FFFFFF"/>
                </a:solidFill>
                <a:latin typeface="Calibri"/>
                <a:cs typeface="Calibri"/>
              </a:rPr>
              <a:t>er</a:t>
            </a:r>
            <a:endParaRPr sz="1800">
              <a:latin typeface="Calibri"/>
              <a:cs typeface="Calibri"/>
            </a:endParaRPr>
          </a:p>
        </p:txBody>
      </p:sp>
      <p:sp>
        <p:nvSpPr>
          <p:cNvPr id="38" name="object 38"/>
          <p:cNvSpPr/>
          <p:nvPr/>
        </p:nvSpPr>
        <p:spPr>
          <a:xfrm>
            <a:off x="2773679" y="4834128"/>
            <a:ext cx="1673351" cy="851916"/>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2918460" y="4994147"/>
            <a:ext cx="1382267" cy="598932"/>
          </a:xfrm>
          <a:prstGeom prst="rect">
            <a:avLst/>
          </a:prstGeom>
          <a:blipFill>
            <a:blip r:embed="rId27" cstate="print"/>
            <a:stretch>
              <a:fillRect/>
            </a:stretch>
          </a:blipFill>
        </p:spPr>
        <p:txBody>
          <a:bodyPr wrap="square" lIns="0" tIns="0" rIns="0" bIns="0" rtlCol="0"/>
          <a:lstStyle/>
          <a:p>
            <a:endParaRPr/>
          </a:p>
        </p:txBody>
      </p:sp>
      <p:sp>
        <p:nvSpPr>
          <p:cNvPr id="40" name="object 40"/>
          <p:cNvSpPr/>
          <p:nvPr/>
        </p:nvSpPr>
        <p:spPr>
          <a:xfrm>
            <a:off x="2833116" y="4873752"/>
            <a:ext cx="1554480" cy="734568"/>
          </a:xfrm>
          <a:prstGeom prst="rect">
            <a:avLst/>
          </a:prstGeom>
          <a:blipFill>
            <a:blip r:embed="rId28" cstate="print"/>
            <a:stretch>
              <a:fillRect/>
            </a:stretch>
          </a:blipFill>
        </p:spPr>
        <p:txBody>
          <a:bodyPr wrap="square" lIns="0" tIns="0" rIns="0" bIns="0" rtlCol="0"/>
          <a:lstStyle/>
          <a:p>
            <a:endParaRPr/>
          </a:p>
        </p:txBody>
      </p:sp>
      <p:sp>
        <p:nvSpPr>
          <p:cNvPr id="41" name="object 41"/>
          <p:cNvSpPr txBox="1"/>
          <p:nvPr/>
        </p:nvSpPr>
        <p:spPr>
          <a:xfrm>
            <a:off x="3102991" y="5077205"/>
            <a:ext cx="1014094"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controllers</a:t>
            </a:r>
            <a:endParaRPr sz="1800">
              <a:latin typeface="Calibri"/>
              <a:cs typeface="Calibri"/>
            </a:endParaRPr>
          </a:p>
        </p:txBody>
      </p:sp>
      <p:sp>
        <p:nvSpPr>
          <p:cNvPr id="42" name="object 42"/>
          <p:cNvSpPr/>
          <p:nvPr/>
        </p:nvSpPr>
        <p:spPr>
          <a:xfrm>
            <a:off x="8316468" y="2090927"/>
            <a:ext cx="2709672" cy="2199132"/>
          </a:xfrm>
          <a:prstGeom prst="rect">
            <a:avLst/>
          </a:prstGeom>
          <a:blipFill>
            <a:blip r:embed="rId2" cstate="print"/>
            <a:stretch>
              <a:fillRect/>
            </a:stretch>
          </a:blipFill>
        </p:spPr>
        <p:txBody>
          <a:bodyPr wrap="square" lIns="0" tIns="0" rIns="0" bIns="0" rtlCol="0"/>
          <a:lstStyle/>
          <a:p>
            <a:endParaRPr/>
          </a:p>
        </p:txBody>
      </p:sp>
      <p:sp>
        <p:nvSpPr>
          <p:cNvPr id="43" name="object 43"/>
          <p:cNvSpPr/>
          <p:nvPr/>
        </p:nvSpPr>
        <p:spPr>
          <a:xfrm>
            <a:off x="8270747" y="2065020"/>
            <a:ext cx="896111" cy="598931"/>
          </a:xfrm>
          <a:prstGeom prst="rect">
            <a:avLst/>
          </a:prstGeom>
          <a:blipFill>
            <a:blip r:embed="rId29" cstate="print"/>
            <a:stretch>
              <a:fillRect/>
            </a:stretch>
          </a:blipFill>
        </p:spPr>
        <p:txBody>
          <a:bodyPr wrap="square" lIns="0" tIns="0" rIns="0" bIns="0" rtlCol="0"/>
          <a:lstStyle/>
          <a:p>
            <a:endParaRPr/>
          </a:p>
        </p:txBody>
      </p:sp>
      <p:sp>
        <p:nvSpPr>
          <p:cNvPr id="44" name="object 44"/>
          <p:cNvSpPr/>
          <p:nvPr/>
        </p:nvSpPr>
        <p:spPr>
          <a:xfrm>
            <a:off x="8375904" y="2130551"/>
            <a:ext cx="2590800" cy="2081784"/>
          </a:xfrm>
          <a:prstGeom prst="rect">
            <a:avLst/>
          </a:prstGeom>
          <a:blipFill>
            <a:blip r:embed="rId30" cstate="print"/>
            <a:stretch>
              <a:fillRect/>
            </a:stretch>
          </a:blipFill>
        </p:spPr>
        <p:txBody>
          <a:bodyPr wrap="square" lIns="0" tIns="0" rIns="0" bIns="0" rtlCol="0"/>
          <a:lstStyle/>
          <a:p>
            <a:endParaRPr/>
          </a:p>
        </p:txBody>
      </p:sp>
      <p:sp>
        <p:nvSpPr>
          <p:cNvPr id="45" name="object 45"/>
          <p:cNvSpPr/>
          <p:nvPr/>
        </p:nvSpPr>
        <p:spPr>
          <a:xfrm>
            <a:off x="9113519" y="2884932"/>
            <a:ext cx="1674876" cy="853439"/>
          </a:xfrm>
          <a:prstGeom prst="rect">
            <a:avLst/>
          </a:prstGeom>
          <a:blipFill>
            <a:blip r:embed="rId31" cstate="print"/>
            <a:stretch>
              <a:fillRect/>
            </a:stretch>
          </a:blipFill>
        </p:spPr>
        <p:txBody>
          <a:bodyPr wrap="square" lIns="0" tIns="0" rIns="0" bIns="0" rtlCol="0"/>
          <a:lstStyle/>
          <a:p>
            <a:endParaRPr/>
          </a:p>
        </p:txBody>
      </p:sp>
      <p:sp>
        <p:nvSpPr>
          <p:cNvPr id="46" name="object 46"/>
          <p:cNvSpPr/>
          <p:nvPr/>
        </p:nvSpPr>
        <p:spPr>
          <a:xfrm>
            <a:off x="9319259" y="3044951"/>
            <a:ext cx="1260348" cy="598932"/>
          </a:xfrm>
          <a:prstGeom prst="rect">
            <a:avLst/>
          </a:prstGeom>
          <a:blipFill>
            <a:blip r:embed="rId32" cstate="print"/>
            <a:stretch>
              <a:fillRect/>
            </a:stretch>
          </a:blipFill>
        </p:spPr>
        <p:txBody>
          <a:bodyPr wrap="square" lIns="0" tIns="0" rIns="0" bIns="0" rtlCol="0"/>
          <a:lstStyle/>
          <a:p>
            <a:endParaRPr/>
          </a:p>
        </p:txBody>
      </p:sp>
      <p:sp>
        <p:nvSpPr>
          <p:cNvPr id="47" name="object 47"/>
          <p:cNvSpPr/>
          <p:nvPr/>
        </p:nvSpPr>
        <p:spPr>
          <a:xfrm>
            <a:off x="9172956" y="2924555"/>
            <a:ext cx="1556003" cy="736091"/>
          </a:xfrm>
          <a:prstGeom prst="rect">
            <a:avLst/>
          </a:prstGeom>
          <a:blipFill>
            <a:blip r:embed="rId33" cstate="print"/>
            <a:stretch>
              <a:fillRect/>
            </a:stretch>
          </a:blipFill>
        </p:spPr>
        <p:txBody>
          <a:bodyPr wrap="square" lIns="0" tIns="0" rIns="0" bIns="0" rtlCol="0"/>
          <a:lstStyle/>
          <a:p>
            <a:endParaRPr/>
          </a:p>
        </p:txBody>
      </p:sp>
      <p:sp>
        <p:nvSpPr>
          <p:cNvPr id="48" name="object 48"/>
          <p:cNvSpPr/>
          <p:nvPr/>
        </p:nvSpPr>
        <p:spPr>
          <a:xfrm>
            <a:off x="8843771" y="3253740"/>
            <a:ext cx="1673352" cy="851916"/>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9049511" y="3413759"/>
            <a:ext cx="1260348" cy="598932"/>
          </a:xfrm>
          <a:prstGeom prst="rect">
            <a:avLst/>
          </a:prstGeom>
          <a:blipFill>
            <a:blip r:embed="rId34" cstate="print"/>
            <a:stretch>
              <a:fillRect/>
            </a:stretch>
          </a:blipFill>
        </p:spPr>
        <p:txBody>
          <a:bodyPr wrap="square" lIns="0" tIns="0" rIns="0" bIns="0" rtlCol="0"/>
          <a:lstStyle/>
          <a:p>
            <a:endParaRPr/>
          </a:p>
        </p:txBody>
      </p:sp>
      <p:sp>
        <p:nvSpPr>
          <p:cNvPr id="50" name="object 50"/>
          <p:cNvSpPr/>
          <p:nvPr/>
        </p:nvSpPr>
        <p:spPr>
          <a:xfrm>
            <a:off x="8903207" y="3293364"/>
            <a:ext cx="1554479" cy="734568"/>
          </a:xfrm>
          <a:prstGeom prst="rect">
            <a:avLst/>
          </a:prstGeom>
          <a:blipFill>
            <a:blip r:embed="rId35" cstate="print"/>
            <a:stretch>
              <a:fillRect/>
            </a:stretch>
          </a:blipFill>
        </p:spPr>
        <p:txBody>
          <a:bodyPr wrap="square" lIns="0" tIns="0" rIns="0" bIns="0" rtlCol="0"/>
          <a:lstStyle/>
          <a:p>
            <a:endParaRPr/>
          </a:p>
        </p:txBody>
      </p:sp>
      <p:sp>
        <p:nvSpPr>
          <p:cNvPr id="51" name="object 51"/>
          <p:cNvSpPr/>
          <p:nvPr/>
        </p:nvSpPr>
        <p:spPr>
          <a:xfrm>
            <a:off x="8584692" y="2599944"/>
            <a:ext cx="1674876" cy="851915"/>
          </a:xfrm>
          <a:prstGeom prst="rect">
            <a:avLst/>
          </a:prstGeom>
          <a:blipFill>
            <a:blip r:embed="rId5" cstate="print"/>
            <a:stretch>
              <a:fillRect/>
            </a:stretch>
          </a:blipFill>
        </p:spPr>
        <p:txBody>
          <a:bodyPr wrap="square" lIns="0" tIns="0" rIns="0" bIns="0" rtlCol="0"/>
          <a:lstStyle/>
          <a:p>
            <a:endParaRPr/>
          </a:p>
        </p:txBody>
      </p:sp>
      <p:sp>
        <p:nvSpPr>
          <p:cNvPr id="52" name="object 52"/>
          <p:cNvSpPr/>
          <p:nvPr/>
        </p:nvSpPr>
        <p:spPr>
          <a:xfrm>
            <a:off x="8790431" y="2759964"/>
            <a:ext cx="1260348" cy="598931"/>
          </a:xfrm>
          <a:prstGeom prst="rect">
            <a:avLst/>
          </a:prstGeom>
          <a:blipFill>
            <a:blip r:embed="rId36" cstate="print"/>
            <a:stretch>
              <a:fillRect/>
            </a:stretch>
          </a:blipFill>
        </p:spPr>
        <p:txBody>
          <a:bodyPr wrap="square" lIns="0" tIns="0" rIns="0" bIns="0" rtlCol="0"/>
          <a:lstStyle/>
          <a:p>
            <a:endParaRPr/>
          </a:p>
        </p:txBody>
      </p:sp>
      <p:sp>
        <p:nvSpPr>
          <p:cNvPr id="53" name="object 53"/>
          <p:cNvSpPr/>
          <p:nvPr/>
        </p:nvSpPr>
        <p:spPr>
          <a:xfrm>
            <a:off x="8644128" y="2639567"/>
            <a:ext cx="1556003" cy="734567"/>
          </a:xfrm>
          <a:prstGeom prst="rect">
            <a:avLst/>
          </a:prstGeom>
          <a:blipFill>
            <a:blip r:embed="rId37" cstate="print"/>
            <a:stretch>
              <a:fillRect/>
            </a:stretch>
          </a:blipFill>
        </p:spPr>
        <p:txBody>
          <a:bodyPr wrap="square" lIns="0" tIns="0" rIns="0" bIns="0" rtlCol="0"/>
          <a:lstStyle/>
          <a:p>
            <a:endParaRPr/>
          </a:p>
        </p:txBody>
      </p:sp>
      <p:sp>
        <p:nvSpPr>
          <p:cNvPr id="54" name="object 54"/>
          <p:cNvSpPr txBox="1"/>
          <p:nvPr/>
        </p:nvSpPr>
        <p:spPr>
          <a:xfrm>
            <a:off x="8976106" y="2842640"/>
            <a:ext cx="1421130" cy="953769"/>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workload</a:t>
            </a:r>
            <a:endParaRPr sz="1800">
              <a:latin typeface="Calibri"/>
              <a:cs typeface="Calibri"/>
            </a:endParaRPr>
          </a:p>
          <a:p>
            <a:pPr marL="541020">
              <a:lnSpc>
                <a:spcPct val="100000"/>
              </a:lnSpc>
              <a:spcBef>
                <a:spcPts val="85"/>
              </a:spcBef>
            </a:pPr>
            <a:r>
              <a:rPr sz="1800" spc="-10" dirty="0">
                <a:solidFill>
                  <a:srgbClr val="FFFFFF"/>
                </a:solidFill>
                <a:latin typeface="Calibri"/>
                <a:cs typeface="Calibri"/>
              </a:rPr>
              <a:t>workload</a:t>
            </a:r>
            <a:endParaRPr sz="1800">
              <a:latin typeface="Calibri"/>
              <a:cs typeface="Calibri"/>
            </a:endParaRPr>
          </a:p>
          <a:p>
            <a:pPr marL="271145">
              <a:lnSpc>
                <a:spcPct val="100000"/>
              </a:lnSpc>
              <a:spcBef>
                <a:spcPts val="740"/>
              </a:spcBef>
            </a:pPr>
            <a:r>
              <a:rPr sz="1800" spc="-10" dirty="0">
                <a:solidFill>
                  <a:srgbClr val="FFFFFF"/>
                </a:solidFill>
                <a:latin typeface="Calibri"/>
                <a:cs typeface="Calibri"/>
              </a:rPr>
              <a:t>workload</a:t>
            </a:r>
            <a:endParaRPr sz="1800">
              <a:latin typeface="Calibri"/>
              <a:cs typeface="Calibri"/>
            </a:endParaRPr>
          </a:p>
        </p:txBody>
      </p:sp>
      <p:sp>
        <p:nvSpPr>
          <p:cNvPr id="55" name="object 55"/>
          <p:cNvSpPr txBox="1"/>
          <p:nvPr/>
        </p:nvSpPr>
        <p:spPr>
          <a:xfrm>
            <a:off x="2558288" y="1411935"/>
            <a:ext cx="6425565" cy="13112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All blue </a:t>
            </a:r>
            <a:r>
              <a:rPr sz="1800" spc="-20" dirty="0">
                <a:latin typeface="Calibri"/>
                <a:cs typeface="Calibri"/>
              </a:rPr>
              <a:t>boxes </a:t>
            </a:r>
            <a:r>
              <a:rPr sz="1800" spc="-10" dirty="0">
                <a:latin typeface="Calibri"/>
                <a:cs typeface="Calibri"/>
              </a:rPr>
              <a:t>are </a:t>
            </a:r>
            <a:r>
              <a:rPr sz="1800" spc="-15" dirty="0">
                <a:latin typeface="Calibri"/>
                <a:cs typeface="Calibri"/>
              </a:rPr>
              <a:t>Docker </a:t>
            </a:r>
            <a:r>
              <a:rPr sz="1800" spc="-10" dirty="0">
                <a:latin typeface="Calibri"/>
                <a:cs typeface="Calibri"/>
              </a:rPr>
              <a:t>Hosts</a:t>
            </a:r>
            <a:r>
              <a:rPr sz="1800" spc="75" dirty="0">
                <a:latin typeface="Calibri"/>
                <a:cs typeface="Calibri"/>
              </a:rPr>
              <a:t> </a:t>
            </a:r>
            <a:r>
              <a:rPr sz="1800" spc="-10" dirty="0">
                <a:latin typeface="Calibri"/>
                <a:cs typeface="Calibri"/>
              </a:rPr>
              <a:t>(VMs)</a:t>
            </a:r>
            <a:endParaRPr sz="1800">
              <a:latin typeface="Calibri"/>
              <a:cs typeface="Calibri"/>
            </a:endParaRPr>
          </a:p>
          <a:p>
            <a:pPr marL="12700">
              <a:lnSpc>
                <a:spcPct val="100000"/>
              </a:lnSpc>
              <a:spcBef>
                <a:spcPts val="5"/>
              </a:spcBef>
            </a:pPr>
            <a:r>
              <a:rPr sz="1800" spc="-10" dirty="0">
                <a:latin typeface="Calibri"/>
                <a:cs typeface="Calibri"/>
              </a:rPr>
              <a:t>Kubernetes </a:t>
            </a:r>
            <a:r>
              <a:rPr sz="1800" spc="-5" dirty="0">
                <a:latin typeface="Calibri"/>
                <a:cs typeface="Calibri"/>
              </a:rPr>
              <a:t>Components </a:t>
            </a:r>
            <a:r>
              <a:rPr sz="1800" spc="-10" dirty="0">
                <a:latin typeface="Calibri"/>
                <a:cs typeface="Calibri"/>
              </a:rPr>
              <a:t>are </a:t>
            </a:r>
            <a:r>
              <a:rPr sz="1800" spc="-5" dirty="0">
                <a:latin typeface="Calibri"/>
                <a:cs typeface="Calibri"/>
              </a:rPr>
              <a:t>also running </a:t>
            </a:r>
            <a:r>
              <a:rPr sz="1800" dirty="0">
                <a:latin typeface="Calibri"/>
                <a:cs typeface="Calibri"/>
              </a:rPr>
              <a:t>as </a:t>
            </a:r>
            <a:r>
              <a:rPr sz="1800" spc="-15" dirty="0">
                <a:latin typeface="Calibri"/>
                <a:cs typeface="Calibri"/>
              </a:rPr>
              <a:t>stateless</a:t>
            </a:r>
            <a:r>
              <a:rPr sz="1800" spc="95" dirty="0">
                <a:latin typeface="Calibri"/>
                <a:cs typeface="Calibri"/>
              </a:rPr>
              <a:t> </a:t>
            </a:r>
            <a:r>
              <a:rPr sz="1800" spc="-15" dirty="0">
                <a:latin typeface="Calibri"/>
                <a:cs typeface="Calibri"/>
              </a:rPr>
              <a:t>containers!</a:t>
            </a:r>
            <a:endParaRPr sz="1800">
              <a:latin typeface="Calibri"/>
              <a:cs typeface="Calibri"/>
            </a:endParaRPr>
          </a:p>
          <a:p>
            <a:pPr marL="78740">
              <a:lnSpc>
                <a:spcPct val="100000"/>
              </a:lnSpc>
              <a:spcBef>
                <a:spcPts val="1475"/>
              </a:spcBef>
              <a:tabLst>
                <a:tab pos="5909310" algn="l"/>
              </a:tabLst>
            </a:pPr>
            <a:r>
              <a:rPr sz="1800" spc="-25" dirty="0">
                <a:solidFill>
                  <a:srgbClr val="FFFFFF"/>
                </a:solidFill>
                <a:latin typeface="Calibri"/>
                <a:cs typeface="Calibri"/>
              </a:rPr>
              <a:t>K</a:t>
            </a:r>
            <a:r>
              <a:rPr sz="1800" spc="-5" dirty="0">
                <a:solidFill>
                  <a:srgbClr val="FFFFFF"/>
                </a:solidFill>
                <a:latin typeface="Calibri"/>
                <a:cs typeface="Calibri"/>
              </a:rPr>
              <a:t>u</a:t>
            </a:r>
            <a:r>
              <a:rPr sz="1800" dirty="0">
                <a:solidFill>
                  <a:srgbClr val="FFFFFF"/>
                </a:solidFill>
                <a:latin typeface="Calibri"/>
                <a:cs typeface="Calibri"/>
              </a:rPr>
              <a:t>bern</a:t>
            </a:r>
            <a:r>
              <a:rPr sz="1800" spc="-5" dirty="0">
                <a:solidFill>
                  <a:srgbClr val="FFFFFF"/>
                </a:solidFill>
                <a:latin typeface="Calibri"/>
                <a:cs typeface="Calibri"/>
              </a:rPr>
              <a:t>e</a:t>
            </a:r>
            <a:r>
              <a:rPr sz="1800" spc="-30" dirty="0">
                <a:solidFill>
                  <a:srgbClr val="FFFFFF"/>
                </a:solidFill>
                <a:latin typeface="Calibri"/>
                <a:cs typeface="Calibri"/>
              </a:rPr>
              <a:t>t</a:t>
            </a:r>
            <a:r>
              <a:rPr sz="1800" dirty="0">
                <a:solidFill>
                  <a:srgbClr val="FFFFFF"/>
                </a:solidFill>
                <a:latin typeface="Calibri"/>
                <a:cs typeface="Calibri"/>
              </a:rPr>
              <a:t>es	Node</a:t>
            </a:r>
            <a:endParaRPr sz="1800">
              <a:latin typeface="Calibri"/>
              <a:cs typeface="Calibri"/>
            </a:endParaRPr>
          </a:p>
          <a:p>
            <a:pPr marL="78740">
              <a:lnSpc>
                <a:spcPct val="100000"/>
              </a:lnSpc>
            </a:pPr>
            <a:r>
              <a:rPr sz="1800" spc="-10" dirty="0">
                <a:solidFill>
                  <a:srgbClr val="FFFFFF"/>
                </a:solidFill>
                <a:latin typeface="Calibri"/>
                <a:cs typeface="Calibri"/>
              </a:rPr>
              <a:t>Master(s)</a:t>
            </a:r>
            <a:endParaRPr sz="1800">
              <a:latin typeface="Calibri"/>
              <a:cs typeface="Calibri"/>
            </a:endParaRPr>
          </a:p>
        </p:txBody>
      </p:sp>
      <p:sp>
        <p:nvSpPr>
          <p:cNvPr id="56" name="object 56"/>
          <p:cNvSpPr/>
          <p:nvPr/>
        </p:nvSpPr>
        <p:spPr>
          <a:xfrm>
            <a:off x="579119" y="3387852"/>
            <a:ext cx="1211580" cy="1397508"/>
          </a:xfrm>
          <a:prstGeom prst="rect">
            <a:avLst/>
          </a:prstGeom>
          <a:blipFill>
            <a:blip r:embed="rId38" cstate="print"/>
            <a:stretch>
              <a:fillRect/>
            </a:stretch>
          </a:blipFill>
        </p:spPr>
        <p:txBody>
          <a:bodyPr wrap="square" lIns="0" tIns="0" rIns="0" bIns="0" rtlCol="0"/>
          <a:lstStyle/>
          <a:p>
            <a:endParaRPr/>
          </a:p>
        </p:txBody>
      </p:sp>
      <p:sp>
        <p:nvSpPr>
          <p:cNvPr id="57" name="object 57"/>
          <p:cNvSpPr/>
          <p:nvPr/>
        </p:nvSpPr>
        <p:spPr>
          <a:xfrm>
            <a:off x="608076" y="3750564"/>
            <a:ext cx="1152144" cy="873252"/>
          </a:xfrm>
          <a:prstGeom prst="rect">
            <a:avLst/>
          </a:prstGeom>
          <a:blipFill>
            <a:blip r:embed="rId39" cstate="print"/>
            <a:stretch>
              <a:fillRect/>
            </a:stretch>
          </a:blipFill>
        </p:spPr>
        <p:txBody>
          <a:bodyPr wrap="square" lIns="0" tIns="0" rIns="0" bIns="0" rtlCol="0"/>
          <a:lstStyle/>
          <a:p>
            <a:endParaRPr/>
          </a:p>
        </p:txBody>
      </p:sp>
      <p:sp>
        <p:nvSpPr>
          <p:cNvPr id="58" name="object 58"/>
          <p:cNvSpPr/>
          <p:nvPr/>
        </p:nvSpPr>
        <p:spPr>
          <a:xfrm>
            <a:off x="638555" y="3427476"/>
            <a:ext cx="1092708" cy="1280160"/>
          </a:xfrm>
          <a:prstGeom prst="rect">
            <a:avLst/>
          </a:prstGeom>
          <a:blipFill>
            <a:blip r:embed="rId40" cstate="print"/>
            <a:stretch>
              <a:fillRect/>
            </a:stretch>
          </a:blipFill>
        </p:spPr>
        <p:txBody>
          <a:bodyPr wrap="square" lIns="0" tIns="0" rIns="0" bIns="0" rtlCol="0"/>
          <a:lstStyle/>
          <a:p>
            <a:endParaRPr/>
          </a:p>
        </p:txBody>
      </p:sp>
      <p:sp>
        <p:nvSpPr>
          <p:cNvPr id="59" name="object 59"/>
          <p:cNvSpPr txBox="1"/>
          <p:nvPr/>
        </p:nvSpPr>
        <p:spPr>
          <a:xfrm>
            <a:off x="792276" y="3834510"/>
            <a:ext cx="785495" cy="574675"/>
          </a:xfrm>
          <a:prstGeom prst="rect">
            <a:avLst/>
          </a:prstGeom>
        </p:spPr>
        <p:txBody>
          <a:bodyPr vert="horz" wrap="square" lIns="0" tIns="12700" rIns="0" bIns="0" rtlCol="0">
            <a:spAutoFit/>
          </a:bodyPr>
          <a:lstStyle/>
          <a:p>
            <a:pPr algn="ctr">
              <a:lnSpc>
                <a:spcPct val="100000"/>
              </a:lnSpc>
              <a:spcBef>
                <a:spcPts val="100"/>
              </a:spcBef>
            </a:pPr>
            <a:r>
              <a:rPr sz="1800" spc="-15" dirty="0">
                <a:solidFill>
                  <a:srgbClr val="FFFFFF"/>
                </a:solidFill>
                <a:latin typeface="Calibri"/>
                <a:cs typeface="Calibri"/>
              </a:rPr>
              <a:t>etcd</a:t>
            </a:r>
            <a:endParaRPr sz="1800">
              <a:latin typeface="Calibri"/>
              <a:cs typeface="Calibri"/>
            </a:endParaRPr>
          </a:p>
          <a:p>
            <a:pPr algn="ctr">
              <a:lnSpc>
                <a:spcPct val="100000"/>
              </a:lnSpc>
            </a:pPr>
            <a:r>
              <a:rPr sz="1800" spc="-10" dirty="0">
                <a:solidFill>
                  <a:srgbClr val="FFFFFF"/>
                </a:solidFill>
                <a:latin typeface="Calibri"/>
                <a:cs typeface="Calibri"/>
              </a:rPr>
              <a:t>(cl</a:t>
            </a:r>
            <a:r>
              <a:rPr sz="1800" spc="-5" dirty="0">
                <a:solidFill>
                  <a:srgbClr val="FFFFFF"/>
                </a:solidFill>
                <a:latin typeface="Calibri"/>
                <a:cs typeface="Calibri"/>
              </a:rPr>
              <a:t>u</a:t>
            </a:r>
            <a:r>
              <a:rPr sz="1800" spc="-25" dirty="0">
                <a:solidFill>
                  <a:srgbClr val="FFFFFF"/>
                </a:solidFill>
                <a:latin typeface="Calibri"/>
                <a:cs typeface="Calibri"/>
              </a:rPr>
              <a:t>s</a:t>
            </a:r>
            <a:r>
              <a:rPr sz="1800" spc="-30" dirty="0">
                <a:solidFill>
                  <a:srgbClr val="FFFFFF"/>
                </a:solidFill>
                <a:latin typeface="Calibri"/>
                <a:cs typeface="Calibri"/>
              </a:rPr>
              <a:t>t</a:t>
            </a:r>
            <a:r>
              <a:rPr sz="1800" dirty="0">
                <a:solidFill>
                  <a:srgbClr val="FFFFFF"/>
                </a:solidFill>
                <a:latin typeface="Calibri"/>
                <a:cs typeface="Calibri"/>
              </a:rPr>
              <a:t>er)</a:t>
            </a:r>
            <a:endParaRPr sz="1800">
              <a:latin typeface="Calibri"/>
              <a:cs typeface="Calibri"/>
            </a:endParaRPr>
          </a:p>
        </p:txBody>
      </p:sp>
      <p:sp>
        <p:nvSpPr>
          <p:cNvPr id="60" name="object 60"/>
          <p:cNvSpPr/>
          <p:nvPr/>
        </p:nvSpPr>
        <p:spPr>
          <a:xfrm>
            <a:off x="1731264" y="3953255"/>
            <a:ext cx="813435" cy="228600"/>
          </a:xfrm>
          <a:custGeom>
            <a:avLst/>
            <a:gdLst/>
            <a:ahLst/>
            <a:cxnLst/>
            <a:rect l="l" t="t" r="r" b="b"/>
            <a:pathLst>
              <a:path w="813435" h="228600">
                <a:moveTo>
                  <a:pt x="228600" y="0"/>
                </a:moveTo>
                <a:lnTo>
                  <a:pt x="0" y="114300"/>
                </a:lnTo>
                <a:lnTo>
                  <a:pt x="228600" y="228600"/>
                </a:lnTo>
                <a:lnTo>
                  <a:pt x="228600" y="152400"/>
                </a:lnTo>
                <a:lnTo>
                  <a:pt x="190500" y="152400"/>
                </a:lnTo>
                <a:lnTo>
                  <a:pt x="190500" y="76200"/>
                </a:lnTo>
                <a:lnTo>
                  <a:pt x="228600" y="76200"/>
                </a:lnTo>
                <a:lnTo>
                  <a:pt x="228600" y="0"/>
                </a:lnTo>
                <a:close/>
              </a:path>
              <a:path w="813435" h="228600">
                <a:moveTo>
                  <a:pt x="228600" y="76200"/>
                </a:moveTo>
                <a:lnTo>
                  <a:pt x="190500" y="76200"/>
                </a:lnTo>
                <a:lnTo>
                  <a:pt x="190500" y="152400"/>
                </a:lnTo>
                <a:lnTo>
                  <a:pt x="228600" y="152400"/>
                </a:lnTo>
                <a:lnTo>
                  <a:pt x="228600" y="76200"/>
                </a:lnTo>
                <a:close/>
              </a:path>
              <a:path w="813435" h="228600">
                <a:moveTo>
                  <a:pt x="813435" y="76200"/>
                </a:moveTo>
                <a:lnTo>
                  <a:pt x="228600" y="76200"/>
                </a:lnTo>
                <a:lnTo>
                  <a:pt x="228600" y="152400"/>
                </a:lnTo>
                <a:lnTo>
                  <a:pt x="813435" y="152400"/>
                </a:lnTo>
                <a:lnTo>
                  <a:pt x="813435" y="76200"/>
                </a:lnTo>
                <a:close/>
              </a:path>
            </a:pathLst>
          </a:custGeom>
          <a:solidFill>
            <a:srgbClr val="2955F3">
              <a:alpha val="50195"/>
            </a:srgbClr>
          </a:solidFill>
        </p:spPr>
        <p:txBody>
          <a:bodyPr wrap="square" lIns="0" tIns="0" rIns="0" bIns="0" rtlCol="0"/>
          <a:lstStyle/>
          <a:p>
            <a:endParaRPr/>
          </a:p>
        </p:txBody>
      </p:sp>
      <p:sp>
        <p:nvSpPr>
          <p:cNvPr id="61" name="object 61"/>
          <p:cNvSpPr/>
          <p:nvPr/>
        </p:nvSpPr>
        <p:spPr>
          <a:xfrm>
            <a:off x="3600450" y="4166361"/>
            <a:ext cx="2216785" cy="684530"/>
          </a:xfrm>
          <a:custGeom>
            <a:avLst/>
            <a:gdLst/>
            <a:ahLst/>
            <a:cxnLst/>
            <a:rect l="l" t="t" r="r" b="b"/>
            <a:pathLst>
              <a:path w="2216785" h="684529">
                <a:moveTo>
                  <a:pt x="1985981" y="610961"/>
                </a:moveTo>
                <a:lnTo>
                  <a:pt x="1966087" y="684530"/>
                </a:lnTo>
                <a:lnTo>
                  <a:pt x="2216530" y="633857"/>
                </a:lnTo>
                <a:lnTo>
                  <a:pt x="2202000" y="620902"/>
                </a:lnTo>
                <a:lnTo>
                  <a:pt x="2022728" y="620902"/>
                </a:lnTo>
                <a:lnTo>
                  <a:pt x="1985981" y="610961"/>
                </a:lnTo>
                <a:close/>
              </a:path>
              <a:path w="2216785" h="684529">
                <a:moveTo>
                  <a:pt x="2005871" y="537413"/>
                </a:moveTo>
                <a:lnTo>
                  <a:pt x="1985981" y="610961"/>
                </a:lnTo>
                <a:lnTo>
                  <a:pt x="2022728" y="620902"/>
                </a:lnTo>
                <a:lnTo>
                  <a:pt x="2042667" y="547369"/>
                </a:lnTo>
                <a:lnTo>
                  <a:pt x="2005871" y="537413"/>
                </a:lnTo>
                <a:close/>
              </a:path>
              <a:path w="2216785" h="684529">
                <a:moveTo>
                  <a:pt x="2025777" y="463804"/>
                </a:moveTo>
                <a:lnTo>
                  <a:pt x="2005871" y="537413"/>
                </a:lnTo>
                <a:lnTo>
                  <a:pt x="2042667" y="547369"/>
                </a:lnTo>
                <a:lnTo>
                  <a:pt x="2022728" y="620902"/>
                </a:lnTo>
                <a:lnTo>
                  <a:pt x="2202000" y="620902"/>
                </a:lnTo>
                <a:lnTo>
                  <a:pt x="2025777" y="463804"/>
                </a:lnTo>
                <a:close/>
              </a:path>
              <a:path w="2216785" h="684529">
                <a:moveTo>
                  <a:pt x="19812" y="0"/>
                </a:moveTo>
                <a:lnTo>
                  <a:pt x="0" y="73660"/>
                </a:lnTo>
                <a:lnTo>
                  <a:pt x="1985981" y="610961"/>
                </a:lnTo>
                <a:lnTo>
                  <a:pt x="2005871" y="537413"/>
                </a:lnTo>
                <a:lnTo>
                  <a:pt x="19812" y="0"/>
                </a:lnTo>
                <a:close/>
              </a:path>
            </a:pathLst>
          </a:custGeom>
          <a:solidFill>
            <a:srgbClr val="2955F3">
              <a:alpha val="50195"/>
            </a:srgbClr>
          </a:solidFill>
        </p:spPr>
        <p:txBody>
          <a:bodyPr wrap="square" lIns="0" tIns="0" rIns="0" bIns="0" rtlCol="0"/>
          <a:lstStyle/>
          <a:p>
            <a:endParaRPr/>
          </a:p>
        </p:txBody>
      </p:sp>
      <p:sp>
        <p:nvSpPr>
          <p:cNvPr id="62" name="object 62"/>
          <p:cNvSpPr/>
          <p:nvPr/>
        </p:nvSpPr>
        <p:spPr>
          <a:xfrm>
            <a:off x="3636390" y="3821810"/>
            <a:ext cx="3503295" cy="405130"/>
          </a:xfrm>
          <a:custGeom>
            <a:avLst/>
            <a:gdLst/>
            <a:ahLst/>
            <a:cxnLst/>
            <a:rect l="l" t="t" r="r" b="b"/>
            <a:pathLst>
              <a:path w="3503295" h="405129">
                <a:moveTo>
                  <a:pt x="3272152" y="75957"/>
                </a:moveTo>
                <a:lnTo>
                  <a:pt x="0" y="328675"/>
                </a:lnTo>
                <a:lnTo>
                  <a:pt x="5842" y="404621"/>
                </a:lnTo>
                <a:lnTo>
                  <a:pt x="3278001" y="152028"/>
                </a:lnTo>
                <a:lnTo>
                  <a:pt x="3272152" y="75957"/>
                </a:lnTo>
                <a:close/>
              </a:path>
              <a:path w="3503295" h="405129">
                <a:moveTo>
                  <a:pt x="3445652" y="73025"/>
                </a:moveTo>
                <a:lnTo>
                  <a:pt x="3310128" y="73025"/>
                </a:lnTo>
                <a:lnTo>
                  <a:pt x="3315969" y="149097"/>
                </a:lnTo>
                <a:lnTo>
                  <a:pt x="3278001" y="152028"/>
                </a:lnTo>
                <a:lnTo>
                  <a:pt x="3283839" y="227964"/>
                </a:lnTo>
                <a:lnTo>
                  <a:pt x="3503041" y="96393"/>
                </a:lnTo>
                <a:lnTo>
                  <a:pt x="3445652" y="73025"/>
                </a:lnTo>
                <a:close/>
              </a:path>
              <a:path w="3503295" h="405129">
                <a:moveTo>
                  <a:pt x="3310128" y="73025"/>
                </a:moveTo>
                <a:lnTo>
                  <a:pt x="3272152" y="75957"/>
                </a:lnTo>
                <a:lnTo>
                  <a:pt x="3278001" y="152028"/>
                </a:lnTo>
                <a:lnTo>
                  <a:pt x="3315969" y="149097"/>
                </a:lnTo>
                <a:lnTo>
                  <a:pt x="3310128" y="73025"/>
                </a:lnTo>
                <a:close/>
              </a:path>
              <a:path w="3503295" h="405129">
                <a:moveTo>
                  <a:pt x="3266313" y="0"/>
                </a:moveTo>
                <a:lnTo>
                  <a:pt x="3272152" y="75957"/>
                </a:lnTo>
                <a:lnTo>
                  <a:pt x="3310128" y="73025"/>
                </a:lnTo>
                <a:lnTo>
                  <a:pt x="3445652" y="73025"/>
                </a:lnTo>
                <a:lnTo>
                  <a:pt x="3266313" y="0"/>
                </a:lnTo>
                <a:close/>
              </a:path>
            </a:pathLst>
          </a:custGeom>
          <a:solidFill>
            <a:srgbClr val="2955F3">
              <a:alpha val="50195"/>
            </a:srgbClr>
          </a:solidFill>
        </p:spPr>
        <p:txBody>
          <a:bodyPr wrap="square" lIns="0" tIns="0" rIns="0" bIns="0" rtlCol="0"/>
          <a:lstStyle/>
          <a:p>
            <a:endParaRPr/>
          </a:p>
        </p:txBody>
      </p:sp>
      <p:sp>
        <p:nvSpPr>
          <p:cNvPr id="63" name="object 63"/>
          <p:cNvSpPr/>
          <p:nvPr/>
        </p:nvSpPr>
        <p:spPr>
          <a:xfrm>
            <a:off x="2773679" y="3797808"/>
            <a:ext cx="1673351" cy="851915"/>
          </a:xfrm>
          <a:prstGeom prst="rect">
            <a:avLst/>
          </a:prstGeom>
          <a:blipFill>
            <a:blip r:embed="rId8" cstate="print"/>
            <a:stretch>
              <a:fillRect/>
            </a:stretch>
          </a:blipFill>
        </p:spPr>
        <p:txBody>
          <a:bodyPr wrap="square" lIns="0" tIns="0" rIns="0" bIns="0" rtlCol="0"/>
          <a:lstStyle/>
          <a:p>
            <a:endParaRPr/>
          </a:p>
        </p:txBody>
      </p:sp>
      <p:sp>
        <p:nvSpPr>
          <p:cNvPr id="64" name="object 64"/>
          <p:cNvSpPr/>
          <p:nvPr/>
        </p:nvSpPr>
        <p:spPr>
          <a:xfrm>
            <a:off x="2959607" y="3956303"/>
            <a:ext cx="1299971" cy="598932"/>
          </a:xfrm>
          <a:prstGeom prst="rect">
            <a:avLst/>
          </a:prstGeom>
          <a:blipFill>
            <a:blip r:embed="rId41" cstate="print"/>
            <a:stretch>
              <a:fillRect/>
            </a:stretch>
          </a:blipFill>
        </p:spPr>
        <p:txBody>
          <a:bodyPr wrap="square" lIns="0" tIns="0" rIns="0" bIns="0" rtlCol="0"/>
          <a:lstStyle/>
          <a:p>
            <a:endParaRPr/>
          </a:p>
        </p:txBody>
      </p:sp>
      <p:sp>
        <p:nvSpPr>
          <p:cNvPr id="65" name="object 65"/>
          <p:cNvSpPr/>
          <p:nvPr/>
        </p:nvSpPr>
        <p:spPr>
          <a:xfrm>
            <a:off x="2833116" y="3837432"/>
            <a:ext cx="1554480" cy="734568"/>
          </a:xfrm>
          <a:prstGeom prst="rect">
            <a:avLst/>
          </a:prstGeom>
          <a:blipFill>
            <a:blip r:embed="rId10" cstate="print"/>
            <a:stretch>
              <a:fillRect/>
            </a:stretch>
          </a:blipFill>
        </p:spPr>
        <p:txBody>
          <a:bodyPr wrap="square" lIns="0" tIns="0" rIns="0" bIns="0" rtlCol="0"/>
          <a:lstStyle/>
          <a:p>
            <a:endParaRPr/>
          </a:p>
        </p:txBody>
      </p:sp>
      <p:sp>
        <p:nvSpPr>
          <p:cNvPr id="66" name="object 66"/>
          <p:cNvSpPr txBox="1"/>
          <p:nvPr/>
        </p:nvSpPr>
        <p:spPr>
          <a:xfrm>
            <a:off x="3144139" y="4040251"/>
            <a:ext cx="9321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scheduler</a:t>
            </a:r>
            <a:endParaRPr sz="1800">
              <a:latin typeface="Calibri"/>
              <a:cs typeface="Calibri"/>
            </a:endParaRPr>
          </a:p>
        </p:txBody>
      </p:sp>
      <p:sp>
        <p:nvSpPr>
          <p:cNvPr id="67" name="object 67"/>
          <p:cNvSpPr txBox="1">
            <a:spLocks noGrp="1"/>
          </p:cNvSpPr>
          <p:nvPr>
            <p:ph type="title"/>
          </p:nvPr>
        </p:nvSpPr>
        <p:spPr>
          <a:xfrm>
            <a:off x="916939" y="609981"/>
            <a:ext cx="5686425"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Deployment</a:t>
            </a:r>
            <a:r>
              <a:rPr sz="4400" b="0" spc="-50" dirty="0">
                <a:latin typeface="Calibri Light"/>
                <a:cs typeface="Calibri Light"/>
              </a:rPr>
              <a:t> </a:t>
            </a:r>
            <a:r>
              <a:rPr sz="4400" b="0" spc="-15" dirty="0">
                <a:latin typeface="Calibri Light"/>
                <a:cs typeface="Calibri Light"/>
              </a:rPr>
              <a:t>Architecture</a:t>
            </a:r>
            <a:endParaRPr sz="4400">
              <a:latin typeface="Calibri Light"/>
              <a:cs typeface="Calibri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0019" y="1319783"/>
            <a:ext cx="3320796" cy="365150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4300" y="1295400"/>
            <a:ext cx="1065276" cy="5989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19456" y="1359407"/>
            <a:ext cx="3201924" cy="3534155"/>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310895" y="1378458"/>
            <a:ext cx="68516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FFFFFF"/>
                </a:solidFill>
                <a:latin typeface="Calibri"/>
                <a:cs typeface="Calibri"/>
              </a:rPr>
              <a:t>Node</a:t>
            </a:r>
            <a:r>
              <a:rPr sz="1800" spc="-6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6" name="object 6"/>
          <p:cNvSpPr txBox="1">
            <a:spLocks noGrp="1"/>
          </p:cNvSpPr>
          <p:nvPr>
            <p:ph type="title"/>
          </p:nvPr>
        </p:nvSpPr>
        <p:spPr>
          <a:xfrm>
            <a:off x="916939" y="609981"/>
            <a:ext cx="4608195" cy="696595"/>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Kubernetes</a:t>
            </a:r>
            <a:r>
              <a:rPr sz="4400" b="0" spc="-75" dirty="0">
                <a:latin typeface="Calibri Light"/>
                <a:cs typeface="Calibri Light"/>
              </a:rPr>
              <a:t> </a:t>
            </a:r>
            <a:r>
              <a:rPr sz="4400" b="0" spc="-10" dirty="0">
                <a:latin typeface="Calibri Light"/>
                <a:cs typeface="Calibri Light"/>
              </a:rPr>
              <a:t>Runtime</a:t>
            </a:r>
            <a:endParaRPr sz="4400" dirty="0">
              <a:latin typeface="Calibri Light"/>
              <a:cs typeface="Calibri Light"/>
            </a:endParaRPr>
          </a:p>
        </p:txBody>
      </p:sp>
      <p:sp>
        <p:nvSpPr>
          <p:cNvPr id="7" name="object 7"/>
          <p:cNvSpPr/>
          <p:nvPr/>
        </p:nvSpPr>
        <p:spPr>
          <a:xfrm>
            <a:off x="396239" y="2125979"/>
            <a:ext cx="2843783" cy="131521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350519" y="2101596"/>
            <a:ext cx="918972" cy="598932"/>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455675" y="2165603"/>
            <a:ext cx="2724911" cy="1197864"/>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56259" y="2531364"/>
            <a:ext cx="1260348" cy="768096"/>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533400" y="2511552"/>
            <a:ext cx="1303020" cy="873252"/>
          </a:xfrm>
          <a:prstGeom prst="rect">
            <a:avLst/>
          </a:prstGeom>
          <a:blipFill>
            <a:blip r:embed="rId9" cstate="print"/>
            <a:stretch>
              <a:fillRect/>
            </a:stretch>
          </a:blipFill>
        </p:spPr>
        <p:txBody>
          <a:bodyPr wrap="square" lIns="0" tIns="0" rIns="0" bIns="0" rtlCol="0"/>
          <a:lstStyle/>
          <a:p>
            <a:endParaRPr/>
          </a:p>
        </p:txBody>
      </p:sp>
      <p:sp>
        <p:nvSpPr>
          <p:cNvPr id="12" name="object 12"/>
          <p:cNvSpPr/>
          <p:nvPr/>
        </p:nvSpPr>
        <p:spPr>
          <a:xfrm>
            <a:off x="615695" y="2570988"/>
            <a:ext cx="1141475" cy="650748"/>
          </a:xfrm>
          <a:prstGeom prst="rect">
            <a:avLst/>
          </a:prstGeom>
          <a:blipFill>
            <a:blip r:embed="rId10" cstate="print"/>
            <a:stretch>
              <a:fillRect/>
            </a:stretch>
          </a:blipFill>
        </p:spPr>
        <p:txBody>
          <a:bodyPr wrap="square" lIns="0" tIns="0" rIns="0" bIns="0" rtlCol="0"/>
          <a:lstStyle/>
          <a:p>
            <a:endParaRPr/>
          </a:p>
        </p:txBody>
      </p:sp>
      <p:sp>
        <p:nvSpPr>
          <p:cNvPr id="13" name="object 13"/>
          <p:cNvSpPr txBox="1"/>
          <p:nvPr/>
        </p:nvSpPr>
        <p:spPr>
          <a:xfrm>
            <a:off x="547420" y="2047702"/>
            <a:ext cx="1106170" cy="1122045"/>
          </a:xfrm>
          <a:prstGeom prst="rect">
            <a:avLst/>
          </a:prstGeom>
        </p:spPr>
        <p:txBody>
          <a:bodyPr vert="horz" wrap="square" lIns="0" tIns="149225" rIns="0" bIns="0" rtlCol="0">
            <a:spAutoFit/>
          </a:bodyPr>
          <a:lstStyle/>
          <a:p>
            <a:pPr>
              <a:lnSpc>
                <a:spcPct val="100000"/>
              </a:lnSpc>
              <a:spcBef>
                <a:spcPts val="1175"/>
              </a:spcBef>
            </a:pPr>
            <a:r>
              <a:rPr sz="1800" spc="-20" dirty="0">
                <a:solidFill>
                  <a:srgbClr val="FFFFFF"/>
                </a:solidFill>
                <a:latin typeface="Calibri"/>
                <a:cs typeface="Calibri"/>
              </a:rPr>
              <a:t>Pod</a:t>
            </a:r>
            <a:r>
              <a:rPr sz="1800" dirty="0">
                <a:solidFill>
                  <a:srgbClr val="FFFFFF"/>
                </a:solidFill>
                <a:latin typeface="Calibri"/>
                <a:cs typeface="Calibri"/>
              </a:rPr>
              <a:t> X</a:t>
            </a:r>
            <a:endParaRPr sz="1800" dirty="0">
              <a:latin typeface="Calibri"/>
              <a:cs typeface="Calibri"/>
            </a:endParaRPr>
          </a:p>
          <a:p>
            <a:pPr marL="571500" marR="5080" indent="-388620">
              <a:lnSpc>
                <a:spcPct val="100000"/>
              </a:lnSpc>
              <a:spcBef>
                <a:spcPts val="1075"/>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A</a:t>
            </a:r>
            <a:endParaRPr sz="1800" dirty="0">
              <a:latin typeface="Calibri"/>
              <a:cs typeface="Calibri"/>
            </a:endParaRPr>
          </a:p>
        </p:txBody>
      </p:sp>
      <p:sp>
        <p:nvSpPr>
          <p:cNvPr id="14" name="object 14"/>
          <p:cNvSpPr/>
          <p:nvPr/>
        </p:nvSpPr>
        <p:spPr>
          <a:xfrm>
            <a:off x="1830323" y="2531364"/>
            <a:ext cx="1260347" cy="768096"/>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1808988" y="2511552"/>
            <a:ext cx="1303020" cy="873252"/>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1889760" y="2570988"/>
            <a:ext cx="1141475" cy="650748"/>
          </a:xfrm>
          <a:prstGeom prst="rect">
            <a:avLst/>
          </a:prstGeom>
          <a:blipFill>
            <a:blip r:embed="rId12" cstate="print"/>
            <a:stretch>
              <a:fillRect/>
            </a:stretch>
          </a:blipFill>
        </p:spPr>
        <p:txBody>
          <a:bodyPr wrap="square" lIns="0" tIns="0" rIns="0" bIns="0" rtlCol="0"/>
          <a:lstStyle/>
          <a:p>
            <a:endParaRPr/>
          </a:p>
        </p:txBody>
      </p:sp>
      <p:sp>
        <p:nvSpPr>
          <p:cNvPr id="17" name="object 17"/>
          <p:cNvSpPr txBox="1"/>
          <p:nvPr/>
        </p:nvSpPr>
        <p:spPr>
          <a:xfrm>
            <a:off x="2005329" y="2595499"/>
            <a:ext cx="922655" cy="574040"/>
          </a:xfrm>
          <a:prstGeom prst="rect">
            <a:avLst/>
          </a:prstGeom>
        </p:spPr>
        <p:txBody>
          <a:bodyPr vert="horz" wrap="square" lIns="0" tIns="12700" rIns="0" bIns="0" rtlCol="0">
            <a:spAutoFit/>
          </a:bodyPr>
          <a:lstStyle/>
          <a:p>
            <a:pPr marL="393065" marR="5080" indent="-393700">
              <a:lnSpc>
                <a:spcPct val="100000"/>
              </a:lnSpc>
              <a:spcBef>
                <a:spcPts val="100"/>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B</a:t>
            </a:r>
            <a:endParaRPr sz="1800">
              <a:latin typeface="Calibri"/>
              <a:cs typeface="Calibri"/>
            </a:endParaRPr>
          </a:p>
        </p:txBody>
      </p:sp>
      <p:sp>
        <p:nvSpPr>
          <p:cNvPr id="18" name="object 18"/>
          <p:cNvSpPr/>
          <p:nvPr/>
        </p:nvSpPr>
        <p:spPr>
          <a:xfrm>
            <a:off x="396239" y="3465576"/>
            <a:ext cx="1552955" cy="1313688"/>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350519" y="3439668"/>
            <a:ext cx="911351" cy="598932"/>
          </a:xfrm>
          <a:prstGeom prst="rect">
            <a:avLst/>
          </a:prstGeom>
          <a:blipFill>
            <a:blip r:embed="rId14" cstate="print"/>
            <a:stretch>
              <a:fillRect/>
            </a:stretch>
          </a:blipFill>
        </p:spPr>
        <p:txBody>
          <a:bodyPr wrap="square" lIns="0" tIns="0" rIns="0" bIns="0" rtlCol="0"/>
          <a:lstStyle/>
          <a:p>
            <a:endParaRPr/>
          </a:p>
        </p:txBody>
      </p:sp>
      <p:sp>
        <p:nvSpPr>
          <p:cNvPr id="20" name="object 20"/>
          <p:cNvSpPr/>
          <p:nvPr/>
        </p:nvSpPr>
        <p:spPr>
          <a:xfrm>
            <a:off x="455675" y="3505200"/>
            <a:ext cx="1434083" cy="1196340"/>
          </a:xfrm>
          <a:prstGeom prst="rect">
            <a:avLst/>
          </a:prstGeom>
          <a:blipFill>
            <a:blip r:embed="rId15" cstate="print"/>
            <a:stretch>
              <a:fillRect/>
            </a:stretch>
          </a:blipFill>
        </p:spPr>
        <p:txBody>
          <a:bodyPr wrap="square" lIns="0" tIns="0" rIns="0" bIns="0" rtlCol="0"/>
          <a:lstStyle/>
          <a:p>
            <a:endParaRPr/>
          </a:p>
        </p:txBody>
      </p:sp>
      <p:sp>
        <p:nvSpPr>
          <p:cNvPr id="21" name="object 21"/>
          <p:cNvSpPr/>
          <p:nvPr/>
        </p:nvSpPr>
        <p:spPr>
          <a:xfrm>
            <a:off x="556259" y="3870959"/>
            <a:ext cx="1260348" cy="768095"/>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33400" y="3851147"/>
            <a:ext cx="1303020" cy="873251"/>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615695" y="3910583"/>
            <a:ext cx="1141475" cy="650747"/>
          </a:xfrm>
          <a:prstGeom prst="rect">
            <a:avLst/>
          </a:prstGeom>
          <a:blipFill>
            <a:blip r:embed="rId10" cstate="print"/>
            <a:stretch>
              <a:fillRect/>
            </a:stretch>
          </a:blipFill>
        </p:spPr>
        <p:txBody>
          <a:bodyPr wrap="square" lIns="0" tIns="0" rIns="0" bIns="0" rtlCol="0"/>
          <a:lstStyle/>
          <a:p>
            <a:endParaRPr/>
          </a:p>
        </p:txBody>
      </p:sp>
      <p:sp>
        <p:nvSpPr>
          <p:cNvPr id="24" name="object 24"/>
          <p:cNvSpPr txBox="1"/>
          <p:nvPr/>
        </p:nvSpPr>
        <p:spPr>
          <a:xfrm>
            <a:off x="547420" y="3387344"/>
            <a:ext cx="1106170" cy="1121410"/>
          </a:xfrm>
          <a:prstGeom prst="rect">
            <a:avLst/>
          </a:prstGeom>
        </p:spPr>
        <p:txBody>
          <a:bodyPr vert="horz" wrap="square" lIns="0" tIns="148590" rIns="0" bIns="0" rtlCol="0">
            <a:spAutoFit/>
          </a:bodyPr>
          <a:lstStyle/>
          <a:p>
            <a:pPr>
              <a:lnSpc>
                <a:spcPct val="100000"/>
              </a:lnSpc>
              <a:spcBef>
                <a:spcPts val="1170"/>
              </a:spcBef>
            </a:pPr>
            <a:r>
              <a:rPr sz="1800" spc="-20" dirty="0">
                <a:solidFill>
                  <a:srgbClr val="FFFFFF"/>
                </a:solidFill>
                <a:latin typeface="Calibri"/>
                <a:cs typeface="Calibri"/>
              </a:rPr>
              <a:t>Pod</a:t>
            </a:r>
            <a:r>
              <a:rPr sz="1800" dirty="0">
                <a:solidFill>
                  <a:srgbClr val="FFFFFF"/>
                </a:solidFill>
                <a:latin typeface="Calibri"/>
                <a:cs typeface="Calibri"/>
              </a:rPr>
              <a:t> Y</a:t>
            </a:r>
            <a:endParaRPr sz="1800">
              <a:latin typeface="Calibri"/>
              <a:cs typeface="Calibri"/>
            </a:endParaRPr>
          </a:p>
          <a:p>
            <a:pPr marL="170180" algn="ctr">
              <a:lnSpc>
                <a:spcPct val="100000"/>
              </a:lnSpc>
              <a:spcBef>
                <a:spcPts val="1075"/>
              </a:spcBef>
            </a:pPr>
            <a:r>
              <a:rPr sz="1800" spc="-10" dirty="0">
                <a:solidFill>
                  <a:srgbClr val="FFFFFF"/>
                </a:solidFill>
                <a:latin typeface="Calibri"/>
                <a:cs typeface="Calibri"/>
              </a:rPr>
              <a:t>Container</a:t>
            </a:r>
            <a:endParaRPr sz="1800">
              <a:latin typeface="Calibri"/>
              <a:cs typeface="Calibri"/>
            </a:endParaRPr>
          </a:p>
          <a:p>
            <a:pPr marL="172085" algn="ctr">
              <a:lnSpc>
                <a:spcPct val="100000"/>
              </a:lnSpc>
            </a:pPr>
            <a:r>
              <a:rPr sz="1800" dirty="0">
                <a:solidFill>
                  <a:srgbClr val="FFFFFF"/>
                </a:solidFill>
                <a:latin typeface="Calibri"/>
                <a:cs typeface="Calibri"/>
              </a:rPr>
              <a:t>C</a:t>
            </a:r>
            <a:endParaRPr sz="1800">
              <a:latin typeface="Calibri"/>
              <a:cs typeface="Calibri"/>
            </a:endParaRPr>
          </a:p>
        </p:txBody>
      </p:sp>
      <p:sp>
        <p:nvSpPr>
          <p:cNvPr id="25" name="object 25"/>
          <p:cNvSpPr/>
          <p:nvPr/>
        </p:nvSpPr>
        <p:spPr>
          <a:xfrm>
            <a:off x="3733800" y="1319783"/>
            <a:ext cx="3320796" cy="3651504"/>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3688079" y="1295400"/>
            <a:ext cx="1065276" cy="598932"/>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3793235" y="1359407"/>
            <a:ext cx="3201924" cy="3534155"/>
          </a:xfrm>
          <a:prstGeom prst="rect">
            <a:avLst/>
          </a:prstGeom>
          <a:blipFill>
            <a:blip r:embed="rId18" cstate="print"/>
            <a:stretch>
              <a:fillRect/>
            </a:stretch>
          </a:blipFill>
        </p:spPr>
        <p:txBody>
          <a:bodyPr wrap="square" lIns="0" tIns="0" rIns="0" bIns="0" rtlCol="0"/>
          <a:lstStyle/>
          <a:p>
            <a:endParaRPr/>
          </a:p>
        </p:txBody>
      </p:sp>
      <p:sp>
        <p:nvSpPr>
          <p:cNvPr id="28" name="object 28"/>
          <p:cNvSpPr/>
          <p:nvPr/>
        </p:nvSpPr>
        <p:spPr>
          <a:xfrm>
            <a:off x="4008120" y="3465576"/>
            <a:ext cx="1552956" cy="1313688"/>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3962400" y="3439668"/>
            <a:ext cx="911351" cy="598932"/>
          </a:xfrm>
          <a:prstGeom prst="rect">
            <a:avLst/>
          </a:prstGeom>
          <a:blipFill>
            <a:blip r:embed="rId19" cstate="print"/>
            <a:stretch>
              <a:fillRect/>
            </a:stretch>
          </a:blipFill>
        </p:spPr>
        <p:txBody>
          <a:bodyPr wrap="square" lIns="0" tIns="0" rIns="0" bIns="0" rtlCol="0"/>
          <a:lstStyle/>
          <a:p>
            <a:endParaRPr/>
          </a:p>
        </p:txBody>
      </p:sp>
      <p:sp>
        <p:nvSpPr>
          <p:cNvPr id="30" name="object 30"/>
          <p:cNvSpPr/>
          <p:nvPr/>
        </p:nvSpPr>
        <p:spPr>
          <a:xfrm>
            <a:off x="4067556" y="3505200"/>
            <a:ext cx="1434084" cy="1196340"/>
          </a:xfrm>
          <a:prstGeom prst="rect">
            <a:avLst/>
          </a:prstGeom>
          <a:blipFill>
            <a:blip r:embed="rId15" cstate="print"/>
            <a:stretch>
              <a:fillRect/>
            </a:stretch>
          </a:blipFill>
        </p:spPr>
        <p:txBody>
          <a:bodyPr wrap="square" lIns="0" tIns="0" rIns="0" bIns="0" rtlCol="0"/>
          <a:lstStyle/>
          <a:p>
            <a:endParaRPr/>
          </a:p>
        </p:txBody>
      </p:sp>
      <p:sp>
        <p:nvSpPr>
          <p:cNvPr id="31" name="object 31"/>
          <p:cNvSpPr/>
          <p:nvPr/>
        </p:nvSpPr>
        <p:spPr>
          <a:xfrm>
            <a:off x="4168140" y="3870959"/>
            <a:ext cx="1260348" cy="768095"/>
          </a:xfrm>
          <a:prstGeom prst="rect">
            <a:avLst/>
          </a:prstGeom>
          <a:blipFill>
            <a:blip r:embed="rId8" cstate="print"/>
            <a:stretch>
              <a:fillRect/>
            </a:stretch>
          </a:blipFill>
        </p:spPr>
        <p:txBody>
          <a:bodyPr wrap="square" lIns="0" tIns="0" rIns="0" bIns="0" rtlCol="0"/>
          <a:lstStyle/>
          <a:p>
            <a:endParaRPr/>
          </a:p>
        </p:txBody>
      </p:sp>
      <p:sp>
        <p:nvSpPr>
          <p:cNvPr id="32" name="object 32"/>
          <p:cNvSpPr/>
          <p:nvPr/>
        </p:nvSpPr>
        <p:spPr>
          <a:xfrm>
            <a:off x="4146803" y="3851147"/>
            <a:ext cx="1303020" cy="873251"/>
          </a:xfrm>
          <a:prstGeom prst="rect">
            <a:avLst/>
          </a:prstGeom>
          <a:blipFill>
            <a:blip r:embed="rId20" cstate="print"/>
            <a:stretch>
              <a:fillRect/>
            </a:stretch>
          </a:blipFill>
        </p:spPr>
        <p:txBody>
          <a:bodyPr wrap="square" lIns="0" tIns="0" rIns="0" bIns="0" rtlCol="0"/>
          <a:lstStyle/>
          <a:p>
            <a:endParaRPr/>
          </a:p>
        </p:txBody>
      </p:sp>
      <p:sp>
        <p:nvSpPr>
          <p:cNvPr id="33" name="object 33"/>
          <p:cNvSpPr/>
          <p:nvPr/>
        </p:nvSpPr>
        <p:spPr>
          <a:xfrm>
            <a:off x="4227576" y="3910583"/>
            <a:ext cx="1141476" cy="650747"/>
          </a:xfrm>
          <a:prstGeom prst="rect">
            <a:avLst/>
          </a:prstGeom>
          <a:blipFill>
            <a:blip r:embed="rId12" cstate="print"/>
            <a:stretch>
              <a:fillRect/>
            </a:stretch>
          </a:blipFill>
        </p:spPr>
        <p:txBody>
          <a:bodyPr wrap="square" lIns="0" tIns="0" rIns="0" bIns="0" rtlCol="0"/>
          <a:lstStyle/>
          <a:p>
            <a:endParaRPr/>
          </a:p>
        </p:txBody>
      </p:sp>
      <p:sp>
        <p:nvSpPr>
          <p:cNvPr id="34" name="object 34"/>
          <p:cNvSpPr/>
          <p:nvPr/>
        </p:nvSpPr>
        <p:spPr>
          <a:xfrm>
            <a:off x="5300471" y="2125979"/>
            <a:ext cx="1552956" cy="1315212"/>
          </a:xfrm>
          <a:prstGeom prst="rect">
            <a:avLst/>
          </a:prstGeom>
          <a:blipFill>
            <a:blip r:embed="rId21" cstate="print"/>
            <a:stretch>
              <a:fillRect/>
            </a:stretch>
          </a:blipFill>
        </p:spPr>
        <p:txBody>
          <a:bodyPr wrap="square" lIns="0" tIns="0" rIns="0" bIns="0" rtlCol="0"/>
          <a:lstStyle/>
          <a:p>
            <a:endParaRPr/>
          </a:p>
        </p:txBody>
      </p:sp>
      <p:sp>
        <p:nvSpPr>
          <p:cNvPr id="35" name="object 35"/>
          <p:cNvSpPr/>
          <p:nvPr/>
        </p:nvSpPr>
        <p:spPr>
          <a:xfrm>
            <a:off x="5254752" y="2101596"/>
            <a:ext cx="906779" cy="598932"/>
          </a:xfrm>
          <a:prstGeom prst="rect">
            <a:avLst/>
          </a:prstGeom>
          <a:blipFill>
            <a:blip r:embed="rId22" cstate="print"/>
            <a:stretch>
              <a:fillRect/>
            </a:stretch>
          </a:blipFill>
        </p:spPr>
        <p:txBody>
          <a:bodyPr wrap="square" lIns="0" tIns="0" rIns="0" bIns="0" rtlCol="0"/>
          <a:lstStyle/>
          <a:p>
            <a:endParaRPr/>
          </a:p>
        </p:txBody>
      </p:sp>
      <p:sp>
        <p:nvSpPr>
          <p:cNvPr id="36" name="object 36"/>
          <p:cNvSpPr/>
          <p:nvPr/>
        </p:nvSpPr>
        <p:spPr>
          <a:xfrm>
            <a:off x="5359908" y="2165603"/>
            <a:ext cx="1434083" cy="1197864"/>
          </a:xfrm>
          <a:prstGeom prst="rect">
            <a:avLst/>
          </a:prstGeom>
          <a:blipFill>
            <a:blip r:embed="rId23" cstate="print"/>
            <a:stretch>
              <a:fillRect/>
            </a:stretch>
          </a:blipFill>
        </p:spPr>
        <p:txBody>
          <a:bodyPr wrap="square" lIns="0" tIns="0" rIns="0" bIns="0" rtlCol="0"/>
          <a:lstStyle/>
          <a:p>
            <a:endParaRPr/>
          </a:p>
        </p:txBody>
      </p:sp>
      <p:sp>
        <p:nvSpPr>
          <p:cNvPr id="37" name="object 37"/>
          <p:cNvSpPr/>
          <p:nvPr/>
        </p:nvSpPr>
        <p:spPr>
          <a:xfrm>
            <a:off x="5460491" y="2531364"/>
            <a:ext cx="1260347" cy="768096"/>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5439156" y="2511552"/>
            <a:ext cx="1303020" cy="873252"/>
          </a:xfrm>
          <a:prstGeom prst="rect">
            <a:avLst/>
          </a:prstGeom>
          <a:blipFill>
            <a:blip r:embed="rId24" cstate="print"/>
            <a:stretch>
              <a:fillRect/>
            </a:stretch>
          </a:blipFill>
        </p:spPr>
        <p:txBody>
          <a:bodyPr wrap="square" lIns="0" tIns="0" rIns="0" bIns="0" rtlCol="0"/>
          <a:lstStyle/>
          <a:p>
            <a:endParaRPr/>
          </a:p>
        </p:txBody>
      </p:sp>
      <p:sp>
        <p:nvSpPr>
          <p:cNvPr id="39" name="object 39"/>
          <p:cNvSpPr/>
          <p:nvPr/>
        </p:nvSpPr>
        <p:spPr>
          <a:xfrm>
            <a:off x="5519927" y="2570988"/>
            <a:ext cx="1141476" cy="650748"/>
          </a:xfrm>
          <a:prstGeom prst="rect">
            <a:avLst/>
          </a:prstGeom>
          <a:blipFill>
            <a:blip r:embed="rId25" cstate="print"/>
            <a:stretch>
              <a:fillRect/>
            </a:stretch>
          </a:blipFill>
        </p:spPr>
        <p:txBody>
          <a:bodyPr wrap="square" lIns="0" tIns="0" rIns="0" bIns="0" rtlCol="0"/>
          <a:lstStyle/>
          <a:p>
            <a:endParaRPr/>
          </a:p>
        </p:txBody>
      </p:sp>
      <p:sp>
        <p:nvSpPr>
          <p:cNvPr id="40" name="object 40"/>
          <p:cNvSpPr txBox="1"/>
          <p:nvPr/>
        </p:nvSpPr>
        <p:spPr>
          <a:xfrm>
            <a:off x="3793235" y="1378458"/>
            <a:ext cx="3202305" cy="3129915"/>
          </a:xfrm>
          <a:prstGeom prst="rect">
            <a:avLst/>
          </a:prstGeom>
        </p:spPr>
        <p:txBody>
          <a:bodyPr vert="horz" wrap="square" lIns="0" tIns="12700" rIns="0" bIns="0" rtlCol="0">
            <a:spAutoFit/>
          </a:bodyPr>
          <a:lstStyle/>
          <a:p>
            <a:pPr marL="92710">
              <a:lnSpc>
                <a:spcPct val="100000"/>
              </a:lnSpc>
              <a:spcBef>
                <a:spcPts val="100"/>
              </a:spcBef>
            </a:pPr>
            <a:r>
              <a:rPr sz="1800" dirty="0">
                <a:solidFill>
                  <a:srgbClr val="FFFFFF"/>
                </a:solidFill>
                <a:latin typeface="Calibri"/>
                <a:cs typeface="Calibri"/>
              </a:rPr>
              <a:t>Node</a:t>
            </a:r>
            <a:r>
              <a:rPr sz="1800" spc="1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45"/>
              </a:spcBef>
            </a:pPr>
            <a:endParaRPr sz="1800">
              <a:latin typeface="Times New Roman"/>
              <a:cs typeface="Times New Roman"/>
            </a:endParaRPr>
          </a:p>
          <a:p>
            <a:pPr marL="1659255">
              <a:lnSpc>
                <a:spcPct val="100000"/>
              </a:lnSpc>
            </a:pPr>
            <a:r>
              <a:rPr sz="1800" spc="-20" dirty="0">
                <a:solidFill>
                  <a:srgbClr val="FFFFFF"/>
                </a:solidFill>
                <a:latin typeface="Calibri"/>
                <a:cs typeface="Calibri"/>
              </a:rPr>
              <a:t>Pod</a:t>
            </a:r>
            <a:r>
              <a:rPr sz="1800" spc="5" dirty="0">
                <a:solidFill>
                  <a:srgbClr val="FFFFFF"/>
                </a:solidFill>
                <a:latin typeface="Calibri"/>
                <a:cs typeface="Calibri"/>
              </a:rPr>
              <a:t> </a:t>
            </a:r>
            <a:r>
              <a:rPr sz="1800" dirty="0">
                <a:solidFill>
                  <a:srgbClr val="FFFFFF"/>
                </a:solidFill>
                <a:latin typeface="Calibri"/>
                <a:cs typeface="Calibri"/>
              </a:rPr>
              <a:t>Z</a:t>
            </a:r>
            <a:endParaRPr sz="1800">
              <a:latin typeface="Calibri"/>
              <a:cs typeface="Calibri"/>
            </a:endParaRPr>
          </a:p>
          <a:p>
            <a:pPr marL="2228215" marR="441325" indent="-386080">
              <a:lnSpc>
                <a:spcPct val="100000"/>
              </a:lnSpc>
              <a:spcBef>
                <a:spcPts val="1075"/>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D</a:t>
            </a:r>
            <a:endParaRPr sz="1800">
              <a:latin typeface="Calibri"/>
              <a:cs typeface="Calibri"/>
            </a:endParaRPr>
          </a:p>
          <a:p>
            <a:pPr>
              <a:lnSpc>
                <a:spcPct val="100000"/>
              </a:lnSpc>
            </a:pPr>
            <a:endParaRPr sz="2600">
              <a:latin typeface="Times New Roman"/>
              <a:cs typeface="Times New Roman"/>
            </a:endParaRPr>
          </a:p>
          <a:p>
            <a:pPr marL="366395">
              <a:lnSpc>
                <a:spcPct val="100000"/>
              </a:lnSpc>
            </a:pPr>
            <a:r>
              <a:rPr sz="1800" spc="-20" dirty="0">
                <a:solidFill>
                  <a:srgbClr val="FFFFFF"/>
                </a:solidFill>
                <a:latin typeface="Calibri"/>
                <a:cs typeface="Calibri"/>
              </a:rPr>
              <a:t>Pod</a:t>
            </a:r>
            <a:r>
              <a:rPr sz="1800" spc="5" dirty="0">
                <a:solidFill>
                  <a:srgbClr val="FFFFFF"/>
                </a:solidFill>
                <a:latin typeface="Calibri"/>
                <a:cs typeface="Calibri"/>
              </a:rPr>
              <a:t> </a:t>
            </a:r>
            <a:r>
              <a:rPr sz="1800" dirty="0">
                <a:solidFill>
                  <a:srgbClr val="FFFFFF"/>
                </a:solidFill>
                <a:latin typeface="Calibri"/>
                <a:cs typeface="Calibri"/>
              </a:rPr>
              <a:t>Y</a:t>
            </a:r>
            <a:endParaRPr sz="1800">
              <a:latin typeface="Calibri"/>
              <a:cs typeface="Calibri"/>
            </a:endParaRPr>
          </a:p>
          <a:p>
            <a:pPr marR="1183640" algn="ctr">
              <a:lnSpc>
                <a:spcPct val="100000"/>
              </a:lnSpc>
              <a:spcBef>
                <a:spcPts val="1075"/>
              </a:spcBef>
            </a:pPr>
            <a:r>
              <a:rPr sz="1800" spc="-10" dirty="0">
                <a:solidFill>
                  <a:srgbClr val="FFFFFF"/>
                </a:solidFill>
                <a:latin typeface="Calibri"/>
                <a:cs typeface="Calibri"/>
              </a:rPr>
              <a:t>Container</a:t>
            </a:r>
            <a:endParaRPr sz="1800">
              <a:latin typeface="Calibri"/>
              <a:cs typeface="Calibri"/>
            </a:endParaRPr>
          </a:p>
          <a:p>
            <a:pPr marR="1182370" algn="ctr">
              <a:lnSpc>
                <a:spcPct val="100000"/>
              </a:lnSpc>
            </a:pPr>
            <a:r>
              <a:rPr sz="1800" dirty="0">
                <a:solidFill>
                  <a:srgbClr val="FFFFFF"/>
                </a:solidFill>
                <a:latin typeface="Calibri"/>
                <a:cs typeface="Calibri"/>
              </a:rPr>
              <a:t>C</a:t>
            </a:r>
            <a:endParaRPr sz="1800">
              <a:latin typeface="Calibri"/>
              <a:cs typeface="Calibri"/>
            </a:endParaRPr>
          </a:p>
        </p:txBody>
      </p:sp>
      <p:sp>
        <p:nvSpPr>
          <p:cNvPr id="41" name="object 41"/>
          <p:cNvSpPr/>
          <p:nvPr/>
        </p:nvSpPr>
        <p:spPr>
          <a:xfrm>
            <a:off x="7309103" y="1319783"/>
            <a:ext cx="3319271" cy="3651504"/>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7263384" y="1295400"/>
            <a:ext cx="1065276" cy="598932"/>
          </a:xfrm>
          <a:prstGeom prst="rect">
            <a:avLst/>
          </a:prstGeom>
          <a:blipFill>
            <a:blip r:embed="rId26" cstate="print"/>
            <a:stretch>
              <a:fillRect/>
            </a:stretch>
          </a:blipFill>
        </p:spPr>
        <p:txBody>
          <a:bodyPr wrap="square" lIns="0" tIns="0" rIns="0" bIns="0" rtlCol="0"/>
          <a:lstStyle/>
          <a:p>
            <a:endParaRPr/>
          </a:p>
        </p:txBody>
      </p:sp>
      <p:sp>
        <p:nvSpPr>
          <p:cNvPr id="43" name="object 43"/>
          <p:cNvSpPr/>
          <p:nvPr/>
        </p:nvSpPr>
        <p:spPr>
          <a:xfrm>
            <a:off x="7368539" y="1359407"/>
            <a:ext cx="3200400" cy="3534155"/>
          </a:xfrm>
          <a:prstGeom prst="rect">
            <a:avLst/>
          </a:prstGeom>
          <a:blipFill>
            <a:blip r:embed="rId27" cstate="print"/>
            <a:stretch>
              <a:fillRect/>
            </a:stretch>
          </a:blipFill>
        </p:spPr>
        <p:txBody>
          <a:bodyPr wrap="square" lIns="0" tIns="0" rIns="0" bIns="0" rtlCol="0"/>
          <a:lstStyle/>
          <a:p>
            <a:endParaRPr/>
          </a:p>
        </p:txBody>
      </p:sp>
      <p:sp>
        <p:nvSpPr>
          <p:cNvPr id="44" name="object 44"/>
          <p:cNvSpPr txBox="1"/>
          <p:nvPr/>
        </p:nvSpPr>
        <p:spPr>
          <a:xfrm>
            <a:off x="7460614" y="1378458"/>
            <a:ext cx="68516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FFFFFF"/>
                </a:solidFill>
                <a:latin typeface="Calibri"/>
                <a:cs typeface="Calibri"/>
              </a:rPr>
              <a:t>Node</a:t>
            </a:r>
            <a:r>
              <a:rPr sz="1800" spc="-6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45" name="object 45"/>
          <p:cNvSpPr/>
          <p:nvPr/>
        </p:nvSpPr>
        <p:spPr>
          <a:xfrm>
            <a:off x="8833103" y="2125979"/>
            <a:ext cx="1552955" cy="1315212"/>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8787384" y="2101596"/>
            <a:ext cx="906779" cy="598932"/>
          </a:xfrm>
          <a:prstGeom prst="rect">
            <a:avLst/>
          </a:prstGeom>
          <a:blipFill>
            <a:blip r:embed="rId28" cstate="print"/>
            <a:stretch>
              <a:fillRect/>
            </a:stretch>
          </a:blipFill>
        </p:spPr>
        <p:txBody>
          <a:bodyPr wrap="square" lIns="0" tIns="0" rIns="0" bIns="0" rtlCol="0"/>
          <a:lstStyle/>
          <a:p>
            <a:endParaRPr/>
          </a:p>
        </p:txBody>
      </p:sp>
      <p:sp>
        <p:nvSpPr>
          <p:cNvPr id="47" name="object 47"/>
          <p:cNvSpPr/>
          <p:nvPr/>
        </p:nvSpPr>
        <p:spPr>
          <a:xfrm>
            <a:off x="8892539" y="2165603"/>
            <a:ext cx="1434083" cy="1197864"/>
          </a:xfrm>
          <a:prstGeom prst="rect">
            <a:avLst/>
          </a:prstGeom>
          <a:blipFill>
            <a:blip r:embed="rId29" cstate="print"/>
            <a:stretch>
              <a:fillRect/>
            </a:stretch>
          </a:blipFill>
        </p:spPr>
        <p:txBody>
          <a:bodyPr wrap="square" lIns="0" tIns="0" rIns="0" bIns="0" rtlCol="0"/>
          <a:lstStyle/>
          <a:p>
            <a:endParaRPr/>
          </a:p>
        </p:txBody>
      </p:sp>
      <p:sp>
        <p:nvSpPr>
          <p:cNvPr id="48" name="object 48"/>
          <p:cNvSpPr/>
          <p:nvPr/>
        </p:nvSpPr>
        <p:spPr>
          <a:xfrm>
            <a:off x="8993124" y="2531364"/>
            <a:ext cx="1260348" cy="768096"/>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8971787" y="2511552"/>
            <a:ext cx="1303020" cy="873252"/>
          </a:xfrm>
          <a:prstGeom prst="rect">
            <a:avLst/>
          </a:prstGeom>
          <a:blipFill>
            <a:blip r:embed="rId30" cstate="print"/>
            <a:stretch>
              <a:fillRect/>
            </a:stretch>
          </a:blipFill>
        </p:spPr>
        <p:txBody>
          <a:bodyPr wrap="square" lIns="0" tIns="0" rIns="0" bIns="0" rtlCol="0"/>
          <a:lstStyle/>
          <a:p>
            <a:endParaRPr/>
          </a:p>
        </p:txBody>
      </p:sp>
      <p:sp>
        <p:nvSpPr>
          <p:cNvPr id="50" name="object 50"/>
          <p:cNvSpPr/>
          <p:nvPr/>
        </p:nvSpPr>
        <p:spPr>
          <a:xfrm>
            <a:off x="9052560" y="2570988"/>
            <a:ext cx="1141476" cy="650748"/>
          </a:xfrm>
          <a:prstGeom prst="rect">
            <a:avLst/>
          </a:prstGeom>
          <a:blipFill>
            <a:blip r:embed="rId12" cstate="print"/>
            <a:stretch>
              <a:fillRect/>
            </a:stretch>
          </a:blipFill>
        </p:spPr>
        <p:txBody>
          <a:bodyPr wrap="square" lIns="0" tIns="0" rIns="0" bIns="0" rtlCol="0"/>
          <a:lstStyle/>
          <a:p>
            <a:endParaRPr/>
          </a:p>
        </p:txBody>
      </p:sp>
      <p:sp>
        <p:nvSpPr>
          <p:cNvPr id="51" name="object 51"/>
          <p:cNvSpPr txBox="1"/>
          <p:nvPr/>
        </p:nvSpPr>
        <p:spPr>
          <a:xfrm>
            <a:off x="8985503" y="2047702"/>
            <a:ext cx="1106170" cy="1122045"/>
          </a:xfrm>
          <a:prstGeom prst="rect">
            <a:avLst/>
          </a:prstGeom>
        </p:spPr>
        <p:txBody>
          <a:bodyPr vert="horz" wrap="square" lIns="0" tIns="149225" rIns="0" bIns="0" rtlCol="0">
            <a:spAutoFit/>
          </a:bodyPr>
          <a:lstStyle/>
          <a:p>
            <a:pPr>
              <a:lnSpc>
                <a:spcPct val="100000"/>
              </a:lnSpc>
              <a:spcBef>
                <a:spcPts val="1175"/>
              </a:spcBef>
            </a:pPr>
            <a:r>
              <a:rPr sz="1800" spc="-20" dirty="0">
                <a:solidFill>
                  <a:srgbClr val="FFFFFF"/>
                </a:solidFill>
                <a:latin typeface="Calibri"/>
                <a:cs typeface="Calibri"/>
              </a:rPr>
              <a:t>Pod</a:t>
            </a:r>
            <a:r>
              <a:rPr sz="1800" dirty="0">
                <a:solidFill>
                  <a:srgbClr val="FFFFFF"/>
                </a:solidFill>
                <a:latin typeface="Calibri"/>
                <a:cs typeface="Calibri"/>
              </a:rPr>
              <a:t> Z</a:t>
            </a:r>
            <a:endParaRPr sz="1800">
              <a:latin typeface="Calibri"/>
              <a:cs typeface="Calibri"/>
            </a:endParaRPr>
          </a:p>
          <a:p>
            <a:pPr marL="568960" marR="5080" indent="-386080">
              <a:lnSpc>
                <a:spcPct val="100000"/>
              </a:lnSpc>
              <a:spcBef>
                <a:spcPts val="1075"/>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D</a:t>
            </a:r>
            <a:endParaRPr sz="1800">
              <a:latin typeface="Calibri"/>
              <a:cs typeface="Calibri"/>
            </a:endParaRPr>
          </a:p>
        </p:txBody>
      </p:sp>
      <p:sp>
        <p:nvSpPr>
          <p:cNvPr id="52" name="object 52"/>
          <p:cNvSpPr/>
          <p:nvPr/>
        </p:nvSpPr>
        <p:spPr>
          <a:xfrm>
            <a:off x="7543799" y="3465576"/>
            <a:ext cx="2842259" cy="1313688"/>
          </a:xfrm>
          <a:prstGeom prst="rect">
            <a:avLst/>
          </a:prstGeom>
          <a:blipFill>
            <a:blip r:embed="rId31" cstate="print"/>
            <a:stretch>
              <a:fillRect/>
            </a:stretch>
          </a:blipFill>
        </p:spPr>
        <p:txBody>
          <a:bodyPr wrap="square" lIns="0" tIns="0" rIns="0" bIns="0" rtlCol="0"/>
          <a:lstStyle/>
          <a:p>
            <a:endParaRPr/>
          </a:p>
        </p:txBody>
      </p:sp>
      <p:sp>
        <p:nvSpPr>
          <p:cNvPr id="53" name="object 53"/>
          <p:cNvSpPr/>
          <p:nvPr/>
        </p:nvSpPr>
        <p:spPr>
          <a:xfrm>
            <a:off x="7498079" y="3439668"/>
            <a:ext cx="918972" cy="598932"/>
          </a:xfrm>
          <a:prstGeom prst="rect">
            <a:avLst/>
          </a:prstGeom>
          <a:blipFill>
            <a:blip r:embed="rId32" cstate="print"/>
            <a:stretch>
              <a:fillRect/>
            </a:stretch>
          </a:blipFill>
        </p:spPr>
        <p:txBody>
          <a:bodyPr wrap="square" lIns="0" tIns="0" rIns="0" bIns="0" rtlCol="0"/>
          <a:lstStyle/>
          <a:p>
            <a:endParaRPr/>
          </a:p>
        </p:txBody>
      </p:sp>
      <p:sp>
        <p:nvSpPr>
          <p:cNvPr id="54" name="object 54"/>
          <p:cNvSpPr/>
          <p:nvPr/>
        </p:nvSpPr>
        <p:spPr>
          <a:xfrm>
            <a:off x="7603236" y="3505200"/>
            <a:ext cx="2723387" cy="1196340"/>
          </a:xfrm>
          <a:prstGeom prst="rect">
            <a:avLst/>
          </a:prstGeom>
          <a:blipFill>
            <a:blip r:embed="rId33" cstate="print"/>
            <a:stretch>
              <a:fillRect/>
            </a:stretch>
          </a:blipFill>
        </p:spPr>
        <p:txBody>
          <a:bodyPr wrap="square" lIns="0" tIns="0" rIns="0" bIns="0" rtlCol="0"/>
          <a:lstStyle/>
          <a:p>
            <a:endParaRPr/>
          </a:p>
        </p:txBody>
      </p:sp>
      <p:sp>
        <p:nvSpPr>
          <p:cNvPr id="55" name="object 55"/>
          <p:cNvSpPr/>
          <p:nvPr/>
        </p:nvSpPr>
        <p:spPr>
          <a:xfrm>
            <a:off x="7703820" y="3870959"/>
            <a:ext cx="1258824" cy="768095"/>
          </a:xfrm>
          <a:prstGeom prst="rect">
            <a:avLst/>
          </a:prstGeom>
          <a:blipFill>
            <a:blip r:embed="rId8" cstate="print"/>
            <a:stretch>
              <a:fillRect/>
            </a:stretch>
          </a:blipFill>
        </p:spPr>
        <p:txBody>
          <a:bodyPr wrap="square" lIns="0" tIns="0" rIns="0" bIns="0" rtlCol="0"/>
          <a:lstStyle/>
          <a:p>
            <a:endParaRPr/>
          </a:p>
        </p:txBody>
      </p:sp>
      <p:sp>
        <p:nvSpPr>
          <p:cNvPr id="56" name="object 56"/>
          <p:cNvSpPr/>
          <p:nvPr/>
        </p:nvSpPr>
        <p:spPr>
          <a:xfrm>
            <a:off x="7680960" y="3851147"/>
            <a:ext cx="1303020" cy="873251"/>
          </a:xfrm>
          <a:prstGeom prst="rect">
            <a:avLst/>
          </a:prstGeom>
          <a:blipFill>
            <a:blip r:embed="rId34" cstate="print"/>
            <a:stretch>
              <a:fillRect/>
            </a:stretch>
          </a:blipFill>
        </p:spPr>
        <p:txBody>
          <a:bodyPr wrap="square" lIns="0" tIns="0" rIns="0" bIns="0" rtlCol="0"/>
          <a:lstStyle/>
          <a:p>
            <a:endParaRPr/>
          </a:p>
        </p:txBody>
      </p:sp>
      <p:sp>
        <p:nvSpPr>
          <p:cNvPr id="57" name="object 57"/>
          <p:cNvSpPr/>
          <p:nvPr/>
        </p:nvSpPr>
        <p:spPr>
          <a:xfrm>
            <a:off x="7763256" y="3910583"/>
            <a:ext cx="1139952" cy="650747"/>
          </a:xfrm>
          <a:prstGeom prst="rect">
            <a:avLst/>
          </a:prstGeom>
          <a:blipFill>
            <a:blip r:embed="rId35" cstate="print"/>
            <a:stretch>
              <a:fillRect/>
            </a:stretch>
          </a:blipFill>
        </p:spPr>
        <p:txBody>
          <a:bodyPr wrap="square" lIns="0" tIns="0" rIns="0" bIns="0" rtlCol="0"/>
          <a:lstStyle/>
          <a:p>
            <a:endParaRPr/>
          </a:p>
        </p:txBody>
      </p:sp>
      <p:sp>
        <p:nvSpPr>
          <p:cNvPr id="58" name="object 58"/>
          <p:cNvSpPr txBox="1"/>
          <p:nvPr/>
        </p:nvSpPr>
        <p:spPr>
          <a:xfrm>
            <a:off x="7695564" y="3387344"/>
            <a:ext cx="1106170" cy="1121410"/>
          </a:xfrm>
          <a:prstGeom prst="rect">
            <a:avLst/>
          </a:prstGeom>
        </p:spPr>
        <p:txBody>
          <a:bodyPr vert="horz" wrap="square" lIns="0" tIns="148590" rIns="0" bIns="0" rtlCol="0">
            <a:spAutoFit/>
          </a:bodyPr>
          <a:lstStyle/>
          <a:p>
            <a:pPr>
              <a:lnSpc>
                <a:spcPct val="100000"/>
              </a:lnSpc>
              <a:spcBef>
                <a:spcPts val="1170"/>
              </a:spcBef>
            </a:pPr>
            <a:r>
              <a:rPr sz="1800" spc="-20" dirty="0">
                <a:solidFill>
                  <a:srgbClr val="FFFFFF"/>
                </a:solidFill>
                <a:latin typeface="Calibri"/>
                <a:cs typeface="Calibri"/>
              </a:rPr>
              <a:t>Pod</a:t>
            </a:r>
            <a:r>
              <a:rPr sz="1800" dirty="0">
                <a:solidFill>
                  <a:srgbClr val="FFFFFF"/>
                </a:solidFill>
                <a:latin typeface="Calibri"/>
                <a:cs typeface="Calibri"/>
              </a:rPr>
              <a:t> X</a:t>
            </a:r>
            <a:endParaRPr sz="1800">
              <a:latin typeface="Calibri"/>
              <a:cs typeface="Calibri"/>
            </a:endParaRPr>
          </a:p>
          <a:p>
            <a:pPr marL="170815" algn="ctr">
              <a:lnSpc>
                <a:spcPct val="100000"/>
              </a:lnSpc>
              <a:spcBef>
                <a:spcPts val="1075"/>
              </a:spcBef>
            </a:pPr>
            <a:r>
              <a:rPr sz="1800" spc="-10" dirty="0">
                <a:solidFill>
                  <a:srgbClr val="FFFFFF"/>
                </a:solidFill>
                <a:latin typeface="Calibri"/>
                <a:cs typeface="Calibri"/>
              </a:rPr>
              <a:t>Container</a:t>
            </a:r>
            <a:endParaRPr sz="1800">
              <a:latin typeface="Calibri"/>
              <a:cs typeface="Calibri"/>
            </a:endParaRPr>
          </a:p>
          <a:p>
            <a:pPr marL="170180" algn="ctr">
              <a:lnSpc>
                <a:spcPct val="100000"/>
              </a:lnSpc>
            </a:pPr>
            <a:r>
              <a:rPr sz="1800" dirty="0">
                <a:solidFill>
                  <a:srgbClr val="FFFFFF"/>
                </a:solidFill>
                <a:latin typeface="Calibri"/>
                <a:cs typeface="Calibri"/>
              </a:rPr>
              <a:t>A</a:t>
            </a:r>
            <a:endParaRPr sz="1800">
              <a:latin typeface="Calibri"/>
              <a:cs typeface="Calibri"/>
            </a:endParaRPr>
          </a:p>
        </p:txBody>
      </p:sp>
      <p:sp>
        <p:nvSpPr>
          <p:cNvPr id="59" name="object 59"/>
          <p:cNvSpPr/>
          <p:nvPr/>
        </p:nvSpPr>
        <p:spPr>
          <a:xfrm>
            <a:off x="8977884" y="3870959"/>
            <a:ext cx="1260348" cy="768095"/>
          </a:xfrm>
          <a:prstGeom prst="rect">
            <a:avLst/>
          </a:prstGeom>
          <a:blipFill>
            <a:blip r:embed="rId8" cstate="print"/>
            <a:stretch>
              <a:fillRect/>
            </a:stretch>
          </a:blipFill>
        </p:spPr>
        <p:txBody>
          <a:bodyPr wrap="square" lIns="0" tIns="0" rIns="0" bIns="0" rtlCol="0"/>
          <a:lstStyle/>
          <a:p>
            <a:endParaRPr/>
          </a:p>
        </p:txBody>
      </p:sp>
      <p:sp>
        <p:nvSpPr>
          <p:cNvPr id="60" name="object 60"/>
          <p:cNvSpPr/>
          <p:nvPr/>
        </p:nvSpPr>
        <p:spPr>
          <a:xfrm>
            <a:off x="8955024" y="3851147"/>
            <a:ext cx="1303020" cy="873251"/>
          </a:xfrm>
          <a:prstGeom prst="rect">
            <a:avLst/>
          </a:prstGeom>
          <a:blipFill>
            <a:blip r:embed="rId36" cstate="print"/>
            <a:stretch>
              <a:fillRect/>
            </a:stretch>
          </a:blipFill>
        </p:spPr>
        <p:txBody>
          <a:bodyPr wrap="square" lIns="0" tIns="0" rIns="0" bIns="0" rtlCol="0"/>
          <a:lstStyle/>
          <a:p>
            <a:endParaRPr/>
          </a:p>
        </p:txBody>
      </p:sp>
      <p:sp>
        <p:nvSpPr>
          <p:cNvPr id="61" name="object 61"/>
          <p:cNvSpPr/>
          <p:nvPr/>
        </p:nvSpPr>
        <p:spPr>
          <a:xfrm>
            <a:off x="9037320" y="3910583"/>
            <a:ext cx="1141476" cy="650747"/>
          </a:xfrm>
          <a:prstGeom prst="rect">
            <a:avLst/>
          </a:prstGeom>
          <a:blipFill>
            <a:blip r:embed="rId37" cstate="print"/>
            <a:stretch>
              <a:fillRect/>
            </a:stretch>
          </a:blipFill>
        </p:spPr>
        <p:txBody>
          <a:bodyPr wrap="square" lIns="0" tIns="0" rIns="0" bIns="0" rtlCol="0"/>
          <a:lstStyle/>
          <a:p>
            <a:endParaRPr/>
          </a:p>
        </p:txBody>
      </p:sp>
      <p:sp>
        <p:nvSpPr>
          <p:cNvPr id="62" name="object 62"/>
          <p:cNvSpPr txBox="1"/>
          <p:nvPr/>
        </p:nvSpPr>
        <p:spPr>
          <a:xfrm>
            <a:off x="9153144" y="3934206"/>
            <a:ext cx="922655" cy="574675"/>
          </a:xfrm>
          <a:prstGeom prst="rect">
            <a:avLst/>
          </a:prstGeom>
        </p:spPr>
        <p:txBody>
          <a:bodyPr vert="horz" wrap="square" lIns="0" tIns="12700" rIns="0" bIns="0" rtlCol="0">
            <a:spAutoFit/>
          </a:bodyPr>
          <a:lstStyle/>
          <a:p>
            <a:pPr marR="5080" algn="ctr">
              <a:lnSpc>
                <a:spcPct val="100000"/>
              </a:lnSpc>
              <a:spcBef>
                <a:spcPts val="100"/>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a:t>
            </a:r>
            <a:endParaRPr sz="1800">
              <a:latin typeface="Calibri"/>
              <a:cs typeface="Calibri"/>
            </a:endParaRPr>
          </a:p>
          <a:p>
            <a:pPr marR="3175" algn="ctr">
              <a:lnSpc>
                <a:spcPct val="100000"/>
              </a:lnSpc>
            </a:pPr>
            <a:r>
              <a:rPr sz="1800" dirty="0">
                <a:solidFill>
                  <a:srgbClr val="FFFFFF"/>
                </a:solidFill>
                <a:latin typeface="Calibri"/>
                <a:cs typeface="Calibri"/>
              </a:rPr>
              <a:t>B</a:t>
            </a:r>
            <a:endParaRPr sz="1800">
              <a:latin typeface="Calibri"/>
              <a:cs typeface="Calibri"/>
            </a:endParaRPr>
          </a:p>
        </p:txBody>
      </p:sp>
      <p:sp>
        <p:nvSpPr>
          <p:cNvPr id="63" name="Rectangle 62">
            <a:extLst>
              <a:ext uri="{FF2B5EF4-FFF2-40B4-BE49-F238E27FC236}">
                <a16:creationId xmlns:a16="http://schemas.microsoft.com/office/drawing/2014/main" id="{06D4D94B-60D8-4164-A4E7-B8DCD714F253}"/>
              </a:ext>
            </a:extLst>
          </p:cNvPr>
          <p:cNvSpPr/>
          <p:nvPr/>
        </p:nvSpPr>
        <p:spPr>
          <a:xfrm>
            <a:off x="1100505" y="1548870"/>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kubelet</a:t>
            </a:r>
            <a:endParaRPr lang="en-GB" dirty="0"/>
          </a:p>
        </p:txBody>
      </p:sp>
      <p:sp>
        <p:nvSpPr>
          <p:cNvPr id="64" name="Rectangle 63">
            <a:extLst>
              <a:ext uri="{FF2B5EF4-FFF2-40B4-BE49-F238E27FC236}">
                <a16:creationId xmlns:a16="http://schemas.microsoft.com/office/drawing/2014/main" id="{546C0E2A-C4DB-4736-924E-18580AF19F0A}"/>
              </a:ext>
            </a:extLst>
          </p:cNvPr>
          <p:cNvSpPr/>
          <p:nvPr/>
        </p:nvSpPr>
        <p:spPr>
          <a:xfrm>
            <a:off x="2247583" y="1541949"/>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a:t>
            </a:r>
            <a:r>
              <a:rPr lang="en-GB" dirty="0"/>
              <a:t>-proxy</a:t>
            </a:r>
          </a:p>
        </p:txBody>
      </p:sp>
      <p:sp>
        <p:nvSpPr>
          <p:cNvPr id="67" name="Rectangle 66">
            <a:extLst>
              <a:ext uri="{FF2B5EF4-FFF2-40B4-BE49-F238E27FC236}">
                <a16:creationId xmlns:a16="http://schemas.microsoft.com/office/drawing/2014/main" id="{6C9BEBFE-F221-4DEC-BAB5-12E63DB36B5F}"/>
              </a:ext>
            </a:extLst>
          </p:cNvPr>
          <p:cNvSpPr/>
          <p:nvPr/>
        </p:nvSpPr>
        <p:spPr>
          <a:xfrm>
            <a:off x="4753118" y="1548870"/>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kubelet</a:t>
            </a:r>
            <a:endParaRPr lang="en-GB" dirty="0"/>
          </a:p>
        </p:txBody>
      </p:sp>
      <p:sp>
        <p:nvSpPr>
          <p:cNvPr id="68" name="Rectangle 67">
            <a:extLst>
              <a:ext uri="{FF2B5EF4-FFF2-40B4-BE49-F238E27FC236}">
                <a16:creationId xmlns:a16="http://schemas.microsoft.com/office/drawing/2014/main" id="{CEAFA14B-EEA3-4643-9866-DB9E3F96C172}"/>
              </a:ext>
            </a:extLst>
          </p:cNvPr>
          <p:cNvSpPr/>
          <p:nvPr/>
        </p:nvSpPr>
        <p:spPr>
          <a:xfrm>
            <a:off x="5900196" y="1541949"/>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a:t>
            </a:r>
            <a:r>
              <a:rPr lang="en-GB" dirty="0"/>
              <a:t>-proxy</a:t>
            </a:r>
          </a:p>
        </p:txBody>
      </p:sp>
      <p:sp>
        <p:nvSpPr>
          <p:cNvPr id="69" name="Rectangle 68">
            <a:extLst>
              <a:ext uri="{FF2B5EF4-FFF2-40B4-BE49-F238E27FC236}">
                <a16:creationId xmlns:a16="http://schemas.microsoft.com/office/drawing/2014/main" id="{C40ECD8E-5CBF-4A90-B909-16615B7F1E08}"/>
              </a:ext>
            </a:extLst>
          </p:cNvPr>
          <p:cNvSpPr/>
          <p:nvPr/>
        </p:nvSpPr>
        <p:spPr>
          <a:xfrm>
            <a:off x="8278860" y="1541356"/>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kubelet</a:t>
            </a:r>
            <a:endParaRPr lang="en-GB" dirty="0"/>
          </a:p>
        </p:txBody>
      </p:sp>
      <p:sp>
        <p:nvSpPr>
          <p:cNvPr id="70" name="Rectangle 69">
            <a:extLst>
              <a:ext uri="{FF2B5EF4-FFF2-40B4-BE49-F238E27FC236}">
                <a16:creationId xmlns:a16="http://schemas.microsoft.com/office/drawing/2014/main" id="{E56469B6-AB3E-47F8-8F45-0369E2D9943E}"/>
              </a:ext>
            </a:extLst>
          </p:cNvPr>
          <p:cNvSpPr/>
          <p:nvPr/>
        </p:nvSpPr>
        <p:spPr>
          <a:xfrm>
            <a:off x="9425938" y="1534435"/>
            <a:ext cx="960120" cy="459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err="1"/>
              <a:t>kube</a:t>
            </a:r>
            <a:r>
              <a:rPr lang="en-GB" dirty="0"/>
              <a:t>-proxy</a:t>
            </a:r>
          </a:p>
        </p:txBody>
      </p:sp>
      <p:sp>
        <p:nvSpPr>
          <p:cNvPr id="72" name="TextBox 71">
            <a:extLst>
              <a:ext uri="{FF2B5EF4-FFF2-40B4-BE49-F238E27FC236}">
                <a16:creationId xmlns:a16="http://schemas.microsoft.com/office/drawing/2014/main" id="{C9C8662C-7633-44CC-9C1D-52847A81F214}"/>
              </a:ext>
            </a:extLst>
          </p:cNvPr>
          <p:cNvSpPr txBox="1"/>
          <p:nvPr/>
        </p:nvSpPr>
        <p:spPr>
          <a:xfrm>
            <a:off x="269763" y="5027474"/>
            <a:ext cx="9927337" cy="1754326"/>
          </a:xfrm>
          <a:prstGeom prst="rect">
            <a:avLst/>
          </a:prstGeom>
          <a:noFill/>
        </p:spPr>
        <p:txBody>
          <a:bodyPr wrap="square" rtlCol="0">
            <a:spAutoFit/>
          </a:bodyPr>
          <a:lstStyle/>
          <a:p>
            <a:r>
              <a:rPr lang="en-GB" b="1" dirty="0" err="1"/>
              <a:t>kubelet</a:t>
            </a:r>
            <a:r>
              <a:rPr lang="en-GB" dirty="0"/>
              <a:t> - An agent that runs on each node in the cluster. It makes sure that containers are running in a pod. The </a:t>
            </a:r>
            <a:r>
              <a:rPr lang="en-GB" dirty="0" err="1"/>
              <a:t>kubelet</a:t>
            </a:r>
            <a:r>
              <a:rPr lang="en-GB" dirty="0"/>
              <a:t> takes a set of </a:t>
            </a:r>
            <a:r>
              <a:rPr lang="en-GB" dirty="0" err="1"/>
              <a:t>PodSpecs</a:t>
            </a:r>
            <a:r>
              <a:rPr lang="en-GB" dirty="0"/>
              <a:t> that are provided through various mechanisms and ensures that the containers described in those </a:t>
            </a:r>
            <a:r>
              <a:rPr lang="en-GB" dirty="0" err="1"/>
              <a:t>PodSpecs</a:t>
            </a:r>
            <a:r>
              <a:rPr lang="en-GB" dirty="0"/>
              <a:t> are running and healthy. The </a:t>
            </a:r>
            <a:r>
              <a:rPr lang="en-GB" dirty="0" err="1"/>
              <a:t>kubelet</a:t>
            </a:r>
            <a:r>
              <a:rPr lang="en-GB" dirty="0"/>
              <a:t> doesn’t manage containers which were not created by Kubernetes.</a:t>
            </a:r>
          </a:p>
          <a:p>
            <a:r>
              <a:rPr lang="en-GB" b="1" dirty="0"/>
              <a:t>kube-proxy</a:t>
            </a:r>
            <a:r>
              <a:rPr lang="en-GB" dirty="0"/>
              <a:t> - enables the Kubernetes service abstraction by maintaining network rules on the host and performing connection forwarding.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609600"/>
            <a:ext cx="8227061" cy="690574"/>
          </a:xfrm>
          <a:prstGeom prst="rect">
            <a:avLst/>
          </a:prstGeom>
        </p:spPr>
        <p:txBody>
          <a:bodyPr vert="horz" wrap="square" lIns="0" tIns="13335" rIns="0" bIns="0" rtlCol="0">
            <a:spAutoFit/>
          </a:bodyPr>
          <a:lstStyle/>
          <a:p>
            <a:pPr marL="12700">
              <a:lnSpc>
                <a:spcPct val="100000"/>
              </a:lnSpc>
              <a:spcBef>
                <a:spcPts val="105"/>
              </a:spcBef>
            </a:pPr>
            <a:r>
              <a:rPr lang="en-GB" sz="4400" spc="-15" dirty="0">
                <a:latin typeface="Calibri Light"/>
                <a:cs typeface="Calibri Light"/>
              </a:rPr>
              <a:t>So pods…..</a:t>
            </a:r>
            <a:endParaRPr sz="4400" dirty="0">
              <a:latin typeface="Calibri Light"/>
              <a:cs typeface="Calibri Light"/>
            </a:endParaRPr>
          </a:p>
        </p:txBody>
      </p:sp>
      <p:sp>
        <p:nvSpPr>
          <p:cNvPr id="3" name="object 3"/>
          <p:cNvSpPr txBox="1"/>
          <p:nvPr/>
        </p:nvSpPr>
        <p:spPr>
          <a:xfrm>
            <a:off x="381000" y="1504114"/>
            <a:ext cx="7146925" cy="4387098"/>
          </a:xfrm>
          <a:prstGeom prst="rect">
            <a:avLst/>
          </a:prstGeom>
        </p:spPr>
        <p:txBody>
          <a:bodyPr vert="horz" wrap="square" lIns="0" tIns="97790" rIns="0" bIns="0" rtlCol="0">
            <a:spAutoFit/>
          </a:bodyPr>
          <a:lstStyle/>
          <a:p>
            <a:pPr marL="12700">
              <a:lnSpc>
                <a:spcPct val="100000"/>
              </a:lnSpc>
              <a:spcBef>
                <a:spcPts val="770"/>
              </a:spcBef>
              <a:tabLst>
                <a:tab pos="241935" algn="l"/>
              </a:tabLst>
            </a:pPr>
            <a:r>
              <a:rPr lang="en-GB" sz="2800" spc="-10" dirty="0">
                <a:latin typeface="Calibri"/>
                <a:cs typeface="Calibri"/>
              </a:rPr>
              <a:t>Pods are a grouping of containers that run “as one” on a node i.e. share a networking stack / </a:t>
            </a:r>
            <a:r>
              <a:rPr lang="en-GB" sz="2800" spc="-10" dirty="0" err="1">
                <a:latin typeface="Calibri"/>
                <a:cs typeface="Calibri"/>
              </a:rPr>
              <a:t>ip</a:t>
            </a:r>
            <a:r>
              <a:rPr lang="en-GB" sz="2800" spc="-10" dirty="0">
                <a:latin typeface="Calibri"/>
                <a:cs typeface="Calibri"/>
              </a:rPr>
              <a:t> address.</a:t>
            </a:r>
          </a:p>
          <a:p>
            <a:pPr marL="12700">
              <a:lnSpc>
                <a:spcPct val="100000"/>
              </a:lnSpc>
              <a:spcBef>
                <a:spcPts val="770"/>
              </a:spcBef>
              <a:tabLst>
                <a:tab pos="241935" algn="l"/>
              </a:tabLst>
            </a:pPr>
            <a:endParaRPr lang="en-GB" sz="2800" spc="-10" dirty="0">
              <a:latin typeface="Calibri"/>
              <a:cs typeface="Calibri"/>
            </a:endParaRPr>
          </a:p>
          <a:p>
            <a:pPr marL="12700">
              <a:lnSpc>
                <a:spcPct val="100000"/>
              </a:lnSpc>
              <a:spcBef>
                <a:spcPts val="770"/>
              </a:spcBef>
              <a:tabLst>
                <a:tab pos="241935" algn="l"/>
              </a:tabLst>
            </a:pPr>
            <a:r>
              <a:rPr lang="en-GB" sz="2800" spc="-10" dirty="0">
                <a:latin typeface="Calibri"/>
                <a:cs typeface="Calibri"/>
              </a:rPr>
              <a:t>A pod starts, run their respective processes and then complete when one ore more of the container processes ends.</a:t>
            </a:r>
          </a:p>
          <a:p>
            <a:pPr marL="12700">
              <a:lnSpc>
                <a:spcPct val="100000"/>
              </a:lnSpc>
              <a:spcBef>
                <a:spcPts val="770"/>
              </a:spcBef>
              <a:tabLst>
                <a:tab pos="241935" algn="l"/>
              </a:tabLst>
            </a:pPr>
            <a:endParaRPr lang="en-GB" sz="2800" spc="-10" dirty="0">
              <a:latin typeface="Calibri"/>
              <a:cs typeface="Calibri"/>
            </a:endParaRPr>
          </a:p>
          <a:p>
            <a:pPr marL="12700">
              <a:lnSpc>
                <a:spcPct val="100000"/>
              </a:lnSpc>
              <a:spcBef>
                <a:spcPts val="770"/>
              </a:spcBef>
              <a:tabLst>
                <a:tab pos="241935" algn="l"/>
              </a:tabLst>
            </a:pPr>
            <a:r>
              <a:rPr lang="en-GB" sz="2800" spc="-10" dirty="0">
                <a:latin typeface="Calibri"/>
                <a:cs typeface="Calibri"/>
              </a:rPr>
              <a:t>They have an IP address on the “pod network”</a:t>
            </a:r>
          </a:p>
        </p:txBody>
      </p:sp>
      <p:sp>
        <p:nvSpPr>
          <p:cNvPr id="9" name="object 9">
            <a:extLst>
              <a:ext uri="{FF2B5EF4-FFF2-40B4-BE49-F238E27FC236}">
                <a16:creationId xmlns:a16="http://schemas.microsoft.com/office/drawing/2014/main" id="{23C06A1F-CF9F-4A0B-AB51-F3BE16ABD578}"/>
              </a:ext>
            </a:extLst>
          </p:cNvPr>
          <p:cNvSpPr/>
          <p:nvPr/>
        </p:nvSpPr>
        <p:spPr>
          <a:xfrm>
            <a:off x="8153400" y="2057400"/>
            <a:ext cx="2724911" cy="4495800"/>
          </a:xfrm>
          <a:prstGeom prst="rect">
            <a:avLst/>
          </a:prstGeom>
          <a:blipFill>
            <a:blip r:embed="rId2"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0F4D0A3F-6E8E-4222-A800-70E0C598F0E5}"/>
              </a:ext>
            </a:extLst>
          </p:cNvPr>
          <p:cNvSpPr/>
          <p:nvPr/>
        </p:nvSpPr>
        <p:spPr>
          <a:xfrm>
            <a:off x="8973968" y="3302437"/>
            <a:ext cx="1141475" cy="650748"/>
          </a:xfrm>
          <a:prstGeom prst="rect">
            <a:avLst/>
          </a:prstGeom>
          <a:blipFill>
            <a:blip r:embed="rId3" cstate="print"/>
            <a:stretch>
              <a:fillRect/>
            </a:stretch>
          </a:blipFill>
        </p:spPr>
        <p:txBody>
          <a:bodyPr wrap="square" lIns="0" tIns="0" rIns="0" bIns="0" rtlCol="0" anchor="ctr"/>
          <a:lstStyle/>
          <a:p>
            <a:r>
              <a:rPr lang="en-GB" dirty="0">
                <a:solidFill>
                  <a:schemeClr val="bg1"/>
                </a:solidFill>
              </a:rPr>
              <a:t>Container A</a:t>
            </a:r>
            <a:endParaRPr dirty="0">
              <a:solidFill>
                <a:schemeClr val="bg1"/>
              </a:solidFill>
            </a:endParaRPr>
          </a:p>
        </p:txBody>
      </p:sp>
      <p:sp>
        <p:nvSpPr>
          <p:cNvPr id="14" name="object 12">
            <a:extLst>
              <a:ext uri="{FF2B5EF4-FFF2-40B4-BE49-F238E27FC236}">
                <a16:creationId xmlns:a16="http://schemas.microsoft.com/office/drawing/2014/main" id="{D259D179-425C-4436-8172-F85D1E884452}"/>
              </a:ext>
            </a:extLst>
          </p:cNvPr>
          <p:cNvSpPr/>
          <p:nvPr/>
        </p:nvSpPr>
        <p:spPr>
          <a:xfrm>
            <a:off x="8945116" y="4211574"/>
            <a:ext cx="1141475" cy="650748"/>
          </a:xfrm>
          <a:prstGeom prst="rect">
            <a:avLst/>
          </a:prstGeom>
          <a:blipFill>
            <a:blip r:embed="rId3" cstate="print"/>
            <a:stretch>
              <a:fillRect/>
            </a:stretch>
          </a:blipFill>
        </p:spPr>
        <p:txBody>
          <a:bodyPr wrap="square" lIns="0" tIns="0" rIns="0" bIns="0" rtlCol="0" anchor="ctr"/>
          <a:lstStyle/>
          <a:p>
            <a:r>
              <a:rPr lang="en-GB" dirty="0">
                <a:solidFill>
                  <a:schemeClr val="bg1"/>
                </a:solidFill>
              </a:rPr>
              <a:t>Container B</a:t>
            </a:r>
            <a:endParaRPr dirty="0">
              <a:solidFill>
                <a:schemeClr val="bg1"/>
              </a:solidFill>
            </a:endParaRPr>
          </a:p>
        </p:txBody>
      </p:sp>
      <p:sp>
        <p:nvSpPr>
          <p:cNvPr id="15" name="object 12">
            <a:extLst>
              <a:ext uri="{FF2B5EF4-FFF2-40B4-BE49-F238E27FC236}">
                <a16:creationId xmlns:a16="http://schemas.microsoft.com/office/drawing/2014/main" id="{537EAC20-623B-4DF6-A9AF-74BD6AAFA580}"/>
              </a:ext>
            </a:extLst>
          </p:cNvPr>
          <p:cNvSpPr/>
          <p:nvPr/>
        </p:nvSpPr>
        <p:spPr>
          <a:xfrm>
            <a:off x="8945116" y="5138466"/>
            <a:ext cx="1141475" cy="650748"/>
          </a:xfrm>
          <a:prstGeom prst="rect">
            <a:avLst/>
          </a:prstGeom>
          <a:blipFill>
            <a:blip r:embed="rId3" cstate="print"/>
            <a:stretch>
              <a:fillRect/>
            </a:stretch>
          </a:blipFill>
        </p:spPr>
        <p:txBody>
          <a:bodyPr wrap="square" lIns="0" tIns="0" rIns="0" bIns="0" rtlCol="0" anchor="ctr"/>
          <a:lstStyle/>
          <a:p>
            <a:r>
              <a:rPr lang="en-GB" dirty="0">
                <a:solidFill>
                  <a:schemeClr val="bg1"/>
                </a:solidFill>
              </a:rPr>
              <a:t>Container C</a:t>
            </a:r>
            <a:endParaRPr dirty="0">
              <a:solidFill>
                <a:schemeClr val="bg1"/>
              </a:solidFill>
            </a:endParaRPr>
          </a:p>
        </p:txBody>
      </p:sp>
      <p:sp>
        <p:nvSpPr>
          <p:cNvPr id="16" name="TextBox 15">
            <a:extLst>
              <a:ext uri="{FF2B5EF4-FFF2-40B4-BE49-F238E27FC236}">
                <a16:creationId xmlns:a16="http://schemas.microsoft.com/office/drawing/2014/main" id="{28DAC0A1-52BC-4FD3-A875-2A74096E909A}"/>
              </a:ext>
            </a:extLst>
          </p:cNvPr>
          <p:cNvSpPr txBox="1"/>
          <p:nvPr/>
        </p:nvSpPr>
        <p:spPr>
          <a:xfrm>
            <a:off x="8305800" y="2261627"/>
            <a:ext cx="2667000" cy="338554"/>
          </a:xfrm>
          <a:prstGeom prst="rect">
            <a:avLst/>
          </a:prstGeom>
          <a:noFill/>
        </p:spPr>
        <p:txBody>
          <a:bodyPr wrap="square" rtlCol="0">
            <a:spAutoFit/>
          </a:bodyPr>
          <a:lstStyle/>
          <a:p>
            <a:r>
              <a:rPr lang="en-GB" sz="1600" b="1" dirty="0">
                <a:solidFill>
                  <a:schemeClr val="bg1"/>
                </a:solidFill>
              </a:rPr>
              <a:t>my-pod-74f69c65cf-vwqwl</a:t>
            </a:r>
          </a:p>
        </p:txBody>
      </p:sp>
      <p:sp>
        <p:nvSpPr>
          <p:cNvPr id="17" name="TextBox 16">
            <a:extLst>
              <a:ext uri="{FF2B5EF4-FFF2-40B4-BE49-F238E27FC236}">
                <a16:creationId xmlns:a16="http://schemas.microsoft.com/office/drawing/2014/main" id="{0A9FA13D-EEAB-437E-9648-0199577F6AEE}"/>
              </a:ext>
            </a:extLst>
          </p:cNvPr>
          <p:cNvSpPr txBox="1"/>
          <p:nvPr/>
        </p:nvSpPr>
        <p:spPr>
          <a:xfrm>
            <a:off x="8153400" y="2717693"/>
            <a:ext cx="2667000" cy="338554"/>
          </a:xfrm>
          <a:prstGeom prst="rect">
            <a:avLst/>
          </a:prstGeom>
          <a:noFill/>
        </p:spPr>
        <p:txBody>
          <a:bodyPr wrap="square" rtlCol="0">
            <a:spAutoFit/>
          </a:bodyPr>
          <a:lstStyle/>
          <a:p>
            <a:pPr algn="ctr"/>
            <a:r>
              <a:rPr lang="en-GB" sz="1600" b="1" dirty="0">
                <a:solidFill>
                  <a:schemeClr val="bg1"/>
                </a:solidFill>
              </a:rPr>
              <a:t>10.42.2.4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80119" y="3008249"/>
            <a:ext cx="3323844" cy="238810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434399" y="2982342"/>
            <a:ext cx="1534667" cy="59893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539555" y="3047873"/>
            <a:ext cx="3204972" cy="227076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602038" y="3422777"/>
            <a:ext cx="3080004" cy="185166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556319" y="3396869"/>
            <a:ext cx="1403603" cy="598932"/>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661475" y="3462401"/>
            <a:ext cx="2961132" cy="173431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725482" y="3828162"/>
            <a:ext cx="2843784" cy="1313688"/>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679762" y="3802254"/>
            <a:ext cx="1235964" cy="598932"/>
          </a:xfrm>
          <a:prstGeom prst="rect">
            <a:avLst/>
          </a:prstGeom>
          <a:blipFill>
            <a:blip r:embed="rId9" cstate="print"/>
            <a:stretch>
              <a:fillRect/>
            </a:stretch>
          </a:blipFill>
        </p:spPr>
        <p:txBody>
          <a:bodyPr wrap="square" lIns="0" tIns="0" rIns="0" bIns="0" rtlCol="0"/>
          <a:lstStyle/>
          <a:p>
            <a:endParaRPr/>
          </a:p>
        </p:txBody>
      </p:sp>
      <p:sp>
        <p:nvSpPr>
          <p:cNvPr id="10" name="object 10"/>
          <p:cNvSpPr/>
          <p:nvPr/>
        </p:nvSpPr>
        <p:spPr>
          <a:xfrm>
            <a:off x="2784919" y="3867786"/>
            <a:ext cx="2724912" cy="1196339"/>
          </a:xfrm>
          <a:prstGeom prst="rect">
            <a:avLst/>
          </a:prstGeom>
          <a:blipFill>
            <a:blip r:embed="rId10"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916939" y="609981"/>
            <a:ext cx="7678420" cy="696595"/>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Abstractions </a:t>
            </a:r>
            <a:r>
              <a:rPr sz="4400" b="0" dirty="0">
                <a:latin typeface="Calibri Light"/>
                <a:cs typeface="Calibri Light"/>
              </a:rPr>
              <a:t>(1) - </a:t>
            </a:r>
            <a:r>
              <a:rPr sz="4400" b="0" spc="-40" dirty="0">
                <a:latin typeface="Calibri Light"/>
                <a:cs typeface="Calibri Light"/>
              </a:rPr>
              <a:t>“Boxes </a:t>
            </a:r>
            <a:r>
              <a:rPr sz="4400" b="0" dirty="0">
                <a:latin typeface="Calibri Light"/>
                <a:cs typeface="Calibri Light"/>
              </a:rPr>
              <a:t>in</a:t>
            </a:r>
            <a:r>
              <a:rPr sz="4400" b="0" spc="10" dirty="0">
                <a:latin typeface="Calibri Light"/>
                <a:cs typeface="Calibri Light"/>
              </a:rPr>
              <a:t> </a:t>
            </a:r>
            <a:r>
              <a:rPr sz="4400" b="0" spc="-40" dirty="0">
                <a:latin typeface="Calibri Light"/>
                <a:cs typeface="Calibri Light"/>
              </a:rPr>
              <a:t>boxes”</a:t>
            </a:r>
            <a:endParaRPr sz="4400">
              <a:latin typeface="Calibri Light"/>
              <a:cs typeface="Calibri Light"/>
            </a:endParaRPr>
          </a:p>
        </p:txBody>
      </p:sp>
      <p:sp>
        <p:nvSpPr>
          <p:cNvPr id="12" name="object 12"/>
          <p:cNvSpPr/>
          <p:nvPr/>
        </p:nvSpPr>
        <p:spPr>
          <a:xfrm>
            <a:off x="2885502" y="4233545"/>
            <a:ext cx="1260348" cy="768095"/>
          </a:xfrm>
          <a:prstGeom prst="rect">
            <a:avLst/>
          </a:prstGeom>
          <a:blipFill>
            <a:blip r:embed="rId11" cstate="print"/>
            <a:stretch>
              <a:fillRect/>
            </a:stretch>
          </a:blipFill>
        </p:spPr>
        <p:txBody>
          <a:bodyPr wrap="square" lIns="0" tIns="0" rIns="0" bIns="0" rtlCol="0"/>
          <a:lstStyle/>
          <a:p>
            <a:endParaRPr/>
          </a:p>
        </p:txBody>
      </p:sp>
      <p:sp>
        <p:nvSpPr>
          <p:cNvPr id="13" name="object 13"/>
          <p:cNvSpPr/>
          <p:nvPr/>
        </p:nvSpPr>
        <p:spPr>
          <a:xfrm>
            <a:off x="2862643" y="4213733"/>
            <a:ext cx="1303020" cy="873252"/>
          </a:xfrm>
          <a:prstGeom prst="rect">
            <a:avLst/>
          </a:prstGeom>
          <a:blipFill>
            <a:blip r:embed="rId12" cstate="print"/>
            <a:stretch>
              <a:fillRect/>
            </a:stretch>
          </a:blipFill>
        </p:spPr>
        <p:txBody>
          <a:bodyPr wrap="square" lIns="0" tIns="0" rIns="0" bIns="0" rtlCol="0"/>
          <a:lstStyle/>
          <a:p>
            <a:endParaRPr/>
          </a:p>
        </p:txBody>
      </p:sp>
      <p:sp>
        <p:nvSpPr>
          <p:cNvPr id="14" name="object 14"/>
          <p:cNvSpPr/>
          <p:nvPr/>
        </p:nvSpPr>
        <p:spPr>
          <a:xfrm>
            <a:off x="2944938" y="4273169"/>
            <a:ext cx="1141476" cy="650748"/>
          </a:xfrm>
          <a:prstGeom prst="rect">
            <a:avLst/>
          </a:prstGeom>
          <a:blipFill>
            <a:blip r:embed="rId13" cstate="print"/>
            <a:stretch>
              <a:fillRect/>
            </a:stretch>
          </a:blipFill>
        </p:spPr>
        <p:txBody>
          <a:bodyPr wrap="square" lIns="0" tIns="0" rIns="0" bIns="0" rtlCol="0"/>
          <a:lstStyle/>
          <a:p>
            <a:endParaRPr/>
          </a:p>
        </p:txBody>
      </p:sp>
      <p:sp>
        <p:nvSpPr>
          <p:cNvPr id="15" name="object 15"/>
          <p:cNvSpPr txBox="1"/>
          <p:nvPr/>
        </p:nvSpPr>
        <p:spPr>
          <a:xfrm>
            <a:off x="2618930" y="2925318"/>
            <a:ext cx="1363980" cy="1946275"/>
          </a:xfrm>
          <a:prstGeom prst="rect">
            <a:avLst/>
          </a:prstGeom>
        </p:spPr>
        <p:txBody>
          <a:bodyPr vert="horz" wrap="square" lIns="0" tIns="17145" rIns="0" bIns="0" rtlCol="0">
            <a:spAutoFit/>
          </a:bodyPr>
          <a:lstStyle/>
          <a:p>
            <a:pPr marL="135255" marR="201930" indent="-122555" algn="just">
              <a:lnSpc>
                <a:spcPct val="149500"/>
              </a:lnSpc>
              <a:spcBef>
                <a:spcPts val="135"/>
              </a:spcBef>
            </a:pPr>
            <a:r>
              <a:rPr sz="1800" spc="-5" dirty="0">
                <a:solidFill>
                  <a:srgbClr val="FFFFFF"/>
                </a:solidFill>
                <a:latin typeface="Calibri"/>
                <a:cs typeface="Calibri"/>
              </a:rPr>
              <a:t>Depl</a:t>
            </a:r>
            <a:r>
              <a:rPr sz="1800" spc="-15" dirty="0">
                <a:solidFill>
                  <a:srgbClr val="FFFFFF"/>
                </a:solidFill>
                <a:latin typeface="Calibri"/>
                <a:cs typeface="Calibri"/>
              </a:rPr>
              <a:t>o</a:t>
            </a:r>
            <a:r>
              <a:rPr sz="1800" dirty="0">
                <a:solidFill>
                  <a:srgbClr val="FFFFFF"/>
                </a:solidFill>
                <a:latin typeface="Calibri"/>
                <a:cs typeface="Calibri"/>
              </a:rPr>
              <a:t>yme</a:t>
            </a:r>
            <a:r>
              <a:rPr sz="1800" spc="-10" dirty="0">
                <a:solidFill>
                  <a:srgbClr val="FFFFFF"/>
                </a:solidFill>
                <a:latin typeface="Calibri"/>
                <a:cs typeface="Calibri"/>
              </a:rPr>
              <a:t>n</a:t>
            </a:r>
            <a:r>
              <a:rPr sz="1800" dirty="0">
                <a:solidFill>
                  <a:srgbClr val="FFFFFF"/>
                </a:solidFill>
                <a:latin typeface="Calibri"/>
                <a:cs typeface="Calibri"/>
              </a:rPr>
              <a:t>t  </a:t>
            </a:r>
            <a:r>
              <a:rPr sz="1800" spc="-10" dirty="0">
                <a:solidFill>
                  <a:srgbClr val="FFFFFF"/>
                </a:solidFill>
                <a:latin typeface="Calibri"/>
                <a:cs typeface="Calibri"/>
              </a:rPr>
              <a:t>Replica </a:t>
            </a:r>
            <a:r>
              <a:rPr sz="1800" spc="-5" dirty="0">
                <a:solidFill>
                  <a:srgbClr val="FFFFFF"/>
                </a:solidFill>
                <a:latin typeface="Calibri"/>
                <a:cs typeface="Calibri"/>
              </a:rPr>
              <a:t>Set  </a:t>
            </a:r>
            <a:r>
              <a:rPr sz="1800" spc="-20" dirty="0">
                <a:solidFill>
                  <a:srgbClr val="FFFFFF"/>
                </a:solidFill>
                <a:latin typeface="Calibri"/>
                <a:cs typeface="Calibri"/>
              </a:rPr>
              <a:t>Pod</a:t>
            </a:r>
            <a:r>
              <a:rPr sz="1800" spc="-10" dirty="0">
                <a:solidFill>
                  <a:srgbClr val="FFFFFF"/>
                </a:solidFill>
                <a:latin typeface="Calibri"/>
                <a:cs typeface="Calibri"/>
              </a:rPr>
              <a:t> </a:t>
            </a:r>
            <a:r>
              <a:rPr sz="1800" spc="-5" dirty="0">
                <a:solidFill>
                  <a:srgbClr val="FFFFFF"/>
                </a:solidFill>
                <a:latin typeface="Calibri"/>
                <a:cs typeface="Calibri"/>
              </a:rPr>
              <a:t>Spec</a:t>
            </a:r>
            <a:endParaRPr sz="1800">
              <a:latin typeface="Calibri"/>
              <a:cs typeface="Calibri"/>
            </a:endParaRPr>
          </a:p>
          <a:p>
            <a:pPr marL="678815" marR="5080" indent="-238125">
              <a:lnSpc>
                <a:spcPct val="100000"/>
              </a:lnSpc>
              <a:spcBef>
                <a:spcPts val="1075"/>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a:t>
            </a:r>
            <a:r>
              <a:rPr sz="1800" spc="-5" dirty="0">
                <a:solidFill>
                  <a:srgbClr val="FFFFFF"/>
                </a:solidFill>
                <a:latin typeface="Calibri"/>
                <a:cs typeface="Calibri"/>
              </a:rPr>
              <a:t>Spec</a:t>
            </a:r>
            <a:endParaRPr sz="1800">
              <a:latin typeface="Calibri"/>
              <a:cs typeface="Calibri"/>
            </a:endParaRPr>
          </a:p>
        </p:txBody>
      </p:sp>
      <p:sp>
        <p:nvSpPr>
          <p:cNvPr id="16" name="object 16"/>
          <p:cNvSpPr/>
          <p:nvPr/>
        </p:nvSpPr>
        <p:spPr>
          <a:xfrm>
            <a:off x="4159567" y="4233545"/>
            <a:ext cx="1260348" cy="768095"/>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4136706" y="4213733"/>
            <a:ext cx="1303019" cy="873252"/>
          </a:xfrm>
          <a:prstGeom prst="rect">
            <a:avLst/>
          </a:prstGeom>
          <a:blipFill>
            <a:blip r:embed="rId14" cstate="print"/>
            <a:stretch>
              <a:fillRect/>
            </a:stretch>
          </a:blipFill>
        </p:spPr>
        <p:txBody>
          <a:bodyPr wrap="square" lIns="0" tIns="0" rIns="0" bIns="0" rtlCol="0"/>
          <a:lstStyle/>
          <a:p>
            <a:endParaRPr/>
          </a:p>
        </p:txBody>
      </p:sp>
      <p:sp>
        <p:nvSpPr>
          <p:cNvPr id="18" name="object 18"/>
          <p:cNvSpPr/>
          <p:nvPr/>
        </p:nvSpPr>
        <p:spPr>
          <a:xfrm>
            <a:off x="4219002" y="4273169"/>
            <a:ext cx="1141476" cy="650748"/>
          </a:xfrm>
          <a:prstGeom prst="rect">
            <a:avLst/>
          </a:prstGeom>
          <a:blipFill>
            <a:blip r:embed="rId15" cstate="print"/>
            <a:stretch>
              <a:fillRect/>
            </a:stretch>
          </a:blipFill>
        </p:spPr>
        <p:txBody>
          <a:bodyPr wrap="square" lIns="0" tIns="0" rIns="0" bIns="0" rtlCol="0"/>
          <a:lstStyle/>
          <a:p>
            <a:endParaRPr/>
          </a:p>
        </p:txBody>
      </p:sp>
      <p:sp>
        <p:nvSpPr>
          <p:cNvPr id="19" name="object 19"/>
          <p:cNvSpPr txBox="1"/>
          <p:nvPr/>
        </p:nvSpPr>
        <p:spPr>
          <a:xfrm>
            <a:off x="4321873" y="4296792"/>
            <a:ext cx="935355" cy="574675"/>
          </a:xfrm>
          <a:prstGeom prst="rect">
            <a:avLst/>
          </a:prstGeom>
        </p:spPr>
        <p:txBody>
          <a:bodyPr vert="horz" wrap="square" lIns="0" tIns="12700" rIns="0" bIns="0" rtlCol="0">
            <a:spAutoFit/>
          </a:bodyPr>
          <a:lstStyle/>
          <a:p>
            <a:pPr marL="250190" marR="5080" indent="-238125">
              <a:lnSpc>
                <a:spcPct val="100000"/>
              </a:lnSpc>
              <a:spcBef>
                <a:spcPts val="100"/>
              </a:spcBef>
            </a:pPr>
            <a:r>
              <a:rPr sz="1800" spc="-5" dirty="0">
                <a:solidFill>
                  <a:srgbClr val="FFFFFF"/>
                </a:solidFill>
                <a:latin typeface="Calibri"/>
                <a:cs typeface="Calibri"/>
              </a:rPr>
              <a:t>Co</a:t>
            </a:r>
            <a:r>
              <a:rPr sz="1800" spc="-10"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ainer  </a:t>
            </a:r>
            <a:r>
              <a:rPr sz="1800" spc="-5" dirty="0">
                <a:solidFill>
                  <a:srgbClr val="FFFFFF"/>
                </a:solidFill>
                <a:latin typeface="Calibri"/>
                <a:cs typeface="Calibri"/>
              </a:rPr>
              <a:t>Spec</a:t>
            </a:r>
            <a:endParaRPr sz="1800">
              <a:latin typeface="Calibri"/>
              <a:cs typeface="Calibri"/>
            </a:endParaRPr>
          </a:p>
        </p:txBody>
      </p:sp>
      <p:sp>
        <p:nvSpPr>
          <p:cNvPr id="20" name="object 20"/>
          <p:cNvSpPr txBox="1"/>
          <p:nvPr/>
        </p:nvSpPr>
        <p:spPr>
          <a:xfrm>
            <a:off x="2618930" y="5621097"/>
            <a:ext cx="2096135" cy="848360"/>
          </a:xfrm>
          <a:prstGeom prst="rect">
            <a:avLst/>
          </a:prstGeom>
        </p:spPr>
        <p:txBody>
          <a:bodyPr vert="horz" wrap="square" lIns="0" tIns="12700" rIns="0" bIns="0" rtlCol="0">
            <a:spAutoFit/>
          </a:bodyPr>
          <a:lstStyle/>
          <a:p>
            <a:pPr marL="12700" marR="5080">
              <a:lnSpc>
                <a:spcPct val="100000"/>
              </a:lnSpc>
              <a:spcBef>
                <a:spcPts val="100"/>
              </a:spcBef>
            </a:pPr>
            <a:r>
              <a:rPr sz="1800" spc="-15" dirty="0">
                <a:latin typeface="Calibri"/>
                <a:cs typeface="Calibri"/>
              </a:rPr>
              <a:t>Docker </a:t>
            </a:r>
            <a:r>
              <a:rPr sz="1800" spc="-5" dirty="0">
                <a:latin typeface="Calibri"/>
                <a:cs typeface="Calibri"/>
              </a:rPr>
              <a:t>image  </a:t>
            </a:r>
            <a:r>
              <a:rPr sz="1800" spc="-10" dirty="0">
                <a:latin typeface="Calibri"/>
                <a:cs typeface="Calibri"/>
              </a:rPr>
              <a:t>Environment</a:t>
            </a:r>
            <a:r>
              <a:rPr sz="1800" spc="-65" dirty="0">
                <a:latin typeface="Calibri"/>
                <a:cs typeface="Calibri"/>
              </a:rPr>
              <a:t> </a:t>
            </a:r>
            <a:r>
              <a:rPr sz="1800" spc="-5" dirty="0">
                <a:latin typeface="Calibri"/>
                <a:cs typeface="Calibri"/>
              </a:rPr>
              <a:t>variables  </a:t>
            </a:r>
            <a:r>
              <a:rPr sz="1800" spc="-15" dirty="0">
                <a:latin typeface="Calibri"/>
                <a:cs typeface="Calibri"/>
              </a:rPr>
              <a:t>Storage </a:t>
            </a:r>
            <a:r>
              <a:rPr sz="1800" spc="-5" dirty="0">
                <a:latin typeface="Calibri"/>
                <a:cs typeface="Calibri"/>
              </a:rPr>
              <a:t>Claims</a:t>
            </a:r>
            <a:endParaRPr sz="1800" dirty="0">
              <a:latin typeface="Calibri"/>
              <a:cs typeface="Calibri"/>
            </a:endParaRPr>
          </a:p>
        </p:txBody>
      </p:sp>
      <p:sp>
        <p:nvSpPr>
          <p:cNvPr id="21" name="object 21"/>
          <p:cNvSpPr/>
          <p:nvPr/>
        </p:nvSpPr>
        <p:spPr>
          <a:xfrm>
            <a:off x="3032695" y="4856862"/>
            <a:ext cx="228600" cy="747395"/>
          </a:xfrm>
          <a:custGeom>
            <a:avLst/>
            <a:gdLst/>
            <a:ahLst/>
            <a:cxnLst/>
            <a:rect l="l" t="t" r="r" b="b"/>
            <a:pathLst>
              <a:path w="228600" h="747395">
                <a:moveTo>
                  <a:pt x="76080" y="225764"/>
                </a:moveTo>
                <a:lnTo>
                  <a:pt x="43434" y="742314"/>
                </a:lnTo>
                <a:lnTo>
                  <a:pt x="119380" y="747115"/>
                </a:lnTo>
                <a:lnTo>
                  <a:pt x="152147" y="230547"/>
                </a:lnTo>
                <a:lnTo>
                  <a:pt x="76080" y="225764"/>
                </a:lnTo>
                <a:close/>
              </a:path>
              <a:path w="228600" h="747395">
                <a:moveTo>
                  <a:pt x="208043" y="187705"/>
                </a:moveTo>
                <a:lnTo>
                  <a:pt x="78486" y="187705"/>
                </a:lnTo>
                <a:lnTo>
                  <a:pt x="154559" y="192531"/>
                </a:lnTo>
                <a:lnTo>
                  <a:pt x="152147" y="230547"/>
                </a:lnTo>
                <a:lnTo>
                  <a:pt x="228219" y="235330"/>
                </a:lnTo>
                <a:lnTo>
                  <a:pt x="208043" y="187705"/>
                </a:lnTo>
                <a:close/>
              </a:path>
              <a:path w="228600" h="747395">
                <a:moveTo>
                  <a:pt x="78486" y="187705"/>
                </a:moveTo>
                <a:lnTo>
                  <a:pt x="76080" y="225764"/>
                </a:lnTo>
                <a:lnTo>
                  <a:pt x="152147" y="230547"/>
                </a:lnTo>
                <a:lnTo>
                  <a:pt x="154559" y="192531"/>
                </a:lnTo>
                <a:lnTo>
                  <a:pt x="78486" y="187705"/>
                </a:lnTo>
                <a:close/>
              </a:path>
              <a:path w="228600" h="747395">
                <a:moveTo>
                  <a:pt x="128524" y="0"/>
                </a:moveTo>
                <a:lnTo>
                  <a:pt x="0" y="220979"/>
                </a:lnTo>
                <a:lnTo>
                  <a:pt x="76080" y="225764"/>
                </a:lnTo>
                <a:lnTo>
                  <a:pt x="78486" y="187705"/>
                </a:lnTo>
                <a:lnTo>
                  <a:pt x="208043" y="187705"/>
                </a:lnTo>
                <a:lnTo>
                  <a:pt x="128524" y="0"/>
                </a:lnTo>
                <a:close/>
              </a:path>
            </a:pathLst>
          </a:custGeom>
          <a:solidFill>
            <a:srgbClr val="2955F3">
              <a:alpha val="50195"/>
            </a:srgbClr>
          </a:solidFill>
        </p:spPr>
        <p:txBody>
          <a:bodyPr wrap="square" lIns="0" tIns="0" rIns="0" bIns="0" rtlCol="0"/>
          <a:lstStyle/>
          <a:p>
            <a:endParaRPr/>
          </a:p>
        </p:txBody>
      </p:sp>
      <p:sp>
        <p:nvSpPr>
          <p:cNvPr id="22" name="object 22"/>
          <p:cNvSpPr txBox="1"/>
          <p:nvPr/>
        </p:nvSpPr>
        <p:spPr>
          <a:xfrm>
            <a:off x="310958" y="4161663"/>
            <a:ext cx="132270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Node</a:t>
            </a:r>
            <a:r>
              <a:rPr sz="1800" spc="-75" dirty="0">
                <a:latin typeface="Calibri"/>
                <a:cs typeface="Calibri"/>
              </a:rPr>
              <a:t> </a:t>
            </a:r>
            <a:r>
              <a:rPr sz="1800" spc="-5" dirty="0">
                <a:latin typeface="Calibri"/>
                <a:cs typeface="Calibri"/>
              </a:rPr>
              <a:t>selector  Service</a:t>
            </a:r>
            <a:r>
              <a:rPr sz="1800" spc="-15" dirty="0">
                <a:latin typeface="Calibri"/>
                <a:cs typeface="Calibri"/>
              </a:rPr>
              <a:t> </a:t>
            </a:r>
            <a:r>
              <a:rPr sz="1800" spc="-5" dirty="0">
                <a:latin typeface="Calibri"/>
                <a:cs typeface="Calibri"/>
              </a:rPr>
              <a:t>labels</a:t>
            </a:r>
            <a:endParaRPr sz="1800">
              <a:latin typeface="Calibri"/>
              <a:cs typeface="Calibri"/>
            </a:endParaRPr>
          </a:p>
        </p:txBody>
      </p:sp>
      <p:sp>
        <p:nvSpPr>
          <p:cNvPr id="23" name="object 23"/>
          <p:cNvSpPr/>
          <p:nvPr/>
        </p:nvSpPr>
        <p:spPr>
          <a:xfrm>
            <a:off x="1717864" y="4161029"/>
            <a:ext cx="1151890" cy="342900"/>
          </a:xfrm>
          <a:custGeom>
            <a:avLst/>
            <a:gdLst/>
            <a:ahLst/>
            <a:cxnLst/>
            <a:rect l="l" t="t" r="r" b="b"/>
            <a:pathLst>
              <a:path w="1151889" h="342900">
                <a:moveTo>
                  <a:pt x="919953" y="74629"/>
                </a:moveTo>
                <a:lnTo>
                  <a:pt x="0" y="267969"/>
                </a:lnTo>
                <a:lnTo>
                  <a:pt x="15748" y="342519"/>
                </a:lnTo>
                <a:lnTo>
                  <a:pt x="935652" y="149188"/>
                </a:lnTo>
                <a:lnTo>
                  <a:pt x="919953" y="74629"/>
                </a:lnTo>
                <a:close/>
              </a:path>
              <a:path w="1151889" h="342900">
                <a:moveTo>
                  <a:pt x="1149109" y="66801"/>
                </a:moveTo>
                <a:lnTo>
                  <a:pt x="957199" y="66801"/>
                </a:lnTo>
                <a:lnTo>
                  <a:pt x="972947" y="141350"/>
                </a:lnTo>
                <a:lnTo>
                  <a:pt x="935652" y="149188"/>
                </a:lnTo>
                <a:lnTo>
                  <a:pt x="951356" y="223774"/>
                </a:lnTo>
                <a:lnTo>
                  <a:pt x="1149109" y="66801"/>
                </a:lnTo>
                <a:close/>
              </a:path>
              <a:path w="1151889" h="342900">
                <a:moveTo>
                  <a:pt x="957199" y="66801"/>
                </a:moveTo>
                <a:lnTo>
                  <a:pt x="919953" y="74629"/>
                </a:lnTo>
                <a:lnTo>
                  <a:pt x="935652" y="149188"/>
                </a:lnTo>
                <a:lnTo>
                  <a:pt x="972947" y="141350"/>
                </a:lnTo>
                <a:lnTo>
                  <a:pt x="957199" y="66801"/>
                </a:lnTo>
                <a:close/>
              </a:path>
              <a:path w="1151889" h="342900">
                <a:moveTo>
                  <a:pt x="904239" y="0"/>
                </a:moveTo>
                <a:lnTo>
                  <a:pt x="919953" y="74629"/>
                </a:lnTo>
                <a:lnTo>
                  <a:pt x="957199" y="66801"/>
                </a:lnTo>
                <a:lnTo>
                  <a:pt x="1149109" y="66801"/>
                </a:lnTo>
                <a:lnTo>
                  <a:pt x="1151509" y="64897"/>
                </a:lnTo>
                <a:lnTo>
                  <a:pt x="904239" y="0"/>
                </a:lnTo>
                <a:close/>
              </a:path>
            </a:pathLst>
          </a:custGeom>
          <a:solidFill>
            <a:srgbClr val="2955F3">
              <a:alpha val="50195"/>
            </a:srgbClr>
          </a:solidFill>
        </p:spPr>
        <p:txBody>
          <a:bodyPr wrap="square" lIns="0" tIns="0" rIns="0" bIns="0" rtlCol="0"/>
          <a:lstStyle/>
          <a:p>
            <a:endParaRPr/>
          </a:p>
        </p:txBody>
      </p:sp>
      <p:sp>
        <p:nvSpPr>
          <p:cNvPr id="24" name="object 24"/>
          <p:cNvSpPr txBox="1"/>
          <p:nvPr/>
        </p:nvSpPr>
        <p:spPr>
          <a:xfrm>
            <a:off x="6304597" y="3720720"/>
            <a:ext cx="26650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How many </a:t>
            </a:r>
            <a:r>
              <a:rPr sz="1800" spc="-15" dirty="0">
                <a:latin typeface="Calibri"/>
                <a:cs typeface="Calibri"/>
              </a:rPr>
              <a:t>Pods </a:t>
            </a:r>
            <a:r>
              <a:rPr sz="1800" spc="-5" dirty="0">
                <a:latin typeface="Calibri"/>
                <a:cs typeface="Calibri"/>
              </a:rPr>
              <a:t>should</a:t>
            </a:r>
            <a:r>
              <a:rPr sz="1800" dirty="0">
                <a:latin typeface="Calibri"/>
                <a:cs typeface="Calibri"/>
              </a:rPr>
              <a:t> run?</a:t>
            </a:r>
            <a:endParaRPr sz="1800">
              <a:latin typeface="Calibri"/>
              <a:cs typeface="Calibri"/>
            </a:endParaRPr>
          </a:p>
        </p:txBody>
      </p:sp>
      <p:sp>
        <p:nvSpPr>
          <p:cNvPr id="25" name="object 25"/>
          <p:cNvSpPr/>
          <p:nvPr/>
        </p:nvSpPr>
        <p:spPr>
          <a:xfrm>
            <a:off x="5462586" y="3642614"/>
            <a:ext cx="772160" cy="281940"/>
          </a:xfrm>
          <a:custGeom>
            <a:avLst/>
            <a:gdLst/>
            <a:ahLst/>
            <a:cxnLst/>
            <a:rect l="l" t="t" r="r" b="b"/>
            <a:pathLst>
              <a:path w="772159" h="281939">
                <a:moveTo>
                  <a:pt x="231022" y="73916"/>
                </a:moveTo>
                <a:lnTo>
                  <a:pt x="212715" y="147952"/>
                </a:lnTo>
                <a:lnTo>
                  <a:pt x="753745" y="281813"/>
                </a:lnTo>
                <a:lnTo>
                  <a:pt x="772032" y="207771"/>
                </a:lnTo>
                <a:lnTo>
                  <a:pt x="231022" y="73916"/>
                </a:lnTo>
                <a:close/>
              </a:path>
              <a:path w="772159" h="281939">
                <a:moveTo>
                  <a:pt x="249300" y="0"/>
                </a:moveTo>
                <a:lnTo>
                  <a:pt x="0" y="56006"/>
                </a:lnTo>
                <a:lnTo>
                  <a:pt x="194436" y="221869"/>
                </a:lnTo>
                <a:lnTo>
                  <a:pt x="212715" y="147952"/>
                </a:lnTo>
                <a:lnTo>
                  <a:pt x="175768" y="138811"/>
                </a:lnTo>
                <a:lnTo>
                  <a:pt x="194055" y="64769"/>
                </a:lnTo>
                <a:lnTo>
                  <a:pt x="233284" y="64769"/>
                </a:lnTo>
                <a:lnTo>
                  <a:pt x="249300" y="0"/>
                </a:lnTo>
                <a:close/>
              </a:path>
              <a:path w="772159" h="281939">
                <a:moveTo>
                  <a:pt x="194055" y="64769"/>
                </a:moveTo>
                <a:lnTo>
                  <a:pt x="175768" y="138811"/>
                </a:lnTo>
                <a:lnTo>
                  <a:pt x="212715" y="147952"/>
                </a:lnTo>
                <a:lnTo>
                  <a:pt x="231022" y="73916"/>
                </a:lnTo>
                <a:lnTo>
                  <a:pt x="194055" y="64769"/>
                </a:lnTo>
                <a:close/>
              </a:path>
              <a:path w="772159" h="281939">
                <a:moveTo>
                  <a:pt x="233284" y="64769"/>
                </a:moveTo>
                <a:lnTo>
                  <a:pt x="194055" y="64769"/>
                </a:lnTo>
                <a:lnTo>
                  <a:pt x="231022" y="73916"/>
                </a:lnTo>
                <a:lnTo>
                  <a:pt x="233284" y="64769"/>
                </a:lnTo>
                <a:close/>
              </a:path>
            </a:pathLst>
          </a:custGeom>
          <a:solidFill>
            <a:srgbClr val="2955F3">
              <a:alpha val="50195"/>
            </a:srgbClr>
          </a:solidFill>
        </p:spPr>
        <p:txBody>
          <a:bodyPr wrap="square" lIns="0" tIns="0" rIns="0" bIns="0" rtlCol="0"/>
          <a:lstStyle/>
          <a:p>
            <a:endParaRPr/>
          </a:p>
        </p:txBody>
      </p:sp>
      <p:sp>
        <p:nvSpPr>
          <p:cNvPr id="26" name="object 26"/>
          <p:cNvSpPr txBox="1"/>
          <p:nvPr/>
        </p:nvSpPr>
        <p:spPr>
          <a:xfrm>
            <a:off x="3497896" y="1981200"/>
            <a:ext cx="2516505" cy="574040"/>
          </a:xfrm>
          <a:prstGeom prst="rect">
            <a:avLst/>
          </a:prstGeom>
        </p:spPr>
        <p:txBody>
          <a:bodyPr vert="horz" wrap="square" lIns="0" tIns="12700" rIns="0" bIns="0" rtlCol="0">
            <a:spAutoFit/>
          </a:bodyPr>
          <a:lstStyle/>
          <a:p>
            <a:pPr marL="12700" marR="5080">
              <a:lnSpc>
                <a:spcPct val="100000"/>
              </a:lnSpc>
              <a:spcBef>
                <a:spcPts val="100"/>
              </a:spcBef>
            </a:pPr>
            <a:r>
              <a:rPr sz="1800" spc="-10" dirty="0">
                <a:latin typeface="Calibri"/>
                <a:cs typeface="Calibri"/>
              </a:rPr>
              <a:t>How are updates </a:t>
            </a:r>
            <a:r>
              <a:rPr sz="1800" spc="-5" dirty="0">
                <a:latin typeface="Calibri"/>
                <a:cs typeface="Calibri"/>
              </a:rPr>
              <a:t>handled?  </a:t>
            </a:r>
            <a:r>
              <a:rPr sz="1800" spc="-10" dirty="0">
                <a:latin typeface="Calibri"/>
                <a:cs typeface="Calibri"/>
              </a:rPr>
              <a:t>Rolling/recreation</a:t>
            </a:r>
            <a:endParaRPr sz="1800">
              <a:latin typeface="Calibri"/>
              <a:cs typeface="Calibri"/>
            </a:endParaRPr>
          </a:p>
        </p:txBody>
      </p:sp>
      <p:sp>
        <p:nvSpPr>
          <p:cNvPr id="27" name="object 27"/>
          <p:cNvSpPr/>
          <p:nvPr/>
        </p:nvSpPr>
        <p:spPr>
          <a:xfrm>
            <a:off x="4314633" y="2600707"/>
            <a:ext cx="227965" cy="588645"/>
          </a:xfrm>
          <a:custGeom>
            <a:avLst/>
            <a:gdLst/>
            <a:ahLst/>
            <a:cxnLst/>
            <a:rect l="l" t="t" r="r" b="b"/>
            <a:pathLst>
              <a:path w="227964" h="588644">
                <a:moveTo>
                  <a:pt x="0" y="350138"/>
                </a:moveTo>
                <a:lnTo>
                  <a:pt x="91821" y="588645"/>
                </a:lnTo>
                <a:lnTo>
                  <a:pt x="208394" y="402717"/>
                </a:lnTo>
                <a:lnTo>
                  <a:pt x="148082" y="402717"/>
                </a:lnTo>
                <a:lnTo>
                  <a:pt x="72262" y="395350"/>
                </a:lnTo>
                <a:lnTo>
                  <a:pt x="75925" y="357468"/>
                </a:lnTo>
                <a:lnTo>
                  <a:pt x="0" y="350138"/>
                </a:lnTo>
                <a:close/>
              </a:path>
              <a:path w="227964" h="588644">
                <a:moveTo>
                  <a:pt x="75925" y="357468"/>
                </a:moveTo>
                <a:lnTo>
                  <a:pt x="72262" y="395350"/>
                </a:lnTo>
                <a:lnTo>
                  <a:pt x="148082" y="402717"/>
                </a:lnTo>
                <a:lnTo>
                  <a:pt x="151749" y="364788"/>
                </a:lnTo>
                <a:lnTo>
                  <a:pt x="75925" y="357468"/>
                </a:lnTo>
                <a:close/>
              </a:path>
              <a:path w="227964" h="588644">
                <a:moveTo>
                  <a:pt x="151749" y="364788"/>
                </a:moveTo>
                <a:lnTo>
                  <a:pt x="148082" y="402717"/>
                </a:lnTo>
                <a:lnTo>
                  <a:pt x="208394" y="402717"/>
                </a:lnTo>
                <a:lnTo>
                  <a:pt x="227584" y="372110"/>
                </a:lnTo>
                <a:lnTo>
                  <a:pt x="151749" y="364788"/>
                </a:lnTo>
                <a:close/>
              </a:path>
              <a:path w="227964" h="588644">
                <a:moveTo>
                  <a:pt x="110490" y="0"/>
                </a:moveTo>
                <a:lnTo>
                  <a:pt x="75925" y="357468"/>
                </a:lnTo>
                <a:lnTo>
                  <a:pt x="151749" y="364788"/>
                </a:lnTo>
                <a:lnTo>
                  <a:pt x="186309" y="7366"/>
                </a:lnTo>
                <a:lnTo>
                  <a:pt x="110490" y="0"/>
                </a:lnTo>
                <a:close/>
              </a:path>
            </a:pathLst>
          </a:custGeom>
          <a:solidFill>
            <a:srgbClr val="2955F3">
              <a:alpha val="50195"/>
            </a:srgbClr>
          </a:solidFill>
        </p:spPr>
        <p:txBody>
          <a:bodyPr wrap="square" lIns="0" tIns="0" rIns="0" bIns="0" rtlCol="0"/>
          <a:lstStyle/>
          <a:p>
            <a:endParaRPr/>
          </a:p>
        </p:txBody>
      </p:sp>
      <p:sp>
        <p:nvSpPr>
          <p:cNvPr id="29" name="TextBox 28">
            <a:extLst>
              <a:ext uri="{FF2B5EF4-FFF2-40B4-BE49-F238E27FC236}">
                <a16:creationId xmlns:a16="http://schemas.microsoft.com/office/drawing/2014/main" id="{75D6EF75-F73B-442E-A3E1-A314B0B45C8D}"/>
              </a:ext>
            </a:extLst>
          </p:cNvPr>
          <p:cNvSpPr txBox="1"/>
          <p:nvPr/>
        </p:nvSpPr>
        <p:spPr>
          <a:xfrm>
            <a:off x="9119719" y="2486211"/>
            <a:ext cx="2919882" cy="3903633"/>
          </a:xfrm>
          <a:prstGeom prst="rect">
            <a:avLst/>
          </a:prstGeom>
          <a:noFill/>
        </p:spPr>
        <p:txBody>
          <a:bodyPr wrap="square" rtlCol="0">
            <a:spAutoFit/>
          </a:bodyPr>
          <a:lstStyle/>
          <a:p>
            <a:pPr marL="12700">
              <a:lnSpc>
                <a:spcPct val="100000"/>
              </a:lnSpc>
              <a:spcBef>
                <a:spcPts val="770"/>
              </a:spcBef>
              <a:tabLst>
                <a:tab pos="241935" algn="l"/>
              </a:tabLst>
            </a:pPr>
            <a:r>
              <a:rPr lang="en-GB" spc="-10" dirty="0">
                <a:cs typeface="Calibri"/>
              </a:rPr>
              <a:t>Pods are created by abstractions:</a:t>
            </a:r>
          </a:p>
          <a:p>
            <a:pPr marL="12700">
              <a:lnSpc>
                <a:spcPct val="100000"/>
              </a:lnSpc>
              <a:spcBef>
                <a:spcPts val="770"/>
              </a:spcBef>
              <a:tabLst>
                <a:tab pos="241935" algn="l"/>
              </a:tabLst>
            </a:pPr>
            <a:endParaRPr lang="en-GB" spc="-10" dirty="0">
              <a:cs typeface="Calibri"/>
            </a:endParaRPr>
          </a:p>
          <a:p>
            <a:pPr marL="241300" indent="-228600">
              <a:lnSpc>
                <a:spcPct val="100000"/>
              </a:lnSpc>
              <a:spcBef>
                <a:spcPts val="770"/>
              </a:spcBef>
              <a:buFont typeface="Arial"/>
              <a:buChar char="•"/>
              <a:tabLst>
                <a:tab pos="241935" algn="l"/>
              </a:tabLst>
            </a:pPr>
            <a:r>
              <a:rPr lang="en-GB" spc="-10" dirty="0">
                <a:cs typeface="Calibri"/>
              </a:rPr>
              <a:t>Deployments (creates a replica set of multiple pods)</a:t>
            </a:r>
          </a:p>
          <a:p>
            <a:pPr marL="241300" indent="-228600">
              <a:lnSpc>
                <a:spcPct val="100000"/>
              </a:lnSpc>
              <a:spcBef>
                <a:spcPts val="770"/>
              </a:spcBef>
              <a:buFont typeface="Arial"/>
              <a:buChar char="•"/>
              <a:tabLst>
                <a:tab pos="241935" algn="l"/>
              </a:tabLst>
            </a:pPr>
            <a:r>
              <a:rPr lang="en-GB" spc="-10" dirty="0">
                <a:cs typeface="Calibri"/>
              </a:rPr>
              <a:t>Jobs (one-off</a:t>
            </a:r>
            <a:r>
              <a:rPr lang="en-GB" spc="15" dirty="0">
                <a:cs typeface="Calibri"/>
              </a:rPr>
              <a:t> </a:t>
            </a:r>
            <a:r>
              <a:rPr lang="en-GB" spc="-20" dirty="0">
                <a:cs typeface="Calibri"/>
              </a:rPr>
              <a:t>containers)</a:t>
            </a:r>
            <a:endParaRPr lang="en-GB" dirty="0">
              <a:cs typeface="Calibri"/>
            </a:endParaRPr>
          </a:p>
          <a:p>
            <a:pPr marL="241300" indent="-228600">
              <a:lnSpc>
                <a:spcPct val="100000"/>
              </a:lnSpc>
              <a:spcBef>
                <a:spcPts val="670"/>
              </a:spcBef>
              <a:buFont typeface="Arial"/>
              <a:buChar char="•"/>
              <a:tabLst>
                <a:tab pos="241935" algn="l"/>
              </a:tabLst>
            </a:pPr>
            <a:r>
              <a:rPr lang="en-GB" spc="-10" dirty="0" err="1">
                <a:cs typeface="Calibri"/>
              </a:rPr>
              <a:t>DaemonSets</a:t>
            </a:r>
            <a:r>
              <a:rPr lang="en-GB" spc="-10" dirty="0">
                <a:cs typeface="Calibri"/>
              </a:rPr>
              <a:t> </a:t>
            </a:r>
            <a:r>
              <a:rPr lang="en-GB" spc="-5" dirty="0">
                <a:cs typeface="Calibri"/>
              </a:rPr>
              <a:t>(one </a:t>
            </a:r>
            <a:r>
              <a:rPr lang="en-GB" spc="-15" dirty="0">
                <a:cs typeface="Calibri"/>
              </a:rPr>
              <a:t>container </a:t>
            </a:r>
            <a:r>
              <a:rPr lang="en-GB" spc="-5" dirty="0">
                <a:cs typeface="Calibri"/>
              </a:rPr>
              <a:t>per</a:t>
            </a:r>
            <a:r>
              <a:rPr lang="en-GB" spc="60" dirty="0">
                <a:cs typeface="Calibri"/>
              </a:rPr>
              <a:t> </a:t>
            </a:r>
            <a:r>
              <a:rPr lang="en-GB" spc="-5" dirty="0">
                <a:cs typeface="Calibri"/>
              </a:rPr>
              <a:t>node)</a:t>
            </a:r>
            <a:endParaRPr lang="en-GB" dirty="0">
              <a:cs typeface="Calibri"/>
            </a:endParaRPr>
          </a:p>
          <a:p>
            <a:pPr marL="241300" indent="-228600">
              <a:lnSpc>
                <a:spcPct val="100000"/>
              </a:lnSpc>
              <a:spcBef>
                <a:spcPts val="665"/>
              </a:spcBef>
              <a:buFont typeface="Arial"/>
              <a:buChar char="•"/>
              <a:tabLst>
                <a:tab pos="241935" algn="l"/>
              </a:tabLst>
            </a:pPr>
            <a:r>
              <a:rPr lang="en-GB" spc="-20" dirty="0" err="1">
                <a:cs typeface="Calibri"/>
              </a:rPr>
              <a:t>StatefulSet</a:t>
            </a:r>
            <a:r>
              <a:rPr lang="en-GB" spc="-20" dirty="0">
                <a:cs typeface="Calibri"/>
              </a:rPr>
              <a:t> </a:t>
            </a:r>
            <a:r>
              <a:rPr lang="en-GB" spc="-10" dirty="0">
                <a:cs typeface="Calibri"/>
              </a:rPr>
              <a:t>(designed for stateful “Pet” applications</a:t>
            </a:r>
            <a:r>
              <a:rPr lang="en-GB" spc="-20" dirty="0">
                <a:cs typeface="Calibri"/>
              </a:rPr>
              <a:t>)</a:t>
            </a:r>
            <a:endParaRPr lang="en-GB" dirty="0">
              <a:cs typeface="Calibri"/>
            </a:endParaRP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59733" y="3403091"/>
            <a:ext cx="3044190" cy="1639570"/>
          </a:xfrm>
          <a:custGeom>
            <a:avLst/>
            <a:gdLst/>
            <a:ahLst/>
            <a:cxnLst/>
            <a:rect l="l" t="t" r="r" b="b"/>
            <a:pathLst>
              <a:path w="3044190" h="1639570">
                <a:moveTo>
                  <a:pt x="2824111" y="73477"/>
                </a:moveTo>
                <a:lnTo>
                  <a:pt x="0" y="1572006"/>
                </a:lnTo>
                <a:lnTo>
                  <a:pt x="35813" y="1639316"/>
                </a:lnTo>
                <a:lnTo>
                  <a:pt x="2859832" y="140770"/>
                </a:lnTo>
                <a:lnTo>
                  <a:pt x="2824111" y="73477"/>
                </a:lnTo>
                <a:close/>
              </a:path>
              <a:path w="3044190" h="1639570">
                <a:moveTo>
                  <a:pt x="3004295" y="55625"/>
                </a:moveTo>
                <a:lnTo>
                  <a:pt x="2857753" y="55625"/>
                </a:lnTo>
                <a:lnTo>
                  <a:pt x="2893441" y="122936"/>
                </a:lnTo>
                <a:lnTo>
                  <a:pt x="2859832" y="140770"/>
                </a:lnTo>
                <a:lnTo>
                  <a:pt x="2895599" y="208153"/>
                </a:lnTo>
                <a:lnTo>
                  <a:pt x="3004295" y="55625"/>
                </a:lnTo>
                <a:close/>
              </a:path>
              <a:path w="3044190" h="1639570">
                <a:moveTo>
                  <a:pt x="2857753" y="55625"/>
                </a:moveTo>
                <a:lnTo>
                  <a:pt x="2824111" y="73477"/>
                </a:lnTo>
                <a:lnTo>
                  <a:pt x="2859832" y="140770"/>
                </a:lnTo>
                <a:lnTo>
                  <a:pt x="2893441" y="122936"/>
                </a:lnTo>
                <a:lnTo>
                  <a:pt x="2857753" y="55625"/>
                </a:lnTo>
                <a:close/>
              </a:path>
              <a:path w="3044190" h="1639570">
                <a:moveTo>
                  <a:pt x="3043936" y="0"/>
                </a:moveTo>
                <a:lnTo>
                  <a:pt x="2788412" y="6223"/>
                </a:lnTo>
                <a:lnTo>
                  <a:pt x="2824111" y="73477"/>
                </a:lnTo>
                <a:lnTo>
                  <a:pt x="2857753" y="55625"/>
                </a:lnTo>
                <a:lnTo>
                  <a:pt x="3004295" y="55625"/>
                </a:lnTo>
                <a:lnTo>
                  <a:pt x="3043936" y="0"/>
                </a:lnTo>
                <a:close/>
              </a:path>
            </a:pathLst>
          </a:custGeom>
          <a:solidFill>
            <a:srgbClr val="2955F3">
              <a:alpha val="50195"/>
            </a:srgbClr>
          </a:solidFill>
        </p:spPr>
        <p:txBody>
          <a:bodyPr wrap="square" lIns="0" tIns="0" rIns="0" bIns="0" rtlCol="0"/>
          <a:lstStyle/>
          <a:p>
            <a:endParaRPr/>
          </a:p>
        </p:txBody>
      </p:sp>
      <p:sp>
        <p:nvSpPr>
          <p:cNvPr id="3" name="object 3"/>
          <p:cNvSpPr/>
          <p:nvPr/>
        </p:nvSpPr>
        <p:spPr>
          <a:xfrm>
            <a:off x="3973829" y="4726559"/>
            <a:ext cx="3030220" cy="433705"/>
          </a:xfrm>
          <a:custGeom>
            <a:avLst/>
            <a:gdLst/>
            <a:ahLst/>
            <a:cxnLst/>
            <a:rect l="l" t="t" r="r" b="b"/>
            <a:pathLst>
              <a:path w="3030220" h="433704">
                <a:moveTo>
                  <a:pt x="2798572" y="75820"/>
                </a:moveTo>
                <a:lnTo>
                  <a:pt x="0" y="357632"/>
                </a:lnTo>
                <a:lnTo>
                  <a:pt x="7620" y="433451"/>
                </a:lnTo>
                <a:lnTo>
                  <a:pt x="2806192" y="151639"/>
                </a:lnTo>
                <a:lnTo>
                  <a:pt x="2798572" y="75820"/>
                </a:lnTo>
                <a:close/>
              </a:path>
              <a:path w="3030220" h="433704">
                <a:moveTo>
                  <a:pt x="2980391" y="72009"/>
                </a:moveTo>
                <a:lnTo>
                  <a:pt x="2836418" y="72009"/>
                </a:lnTo>
                <a:lnTo>
                  <a:pt x="2844038" y="147828"/>
                </a:lnTo>
                <a:lnTo>
                  <a:pt x="2806192" y="151639"/>
                </a:lnTo>
                <a:lnTo>
                  <a:pt x="2813812" y="227457"/>
                </a:lnTo>
                <a:lnTo>
                  <a:pt x="3029839" y="90805"/>
                </a:lnTo>
                <a:lnTo>
                  <a:pt x="2980391" y="72009"/>
                </a:lnTo>
                <a:close/>
              </a:path>
              <a:path w="3030220" h="433704">
                <a:moveTo>
                  <a:pt x="2836418" y="72009"/>
                </a:moveTo>
                <a:lnTo>
                  <a:pt x="2798572" y="75820"/>
                </a:lnTo>
                <a:lnTo>
                  <a:pt x="2806192" y="151639"/>
                </a:lnTo>
                <a:lnTo>
                  <a:pt x="2844038" y="147828"/>
                </a:lnTo>
                <a:lnTo>
                  <a:pt x="2836418" y="72009"/>
                </a:lnTo>
                <a:close/>
              </a:path>
              <a:path w="3030220" h="433704">
                <a:moveTo>
                  <a:pt x="2790952" y="0"/>
                </a:moveTo>
                <a:lnTo>
                  <a:pt x="2798572" y="75820"/>
                </a:lnTo>
                <a:lnTo>
                  <a:pt x="2836418" y="72009"/>
                </a:lnTo>
                <a:lnTo>
                  <a:pt x="2980391" y="72009"/>
                </a:lnTo>
                <a:lnTo>
                  <a:pt x="2790952" y="0"/>
                </a:lnTo>
                <a:close/>
              </a:path>
            </a:pathLst>
          </a:custGeom>
          <a:solidFill>
            <a:srgbClr val="2955F3">
              <a:alpha val="50195"/>
            </a:srgbClr>
          </a:solidFill>
        </p:spPr>
        <p:txBody>
          <a:bodyPr wrap="square" lIns="0" tIns="0" rIns="0" bIns="0" rtlCol="0"/>
          <a:lstStyle/>
          <a:p>
            <a:endParaRPr/>
          </a:p>
        </p:txBody>
      </p:sp>
      <p:sp>
        <p:nvSpPr>
          <p:cNvPr id="4" name="object 4"/>
          <p:cNvSpPr txBox="1">
            <a:spLocks noGrp="1"/>
          </p:cNvSpPr>
          <p:nvPr>
            <p:ph type="title"/>
          </p:nvPr>
        </p:nvSpPr>
        <p:spPr>
          <a:xfrm>
            <a:off x="916939" y="609981"/>
            <a:ext cx="5807710" cy="696595"/>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Abstractions </a:t>
            </a:r>
            <a:r>
              <a:rPr sz="4400" b="0" dirty="0">
                <a:latin typeface="Calibri Light"/>
                <a:cs typeface="Calibri Light"/>
              </a:rPr>
              <a:t>(2) -</a:t>
            </a:r>
            <a:r>
              <a:rPr sz="4400" b="0" spc="-60" dirty="0">
                <a:latin typeface="Calibri Light"/>
                <a:cs typeface="Calibri Light"/>
              </a:rPr>
              <a:t> </a:t>
            </a:r>
            <a:r>
              <a:rPr sz="4400" b="0" spc="5" dirty="0">
                <a:latin typeface="Calibri Light"/>
                <a:cs typeface="Calibri Light"/>
              </a:rPr>
              <a:t>Services</a:t>
            </a:r>
            <a:endParaRPr sz="4400">
              <a:latin typeface="Calibri Light"/>
              <a:cs typeface="Calibri Light"/>
            </a:endParaRPr>
          </a:p>
        </p:txBody>
      </p:sp>
      <p:sp>
        <p:nvSpPr>
          <p:cNvPr id="5" name="object 5"/>
          <p:cNvSpPr/>
          <p:nvPr/>
        </p:nvSpPr>
        <p:spPr>
          <a:xfrm>
            <a:off x="5518403" y="2247900"/>
            <a:ext cx="1267968" cy="82448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472684" y="2223516"/>
            <a:ext cx="746760" cy="598931"/>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577840" y="2287523"/>
            <a:ext cx="1149095" cy="707136"/>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656834" y="2305939"/>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9" name="object 9"/>
          <p:cNvSpPr/>
          <p:nvPr/>
        </p:nvSpPr>
        <p:spPr>
          <a:xfrm>
            <a:off x="5518403" y="3717035"/>
            <a:ext cx="1267968" cy="82448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472684" y="3691128"/>
            <a:ext cx="746760" cy="59893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577840" y="3756659"/>
            <a:ext cx="1149095" cy="707136"/>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5656834" y="3775075"/>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13" name="object 13"/>
          <p:cNvSpPr/>
          <p:nvPr/>
        </p:nvSpPr>
        <p:spPr>
          <a:xfrm>
            <a:off x="5518403" y="5186171"/>
            <a:ext cx="1267968" cy="824483"/>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472684" y="5160264"/>
            <a:ext cx="746760" cy="598932"/>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5577840" y="5225796"/>
            <a:ext cx="1149095" cy="707136"/>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5656834" y="5244465"/>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17" name="object 17"/>
          <p:cNvSpPr/>
          <p:nvPr/>
        </p:nvSpPr>
        <p:spPr>
          <a:xfrm>
            <a:off x="6944868" y="3009900"/>
            <a:ext cx="1269492" cy="824483"/>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6899147" y="2985516"/>
            <a:ext cx="746759" cy="598931"/>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7004304" y="3049523"/>
            <a:ext cx="1150620" cy="707136"/>
          </a:xfrm>
          <a:prstGeom prst="rect">
            <a:avLst/>
          </a:prstGeom>
          <a:blipFill>
            <a:blip r:embed="rId10" cstate="print"/>
            <a:stretch>
              <a:fillRect/>
            </a:stretch>
          </a:blipFill>
        </p:spPr>
        <p:txBody>
          <a:bodyPr wrap="square" lIns="0" tIns="0" rIns="0" bIns="0" rtlCol="0"/>
          <a:lstStyle/>
          <a:p>
            <a:endParaRPr/>
          </a:p>
        </p:txBody>
      </p:sp>
      <p:sp>
        <p:nvSpPr>
          <p:cNvPr id="20" name="object 20"/>
          <p:cNvSpPr txBox="1"/>
          <p:nvPr/>
        </p:nvSpPr>
        <p:spPr>
          <a:xfrm>
            <a:off x="7083679" y="3067939"/>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21" name="object 21"/>
          <p:cNvSpPr/>
          <p:nvPr/>
        </p:nvSpPr>
        <p:spPr>
          <a:xfrm>
            <a:off x="6944868" y="4424171"/>
            <a:ext cx="1269492" cy="82448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899147" y="4398264"/>
            <a:ext cx="746759" cy="598932"/>
          </a:xfrm>
          <a:prstGeom prst="rect">
            <a:avLst/>
          </a:prstGeom>
          <a:blipFill>
            <a:blip r:embed="rId11" cstate="print"/>
            <a:stretch>
              <a:fillRect/>
            </a:stretch>
          </a:blipFill>
        </p:spPr>
        <p:txBody>
          <a:bodyPr wrap="square" lIns="0" tIns="0" rIns="0" bIns="0" rtlCol="0"/>
          <a:lstStyle/>
          <a:p>
            <a:endParaRPr/>
          </a:p>
        </p:txBody>
      </p:sp>
      <p:sp>
        <p:nvSpPr>
          <p:cNvPr id="23" name="object 23"/>
          <p:cNvSpPr/>
          <p:nvPr/>
        </p:nvSpPr>
        <p:spPr>
          <a:xfrm>
            <a:off x="7004304" y="4463796"/>
            <a:ext cx="1150620" cy="707136"/>
          </a:xfrm>
          <a:prstGeom prst="rect">
            <a:avLst/>
          </a:prstGeom>
          <a:blipFill>
            <a:blip r:embed="rId12" cstate="print"/>
            <a:stretch>
              <a:fillRect/>
            </a:stretch>
          </a:blipFill>
        </p:spPr>
        <p:txBody>
          <a:bodyPr wrap="square" lIns="0" tIns="0" rIns="0" bIns="0" rtlCol="0"/>
          <a:lstStyle/>
          <a:p>
            <a:endParaRPr/>
          </a:p>
        </p:txBody>
      </p:sp>
      <p:sp>
        <p:nvSpPr>
          <p:cNvPr id="24" name="object 24"/>
          <p:cNvSpPr txBox="1"/>
          <p:nvPr/>
        </p:nvSpPr>
        <p:spPr>
          <a:xfrm>
            <a:off x="7083679" y="4481906"/>
            <a:ext cx="379095" cy="300355"/>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25" name="object 25"/>
          <p:cNvSpPr/>
          <p:nvPr/>
        </p:nvSpPr>
        <p:spPr>
          <a:xfrm>
            <a:off x="3343655" y="4212335"/>
            <a:ext cx="1269491" cy="1798320"/>
          </a:xfrm>
          <a:prstGeom prst="rect">
            <a:avLst/>
          </a:prstGeom>
          <a:blipFill>
            <a:blip r:embed="rId13" cstate="print"/>
            <a:stretch>
              <a:fillRect/>
            </a:stretch>
          </a:blipFill>
        </p:spPr>
        <p:txBody>
          <a:bodyPr wrap="square" lIns="0" tIns="0" rIns="0" bIns="0" rtlCol="0"/>
          <a:lstStyle/>
          <a:p>
            <a:endParaRPr/>
          </a:p>
        </p:txBody>
      </p:sp>
      <p:sp>
        <p:nvSpPr>
          <p:cNvPr id="26" name="object 26"/>
          <p:cNvSpPr/>
          <p:nvPr/>
        </p:nvSpPr>
        <p:spPr>
          <a:xfrm>
            <a:off x="3307079" y="4433315"/>
            <a:ext cx="1389888" cy="1421892"/>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3403091" y="4251959"/>
            <a:ext cx="1150619" cy="1680972"/>
          </a:xfrm>
          <a:prstGeom prst="rect">
            <a:avLst/>
          </a:prstGeom>
          <a:blipFill>
            <a:blip r:embed="rId15" cstate="print"/>
            <a:stretch>
              <a:fillRect/>
            </a:stretch>
          </a:blipFill>
        </p:spPr>
        <p:txBody>
          <a:bodyPr wrap="square" lIns="0" tIns="0" rIns="0" bIns="0" rtlCol="0"/>
          <a:lstStyle/>
          <a:p>
            <a:endParaRPr/>
          </a:p>
        </p:txBody>
      </p:sp>
      <p:sp>
        <p:nvSpPr>
          <p:cNvPr id="28" name="object 28"/>
          <p:cNvSpPr txBox="1"/>
          <p:nvPr/>
        </p:nvSpPr>
        <p:spPr>
          <a:xfrm>
            <a:off x="3491610" y="4516373"/>
            <a:ext cx="974090" cy="1123315"/>
          </a:xfrm>
          <a:prstGeom prst="rect">
            <a:avLst/>
          </a:prstGeom>
        </p:spPr>
        <p:txBody>
          <a:bodyPr vert="horz" wrap="square" lIns="0" tIns="12700" rIns="0" bIns="0" rtlCol="0">
            <a:spAutoFit/>
          </a:bodyPr>
          <a:lstStyle/>
          <a:p>
            <a:pPr marL="12065" marR="5080" indent="-2540" algn="ctr">
              <a:lnSpc>
                <a:spcPct val="100000"/>
              </a:lnSpc>
              <a:spcBef>
                <a:spcPts val="100"/>
              </a:spcBef>
            </a:pPr>
            <a:r>
              <a:rPr sz="1800" spc="-5" dirty="0">
                <a:solidFill>
                  <a:srgbClr val="FFFFFF"/>
                </a:solidFill>
                <a:latin typeface="Calibri"/>
                <a:cs typeface="Calibri"/>
              </a:rPr>
              <a:t>Service </a:t>
            </a:r>
            <a:r>
              <a:rPr sz="1800" spc="-10" dirty="0">
                <a:solidFill>
                  <a:srgbClr val="FFFFFF"/>
                </a:solidFill>
                <a:latin typeface="Calibri"/>
                <a:cs typeface="Calibri"/>
              </a:rPr>
              <a:t>B,  </a:t>
            </a:r>
            <a:r>
              <a:rPr sz="1800" spc="-5" dirty="0">
                <a:solidFill>
                  <a:srgbClr val="FFFFFF"/>
                </a:solidFill>
                <a:latin typeface="Calibri"/>
                <a:cs typeface="Calibri"/>
              </a:rPr>
              <a:t>select</a:t>
            </a:r>
            <a:r>
              <a:rPr sz="1800" spc="-55" dirty="0">
                <a:solidFill>
                  <a:srgbClr val="FFFFFF"/>
                </a:solidFill>
                <a:latin typeface="Calibri"/>
                <a:cs typeface="Calibri"/>
              </a:rPr>
              <a:t> </a:t>
            </a:r>
            <a:r>
              <a:rPr sz="1800" spc="-45" dirty="0">
                <a:solidFill>
                  <a:srgbClr val="FFFFFF"/>
                </a:solidFill>
                <a:latin typeface="Calibri"/>
                <a:cs typeface="Calibri"/>
              </a:rPr>
              <a:t>“B”, </a:t>
            </a:r>
            <a:r>
              <a:rPr sz="1800" spc="-45" dirty="0">
                <a:solidFill>
                  <a:srgbClr val="FFFFFF"/>
                </a:solidFill>
                <a:latin typeface="Calibri"/>
                <a:cs typeface="Calibri"/>
                <a:hlinkClick r:id="rId16"/>
              </a:rPr>
              <a:t> </a:t>
            </a:r>
            <a:r>
              <a:rPr sz="1800" spc="-10" dirty="0">
                <a:solidFill>
                  <a:srgbClr val="FFFFFF"/>
                </a:solidFill>
                <a:latin typeface="Calibri"/>
                <a:cs typeface="Calibri"/>
                <a:hlinkClick r:id="rId16"/>
              </a:rPr>
              <a:t>http://ser </a:t>
            </a:r>
            <a:r>
              <a:rPr sz="1800" spc="-10" dirty="0">
                <a:solidFill>
                  <a:srgbClr val="FFFFFF"/>
                </a:solidFill>
                <a:latin typeface="Calibri"/>
                <a:cs typeface="Calibri"/>
              </a:rPr>
              <a:t> </a:t>
            </a:r>
            <a:r>
              <a:rPr sz="1800" spc="-5" dirty="0">
                <a:solidFill>
                  <a:srgbClr val="FFFFFF"/>
                </a:solidFill>
                <a:latin typeface="Calibri"/>
                <a:cs typeface="Calibri"/>
              </a:rPr>
              <a:t>vice-b</a:t>
            </a:r>
            <a:endParaRPr sz="1800">
              <a:latin typeface="Calibri"/>
              <a:cs typeface="Calibri"/>
            </a:endParaRPr>
          </a:p>
        </p:txBody>
      </p:sp>
      <p:sp>
        <p:nvSpPr>
          <p:cNvPr id="29" name="object 29"/>
          <p:cNvSpPr/>
          <p:nvPr/>
        </p:nvSpPr>
        <p:spPr>
          <a:xfrm>
            <a:off x="6480047" y="2095500"/>
            <a:ext cx="495300" cy="422148"/>
          </a:xfrm>
          <a:prstGeom prst="rect">
            <a:avLst/>
          </a:prstGeom>
          <a:blipFill>
            <a:blip r:embed="rId17" cstate="print"/>
            <a:stretch>
              <a:fillRect/>
            </a:stretch>
          </a:blipFill>
        </p:spPr>
        <p:txBody>
          <a:bodyPr wrap="square" lIns="0" tIns="0" rIns="0" bIns="0" rtlCol="0"/>
          <a:lstStyle/>
          <a:p>
            <a:endParaRPr/>
          </a:p>
        </p:txBody>
      </p:sp>
      <p:sp>
        <p:nvSpPr>
          <p:cNvPr id="30" name="object 30"/>
          <p:cNvSpPr/>
          <p:nvPr/>
        </p:nvSpPr>
        <p:spPr>
          <a:xfrm>
            <a:off x="6464808" y="2040635"/>
            <a:ext cx="525780" cy="598932"/>
          </a:xfrm>
          <a:prstGeom prst="rect">
            <a:avLst/>
          </a:prstGeom>
          <a:blipFill>
            <a:blip r:embed="rId18" cstate="print"/>
            <a:stretch>
              <a:fillRect/>
            </a:stretch>
          </a:blipFill>
        </p:spPr>
        <p:txBody>
          <a:bodyPr wrap="square" lIns="0" tIns="0" rIns="0" bIns="0" rtlCol="0"/>
          <a:lstStyle/>
          <a:p>
            <a:endParaRPr/>
          </a:p>
        </p:txBody>
      </p:sp>
      <p:sp>
        <p:nvSpPr>
          <p:cNvPr id="31" name="object 31"/>
          <p:cNvSpPr/>
          <p:nvPr/>
        </p:nvSpPr>
        <p:spPr>
          <a:xfrm>
            <a:off x="6539483" y="2135123"/>
            <a:ext cx="376427" cy="304800"/>
          </a:xfrm>
          <a:prstGeom prst="rect">
            <a:avLst/>
          </a:prstGeom>
          <a:blipFill>
            <a:blip r:embed="rId19" cstate="print"/>
            <a:stretch>
              <a:fillRect/>
            </a:stretch>
          </a:blipFill>
        </p:spPr>
        <p:txBody>
          <a:bodyPr wrap="square" lIns="0" tIns="0" rIns="0" bIns="0" rtlCol="0"/>
          <a:lstStyle/>
          <a:p>
            <a:endParaRPr/>
          </a:p>
        </p:txBody>
      </p:sp>
      <p:sp>
        <p:nvSpPr>
          <p:cNvPr id="32" name="object 32"/>
          <p:cNvSpPr txBox="1"/>
          <p:nvPr/>
        </p:nvSpPr>
        <p:spPr>
          <a:xfrm>
            <a:off x="6649973" y="2123059"/>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A</a:t>
            </a:r>
            <a:endParaRPr sz="1800">
              <a:latin typeface="Calibri"/>
              <a:cs typeface="Calibri"/>
            </a:endParaRPr>
          </a:p>
        </p:txBody>
      </p:sp>
      <p:sp>
        <p:nvSpPr>
          <p:cNvPr id="33" name="object 33"/>
          <p:cNvSpPr/>
          <p:nvPr/>
        </p:nvSpPr>
        <p:spPr>
          <a:xfrm>
            <a:off x="6480047" y="3564635"/>
            <a:ext cx="495300" cy="422147"/>
          </a:xfrm>
          <a:prstGeom prst="rect">
            <a:avLst/>
          </a:prstGeom>
          <a:blipFill>
            <a:blip r:embed="rId17" cstate="print"/>
            <a:stretch>
              <a:fillRect/>
            </a:stretch>
          </a:blipFill>
        </p:spPr>
        <p:txBody>
          <a:bodyPr wrap="square" lIns="0" tIns="0" rIns="0" bIns="0" rtlCol="0"/>
          <a:lstStyle/>
          <a:p>
            <a:endParaRPr/>
          </a:p>
        </p:txBody>
      </p:sp>
      <p:sp>
        <p:nvSpPr>
          <p:cNvPr id="34" name="object 34"/>
          <p:cNvSpPr/>
          <p:nvPr/>
        </p:nvSpPr>
        <p:spPr>
          <a:xfrm>
            <a:off x="6464808" y="3508247"/>
            <a:ext cx="525780" cy="598932"/>
          </a:xfrm>
          <a:prstGeom prst="rect">
            <a:avLst/>
          </a:prstGeom>
          <a:blipFill>
            <a:blip r:embed="rId20" cstate="print"/>
            <a:stretch>
              <a:fillRect/>
            </a:stretch>
          </a:blipFill>
        </p:spPr>
        <p:txBody>
          <a:bodyPr wrap="square" lIns="0" tIns="0" rIns="0" bIns="0" rtlCol="0"/>
          <a:lstStyle/>
          <a:p>
            <a:endParaRPr/>
          </a:p>
        </p:txBody>
      </p:sp>
      <p:sp>
        <p:nvSpPr>
          <p:cNvPr id="35" name="object 35"/>
          <p:cNvSpPr/>
          <p:nvPr/>
        </p:nvSpPr>
        <p:spPr>
          <a:xfrm>
            <a:off x="6539483" y="3604259"/>
            <a:ext cx="376427" cy="304800"/>
          </a:xfrm>
          <a:prstGeom prst="rect">
            <a:avLst/>
          </a:prstGeom>
          <a:blipFill>
            <a:blip r:embed="rId21" cstate="print"/>
            <a:stretch>
              <a:fillRect/>
            </a:stretch>
          </a:blipFill>
        </p:spPr>
        <p:txBody>
          <a:bodyPr wrap="square" lIns="0" tIns="0" rIns="0" bIns="0" rtlCol="0"/>
          <a:lstStyle/>
          <a:p>
            <a:endParaRPr/>
          </a:p>
        </p:txBody>
      </p:sp>
      <p:sp>
        <p:nvSpPr>
          <p:cNvPr id="36" name="object 36"/>
          <p:cNvSpPr txBox="1"/>
          <p:nvPr/>
        </p:nvSpPr>
        <p:spPr>
          <a:xfrm>
            <a:off x="6649973" y="3592195"/>
            <a:ext cx="1581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A</a:t>
            </a:r>
            <a:endParaRPr sz="1800">
              <a:latin typeface="Calibri"/>
              <a:cs typeface="Calibri"/>
            </a:endParaRPr>
          </a:p>
        </p:txBody>
      </p:sp>
      <p:sp>
        <p:nvSpPr>
          <p:cNvPr id="37" name="object 37"/>
          <p:cNvSpPr/>
          <p:nvPr/>
        </p:nvSpPr>
        <p:spPr>
          <a:xfrm>
            <a:off x="6480047" y="5039867"/>
            <a:ext cx="495300" cy="422147"/>
          </a:xfrm>
          <a:prstGeom prst="rect">
            <a:avLst/>
          </a:prstGeom>
          <a:blipFill>
            <a:blip r:embed="rId17" cstate="print"/>
            <a:stretch>
              <a:fillRect/>
            </a:stretch>
          </a:blipFill>
        </p:spPr>
        <p:txBody>
          <a:bodyPr wrap="square" lIns="0" tIns="0" rIns="0" bIns="0" rtlCol="0"/>
          <a:lstStyle/>
          <a:p>
            <a:endParaRPr/>
          </a:p>
        </p:txBody>
      </p:sp>
      <p:sp>
        <p:nvSpPr>
          <p:cNvPr id="38" name="object 38"/>
          <p:cNvSpPr/>
          <p:nvPr/>
        </p:nvSpPr>
        <p:spPr>
          <a:xfrm>
            <a:off x="6464808" y="4983479"/>
            <a:ext cx="525780" cy="598932"/>
          </a:xfrm>
          <a:prstGeom prst="rect">
            <a:avLst/>
          </a:prstGeom>
          <a:blipFill>
            <a:blip r:embed="rId20" cstate="print"/>
            <a:stretch>
              <a:fillRect/>
            </a:stretch>
          </a:blipFill>
        </p:spPr>
        <p:txBody>
          <a:bodyPr wrap="square" lIns="0" tIns="0" rIns="0" bIns="0" rtlCol="0"/>
          <a:lstStyle/>
          <a:p>
            <a:endParaRPr/>
          </a:p>
        </p:txBody>
      </p:sp>
      <p:sp>
        <p:nvSpPr>
          <p:cNvPr id="39" name="object 39"/>
          <p:cNvSpPr/>
          <p:nvPr/>
        </p:nvSpPr>
        <p:spPr>
          <a:xfrm>
            <a:off x="6539483" y="5079491"/>
            <a:ext cx="376427" cy="304799"/>
          </a:xfrm>
          <a:prstGeom prst="rect">
            <a:avLst/>
          </a:prstGeom>
          <a:blipFill>
            <a:blip r:embed="rId21" cstate="print"/>
            <a:stretch>
              <a:fillRect/>
            </a:stretch>
          </a:blipFill>
        </p:spPr>
        <p:txBody>
          <a:bodyPr wrap="square" lIns="0" tIns="0" rIns="0" bIns="0" rtlCol="0"/>
          <a:lstStyle/>
          <a:p>
            <a:endParaRPr/>
          </a:p>
        </p:txBody>
      </p:sp>
      <p:sp>
        <p:nvSpPr>
          <p:cNvPr id="40" name="object 40"/>
          <p:cNvSpPr txBox="1"/>
          <p:nvPr/>
        </p:nvSpPr>
        <p:spPr>
          <a:xfrm>
            <a:off x="6649973" y="5067376"/>
            <a:ext cx="15811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A</a:t>
            </a:r>
            <a:endParaRPr sz="1800">
              <a:latin typeface="Calibri"/>
              <a:cs typeface="Calibri"/>
            </a:endParaRPr>
          </a:p>
        </p:txBody>
      </p:sp>
      <p:sp>
        <p:nvSpPr>
          <p:cNvPr id="41" name="object 41"/>
          <p:cNvSpPr/>
          <p:nvPr/>
        </p:nvSpPr>
        <p:spPr>
          <a:xfrm>
            <a:off x="7906511" y="2891027"/>
            <a:ext cx="495300" cy="423672"/>
          </a:xfrm>
          <a:prstGeom prst="rect">
            <a:avLst/>
          </a:prstGeom>
          <a:blipFill>
            <a:blip r:embed="rId22" cstate="print"/>
            <a:stretch>
              <a:fillRect/>
            </a:stretch>
          </a:blipFill>
        </p:spPr>
        <p:txBody>
          <a:bodyPr wrap="square" lIns="0" tIns="0" rIns="0" bIns="0" rtlCol="0"/>
          <a:lstStyle/>
          <a:p>
            <a:endParaRPr/>
          </a:p>
        </p:txBody>
      </p:sp>
      <p:sp>
        <p:nvSpPr>
          <p:cNvPr id="42" name="object 42"/>
          <p:cNvSpPr/>
          <p:nvPr/>
        </p:nvSpPr>
        <p:spPr>
          <a:xfrm>
            <a:off x="7895843" y="2836164"/>
            <a:ext cx="518159" cy="598931"/>
          </a:xfrm>
          <a:prstGeom prst="rect">
            <a:avLst/>
          </a:prstGeom>
          <a:blipFill>
            <a:blip r:embed="rId23" cstate="print"/>
            <a:stretch>
              <a:fillRect/>
            </a:stretch>
          </a:blipFill>
        </p:spPr>
        <p:txBody>
          <a:bodyPr wrap="square" lIns="0" tIns="0" rIns="0" bIns="0" rtlCol="0"/>
          <a:lstStyle/>
          <a:p>
            <a:endParaRPr/>
          </a:p>
        </p:txBody>
      </p:sp>
      <p:sp>
        <p:nvSpPr>
          <p:cNvPr id="43" name="object 43"/>
          <p:cNvSpPr/>
          <p:nvPr/>
        </p:nvSpPr>
        <p:spPr>
          <a:xfrm>
            <a:off x="7965947" y="2930651"/>
            <a:ext cx="376427" cy="306324"/>
          </a:xfrm>
          <a:prstGeom prst="rect">
            <a:avLst/>
          </a:prstGeom>
          <a:blipFill>
            <a:blip r:embed="rId24" cstate="print"/>
            <a:stretch>
              <a:fillRect/>
            </a:stretch>
          </a:blipFill>
        </p:spPr>
        <p:txBody>
          <a:bodyPr wrap="square" lIns="0" tIns="0" rIns="0" bIns="0" rtlCol="0"/>
          <a:lstStyle/>
          <a:p>
            <a:endParaRPr/>
          </a:p>
        </p:txBody>
      </p:sp>
      <p:sp>
        <p:nvSpPr>
          <p:cNvPr id="44" name="object 44"/>
          <p:cNvSpPr txBox="1"/>
          <p:nvPr/>
        </p:nvSpPr>
        <p:spPr>
          <a:xfrm>
            <a:off x="8080629" y="2919221"/>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B</a:t>
            </a:r>
            <a:endParaRPr sz="1800">
              <a:latin typeface="Calibri"/>
              <a:cs typeface="Calibri"/>
            </a:endParaRPr>
          </a:p>
        </p:txBody>
      </p:sp>
      <p:sp>
        <p:nvSpPr>
          <p:cNvPr id="45" name="object 45"/>
          <p:cNvSpPr/>
          <p:nvPr/>
        </p:nvSpPr>
        <p:spPr>
          <a:xfrm>
            <a:off x="7906511" y="4271771"/>
            <a:ext cx="495300" cy="422148"/>
          </a:xfrm>
          <a:prstGeom prst="rect">
            <a:avLst/>
          </a:prstGeom>
          <a:blipFill>
            <a:blip r:embed="rId17" cstate="print"/>
            <a:stretch>
              <a:fillRect/>
            </a:stretch>
          </a:blipFill>
        </p:spPr>
        <p:txBody>
          <a:bodyPr wrap="square" lIns="0" tIns="0" rIns="0" bIns="0" rtlCol="0"/>
          <a:lstStyle/>
          <a:p>
            <a:endParaRPr/>
          </a:p>
        </p:txBody>
      </p:sp>
      <p:sp>
        <p:nvSpPr>
          <p:cNvPr id="46" name="object 46"/>
          <p:cNvSpPr/>
          <p:nvPr/>
        </p:nvSpPr>
        <p:spPr>
          <a:xfrm>
            <a:off x="7895843" y="4215384"/>
            <a:ext cx="518159" cy="598932"/>
          </a:xfrm>
          <a:prstGeom prst="rect">
            <a:avLst/>
          </a:prstGeom>
          <a:blipFill>
            <a:blip r:embed="rId25" cstate="print"/>
            <a:stretch>
              <a:fillRect/>
            </a:stretch>
          </a:blipFill>
        </p:spPr>
        <p:txBody>
          <a:bodyPr wrap="square" lIns="0" tIns="0" rIns="0" bIns="0" rtlCol="0"/>
          <a:lstStyle/>
          <a:p>
            <a:endParaRPr/>
          </a:p>
        </p:txBody>
      </p:sp>
      <p:sp>
        <p:nvSpPr>
          <p:cNvPr id="47" name="object 47"/>
          <p:cNvSpPr/>
          <p:nvPr/>
        </p:nvSpPr>
        <p:spPr>
          <a:xfrm>
            <a:off x="7965947" y="4311396"/>
            <a:ext cx="376427" cy="304800"/>
          </a:xfrm>
          <a:prstGeom prst="rect">
            <a:avLst/>
          </a:prstGeom>
          <a:blipFill>
            <a:blip r:embed="rId26" cstate="print"/>
            <a:stretch>
              <a:fillRect/>
            </a:stretch>
          </a:blipFill>
        </p:spPr>
        <p:txBody>
          <a:bodyPr wrap="square" lIns="0" tIns="0" rIns="0" bIns="0" rtlCol="0"/>
          <a:lstStyle/>
          <a:p>
            <a:endParaRPr/>
          </a:p>
        </p:txBody>
      </p:sp>
      <p:sp>
        <p:nvSpPr>
          <p:cNvPr id="48" name="object 48"/>
          <p:cNvSpPr txBox="1"/>
          <p:nvPr/>
        </p:nvSpPr>
        <p:spPr>
          <a:xfrm>
            <a:off x="8080629" y="4299330"/>
            <a:ext cx="1498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B</a:t>
            </a:r>
            <a:endParaRPr sz="1800">
              <a:latin typeface="Calibri"/>
              <a:cs typeface="Calibri"/>
            </a:endParaRPr>
          </a:p>
        </p:txBody>
      </p:sp>
      <p:sp>
        <p:nvSpPr>
          <p:cNvPr id="49" name="object 49"/>
          <p:cNvSpPr/>
          <p:nvPr/>
        </p:nvSpPr>
        <p:spPr>
          <a:xfrm>
            <a:off x="3965702" y="2604007"/>
            <a:ext cx="1611630" cy="600075"/>
          </a:xfrm>
          <a:custGeom>
            <a:avLst/>
            <a:gdLst/>
            <a:ahLst/>
            <a:cxnLst/>
            <a:rect l="l" t="t" r="r" b="b"/>
            <a:pathLst>
              <a:path w="1611629" h="600075">
                <a:moveTo>
                  <a:pt x="1382298" y="72354"/>
                </a:moveTo>
                <a:lnTo>
                  <a:pt x="0" y="527303"/>
                </a:lnTo>
                <a:lnTo>
                  <a:pt x="23875" y="599693"/>
                </a:lnTo>
                <a:lnTo>
                  <a:pt x="1406098" y="144769"/>
                </a:lnTo>
                <a:lnTo>
                  <a:pt x="1382298" y="72354"/>
                </a:lnTo>
                <a:close/>
              </a:path>
              <a:path w="1611629" h="600075">
                <a:moveTo>
                  <a:pt x="1587826" y="60451"/>
                </a:moveTo>
                <a:lnTo>
                  <a:pt x="1418463" y="60451"/>
                </a:lnTo>
                <a:lnTo>
                  <a:pt x="1442339" y="132841"/>
                </a:lnTo>
                <a:lnTo>
                  <a:pt x="1406098" y="144769"/>
                </a:lnTo>
                <a:lnTo>
                  <a:pt x="1429893" y="217169"/>
                </a:lnTo>
                <a:lnTo>
                  <a:pt x="1587826" y="60451"/>
                </a:lnTo>
                <a:close/>
              </a:path>
              <a:path w="1611629" h="600075">
                <a:moveTo>
                  <a:pt x="1418463" y="60451"/>
                </a:moveTo>
                <a:lnTo>
                  <a:pt x="1382298" y="72354"/>
                </a:lnTo>
                <a:lnTo>
                  <a:pt x="1406098" y="144769"/>
                </a:lnTo>
                <a:lnTo>
                  <a:pt x="1442339" y="132841"/>
                </a:lnTo>
                <a:lnTo>
                  <a:pt x="1418463" y="60451"/>
                </a:lnTo>
                <a:close/>
              </a:path>
              <a:path w="1611629" h="600075">
                <a:moveTo>
                  <a:pt x="1358519" y="0"/>
                </a:moveTo>
                <a:lnTo>
                  <a:pt x="1382298" y="72354"/>
                </a:lnTo>
                <a:lnTo>
                  <a:pt x="1418463" y="60451"/>
                </a:lnTo>
                <a:lnTo>
                  <a:pt x="1587826" y="60451"/>
                </a:lnTo>
                <a:lnTo>
                  <a:pt x="1611376" y="37083"/>
                </a:lnTo>
                <a:lnTo>
                  <a:pt x="1358519" y="0"/>
                </a:lnTo>
                <a:close/>
              </a:path>
            </a:pathLst>
          </a:custGeom>
          <a:solidFill>
            <a:srgbClr val="2955F3">
              <a:alpha val="50195"/>
            </a:srgbClr>
          </a:solidFill>
        </p:spPr>
        <p:txBody>
          <a:bodyPr wrap="square" lIns="0" tIns="0" rIns="0" bIns="0" rtlCol="0"/>
          <a:lstStyle/>
          <a:p>
            <a:endParaRPr/>
          </a:p>
        </p:txBody>
      </p:sp>
      <p:sp>
        <p:nvSpPr>
          <p:cNvPr id="50" name="object 50"/>
          <p:cNvSpPr/>
          <p:nvPr/>
        </p:nvSpPr>
        <p:spPr>
          <a:xfrm>
            <a:off x="4115561" y="3245104"/>
            <a:ext cx="1461770" cy="866140"/>
          </a:xfrm>
          <a:custGeom>
            <a:avLst/>
            <a:gdLst/>
            <a:ahLst/>
            <a:cxnLst/>
            <a:rect l="l" t="t" r="r" b="b"/>
            <a:pathLst>
              <a:path w="1461770" h="866139">
                <a:moveTo>
                  <a:pt x="1244747" y="784358"/>
                </a:moveTo>
                <a:lnTo>
                  <a:pt x="1206627" y="850392"/>
                </a:lnTo>
                <a:lnTo>
                  <a:pt x="1461770" y="865632"/>
                </a:lnTo>
                <a:lnTo>
                  <a:pt x="1420666" y="803402"/>
                </a:lnTo>
                <a:lnTo>
                  <a:pt x="1277747" y="803402"/>
                </a:lnTo>
                <a:lnTo>
                  <a:pt x="1244747" y="784358"/>
                </a:lnTo>
                <a:close/>
              </a:path>
              <a:path w="1461770" h="866139">
                <a:moveTo>
                  <a:pt x="1282865" y="718329"/>
                </a:moveTo>
                <a:lnTo>
                  <a:pt x="1244747" y="784358"/>
                </a:lnTo>
                <a:lnTo>
                  <a:pt x="1277747" y="803402"/>
                </a:lnTo>
                <a:lnTo>
                  <a:pt x="1315847" y="737362"/>
                </a:lnTo>
                <a:lnTo>
                  <a:pt x="1282865" y="718329"/>
                </a:lnTo>
                <a:close/>
              </a:path>
              <a:path w="1461770" h="866139">
                <a:moveTo>
                  <a:pt x="1320927" y="652399"/>
                </a:moveTo>
                <a:lnTo>
                  <a:pt x="1282865" y="718329"/>
                </a:lnTo>
                <a:lnTo>
                  <a:pt x="1315847" y="737362"/>
                </a:lnTo>
                <a:lnTo>
                  <a:pt x="1277747" y="803402"/>
                </a:lnTo>
                <a:lnTo>
                  <a:pt x="1420666" y="803402"/>
                </a:lnTo>
                <a:lnTo>
                  <a:pt x="1320927" y="652399"/>
                </a:lnTo>
                <a:close/>
              </a:path>
              <a:path w="1461770" h="866139">
                <a:moveTo>
                  <a:pt x="38100" y="0"/>
                </a:moveTo>
                <a:lnTo>
                  <a:pt x="0" y="66040"/>
                </a:lnTo>
                <a:lnTo>
                  <a:pt x="1244747" y="784358"/>
                </a:lnTo>
                <a:lnTo>
                  <a:pt x="1282865" y="718329"/>
                </a:lnTo>
                <a:lnTo>
                  <a:pt x="38100" y="0"/>
                </a:lnTo>
                <a:close/>
              </a:path>
            </a:pathLst>
          </a:custGeom>
          <a:solidFill>
            <a:srgbClr val="2955F3">
              <a:alpha val="50195"/>
            </a:srgbClr>
          </a:solidFill>
        </p:spPr>
        <p:txBody>
          <a:bodyPr wrap="square" lIns="0" tIns="0" rIns="0" bIns="0" rtlCol="0"/>
          <a:lstStyle/>
          <a:p>
            <a:endParaRPr/>
          </a:p>
        </p:txBody>
      </p:sp>
      <p:sp>
        <p:nvSpPr>
          <p:cNvPr id="51" name="object 51"/>
          <p:cNvSpPr/>
          <p:nvPr/>
        </p:nvSpPr>
        <p:spPr>
          <a:xfrm>
            <a:off x="4097909" y="3298697"/>
            <a:ext cx="1479550" cy="2279650"/>
          </a:xfrm>
          <a:custGeom>
            <a:avLst/>
            <a:gdLst/>
            <a:ahLst/>
            <a:cxnLst/>
            <a:rect l="l" t="t" r="r" b="b"/>
            <a:pathLst>
              <a:path w="1479550" h="2279650">
                <a:moveTo>
                  <a:pt x="1323747" y="2107744"/>
                </a:moveTo>
                <a:lnTo>
                  <a:pt x="1259586" y="2148840"/>
                </a:lnTo>
                <a:lnTo>
                  <a:pt x="1479168" y="2279650"/>
                </a:lnTo>
                <a:lnTo>
                  <a:pt x="1464284" y="2139823"/>
                </a:lnTo>
                <a:lnTo>
                  <a:pt x="1344294" y="2139823"/>
                </a:lnTo>
                <a:lnTo>
                  <a:pt x="1323747" y="2107744"/>
                </a:lnTo>
                <a:close/>
              </a:path>
              <a:path w="1479550" h="2279650">
                <a:moveTo>
                  <a:pt x="1387915" y="2066644"/>
                </a:moveTo>
                <a:lnTo>
                  <a:pt x="1323747" y="2107744"/>
                </a:lnTo>
                <a:lnTo>
                  <a:pt x="1344294" y="2139823"/>
                </a:lnTo>
                <a:lnTo>
                  <a:pt x="1408429" y="2098675"/>
                </a:lnTo>
                <a:lnTo>
                  <a:pt x="1387915" y="2066644"/>
                </a:lnTo>
                <a:close/>
              </a:path>
              <a:path w="1479550" h="2279650">
                <a:moveTo>
                  <a:pt x="1452117" y="2025523"/>
                </a:moveTo>
                <a:lnTo>
                  <a:pt x="1387915" y="2066644"/>
                </a:lnTo>
                <a:lnTo>
                  <a:pt x="1408429" y="2098675"/>
                </a:lnTo>
                <a:lnTo>
                  <a:pt x="1344294" y="2139823"/>
                </a:lnTo>
                <a:lnTo>
                  <a:pt x="1464284" y="2139823"/>
                </a:lnTo>
                <a:lnTo>
                  <a:pt x="1452117" y="2025523"/>
                </a:lnTo>
                <a:close/>
              </a:path>
              <a:path w="1479550" h="2279650">
                <a:moveTo>
                  <a:pt x="64262" y="0"/>
                </a:moveTo>
                <a:lnTo>
                  <a:pt x="0" y="41148"/>
                </a:lnTo>
                <a:lnTo>
                  <a:pt x="1323747" y="2107744"/>
                </a:lnTo>
                <a:lnTo>
                  <a:pt x="1387915" y="2066644"/>
                </a:lnTo>
                <a:lnTo>
                  <a:pt x="64262" y="0"/>
                </a:lnTo>
                <a:close/>
              </a:path>
            </a:pathLst>
          </a:custGeom>
          <a:solidFill>
            <a:srgbClr val="2955F3">
              <a:alpha val="50195"/>
            </a:srgbClr>
          </a:solidFill>
        </p:spPr>
        <p:txBody>
          <a:bodyPr wrap="square" lIns="0" tIns="0" rIns="0" bIns="0" rtlCol="0"/>
          <a:lstStyle/>
          <a:p>
            <a:endParaRPr/>
          </a:p>
        </p:txBody>
      </p:sp>
      <p:sp>
        <p:nvSpPr>
          <p:cNvPr id="52" name="object 52"/>
          <p:cNvSpPr/>
          <p:nvPr/>
        </p:nvSpPr>
        <p:spPr>
          <a:xfrm>
            <a:off x="3343655" y="2247900"/>
            <a:ext cx="1269491" cy="1798320"/>
          </a:xfrm>
          <a:prstGeom prst="rect">
            <a:avLst/>
          </a:prstGeom>
          <a:blipFill>
            <a:blip r:embed="rId13" cstate="print"/>
            <a:stretch>
              <a:fillRect/>
            </a:stretch>
          </a:blipFill>
        </p:spPr>
        <p:txBody>
          <a:bodyPr wrap="square" lIns="0" tIns="0" rIns="0" bIns="0" rtlCol="0"/>
          <a:lstStyle/>
          <a:p>
            <a:endParaRPr/>
          </a:p>
        </p:txBody>
      </p:sp>
      <p:sp>
        <p:nvSpPr>
          <p:cNvPr id="53" name="object 53"/>
          <p:cNvSpPr/>
          <p:nvPr/>
        </p:nvSpPr>
        <p:spPr>
          <a:xfrm>
            <a:off x="3325367" y="2331720"/>
            <a:ext cx="1303019" cy="1696211"/>
          </a:xfrm>
          <a:prstGeom prst="rect">
            <a:avLst/>
          </a:prstGeom>
          <a:blipFill>
            <a:blip r:embed="rId27" cstate="print"/>
            <a:stretch>
              <a:fillRect/>
            </a:stretch>
          </a:blipFill>
        </p:spPr>
        <p:txBody>
          <a:bodyPr wrap="square" lIns="0" tIns="0" rIns="0" bIns="0" rtlCol="0"/>
          <a:lstStyle/>
          <a:p>
            <a:endParaRPr/>
          </a:p>
        </p:txBody>
      </p:sp>
      <p:sp>
        <p:nvSpPr>
          <p:cNvPr id="54" name="object 54"/>
          <p:cNvSpPr/>
          <p:nvPr/>
        </p:nvSpPr>
        <p:spPr>
          <a:xfrm>
            <a:off x="3403091" y="2287523"/>
            <a:ext cx="1150619" cy="1680971"/>
          </a:xfrm>
          <a:prstGeom prst="rect">
            <a:avLst/>
          </a:prstGeom>
          <a:blipFill>
            <a:blip r:embed="rId28" cstate="print"/>
            <a:stretch>
              <a:fillRect/>
            </a:stretch>
          </a:blipFill>
        </p:spPr>
        <p:txBody>
          <a:bodyPr wrap="square" lIns="0" tIns="0" rIns="0" bIns="0" rtlCol="0"/>
          <a:lstStyle/>
          <a:p>
            <a:endParaRPr/>
          </a:p>
        </p:txBody>
      </p:sp>
      <p:sp>
        <p:nvSpPr>
          <p:cNvPr id="55" name="object 55"/>
          <p:cNvSpPr txBox="1"/>
          <p:nvPr/>
        </p:nvSpPr>
        <p:spPr>
          <a:xfrm>
            <a:off x="3403091" y="2415032"/>
            <a:ext cx="1150620" cy="1397635"/>
          </a:xfrm>
          <a:prstGeom prst="rect">
            <a:avLst/>
          </a:prstGeom>
        </p:spPr>
        <p:txBody>
          <a:bodyPr vert="horz" wrap="square" lIns="0" tIns="12700" rIns="0" bIns="0" rtlCol="0">
            <a:spAutoFit/>
          </a:bodyPr>
          <a:lstStyle/>
          <a:p>
            <a:pPr marL="119380" marR="113664" algn="ctr">
              <a:lnSpc>
                <a:spcPct val="100000"/>
              </a:lnSpc>
              <a:spcBef>
                <a:spcPts val="100"/>
              </a:spcBef>
            </a:pPr>
            <a:r>
              <a:rPr sz="1800" spc="-5" dirty="0">
                <a:solidFill>
                  <a:srgbClr val="FFFFFF"/>
                </a:solidFill>
                <a:latin typeface="Calibri"/>
                <a:cs typeface="Calibri"/>
              </a:rPr>
              <a:t>Service</a:t>
            </a:r>
            <a:r>
              <a:rPr sz="1800" spc="-65" dirty="0">
                <a:solidFill>
                  <a:srgbClr val="FFFFFF"/>
                </a:solidFill>
                <a:latin typeface="Calibri"/>
                <a:cs typeface="Calibri"/>
              </a:rPr>
              <a:t> </a:t>
            </a:r>
            <a:r>
              <a:rPr sz="1800" spc="5" dirty="0">
                <a:solidFill>
                  <a:srgbClr val="FFFFFF"/>
                </a:solidFill>
                <a:latin typeface="Calibri"/>
                <a:cs typeface="Calibri"/>
              </a:rPr>
              <a:t>A,  </a:t>
            </a:r>
            <a:r>
              <a:rPr sz="1800" spc="-5" dirty="0">
                <a:solidFill>
                  <a:srgbClr val="FFFFFF"/>
                </a:solidFill>
                <a:latin typeface="Calibri"/>
                <a:cs typeface="Calibri"/>
              </a:rPr>
              <a:t>select </a:t>
            </a:r>
            <a:r>
              <a:rPr sz="1800" spc="-75" dirty="0">
                <a:solidFill>
                  <a:srgbClr val="FFFFFF"/>
                </a:solidFill>
                <a:latin typeface="Calibri"/>
                <a:cs typeface="Calibri"/>
              </a:rPr>
              <a:t>“A”  </a:t>
            </a:r>
            <a:r>
              <a:rPr sz="1800" spc="5" dirty="0">
                <a:solidFill>
                  <a:srgbClr val="FFFFFF"/>
                </a:solidFill>
                <a:latin typeface="Calibri"/>
                <a:cs typeface="Calibri"/>
              </a:rPr>
              <a:t>e.g., </a:t>
            </a:r>
            <a:r>
              <a:rPr sz="1800" spc="5" dirty="0">
                <a:solidFill>
                  <a:srgbClr val="FFFFFF"/>
                </a:solidFill>
                <a:latin typeface="Calibri"/>
                <a:cs typeface="Calibri"/>
                <a:hlinkClick r:id="rId16"/>
              </a:rPr>
              <a:t> </a:t>
            </a:r>
            <a:r>
              <a:rPr sz="1800" spc="-10" dirty="0">
                <a:solidFill>
                  <a:srgbClr val="FFFFFF"/>
                </a:solidFill>
                <a:latin typeface="Calibri"/>
                <a:cs typeface="Calibri"/>
                <a:hlinkClick r:id="rId16"/>
              </a:rPr>
              <a:t>h</a:t>
            </a:r>
            <a:r>
              <a:rPr sz="1800" spc="-30" dirty="0">
                <a:solidFill>
                  <a:srgbClr val="FFFFFF"/>
                </a:solidFill>
                <a:latin typeface="Calibri"/>
                <a:cs typeface="Calibri"/>
                <a:hlinkClick r:id="rId16"/>
              </a:rPr>
              <a:t>t</a:t>
            </a:r>
            <a:r>
              <a:rPr sz="1800" dirty="0">
                <a:solidFill>
                  <a:srgbClr val="FFFFFF"/>
                </a:solidFill>
                <a:latin typeface="Calibri"/>
                <a:cs typeface="Calibri"/>
                <a:hlinkClick r:id="rId16"/>
              </a:rPr>
              <a:t>tp:/</a:t>
            </a:r>
            <a:r>
              <a:rPr sz="1800" spc="-40" dirty="0">
                <a:solidFill>
                  <a:srgbClr val="FFFFFF"/>
                </a:solidFill>
                <a:latin typeface="Calibri"/>
                <a:cs typeface="Calibri"/>
                <a:hlinkClick r:id="rId16"/>
              </a:rPr>
              <a:t>/</a:t>
            </a:r>
            <a:r>
              <a:rPr sz="1800" spc="-5" dirty="0">
                <a:solidFill>
                  <a:srgbClr val="FFFFFF"/>
                </a:solidFill>
                <a:latin typeface="Calibri"/>
                <a:cs typeface="Calibri"/>
                <a:hlinkClick r:id="rId16"/>
              </a:rPr>
              <a:t>s</a:t>
            </a:r>
            <a:r>
              <a:rPr sz="1800" spc="5" dirty="0">
                <a:solidFill>
                  <a:srgbClr val="FFFFFF"/>
                </a:solidFill>
                <a:latin typeface="Calibri"/>
                <a:cs typeface="Calibri"/>
                <a:hlinkClick r:id="rId16"/>
              </a:rPr>
              <a:t>e</a:t>
            </a:r>
            <a:r>
              <a:rPr sz="1800" dirty="0">
                <a:solidFill>
                  <a:srgbClr val="FFFFFF"/>
                </a:solidFill>
                <a:latin typeface="Calibri"/>
                <a:cs typeface="Calibri"/>
                <a:hlinkClick r:id="rId16"/>
              </a:rPr>
              <a:t>r </a:t>
            </a:r>
            <a:r>
              <a:rPr sz="1800" dirty="0">
                <a:solidFill>
                  <a:srgbClr val="FFFFFF"/>
                </a:solidFill>
                <a:latin typeface="Calibri"/>
                <a:cs typeface="Calibri"/>
              </a:rPr>
              <a:t> </a:t>
            </a:r>
            <a:r>
              <a:rPr sz="1800" spc="-5" dirty="0">
                <a:solidFill>
                  <a:srgbClr val="FFFFFF"/>
                </a:solidFill>
                <a:latin typeface="Calibri"/>
                <a:cs typeface="Calibri"/>
              </a:rPr>
              <a:t>vice-a</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7282180"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Light"/>
                <a:cs typeface="Calibri Light"/>
              </a:rPr>
              <a:t>Exposing Services (1) -</a:t>
            </a:r>
            <a:r>
              <a:rPr sz="4400" b="0" spc="-45" dirty="0">
                <a:latin typeface="Calibri Light"/>
                <a:cs typeface="Calibri Light"/>
              </a:rPr>
              <a:t> </a:t>
            </a:r>
            <a:r>
              <a:rPr sz="4400" b="0" spc="-20" dirty="0">
                <a:latin typeface="Calibri Light"/>
                <a:cs typeface="Calibri Light"/>
              </a:rPr>
              <a:t>NodePort</a:t>
            </a:r>
            <a:endParaRPr sz="4400">
              <a:latin typeface="Calibri Light"/>
              <a:cs typeface="Calibri Light"/>
            </a:endParaRPr>
          </a:p>
        </p:txBody>
      </p:sp>
      <p:sp>
        <p:nvSpPr>
          <p:cNvPr id="3" name="object 3"/>
          <p:cNvSpPr/>
          <p:nvPr/>
        </p:nvSpPr>
        <p:spPr>
          <a:xfrm>
            <a:off x="778763" y="3090672"/>
            <a:ext cx="3320796" cy="1860803"/>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3044" y="3064764"/>
            <a:ext cx="1065276" cy="5989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 y="3130295"/>
            <a:ext cx="3201924" cy="1743455"/>
          </a:xfrm>
          <a:prstGeom prst="rect">
            <a:avLst/>
          </a:prstGeom>
          <a:blipFill>
            <a:blip r:embed="rId4" cstate="print"/>
            <a:stretch>
              <a:fillRect/>
            </a:stretch>
          </a:blipFill>
        </p:spPr>
        <p:txBody>
          <a:bodyPr wrap="square" lIns="0" tIns="0" rIns="0" bIns="0" rtlCol="0"/>
          <a:lstStyle/>
          <a:p>
            <a:endParaRPr/>
          </a:p>
        </p:txBody>
      </p:sp>
      <p:sp>
        <p:nvSpPr>
          <p:cNvPr id="6" name="object 6"/>
          <p:cNvSpPr txBox="1"/>
          <p:nvPr/>
        </p:nvSpPr>
        <p:spPr>
          <a:xfrm>
            <a:off x="916939" y="3148076"/>
            <a:ext cx="6978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r>
              <a:rPr sz="1800" spc="-65"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p:txBody>
      </p:sp>
      <p:sp>
        <p:nvSpPr>
          <p:cNvPr id="7" name="object 7"/>
          <p:cNvSpPr/>
          <p:nvPr/>
        </p:nvSpPr>
        <p:spPr>
          <a:xfrm>
            <a:off x="4352544" y="3090672"/>
            <a:ext cx="3320796" cy="186080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306823" y="3064764"/>
            <a:ext cx="1065276" cy="598932"/>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4411979" y="3130295"/>
            <a:ext cx="3201924" cy="1743455"/>
          </a:xfrm>
          <a:prstGeom prst="rect">
            <a:avLst/>
          </a:prstGeom>
          <a:blipFill>
            <a:blip r:embed="rId6" cstate="print"/>
            <a:stretch>
              <a:fillRect/>
            </a:stretch>
          </a:blipFill>
        </p:spPr>
        <p:txBody>
          <a:bodyPr wrap="square" lIns="0" tIns="0" rIns="0" bIns="0" rtlCol="0"/>
          <a:lstStyle/>
          <a:p>
            <a:endParaRPr/>
          </a:p>
        </p:txBody>
      </p:sp>
      <p:sp>
        <p:nvSpPr>
          <p:cNvPr id="10" name="object 10"/>
          <p:cNvSpPr txBox="1"/>
          <p:nvPr/>
        </p:nvSpPr>
        <p:spPr>
          <a:xfrm>
            <a:off x="4491990" y="3148076"/>
            <a:ext cx="6978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r>
              <a:rPr sz="1800" spc="-65"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p:txBody>
      </p:sp>
      <p:sp>
        <p:nvSpPr>
          <p:cNvPr id="11" name="object 11"/>
          <p:cNvSpPr/>
          <p:nvPr/>
        </p:nvSpPr>
        <p:spPr>
          <a:xfrm>
            <a:off x="7927847" y="3090672"/>
            <a:ext cx="3319272" cy="186080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7882128" y="3064764"/>
            <a:ext cx="1065276" cy="598932"/>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7987283" y="3130295"/>
            <a:ext cx="3200400" cy="1743455"/>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8066658" y="3148076"/>
            <a:ext cx="6978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Node</a:t>
            </a:r>
            <a:r>
              <a:rPr sz="1800" spc="-65"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p:txBody>
      </p:sp>
      <p:sp>
        <p:nvSpPr>
          <p:cNvPr id="15" name="object 15"/>
          <p:cNvSpPr/>
          <p:nvPr/>
        </p:nvSpPr>
        <p:spPr>
          <a:xfrm>
            <a:off x="976883" y="3493008"/>
            <a:ext cx="10073640" cy="591312"/>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5390388" y="3521964"/>
            <a:ext cx="1245108" cy="598932"/>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1036319" y="3532632"/>
            <a:ext cx="9954768" cy="473964"/>
          </a:xfrm>
          <a:prstGeom prst="rect">
            <a:avLst/>
          </a:prstGeom>
          <a:blipFill>
            <a:blip r:embed="rId11" cstate="print"/>
            <a:stretch>
              <a:fillRect/>
            </a:stretch>
          </a:blipFill>
        </p:spPr>
        <p:txBody>
          <a:bodyPr wrap="square" lIns="0" tIns="0" rIns="0" bIns="0" rtlCol="0"/>
          <a:lstStyle/>
          <a:p>
            <a:endParaRPr/>
          </a:p>
        </p:txBody>
      </p:sp>
      <p:sp>
        <p:nvSpPr>
          <p:cNvPr id="18" name="object 18"/>
          <p:cNvSpPr txBox="1"/>
          <p:nvPr/>
        </p:nvSpPr>
        <p:spPr>
          <a:xfrm>
            <a:off x="5574919" y="3605021"/>
            <a:ext cx="876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Service</a:t>
            </a:r>
            <a:r>
              <a:rPr sz="1800" spc="-50"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19" name="object 19"/>
          <p:cNvSpPr/>
          <p:nvPr/>
        </p:nvSpPr>
        <p:spPr>
          <a:xfrm>
            <a:off x="3645408" y="2836164"/>
            <a:ext cx="240791" cy="774192"/>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3704844" y="2875788"/>
            <a:ext cx="121920" cy="656843"/>
          </a:xfrm>
          <a:prstGeom prst="rect">
            <a:avLst/>
          </a:prstGeom>
          <a:blipFill>
            <a:blip r:embed="rId13" cstate="print"/>
            <a:stretch>
              <a:fillRect/>
            </a:stretch>
          </a:blipFill>
        </p:spPr>
        <p:txBody>
          <a:bodyPr wrap="square" lIns="0" tIns="0" rIns="0" bIns="0" rtlCol="0"/>
          <a:lstStyle/>
          <a:p>
            <a:endParaRPr/>
          </a:p>
        </p:txBody>
      </p:sp>
      <p:sp>
        <p:nvSpPr>
          <p:cNvPr id="21" name="object 21"/>
          <p:cNvSpPr/>
          <p:nvPr/>
        </p:nvSpPr>
        <p:spPr>
          <a:xfrm>
            <a:off x="7248143" y="2836164"/>
            <a:ext cx="240792" cy="774192"/>
          </a:xfrm>
          <a:prstGeom prst="rect">
            <a:avLst/>
          </a:prstGeom>
          <a:blipFill>
            <a:blip r:embed="rId12" cstate="print"/>
            <a:stretch>
              <a:fillRect/>
            </a:stretch>
          </a:blipFill>
        </p:spPr>
        <p:txBody>
          <a:bodyPr wrap="square" lIns="0" tIns="0" rIns="0" bIns="0" rtlCol="0"/>
          <a:lstStyle/>
          <a:p>
            <a:endParaRPr/>
          </a:p>
        </p:txBody>
      </p:sp>
      <p:sp>
        <p:nvSpPr>
          <p:cNvPr id="22" name="object 22"/>
          <p:cNvSpPr/>
          <p:nvPr/>
        </p:nvSpPr>
        <p:spPr>
          <a:xfrm>
            <a:off x="7307580" y="2875788"/>
            <a:ext cx="121920" cy="656843"/>
          </a:xfrm>
          <a:prstGeom prst="rect">
            <a:avLst/>
          </a:prstGeom>
          <a:blipFill>
            <a:blip r:embed="rId14" cstate="print"/>
            <a:stretch>
              <a:fillRect/>
            </a:stretch>
          </a:blipFill>
        </p:spPr>
        <p:txBody>
          <a:bodyPr wrap="square" lIns="0" tIns="0" rIns="0" bIns="0" rtlCol="0"/>
          <a:lstStyle/>
          <a:p>
            <a:endParaRPr/>
          </a:p>
        </p:txBody>
      </p:sp>
      <p:sp>
        <p:nvSpPr>
          <p:cNvPr id="23" name="object 23"/>
          <p:cNvSpPr/>
          <p:nvPr/>
        </p:nvSpPr>
        <p:spPr>
          <a:xfrm>
            <a:off x="10700004" y="2836164"/>
            <a:ext cx="240792" cy="774192"/>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10759440" y="2875788"/>
            <a:ext cx="121920" cy="656843"/>
          </a:xfrm>
          <a:prstGeom prst="rect">
            <a:avLst/>
          </a:prstGeom>
          <a:blipFill>
            <a:blip r:embed="rId15" cstate="print"/>
            <a:stretch>
              <a:fillRect/>
            </a:stretch>
          </a:blipFill>
        </p:spPr>
        <p:txBody>
          <a:bodyPr wrap="square" lIns="0" tIns="0" rIns="0" bIns="0" rtlCol="0"/>
          <a:lstStyle/>
          <a:p>
            <a:endParaRPr/>
          </a:p>
        </p:txBody>
      </p:sp>
      <p:sp>
        <p:nvSpPr>
          <p:cNvPr id="25" name="object 25"/>
          <p:cNvSpPr txBox="1"/>
          <p:nvPr/>
        </p:nvSpPr>
        <p:spPr>
          <a:xfrm>
            <a:off x="3397377" y="2466543"/>
            <a:ext cx="214122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31234</a:t>
            </a:r>
            <a:r>
              <a:rPr sz="1800" spc="-35" dirty="0">
                <a:latin typeface="Calibri"/>
                <a:cs typeface="Calibri"/>
              </a:rPr>
              <a:t> </a:t>
            </a:r>
            <a:r>
              <a:rPr sz="1800" spc="-5" dirty="0">
                <a:latin typeface="Calibri"/>
                <a:cs typeface="Calibri"/>
              </a:rPr>
              <a:t>(non-privileged)</a:t>
            </a:r>
            <a:endParaRPr sz="1800">
              <a:latin typeface="Calibri"/>
              <a:cs typeface="Calibri"/>
            </a:endParaRPr>
          </a:p>
        </p:txBody>
      </p:sp>
      <p:sp>
        <p:nvSpPr>
          <p:cNvPr id="26" name="object 26"/>
          <p:cNvSpPr txBox="1"/>
          <p:nvPr/>
        </p:nvSpPr>
        <p:spPr>
          <a:xfrm>
            <a:off x="7063485" y="2466543"/>
            <a:ext cx="60452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31234</a:t>
            </a:r>
            <a:endParaRPr sz="1800">
              <a:latin typeface="Calibri"/>
              <a:cs typeface="Calibri"/>
            </a:endParaRPr>
          </a:p>
        </p:txBody>
      </p:sp>
      <p:sp>
        <p:nvSpPr>
          <p:cNvPr id="27" name="object 27"/>
          <p:cNvSpPr txBox="1"/>
          <p:nvPr/>
        </p:nvSpPr>
        <p:spPr>
          <a:xfrm>
            <a:off x="10515727" y="2466543"/>
            <a:ext cx="60452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31234</a:t>
            </a:r>
            <a:endParaRPr sz="1800">
              <a:latin typeface="Calibri"/>
              <a:cs typeface="Calibri"/>
            </a:endParaRPr>
          </a:p>
        </p:txBody>
      </p:sp>
      <p:sp>
        <p:nvSpPr>
          <p:cNvPr id="28" name="object 28"/>
          <p:cNvSpPr txBox="1"/>
          <p:nvPr/>
        </p:nvSpPr>
        <p:spPr>
          <a:xfrm>
            <a:off x="3029839" y="5519115"/>
            <a:ext cx="607949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Can be </a:t>
            </a:r>
            <a:r>
              <a:rPr sz="1800" dirty="0">
                <a:latin typeface="Calibri"/>
                <a:cs typeface="Calibri"/>
              </a:rPr>
              <a:t>used </a:t>
            </a:r>
            <a:r>
              <a:rPr sz="1800" spc="-10" dirty="0">
                <a:latin typeface="Calibri"/>
                <a:cs typeface="Calibri"/>
              </a:rPr>
              <a:t>to </a:t>
            </a:r>
            <a:r>
              <a:rPr sz="1800" spc="-5" dirty="0">
                <a:latin typeface="Calibri"/>
                <a:cs typeface="Calibri"/>
              </a:rPr>
              <a:t>put </a:t>
            </a:r>
            <a:r>
              <a:rPr sz="1800" dirty="0">
                <a:latin typeface="Calibri"/>
                <a:cs typeface="Calibri"/>
              </a:rPr>
              <a:t>an </a:t>
            </a:r>
            <a:r>
              <a:rPr sz="1800" spc="-10" dirty="0">
                <a:latin typeface="Calibri"/>
                <a:cs typeface="Calibri"/>
              </a:rPr>
              <a:t>external </a:t>
            </a:r>
            <a:r>
              <a:rPr sz="1800" spc="-5" dirty="0">
                <a:latin typeface="Calibri"/>
                <a:cs typeface="Calibri"/>
              </a:rPr>
              <a:t>Load </a:t>
            </a:r>
            <a:r>
              <a:rPr sz="1800" dirty="0">
                <a:latin typeface="Calibri"/>
                <a:cs typeface="Calibri"/>
              </a:rPr>
              <a:t>Balancer </a:t>
            </a:r>
            <a:r>
              <a:rPr sz="1800" spc="-5" dirty="0">
                <a:latin typeface="Calibri"/>
                <a:cs typeface="Calibri"/>
              </a:rPr>
              <a:t>in </a:t>
            </a:r>
            <a:r>
              <a:rPr sz="1800" spc="-10" dirty="0">
                <a:latin typeface="Calibri"/>
                <a:cs typeface="Calibri"/>
              </a:rPr>
              <a:t>front </a:t>
            </a:r>
            <a:r>
              <a:rPr sz="1800" spc="-5" dirty="0">
                <a:latin typeface="Calibri"/>
                <a:cs typeface="Calibri"/>
              </a:rPr>
              <a:t>of </a:t>
            </a:r>
            <a:r>
              <a:rPr sz="1800" dirty="0">
                <a:latin typeface="Calibri"/>
                <a:cs typeface="Calibri"/>
              </a:rPr>
              <a:t>a</a:t>
            </a:r>
            <a:r>
              <a:rPr sz="1800" spc="145" dirty="0">
                <a:latin typeface="Calibri"/>
                <a:cs typeface="Calibri"/>
              </a:rPr>
              <a:t> </a:t>
            </a:r>
            <a:r>
              <a:rPr sz="1800" spc="-5" dirty="0">
                <a:latin typeface="Calibri"/>
                <a:cs typeface="Calibri"/>
              </a:rPr>
              <a:t>service</a:t>
            </a:r>
            <a:endParaRPr sz="18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8155940"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Light"/>
                <a:cs typeface="Calibri Light"/>
              </a:rPr>
              <a:t>Exposing Services (2) -</a:t>
            </a:r>
            <a:r>
              <a:rPr sz="4400" b="0" spc="-50" dirty="0">
                <a:latin typeface="Calibri Light"/>
                <a:cs typeface="Calibri Light"/>
              </a:rPr>
              <a:t> </a:t>
            </a:r>
            <a:r>
              <a:rPr sz="4400" b="0" dirty="0">
                <a:latin typeface="Calibri Light"/>
                <a:cs typeface="Calibri Light"/>
              </a:rPr>
              <a:t>LoadBalancer</a:t>
            </a:r>
            <a:endParaRPr sz="4400">
              <a:latin typeface="Calibri Light"/>
              <a:cs typeface="Calibri Light"/>
            </a:endParaRPr>
          </a:p>
        </p:txBody>
      </p:sp>
      <p:sp>
        <p:nvSpPr>
          <p:cNvPr id="3" name="object 3"/>
          <p:cNvSpPr/>
          <p:nvPr/>
        </p:nvSpPr>
        <p:spPr>
          <a:xfrm>
            <a:off x="778763" y="3401567"/>
            <a:ext cx="3320796" cy="186080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33044" y="3375659"/>
            <a:ext cx="1065276" cy="59893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8200" y="3441191"/>
            <a:ext cx="3201924" cy="174345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4352544" y="3401567"/>
            <a:ext cx="3320796" cy="1860804"/>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06823" y="3375659"/>
            <a:ext cx="1065276" cy="59893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4411979" y="3441191"/>
            <a:ext cx="3201924" cy="1743455"/>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7927847" y="3401567"/>
            <a:ext cx="3319272" cy="18608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7882128" y="3375659"/>
            <a:ext cx="1065276" cy="598932"/>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7987283" y="3441191"/>
            <a:ext cx="3200400" cy="1743455"/>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976883" y="3803903"/>
            <a:ext cx="10073640" cy="591312"/>
          </a:xfrm>
          <a:prstGeom prst="rect">
            <a:avLst/>
          </a:prstGeom>
          <a:blipFill>
            <a:blip r:embed="rId9" cstate="print"/>
            <a:stretch>
              <a:fillRect/>
            </a:stretch>
          </a:blipFill>
        </p:spPr>
        <p:txBody>
          <a:bodyPr wrap="square" lIns="0" tIns="0" rIns="0" bIns="0" rtlCol="0"/>
          <a:lstStyle/>
          <a:p>
            <a:endParaRPr/>
          </a:p>
        </p:txBody>
      </p:sp>
      <p:sp>
        <p:nvSpPr>
          <p:cNvPr id="13" name="object 13"/>
          <p:cNvSpPr/>
          <p:nvPr/>
        </p:nvSpPr>
        <p:spPr>
          <a:xfrm>
            <a:off x="5390388" y="3832859"/>
            <a:ext cx="1245108" cy="598932"/>
          </a:xfrm>
          <a:prstGeom prst="rect">
            <a:avLst/>
          </a:prstGeom>
          <a:blipFill>
            <a:blip r:embed="rId10" cstate="print"/>
            <a:stretch>
              <a:fillRect/>
            </a:stretch>
          </a:blipFill>
        </p:spPr>
        <p:txBody>
          <a:bodyPr wrap="square" lIns="0" tIns="0" rIns="0" bIns="0" rtlCol="0"/>
          <a:lstStyle/>
          <a:p>
            <a:endParaRPr/>
          </a:p>
        </p:txBody>
      </p:sp>
      <p:sp>
        <p:nvSpPr>
          <p:cNvPr id="14" name="object 14"/>
          <p:cNvSpPr/>
          <p:nvPr/>
        </p:nvSpPr>
        <p:spPr>
          <a:xfrm>
            <a:off x="1036319" y="3843528"/>
            <a:ext cx="9954768" cy="473963"/>
          </a:xfrm>
          <a:prstGeom prst="rect">
            <a:avLst/>
          </a:prstGeom>
          <a:blipFill>
            <a:blip r:embed="rId11" cstate="print"/>
            <a:stretch>
              <a:fillRect/>
            </a:stretch>
          </a:blipFill>
        </p:spPr>
        <p:txBody>
          <a:bodyPr wrap="square" lIns="0" tIns="0" rIns="0" bIns="0" rtlCol="0"/>
          <a:lstStyle/>
          <a:p>
            <a:endParaRPr/>
          </a:p>
        </p:txBody>
      </p:sp>
      <p:sp>
        <p:nvSpPr>
          <p:cNvPr id="15" name="object 15"/>
          <p:cNvSpPr/>
          <p:nvPr/>
        </p:nvSpPr>
        <p:spPr>
          <a:xfrm>
            <a:off x="3645408" y="3147060"/>
            <a:ext cx="240791" cy="774191"/>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704844" y="3186683"/>
            <a:ext cx="121920" cy="656844"/>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7248143" y="3147060"/>
            <a:ext cx="240792" cy="774191"/>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7307580" y="3186683"/>
            <a:ext cx="121920" cy="656844"/>
          </a:xfrm>
          <a:prstGeom prst="rect">
            <a:avLst/>
          </a:prstGeom>
          <a:blipFill>
            <a:blip r:embed="rId14" cstate="print"/>
            <a:stretch>
              <a:fillRect/>
            </a:stretch>
          </a:blipFill>
        </p:spPr>
        <p:txBody>
          <a:bodyPr wrap="square" lIns="0" tIns="0" rIns="0" bIns="0" rtlCol="0"/>
          <a:lstStyle/>
          <a:p>
            <a:endParaRPr/>
          </a:p>
        </p:txBody>
      </p:sp>
      <p:sp>
        <p:nvSpPr>
          <p:cNvPr id="19" name="object 19"/>
          <p:cNvSpPr/>
          <p:nvPr/>
        </p:nvSpPr>
        <p:spPr>
          <a:xfrm>
            <a:off x="10700004" y="3147060"/>
            <a:ext cx="240792" cy="774191"/>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838200" y="2497835"/>
            <a:ext cx="10349484" cy="1345691"/>
          </a:xfrm>
          <a:prstGeom prst="rect">
            <a:avLst/>
          </a:prstGeom>
          <a:blipFill>
            <a:blip r:embed="rId15" cstate="print"/>
            <a:stretch>
              <a:fillRect/>
            </a:stretch>
          </a:blipFill>
        </p:spPr>
        <p:txBody>
          <a:bodyPr wrap="square" lIns="0" tIns="0" rIns="0" bIns="0" rtlCol="0"/>
          <a:lstStyle/>
          <a:p>
            <a:endParaRPr/>
          </a:p>
        </p:txBody>
      </p:sp>
      <p:sp>
        <p:nvSpPr>
          <p:cNvPr id="21" name="object 21"/>
          <p:cNvSpPr txBox="1"/>
          <p:nvPr/>
        </p:nvSpPr>
        <p:spPr>
          <a:xfrm>
            <a:off x="3105657" y="5616041"/>
            <a:ext cx="6620509" cy="84836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800" spc="-5" dirty="0">
                <a:latin typeface="Calibri"/>
                <a:cs typeface="Calibri"/>
              </a:rPr>
              <a:t>Depends on Cloud </a:t>
            </a:r>
            <a:r>
              <a:rPr sz="1800" spc="-10" dirty="0">
                <a:latin typeface="Calibri"/>
                <a:cs typeface="Calibri"/>
              </a:rPr>
              <a:t>Provider (Azure, </a:t>
            </a:r>
            <a:r>
              <a:rPr sz="1800" spc="-15" dirty="0">
                <a:latin typeface="Calibri"/>
                <a:cs typeface="Calibri"/>
              </a:rPr>
              <a:t>AWS,…) </a:t>
            </a:r>
            <a:r>
              <a:rPr sz="1800" spc="-5" dirty="0">
                <a:latin typeface="Calibri"/>
                <a:cs typeface="Calibri"/>
              </a:rPr>
              <a:t>how this is</a:t>
            </a:r>
            <a:r>
              <a:rPr sz="1800" spc="140" dirty="0">
                <a:latin typeface="Calibri"/>
                <a:cs typeface="Calibri"/>
              </a:rPr>
              <a:t> </a:t>
            </a:r>
            <a:r>
              <a:rPr sz="1800" spc="-5" dirty="0">
                <a:latin typeface="Calibri"/>
                <a:cs typeface="Calibri"/>
              </a:rPr>
              <a:t>done</a:t>
            </a:r>
            <a:endParaRPr sz="1800">
              <a:latin typeface="Calibri"/>
              <a:cs typeface="Calibri"/>
            </a:endParaRPr>
          </a:p>
          <a:p>
            <a:pPr marL="299085" indent="-286385">
              <a:lnSpc>
                <a:spcPct val="100000"/>
              </a:lnSpc>
              <a:buFont typeface="Arial"/>
              <a:buChar char="•"/>
              <a:tabLst>
                <a:tab pos="299085" algn="l"/>
                <a:tab pos="299720" algn="l"/>
              </a:tabLst>
            </a:pPr>
            <a:r>
              <a:rPr sz="1800" spc="-5" dirty="0">
                <a:latin typeface="Calibri"/>
                <a:cs typeface="Calibri"/>
              </a:rPr>
              <a:t>Will </a:t>
            </a:r>
            <a:r>
              <a:rPr sz="1800" spc="-10" dirty="0">
                <a:latin typeface="Calibri"/>
                <a:cs typeface="Calibri"/>
              </a:rPr>
              <a:t>provision </a:t>
            </a:r>
            <a:r>
              <a:rPr sz="1800" dirty="0">
                <a:latin typeface="Calibri"/>
                <a:cs typeface="Calibri"/>
              </a:rPr>
              <a:t>a </a:t>
            </a:r>
            <a:r>
              <a:rPr sz="1800" spc="-5" dirty="0">
                <a:latin typeface="Calibri"/>
                <a:cs typeface="Calibri"/>
              </a:rPr>
              <a:t>Load </a:t>
            </a:r>
            <a:r>
              <a:rPr sz="1800" dirty="0">
                <a:latin typeface="Calibri"/>
                <a:cs typeface="Calibri"/>
              </a:rPr>
              <a:t>Balancer </a:t>
            </a:r>
            <a:r>
              <a:rPr sz="1800" spc="-5" dirty="0">
                <a:latin typeface="Calibri"/>
                <a:cs typeface="Calibri"/>
              </a:rPr>
              <a:t>on </a:t>
            </a:r>
            <a:r>
              <a:rPr sz="1800" dirty="0">
                <a:latin typeface="Calibri"/>
                <a:cs typeface="Calibri"/>
              </a:rPr>
              <a:t>the </a:t>
            </a:r>
            <a:r>
              <a:rPr sz="1800" spc="-5" dirty="0">
                <a:latin typeface="Calibri"/>
                <a:cs typeface="Calibri"/>
              </a:rPr>
              <a:t>cloud </a:t>
            </a:r>
            <a:r>
              <a:rPr sz="1800" spc="-10" dirty="0">
                <a:latin typeface="Calibri"/>
                <a:cs typeface="Calibri"/>
              </a:rPr>
              <a:t>provider’s</a:t>
            </a:r>
            <a:r>
              <a:rPr sz="1800" spc="130" dirty="0">
                <a:latin typeface="Calibri"/>
                <a:cs typeface="Calibri"/>
              </a:rPr>
              <a:t> </a:t>
            </a:r>
            <a:r>
              <a:rPr sz="1800" spc="-15" dirty="0">
                <a:latin typeface="Calibri"/>
                <a:cs typeface="Calibri"/>
              </a:rPr>
              <a:t>infrastructure</a:t>
            </a:r>
            <a:endParaRPr sz="1800">
              <a:latin typeface="Calibri"/>
              <a:cs typeface="Calibri"/>
            </a:endParaRPr>
          </a:p>
          <a:p>
            <a:pPr marL="299085" indent="-286385">
              <a:lnSpc>
                <a:spcPct val="100000"/>
              </a:lnSpc>
              <a:buFont typeface="Arial"/>
              <a:buChar char="•"/>
              <a:tabLst>
                <a:tab pos="299085" algn="l"/>
                <a:tab pos="299720" algn="l"/>
              </a:tabLst>
            </a:pPr>
            <a:r>
              <a:rPr sz="1800" dirty="0">
                <a:latin typeface="Calibri"/>
                <a:cs typeface="Calibri"/>
              </a:rPr>
              <a:t>(e.g. </a:t>
            </a:r>
            <a:r>
              <a:rPr sz="1800" spc="-10" dirty="0">
                <a:latin typeface="Calibri"/>
                <a:cs typeface="Calibri"/>
              </a:rPr>
              <a:t>Elastic LB, Azure</a:t>
            </a:r>
            <a:r>
              <a:rPr sz="1800" spc="35" dirty="0">
                <a:latin typeface="Calibri"/>
                <a:cs typeface="Calibri"/>
              </a:rPr>
              <a:t> </a:t>
            </a:r>
            <a:r>
              <a:rPr sz="1800" spc="-5" dirty="0">
                <a:latin typeface="Calibri"/>
                <a:cs typeface="Calibri"/>
              </a:rPr>
              <a:t>LB,…)</a:t>
            </a:r>
            <a:endParaRPr sz="1800">
              <a:latin typeface="Calibri"/>
              <a:cs typeface="Calibri"/>
            </a:endParaRPr>
          </a:p>
        </p:txBody>
      </p:sp>
      <p:graphicFrame>
        <p:nvGraphicFramePr>
          <p:cNvPr id="22" name="object 22"/>
          <p:cNvGraphicFramePr>
            <a:graphicFrameLocks noGrp="1"/>
          </p:cNvGraphicFramePr>
          <p:nvPr/>
        </p:nvGraphicFramePr>
        <p:xfrm>
          <a:off x="835152" y="2494788"/>
          <a:ext cx="10349865" cy="2686812"/>
        </p:xfrm>
        <a:graphic>
          <a:graphicData uri="http://schemas.openxmlformats.org/drawingml/2006/table">
            <a:tbl>
              <a:tblPr firstRow="1" bandRow="1">
                <a:tableStyleId>{2D5ABB26-0587-4C30-8999-92F81FD0307C}</a:tableStyleId>
              </a:tblPr>
              <a:tblGrid>
                <a:gridCol w="2214880">
                  <a:extLst>
                    <a:ext uri="{9D8B030D-6E8A-4147-A177-3AD203B41FA5}">
                      <a16:colId xmlns:a16="http://schemas.microsoft.com/office/drawing/2014/main" val="20000"/>
                    </a:ext>
                  </a:extLst>
                </a:gridCol>
                <a:gridCol w="2329180">
                  <a:extLst>
                    <a:ext uri="{9D8B030D-6E8A-4147-A177-3AD203B41FA5}">
                      <a16:colId xmlns:a16="http://schemas.microsoft.com/office/drawing/2014/main" val="20001"/>
                    </a:ext>
                  </a:extLst>
                </a:gridCol>
                <a:gridCol w="1877060">
                  <a:extLst>
                    <a:ext uri="{9D8B030D-6E8A-4147-A177-3AD203B41FA5}">
                      <a16:colId xmlns:a16="http://schemas.microsoft.com/office/drawing/2014/main" val="20002"/>
                    </a:ext>
                  </a:extLst>
                </a:gridCol>
                <a:gridCol w="3928745">
                  <a:extLst>
                    <a:ext uri="{9D8B030D-6E8A-4147-A177-3AD203B41FA5}">
                      <a16:colId xmlns:a16="http://schemas.microsoft.com/office/drawing/2014/main" val="20003"/>
                    </a:ext>
                  </a:extLst>
                </a:gridCol>
              </a:tblGrid>
              <a:tr h="688848">
                <a:tc gridSpan="4">
                  <a:txBody>
                    <a:bodyPr/>
                    <a:lstStyle/>
                    <a:p>
                      <a:pPr marL="1270" algn="ctr">
                        <a:lnSpc>
                          <a:spcPct val="100000"/>
                        </a:lnSpc>
                        <a:spcBef>
                          <a:spcPts val="1515"/>
                        </a:spcBef>
                      </a:pPr>
                      <a:r>
                        <a:rPr sz="1800" spc="-5" dirty="0">
                          <a:latin typeface="Calibri"/>
                          <a:cs typeface="Calibri"/>
                        </a:rPr>
                        <a:t>LB</a:t>
                      </a:r>
                      <a:endParaRPr sz="1800">
                        <a:latin typeface="Calibri"/>
                        <a:cs typeface="Calibri"/>
                      </a:endParaRPr>
                    </a:p>
                  </a:txBody>
                  <a:tcPr marL="0" marR="0" marT="192405" marB="0">
                    <a:lnL w="6350">
                      <a:solidFill>
                        <a:srgbClr val="FFC000"/>
                      </a:solidFill>
                      <a:prstDash val="solid"/>
                    </a:lnL>
                    <a:lnR w="6350">
                      <a:solidFill>
                        <a:srgbClr val="FFC000"/>
                      </a:solidFill>
                      <a:prstDash val="solid"/>
                    </a:lnR>
                    <a:lnT w="6350">
                      <a:solidFill>
                        <a:srgbClr val="FFC000"/>
                      </a:solidFill>
                      <a:prstDash val="solid"/>
                    </a:lnT>
                    <a:lnB w="6350">
                      <a:solidFill>
                        <a:srgbClr val="FFC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997964">
                <a:tc>
                  <a:txBody>
                    <a:bodyPr/>
                    <a:lstStyle/>
                    <a:p>
                      <a:pPr>
                        <a:lnSpc>
                          <a:spcPct val="100000"/>
                        </a:lnSpc>
                      </a:pPr>
                      <a:endParaRPr sz="1950">
                        <a:latin typeface="Times New Roman"/>
                        <a:cs typeface="Times New Roman"/>
                      </a:endParaRPr>
                    </a:p>
                    <a:p>
                      <a:pPr marL="91440">
                        <a:lnSpc>
                          <a:spcPct val="100000"/>
                        </a:lnSpc>
                      </a:pPr>
                      <a:r>
                        <a:rPr sz="1800" dirty="0">
                          <a:solidFill>
                            <a:srgbClr val="FFFFFF"/>
                          </a:solidFill>
                          <a:latin typeface="Calibri"/>
                          <a:cs typeface="Calibri"/>
                        </a:rPr>
                        <a:t>Node</a:t>
                      </a:r>
                      <a:r>
                        <a:rPr sz="1800" spc="10" dirty="0">
                          <a:solidFill>
                            <a:srgbClr val="FFFFFF"/>
                          </a:solidFill>
                          <a:latin typeface="Calibri"/>
                          <a:cs typeface="Calibri"/>
                        </a:rPr>
                        <a:t> </a:t>
                      </a:r>
                      <a:r>
                        <a:rPr sz="1800" dirty="0">
                          <a:solidFill>
                            <a:srgbClr val="FFFFFF"/>
                          </a:solidFill>
                          <a:latin typeface="Calibri"/>
                          <a:cs typeface="Calibri"/>
                        </a:rPr>
                        <a:t>1</a:t>
                      </a:r>
                      <a:endParaRPr sz="1800">
                        <a:latin typeface="Calibri"/>
                        <a:cs typeface="Calibri"/>
                      </a:endParaRPr>
                    </a:p>
                  </a:txBody>
                  <a:tcPr marL="0" marR="0" marT="0" marB="0">
                    <a:lnT w="6350">
                      <a:solidFill>
                        <a:srgbClr val="FFC000"/>
                      </a:solidFill>
                      <a:prstDash val="solid"/>
                    </a:lnT>
                  </a:tcPr>
                </a:tc>
                <a:tc>
                  <a:txBody>
                    <a:bodyPr/>
                    <a:lstStyle/>
                    <a:p>
                      <a:pPr>
                        <a:lnSpc>
                          <a:spcPct val="100000"/>
                        </a:lnSpc>
                      </a:pPr>
                      <a:endParaRPr sz="1950">
                        <a:latin typeface="Times New Roman"/>
                        <a:cs typeface="Times New Roman"/>
                      </a:endParaRPr>
                    </a:p>
                    <a:p>
                      <a:pPr marL="1450975">
                        <a:lnSpc>
                          <a:spcPct val="100000"/>
                        </a:lnSpc>
                      </a:pPr>
                      <a:r>
                        <a:rPr sz="1800" dirty="0">
                          <a:solidFill>
                            <a:srgbClr val="FFFFFF"/>
                          </a:solidFill>
                          <a:latin typeface="Calibri"/>
                          <a:cs typeface="Calibri"/>
                        </a:rPr>
                        <a:t>Node</a:t>
                      </a:r>
                      <a:r>
                        <a:rPr sz="1800" spc="-10" dirty="0">
                          <a:solidFill>
                            <a:srgbClr val="FFFFFF"/>
                          </a:solidFill>
                          <a:latin typeface="Calibri"/>
                          <a:cs typeface="Calibri"/>
                        </a:rPr>
                        <a:t> </a:t>
                      </a:r>
                      <a:r>
                        <a:rPr sz="1800" dirty="0">
                          <a:solidFill>
                            <a:srgbClr val="FFFFFF"/>
                          </a:solidFill>
                          <a:latin typeface="Calibri"/>
                          <a:cs typeface="Calibri"/>
                        </a:rPr>
                        <a:t>2</a:t>
                      </a:r>
                      <a:endParaRPr sz="1800">
                        <a:latin typeface="Calibri"/>
                        <a:cs typeface="Calibri"/>
                      </a:endParaRPr>
                    </a:p>
                  </a:txBody>
                  <a:tcPr marL="0" marR="0" marT="0" marB="0">
                    <a:lnT w="6350">
                      <a:solidFill>
                        <a:srgbClr val="FFC000"/>
                      </a:solidFill>
                      <a:prstDash val="solid"/>
                    </a:lnT>
                  </a:tcPr>
                </a:tc>
                <a:tc>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35"/>
                        </a:spcBef>
                      </a:pPr>
                      <a:endParaRPr sz="1450">
                        <a:latin typeface="Times New Roman"/>
                        <a:cs typeface="Times New Roman"/>
                      </a:endParaRPr>
                    </a:p>
                    <a:p>
                      <a:pPr marL="205104">
                        <a:lnSpc>
                          <a:spcPct val="100000"/>
                        </a:lnSpc>
                      </a:pPr>
                      <a:r>
                        <a:rPr sz="1800" spc="-5" dirty="0">
                          <a:solidFill>
                            <a:srgbClr val="FFFFFF"/>
                          </a:solidFill>
                          <a:latin typeface="Calibri"/>
                          <a:cs typeface="Calibri"/>
                        </a:rPr>
                        <a:t>Service</a:t>
                      </a:r>
                      <a:r>
                        <a:rPr sz="1800" spc="5"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a:txBody>
                  <a:tcPr marL="0" marR="0" marT="0" marB="0">
                    <a:lnT w="6350">
                      <a:solidFill>
                        <a:srgbClr val="FFC000"/>
                      </a:solidFill>
                      <a:prstDash val="solid"/>
                    </a:lnT>
                  </a:tcPr>
                </a:tc>
                <a:tc>
                  <a:txBody>
                    <a:bodyPr/>
                    <a:lstStyle/>
                    <a:p>
                      <a:pPr>
                        <a:lnSpc>
                          <a:spcPct val="100000"/>
                        </a:lnSpc>
                      </a:pPr>
                      <a:endParaRPr sz="1950">
                        <a:latin typeface="Times New Roman"/>
                        <a:cs typeface="Times New Roman"/>
                      </a:endParaRPr>
                    </a:p>
                    <a:p>
                      <a:pPr marL="819785">
                        <a:lnSpc>
                          <a:spcPct val="100000"/>
                        </a:lnSpc>
                      </a:pPr>
                      <a:r>
                        <a:rPr sz="1800" dirty="0">
                          <a:solidFill>
                            <a:srgbClr val="FFFFFF"/>
                          </a:solidFill>
                          <a:latin typeface="Calibri"/>
                          <a:cs typeface="Calibri"/>
                        </a:rPr>
                        <a:t>Node</a:t>
                      </a:r>
                      <a:r>
                        <a:rPr sz="1800" spc="10" dirty="0">
                          <a:solidFill>
                            <a:srgbClr val="FFFFFF"/>
                          </a:solidFill>
                          <a:latin typeface="Calibri"/>
                          <a:cs typeface="Calibri"/>
                        </a:rPr>
                        <a:t> </a:t>
                      </a:r>
                      <a:r>
                        <a:rPr sz="1800" dirty="0">
                          <a:solidFill>
                            <a:srgbClr val="FFFFFF"/>
                          </a:solidFill>
                          <a:latin typeface="Calibri"/>
                          <a:cs typeface="Calibri"/>
                        </a:rPr>
                        <a:t>3</a:t>
                      </a:r>
                      <a:endParaRPr sz="1800">
                        <a:latin typeface="Calibri"/>
                        <a:cs typeface="Calibri"/>
                      </a:endParaRPr>
                    </a:p>
                  </a:txBody>
                  <a:tcPr marL="0" marR="0" marT="0" marB="0">
                    <a:lnT w="6350">
                      <a:solidFill>
                        <a:srgbClr val="FFC000"/>
                      </a:solidFill>
                      <a:prstDash val="solid"/>
                    </a:lnT>
                  </a:tcPr>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6713220"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Light"/>
                <a:cs typeface="Calibri Light"/>
              </a:rPr>
              <a:t>Exposing Services (3) -</a:t>
            </a:r>
            <a:r>
              <a:rPr sz="4400" b="0" spc="-70" dirty="0">
                <a:latin typeface="Calibri Light"/>
                <a:cs typeface="Calibri Light"/>
              </a:rPr>
              <a:t> </a:t>
            </a:r>
            <a:r>
              <a:rPr sz="4400" b="0" spc="-10" dirty="0">
                <a:latin typeface="Calibri Light"/>
                <a:cs typeface="Calibri Light"/>
              </a:rPr>
              <a:t>Ingress</a:t>
            </a:r>
            <a:endParaRPr sz="4400">
              <a:latin typeface="Calibri Light"/>
              <a:cs typeface="Calibri Light"/>
            </a:endParaRPr>
          </a:p>
        </p:txBody>
      </p:sp>
      <p:sp>
        <p:nvSpPr>
          <p:cNvPr id="3" name="object 3"/>
          <p:cNvSpPr/>
          <p:nvPr/>
        </p:nvSpPr>
        <p:spPr>
          <a:xfrm>
            <a:off x="2865120" y="1687067"/>
            <a:ext cx="7466076" cy="31958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865120" y="1687067"/>
            <a:ext cx="7466330" cy="3195955"/>
          </a:xfrm>
          <a:custGeom>
            <a:avLst/>
            <a:gdLst/>
            <a:ahLst/>
            <a:cxnLst/>
            <a:rect l="l" t="t" r="r" b="b"/>
            <a:pathLst>
              <a:path w="7466330" h="3195954">
                <a:moveTo>
                  <a:pt x="0" y="3195827"/>
                </a:moveTo>
                <a:lnTo>
                  <a:pt x="7466076" y="3195827"/>
                </a:lnTo>
                <a:lnTo>
                  <a:pt x="7466076" y="0"/>
                </a:lnTo>
                <a:lnTo>
                  <a:pt x="0" y="0"/>
                </a:lnTo>
                <a:lnTo>
                  <a:pt x="0" y="3195827"/>
                </a:lnTo>
                <a:close/>
              </a:path>
            </a:pathLst>
          </a:custGeom>
          <a:ln w="6096">
            <a:solidFill>
              <a:srgbClr val="5B9BD4"/>
            </a:solidFill>
          </a:ln>
        </p:spPr>
        <p:txBody>
          <a:bodyPr wrap="square" lIns="0" tIns="0" rIns="0" bIns="0" rtlCol="0"/>
          <a:lstStyle/>
          <a:p>
            <a:endParaRPr/>
          </a:p>
        </p:txBody>
      </p:sp>
      <p:sp>
        <p:nvSpPr>
          <p:cNvPr id="5" name="object 5"/>
          <p:cNvSpPr txBox="1"/>
          <p:nvPr/>
        </p:nvSpPr>
        <p:spPr>
          <a:xfrm>
            <a:off x="2944114" y="1705483"/>
            <a:ext cx="178688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Kubernetes</a:t>
            </a:r>
            <a:r>
              <a:rPr sz="1800" spc="-35" dirty="0">
                <a:latin typeface="Calibri"/>
                <a:cs typeface="Calibri"/>
              </a:rPr>
              <a:t> </a:t>
            </a:r>
            <a:r>
              <a:rPr sz="1800" spc="-10" dirty="0">
                <a:latin typeface="Calibri"/>
                <a:cs typeface="Calibri"/>
              </a:rPr>
              <a:t>Cluster</a:t>
            </a:r>
            <a:endParaRPr sz="1800">
              <a:latin typeface="Calibri"/>
              <a:cs typeface="Calibri"/>
            </a:endParaRPr>
          </a:p>
        </p:txBody>
      </p:sp>
      <p:sp>
        <p:nvSpPr>
          <p:cNvPr id="6" name="object 6"/>
          <p:cNvSpPr/>
          <p:nvPr/>
        </p:nvSpPr>
        <p:spPr>
          <a:xfrm>
            <a:off x="4738115" y="2087879"/>
            <a:ext cx="1269491" cy="798576"/>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748784" y="2220467"/>
            <a:ext cx="1245108" cy="598931"/>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4797552" y="2127504"/>
            <a:ext cx="1150620" cy="681227"/>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4933569" y="2303779"/>
            <a:ext cx="8763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Service</a:t>
            </a:r>
            <a:r>
              <a:rPr sz="1800" spc="-50" dirty="0">
                <a:solidFill>
                  <a:srgbClr val="FFFFFF"/>
                </a:solidFill>
                <a:latin typeface="Calibri"/>
                <a:cs typeface="Calibri"/>
              </a:rPr>
              <a:t> </a:t>
            </a:r>
            <a:r>
              <a:rPr sz="1800" dirty="0">
                <a:solidFill>
                  <a:srgbClr val="FFFFFF"/>
                </a:solidFill>
                <a:latin typeface="Calibri"/>
                <a:cs typeface="Calibri"/>
              </a:rPr>
              <a:t>A</a:t>
            </a:r>
            <a:endParaRPr sz="1800">
              <a:latin typeface="Calibri"/>
              <a:cs typeface="Calibri"/>
            </a:endParaRPr>
          </a:p>
        </p:txBody>
      </p:sp>
      <p:sp>
        <p:nvSpPr>
          <p:cNvPr id="10" name="object 10"/>
          <p:cNvSpPr/>
          <p:nvPr/>
        </p:nvSpPr>
        <p:spPr>
          <a:xfrm>
            <a:off x="4738115" y="3014472"/>
            <a:ext cx="1269491" cy="79857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753355" y="3147060"/>
            <a:ext cx="1237488" cy="59893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797552" y="3054095"/>
            <a:ext cx="1150620" cy="681227"/>
          </a:xfrm>
          <a:prstGeom prst="rect">
            <a:avLst/>
          </a:prstGeom>
          <a:blipFill>
            <a:blip r:embed="rId7" cstate="print"/>
            <a:stretch>
              <a:fillRect/>
            </a:stretch>
          </a:blipFill>
        </p:spPr>
        <p:txBody>
          <a:bodyPr wrap="square" lIns="0" tIns="0" rIns="0" bIns="0" rtlCol="0"/>
          <a:lstStyle/>
          <a:p>
            <a:endParaRPr/>
          </a:p>
        </p:txBody>
      </p:sp>
      <p:sp>
        <p:nvSpPr>
          <p:cNvPr id="13" name="object 13"/>
          <p:cNvSpPr txBox="1"/>
          <p:nvPr/>
        </p:nvSpPr>
        <p:spPr>
          <a:xfrm>
            <a:off x="4937886" y="3230117"/>
            <a:ext cx="8686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Service</a:t>
            </a:r>
            <a:r>
              <a:rPr sz="1800" spc="-50" dirty="0">
                <a:solidFill>
                  <a:srgbClr val="FFFFFF"/>
                </a:solidFill>
                <a:latin typeface="Calibri"/>
                <a:cs typeface="Calibri"/>
              </a:rPr>
              <a:t> </a:t>
            </a:r>
            <a:r>
              <a:rPr sz="1800" dirty="0">
                <a:solidFill>
                  <a:srgbClr val="FFFFFF"/>
                </a:solidFill>
                <a:latin typeface="Calibri"/>
                <a:cs typeface="Calibri"/>
              </a:rPr>
              <a:t>B</a:t>
            </a:r>
            <a:endParaRPr sz="1800">
              <a:latin typeface="Calibri"/>
              <a:cs typeface="Calibri"/>
            </a:endParaRPr>
          </a:p>
        </p:txBody>
      </p:sp>
      <p:sp>
        <p:nvSpPr>
          <p:cNvPr id="14" name="object 14"/>
          <p:cNvSpPr/>
          <p:nvPr/>
        </p:nvSpPr>
        <p:spPr>
          <a:xfrm>
            <a:off x="4738115" y="3930396"/>
            <a:ext cx="1269491" cy="798576"/>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754879" y="4062984"/>
            <a:ext cx="1234439" cy="598932"/>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4797552" y="3970020"/>
            <a:ext cx="1150620" cy="681227"/>
          </a:xfrm>
          <a:prstGeom prst="rect">
            <a:avLst/>
          </a:prstGeom>
          <a:blipFill>
            <a:blip r:embed="rId7" cstate="print"/>
            <a:stretch>
              <a:fillRect/>
            </a:stretch>
          </a:blipFill>
        </p:spPr>
        <p:txBody>
          <a:bodyPr wrap="square" lIns="0" tIns="0" rIns="0" bIns="0" rtlCol="0"/>
          <a:lstStyle/>
          <a:p>
            <a:endParaRPr/>
          </a:p>
        </p:txBody>
      </p:sp>
      <p:sp>
        <p:nvSpPr>
          <p:cNvPr id="17" name="object 17"/>
          <p:cNvSpPr txBox="1"/>
          <p:nvPr/>
        </p:nvSpPr>
        <p:spPr>
          <a:xfrm>
            <a:off x="4939665" y="4146295"/>
            <a:ext cx="8661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Service</a:t>
            </a:r>
            <a:r>
              <a:rPr sz="1800" spc="-50" dirty="0">
                <a:solidFill>
                  <a:srgbClr val="FFFFFF"/>
                </a:solidFill>
                <a:latin typeface="Calibri"/>
                <a:cs typeface="Calibri"/>
              </a:rPr>
              <a:t> </a:t>
            </a:r>
            <a:r>
              <a:rPr sz="1800" dirty="0">
                <a:solidFill>
                  <a:srgbClr val="FFFFFF"/>
                </a:solidFill>
                <a:latin typeface="Calibri"/>
                <a:cs typeface="Calibri"/>
              </a:rPr>
              <a:t>C</a:t>
            </a:r>
            <a:endParaRPr sz="1800">
              <a:latin typeface="Calibri"/>
              <a:cs typeface="Calibri"/>
            </a:endParaRPr>
          </a:p>
        </p:txBody>
      </p:sp>
      <p:sp>
        <p:nvSpPr>
          <p:cNvPr id="18" name="object 18"/>
          <p:cNvSpPr/>
          <p:nvPr/>
        </p:nvSpPr>
        <p:spPr>
          <a:xfrm>
            <a:off x="7072883" y="2087879"/>
            <a:ext cx="725424" cy="496824"/>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7060692" y="2069592"/>
            <a:ext cx="746759" cy="598931"/>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7132319" y="2127504"/>
            <a:ext cx="606551" cy="379475"/>
          </a:xfrm>
          <a:prstGeom prst="rect">
            <a:avLst/>
          </a:prstGeom>
          <a:blipFill>
            <a:blip r:embed="rId11" cstate="print"/>
            <a:stretch>
              <a:fillRect/>
            </a:stretch>
          </a:blipFill>
        </p:spPr>
        <p:txBody>
          <a:bodyPr wrap="square" lIns="0" tIns="0" rIns="0" bIns="0" rtlCol="0"/>
          <a:lstStyle/>
          <a:p>
            <a:endParaRPr/>
          </a:p>
        </p:txBody>
      </p:sp>
      <p:sp>
        <p:nvSpPr>
          <p:cNvPr id="21" name="object 21"/>
          <p:cNvSpPr txBox="1"/>
          <p:nvPr/>
        </p:nvSpPr>
        <p:spPr>
          <a:xfrm>
            <a:off x="7246111" y="2152903"/>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22" name="object 22"/>
          <p:cNvSpPr/>
          <p:nvPr/>
        </p:nvSpPr>
        <p:spPr>
          <a:xfrm>
            <a:off x="7834883" y="1892807"/>
            <a:ext cx="725424" cy="496824"/>
          </a:xfrm>
          <a:prstGeom prst="rect">
            <a:avLst/>
          </a:prstGeom>
          <a:blipFill>
            <a:blip r:embed="rId9" cstate="print"/>
            <a:stretch>
              <a:fillRect/>
            </a:stretch>
          </a:blipFill>
        </p:spPr>
        <p:txBody>
          <a:bodyPr wrap="square" lIns="0" tIns="0" rIns="0" bIns="0" rtlCol="0"/>
          <a:lstStyle/>
          <a:p>
            <a:endParaRPr/>
          </a:p>
        </p:txBody>
      </p:sp>
      <p:sp>
        <p:nvSpPr>
          <p:cNvPr id="23" name="object 23"/>
          <p:cNvSpPr/>
          <p:nvPr/>
        </p:nvSpPr>
        <p:spPr>
          <a:xfrm>
            <a:off x="7822692" y="1874520"/>
            <a:ext cx="746759" cy="598931"/>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7894319" y="1932432"/>
            <a:ext cx="606551" cy="379475"/>
          </a:xfrm>
          <a:prstGeom prst="rect">
            <a:avLst/>
          </a:prstGeom>
          <a:blipFill>
            <a:blip r:embed="rId13" cstate="print"/>
            <a:stretch>
              <a:fillRect/>
            </a:stretch>
          </a:blipFill>
        </p:spPr>
        <p:txBody>
          <a:bodyPr wrap="square" lIns="0" tIns="0" rIns="0" bIns="0" rtlCol="0"/>
          <a:lstStyle/>
          <a:p>
            <a:endParaRPr/>
          </a:p>
        </p:txBody>
      </p:sp>
      <p:sp>
        <p:nvSpPr>
          <p:cNvPr id="25" name="object 25"/>
          <p:cNvSpPr txBox="1"/>
          <p:nvPr/>
        </p:nvSpPr>
        <p:spPr>
          <a:xfrm>
            <a:off x="8008111" y="1957196"/>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26" name="object 26"/>
          <p:cNvSpPr/>
          <p:nvPr/>
        </p:nvSpPr>
        <p:spPr>
          <a:xfrm>
            <a:off x="6940295" y="2855976"/>
            <a:ext cx="725424" cy="496824"/>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6928104" y="2837688"/>
            <a:ext cx="746759" cy="598931"/>
          </a:xfrm>
          <a:prstGeom prst="rect">
            <a:avLst/>
          </a:prstGeom>
          <a:blipFill>
            <a:blip r:embed="rId14" cstate="print"/>
            <a:stretch>
              <a:fillRect/>
            </a:stretch>
          </a:blipFill>
        </p:spPr>
        <p:txBody>
          <a:bodyPr wrap="square" lIns="0" tIns="0" rIns="0" bIns="0" rtlCol="0"/>
          <a:lstStyle/>
          <a:p>
            <a:endParaRPr/>
          </a:p>
        </p:txBody>
      </p:sp>
      <p:sp>
        <p:nvSpPr>
          <p:cNvPr id="28" name="object 28"/>
          <p:cNvSpPr/>
          <p:nvPr/>
        </p:nvSpPr>
        <p:spPr>
          <a:xfrm>
            <a:off x="6999731" y="2895600"/>
            <a:ext cx="606551" cy="379475"/>
          </a:xfrm>
          <a:prstGeom prst="rect">
            <a:avLst/>
          </a:prstGeom>
          <a:blipFill>
            <a:blip r:embed="rId15" cstate="print"/>
            <a:stretch>
              <a:fillRect/>
            </a:stretch>
          </a:blipFill>
        </p:spPr>
        <p:txBody>
          <a:bodyPr wrap="square" lIns="0" tIns="0" rIns="0" bIns="0" rtlCol="0"/>
          <a:lstStyle/>
          <a:p>
            <a:endParaRPr/>
          </a:p>
        </p:txBody>
      </p:sp>
      <p:sp>
        <p:nvSpPr>
          <p:cNvPr id="29" name="object 29"/>
          <p:cNvSpPr txBox="1"/>
          <p:nvPr/>
        </p:nvSpPr>
        <p:spPr>
          <a:xfrm>
            <a:off x="7113269" y="2920746"/>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30" name="object 30"/>
          <p:cNvSpPr/>
          <p:nvPr/>
        </p:nvSpPr>
        <p:spPr>
          <a:xfrm>
            <a:off x="7700771" y="2502407"/>
            <a:ext cx="725424" cy="498348"/>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7688580" y="2484120"/>
            <a:ext cx="746759" cy="598931"/>
          </a:xfrm>
          <a:prstGeom prst="rect">
            <a:avLst/>
          </a:prstGeom>
          <a:blipFill>
            <a:blip r:embed="rId17" cstate="print"/>
            <a:stretch>
              <a:fillRect/>
            </a:stretch>
          </a:blipFill>
        </p:spPr>
        <p:txBody>
          <a:bodyPr wrap="square" lIns="0" tIns="0" rIns="0" bIns="0" rtlCol="0"/>
          <a:lstStyle/>
          <a:p>
            <a:endParaRPr/>
          </a:p>
        </p:txBody>
      </p:sp>
      <p:sp>
        <p:nvSpPr>
          <p:cNvPr id="32" name="object 32"/>
          <p:cNvSpPr/>
          <p:nvPr/>
        </p:nvSpPr>
        <p:spPr>
          <a:xfrm>
            <a:off x="7760207" y="2542032"/>
            <a:ext cx="606551" cy="381000"/>
          </a:xfrm>
          <a:prstGeom prst="rect">
            <a:avLst/>
          </a:prstGeom>
          <a:blipFill>
            <a:blip r:embed="rId18" cstate="print"/>
            <a:stretch>
              <a:fillRect/>
            </a:stretch>
          </a:blipFill>
        </p:spPr>
        <p:txBody>
          <a:bodyPr wrap="square" lIns="0" tIns="0" rIns="0" bIns="0" rtlCol="0"/>
          <a:lstStyle/>
          <a:p>
            <a:endParaRPr/>
          </a:p>
        </p:txBody>
      </p:sp>
      <p:sp>
        <p:nvSpPr>
          <p:cNvPr id="33" name="object 33"/>
          <p:cNvSpPr txBox="1"/>
          <p:nvPr/>
        </p:nvSpPr>
        <p:spPr>
          <a:xfrm>
            <a:off x="7873745" y="2567381"/>
            <a:ext cx="379095" cy="300355"/>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34" name="object 34"/>
          <p:cNvSpPr/>
          <p:nvPr/>
        </p:nvSpPr>
        <p:spPr>
          <a:xfrm>
            <a:off x="8750807" y="2464307"/>
            <a:ext cx="725424" cy="496824"/>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8738616" y="2446020"/>
            <a:ext cx="746759" cy="598931"/>
          </a:xfrm>
          <a:prstGeom prst="rect">
            <a:avLst/>
          </a:prstGeom>
          <a:blipFill>
            <a:blip r:embed="rId19" cstate="print"/>
            <a:stretch>
              <a:fillRect/>
            </a:stretch>
          </a:blipFill>
        </p:spPr>
        <p:txBody>
          <a:bodyPr wrap="square" lIns="0" tIns="0" rIns="0" bIns="0" rtlCol="0"/>
          <a:lstStyle/>
          <a:p>
            <a:endParaRPr/>
          </a:p>
        </p:txBody>
      </p:sp>
      <p:sp>
        <p:nvSpPr>
          <p:cNvPr id="36" name="object 36"/>
          <p:cNvSpPr/>
          <p:nvPr/>
        </p:nvSpPr>
        <p:spPr>
          <a:xfrm>
            <a:off x="8810243" y="2503932"/>
            <a:ext cx="606551" cy="379475"/>
          </a:xfrm>
          <a:prstGeom prst="rect">
            <a:avLst/>
          </a:prstGeom>
          <a:blipFill>
            <a:blip r:embed="rId13" cstate="print"/>
            <a:stretch>
              <a:fillRect/>
            </a:stretch>
          </a:blipFill>
        </p:spPr>
        <p:txBody>
          <a:bodyPr wrap="square" lIns="0" tIns="0" rIns="0" bIns="0" rtlCol="0"/>
          <a:lstStyle/>
          <a:p>
            <a:endParaRPr/>
          </a:p>
        </p:txBody>
      </p:sp>
      <p:sp>
        <p:nvSpPr>
          <p:cNvPr id="37" name="object 37"/>
          <p:cNvSpPr txBox="1"/>
          <p:nvPr/>
        </p:nvSpPr>
        <p:spPr>
          <a:xfrm>
            <a:off x="8924290" y="2529332"/>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38" name="object 38"/>
          <p:cNvSpPr/>
          <p:nvPr/>
        </p:nvSpPr>
        <p:spPr>
          <a:xfrm>
            <a:off x="6931152" y="3890771"/>
            <a:ext cx="725424" cy="496824"/>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6918959" y="3872484"/>
            <a:ext cx="746759" cy="598932"/>
          </a:xfrm>
          <a:prstGeom prst="rect">
            <a:avLst/>
          </a:prstGeom>
          <a:blipFill>
            <a:blip r:embed="rId20" cstate="print"/>
            <a:stretch>
              <a:fillRect/>
            </a:stretch>
          </a:blipFill>
        </p:spPr>
        <p:txBody>
          <a:bodyPr wrap="square" lIns="0" tIns="0" rIns="0" bIns="0" rtlCol="0"/>
          <a:lstStyle/>
          <a:p>
            <a:endParaRPr/>
          </a:p>
        </p:txBody>
      </p:sp>
      <p:sp>
        <p:nvSpPr>
          <p:cNvPr id="40" name="object 40"/>
          <p:cNvSpPr/>
          <p:nvPr/>
        </p:nvSpPr>
        <p:spPr>
          <a:xfrm>
            <a:off x="6990588" y="3930396"/>
            <a:ext cx="606551" cy="379475"/>
          </a:xfrm>
          <a:prstGeom prst="rect">
            <a:avLst/>
          </a:prstGeom>
          <a:blipFill>
            <a:blip r:embed="rId21" cstate="print"/>
            <a:stretch>
              <a:fillRect/>
            </a:stretch>
          </a:blipFill>
        </p:spPr>
        <p:txBody>
          <a:bodyPr wrap="square" lIns="0" tIns="0" rIns="0" bIns="0" rtlCol="0"/>
          <a:lstStyle/>
          <a:p>
            <a:endParaRPr/>
          </a:p>
        </p:txBody>
      </p:sp>
      <p:sp>
        <p:nvSpPr>
          <p:cNvPr id="41" name="object 41"/>
          <p:cNvSpPr txBox="1"/>
          <p:nvPr/>
        </p:nvSpPr>
        <p:spPr>
          <a:xfrm>
            <a:off x="7103744" y="3956050"/>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42" name="object 42"/>
          <p:cNvSpPr/>
          <p:nvPr/>
        </p:nvSpPr>
        <p:spPr>
          <a:xfrm>
            <a:off x="7760207" y="3700271"/>
            <a:ext cx="725424" cy="498348"/>
          </a:xfrm>
          <a:prstGeom prst="rect">
            <a:avLst/>
          </a:prstGeom>
          <a:blipFill>
            <a:blip r:embed="rId16" cstate="print"/>
            <a:stretch>
              <a:fillRect/>
            </a:stretch>
          </a:blipFill>
        </p:spPr>
        <p:txBody>
          <a:bodyPr wrap="square" lIns="0" tIns="0" rIns="0" bIns="0" rtlCol="0"/>
          <a:lstStyle/>
          <a:p>
            <a:endParaRPr/>
          </a:p>
        </p:txBody>
      </p:sp>
      <p:sp>
        <p:nvSpPr>
          <p:cNvPr id="43" name="object 43"/>
          <p:cNvSpPr/>
          <p:nvPr/>
        </p:nvSpPr>
        <p:spPr>
          <a:xfrm>
            <a:off x="7749540" y="3681984"/>
            <a:ext cx="746759" cy="598932"/>
          </a:xfrm>
          <a:prstGeom prst="rect">
            <a:avLst/>
          </a:prstGeom>
          <a:blipFill>
            <a:blip r:embed="rId22" cstate="print"/>
            <a:stretch>
              <a:fillRect/>
            </a:stretch>
          </a:blipFill>
        </p:spPr>
        <p:txBody>
          <a:bodyPr wrap="square" lIns="0" tIns="0" rIns="0" bIns="0" rtlCol="0"/>
          <a:lstStyle/>
          <a:p>
            <a:endParaRPr/>
          </a:p>
        </p:txBody>
      </p:sp>
      <p:sp>
        <p:nvSpPr>
          <p:cNvPr id="44" name="object 44"/>
          <p:cNvSpPr/>
          <p:nvPr/>
        </p:nvSpPr>
        <p:spPr>
          <a:xfrm>
            <a:off x="7819643" y="3739896"/>
            <a:ext cx="606551" cy="381000"/>
          </a:xfrm>
          <a:prstGeom prst="rect">
            <a:avLst/>
          </a:prstGeom>
          <a:blipFill>
            <a:blip r:embed="rId23" cstate="print"/>
            <a:stretch>
              <a:fillRect/>
            </a:stretch>
          </a:blipFill>
        </p:spPr>
        <p:txBody>
          <a:bodyPr wrap="square" lIns="0" tIns="0" rIns="0" bIns="0" rtlCol="0"/>
          <a:lstStyle/>
          <a:p>
            <a:endParaRPr/>
          </a:p>
        </p:txBody>
      </p:sp>
      <p:sp>
        <p:nvSpPr>
          <p:cNvPr id="45" name="object 45"/>
          <p:cNvSpPr txBox="1"/>
          <p:nvPr/>
        </p:nvSpPr>
        <p:spPr>
          <a:xfrm>
            <a:off x="7934325" y="3765930"/>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46" name="object 46"/>
          <p:cNvSpPr/>
          <p:nvPr/>
        </p:nvSpPr>
        <p:spPr>
          <a:xfrm>
            <a:off x="8171688" y="3134867"/>
            <a:ext cx="723900" cy="498347"/>
          </a:xfrm>
          <a:prstGeom prst="rect">
            <a:avLst/>
          </a:prstGeom>
          <a:blipFill>
            <a:blip r:embed="rId24" cstate="print"/>
            <a:stretch>
              <a:fillRect/>
            </a:stretch>
          </a:blipFill>
        </p:spPr>
        <p:txBody>
          <a:bodyPr wrap="square" lIns="0" tIns="0" rIns="0" bIns="0" rtlCol="0"/>
          <a:lstStyle/>
          <a:p>
            <a:endParaRPr/>
          </a:p>
        </p:txBody>
      </p:sp>
      <p:sp>
        <p:nvSpPr>
          <p:cNvPr id="47" name="object 47"/>
          <p:cNvSpPr/>
          <p:nvPr/>
        </p:nvSpPr>
        <p:spPr>
          <a:xfrm>
            <a:off x="8159495" y="3118104"/>
            <a:ext cx="746759" cy="598932"/>
          </a:xfrm>
          <a:prstGeom prst="rect">
            <a:avLst/>
          </a:prstGeom>
          <a:blipFill>
            <a:blip r:embed="rId25" cstate="print"/>
            <a:stretch>
              <a:fillRect/>
            </a:stretch>
          </a:blipFill>
        </p:spPr>
        <p:txBody>
          <a:bodyPr wrap="square" lIns="0" tIns="0" rIns="0" bIns="0" rtlCol="0"/>
          <a:lstStyle/>
          <a:p>
            <a:endParaRPr/>
          </a:p>
        </p:txBody>
      </p:sp>
      <p:sp>
        <p:nvSpPr>
          <p:cNvPr id="48" name="object 48"/>
          <p:cNvSpPr/>
          <p:nvPr/>
        </p:nvSpPr>
        <p:spPr>
          <a:xfrm>
            <a:off x="8231123" y="3174492"/>
            <a:ext cx="605027" cy="381000"/>
          </a:xfrm>
          <a:prstGeom prst="rect">
            <a:avLst/>
          </a:prstGeom>
          <a:blipFill>
            <a:blip r:embed="rId26" cstate="print"/>
            <a:stretch>
              <a:fillRect/>
            </a:stretch>
          </a:blipFill>
        </p:spPr>
        <p:txBody>
          <a:bodyPr wrap="square" lIns="0" tIns="0" rIns="0" bIns="0" rtlCol="0"/>
          <a:lstStyle/>
          <a:p>
            <a:endParaRPr/>
          </a:p>
        </p:txBody>
      </p:sp>
      <p:sp>
        <p:nvSpPr>
          <p:cNvPr id="49" name="object 49"/>
          <p:cNvSpPr txBox="1"/>
          <p:nvPr/>
        </p:nvSpPr>
        <p:spPr>
          <a:xfrm>
            <a:off x="8344281" y="3200780"/>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50" name="object 50"/>
          <p:cNvSpPr/>
          <p:nvPr/>
        </p:nvSpPr>
        <p:spPr>
          <a:xfrm>
            <a:off x="8944356" y="3700271"/>
            <a:ext cx="725424" cy="498348"/>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8932164" y="3681984"/>
            <a:ext cx="746759" cy="598932"/>
          </a:xfrm>
          <a:prstGeom prst="rect">
            <a:avLst/>
          </a:prstGeom>
          <a:blipFill>
            <a:blip r:embed="rId27" cstate="print"/>
            <a:stretch>
              <a:fillRect/>
            </a:stretch>
          </a:blipFill>
        </p:spPr>
        <p:txBody>
          <a:bodyPr wrap="square" lIns="0" tIns="0" rIns="0" bIns="0" rtlCol="0"/>
          <a:lstStyle/>
          <a:p>
            <a:endParaRPr/>
          </a:p>
        </p:txBody>
      </p:sp>
      <p:sp>
        <p:nvSpPr>
          <p:cNvPr id="52" name="object 52"/>
          <p:cNvSpPr/>
          <p:nvPr/>
        </p:nvSpPr>
        <p:spPr>
          <a:xfrm>
            <a:off x="9003792" y="3739896"/>
            <a:ext cx="606551" cy="381000"/>
          </a:xfrm>
          <a:prstGeom prst="rect">
            <a:avLst/>
          </a:prstGeom>
          <a:blipFill>
            <a:blip r:embed="rId28" cstate="print"/>
            <a:stretch>
              <a:fillRect/>
            </a:stretch>
          </a:blipFill>
        </p:spPr>
        <p:txBody>
          <a:bodyPr wrap="square" lIns="0" tIns="0" rIns="0" bIns="0" rtlCol="0"/>
          <a:lstStyle/>
          <a:p>
            <a:endParaRPr/>
          </a:p>
        </p:txBody>
      </p:sp>
      <p:sp>
        <p:nvSpPr>
          <p:cNvPr id="53" name="object 53"/>
          <p:cNvSpPr txBox="1"/>
          <p:nvPr/>
        </p:nvSpPr>
        <p:spPr>
          <a:xfrm>
            <a:off x="9117583" y="3765930"/>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FFFFFF"/>
                </a:solidFill>
                <a:latin typeface="Calibri"/>
                <a:cs typeface="Calibri"/>
              </a:rPr>
              <a:t>P</a:t>
            </a:r>
            <a:r>
              <a:rPr sz="1800" spc="-5" dirty="0">
                <a:solidFill>
                  <a:srgbClr val="FFFFFF"/>
                </a:solidFill>
                <a:latin typeface="Calibri"/>
                <a:cs typeface="Calibri"/>
              </a:rPr>
              <a:t>od</a:t>
            </a:r>
            <a:endParaRPr sz="1800">
              <a:latin typeface="Calibri"/>
              <a:cs typeface="Calibri"/>
            </a:endParaRPr>
          </a:p>
        </p:txBody>
      </p:sp>
      <p:sp>
        <p:nvSpPr>
          <p:cNvPr id="54" name="object 54"/>
          <p:cNvSpPr/>
          <p:nvPr/>
        </p:nvSpPr>
        <p:spPr>
          <a:xfrm>
            <a:off x="8641080" y="4320540"/>
            <a:ext cx="725424" cy="498348"/>
          </a:xfrm>
          <a:prstGeom prst="rect">
            <a:avLst/>
          </a:prstGeom>
          <a:blipFill>
            <a:blip r:embed="rId16" cstate="print"/>
            <a:stretch>
              <a:fillRect/>
            </a:stretch>
          </a:blipFill>
        </p:spPr>
        <p:txBody>
          <a:bodyPr wrap="square" lIns="0" tIns="0" rIns="0" bIns="0" rtlCol="0"/>
          <a:lstStyle/>
          <a:p>
            <a:endParaRPr/>
          </a:p>
        </p:txBody>
      </p:sp>
      <p:sp>
        <p:nvSpPr>
          <p:cNvPr id="55" name="object 55"/>
          <p:cNvSpPr/>
          <p:nvPr/>
        </p:nvSpPr>
        <p:spPr>
          <a:xfrm>
            <a:off x="8726423" y="4303776"/>
            <a:ext cx="551687" cy="598932"/>
          </a:xfrm>
          <a:prstGeom prst="rect">
            <a:avLst/>
          </a:prstGeom>
          <a:blipFill>
            <a:blip r:embed="rId29" cstate="print"/>
            <a:stretch>
              <a:fillRect/>
            </a:stretch>
          </a:blipFill>
        </p:spPr>
        <p:txBody>
          <a:bodyPr wrap="square" lIns="0" tIns="0" rIns="0" bIns="0" rtlCol="0"/>
          <a:lstStyle/>
          <a:p>
            <a:endParaRPr/>
          </a:p>
        </p:txBody>
      </p:sp>
      <p:sp>
        <p:nvSpPr>
          <p:cNvPr id="56" name="object 56"/>
          <p:cNvSpPr/>
          <p:nvPr/>
        </p:nvSpPr>
        <p:spPr>
          <a:xfrm>
            <a:off x="8700516" y="4360164"/>
            <a:ext cx="606551" cy="381000"/>
          </a:xfrm>
          <a:prstGeom prst="rect">
            <a:avLst/>
          </a:prstGeom>
          <a:blipFill>
            <a:blip r:embed="rId23" cstate="print"/>
            <a:stretch>
              <a:fillRect/>
            </a:stretch>
          </a:blipFill>
        </p:spPr>
        <p:txBody>
          <a:bodyPr wrap="square" lIns="0" tIns="0" rIns="0" bIns="0" rtlCol="0"/>
          <a:lstStyle/>
          <a:p>
            <a:endParaRPr/>
          </a:p>
        </p:txBody>
      </p:sp>
      <p:sp>
        <p:nvSpPr>
          <p:cNvPr id="57" name="object 57"/>
          <p:cNvSpPr txBox="1"/>
          <p:nvPr/>
        </p:nvSpPr>
        <p:spPr>
          <a:xfrm>
            <a:off x="8911843" y="4386453"/>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a:t>
            </a:r>
            <a:endParaRPr sz="1800">
              <a:latin typeface="Calibri"/>
              <a:cs typeface="Calibri"/>
            </a:endParaRPr>
          </a:p>
        </p:txBody>
      </p:sp>
      <p:sp>
        <p:nvSpPr>
          <p:cNvPr id="58" name="object 58"/>
          <p:cNvSpPr/>
          <p:nvPr/>
        </p:nvSpPr>
        <p:spPr>
          <a:xfrm>
            <a:off x="1815083" y="1687067"/>
            <a:ext cx="880871" cy="3195827"/>
          </a:xfrm>
          <a:prstGeom prst="rect">
            <a:avLst/>
          </a:prstGeom>
          <a:blipFill>
            <a:blip r:embed="rId30" cstate="print"/>
            <a:stretch>
              <a:fillRect/>
            </a:stretch>
          </a:blipFill>
        </p:spPr>
        <p:txBody>
          <a:bodyPr wrap="square" lIns="0" tIns="0" rIns="0" bIns="0" rtlCol="0"/>
          <a:lstStyle/>
          <a:p>
            <a:endParaRPr/>
          </a:p>
        </p:txBody>
      </p:sp>
      <p:sp>
        <p:nvSpPr>
          <p:cNvPr id="59" name="object 59"/>
          <p:cNvSpPr/>
          <p:nvPr/>
        </p:nvSpPr>
        <p:spPr>
          <a:xfrm>
            <a:off x="1815083" y="1687067"/>
            <a:ext cx="881380" cy="3195955"/>
          </a:xfrm>
          <a:custGeom>
            <a:avLst/>
            <a:gdLst/>
            <a:ahLst/>
            <a:cxnLst/>
            <a:rect l="l" t="t" r="r" b="b"/>
            <a:pathLst>
              <a:path w="881380" h="3195954">
                <a:moveTo>
                  <a:pt x="0" y="3195827"/>
                </a:moveTo>
                <a:lnTo>
                  <a:pt x="880871" y="3195827"/>
                </a:lnTo>
                <a:lnTo>
                  <a:pt x="880871" y="0"/>
                </a:lnTo>
                <a:lnTo>
                  <a:pt x="0" y="0"/>
                </a:lnTo>
                <a:lnTo>
                  <a:pt x="0" y="3195827"/>
                </a:lnTo>
                <a:close/>
              </a:path>
            </a:pathLst>
          </a:custGeom>
          <a:ln w="6096">
            <a:solidFill>
              <a:srgbClr val="FFC000"/>
            </a:solidFill>
          </a:ln>
        </p:spPr>
        <p:txBody>
          <a:bodyPr wrap="square" lIns="0" tIns="0" rIns="0" bIns="0" rtlCol="0"/>
          <a:lstStyle/>
          <a:p>
            <a:endParaRPr/>
          </a:p>
        </p:txBody>
      </p:sp>
      <p:sp>
        <p:nvSpPr>
          <p:cNvPr id="60" name="object 60"/>
          <p:cNvSpPr txBox="1"/>
          <p:nvPr/>
        </p:nvSpPr>
        <p:spPr>
          <a:xfrm>
            <a:off x="2132202" y="3120897"/>
            <a:ext cx="2457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LB</a:t>
            </a:r>
            <a:endParaRPr sz="1800">
              <a:latin typeface="Calibri"/>
              <a:cs typeface="Calibri"/>
            </a:endParaRPr>
          </a:p>
        </p:txBody>
      </p:sp>
      <p:sp>
        <p:nvSpPr>
          <p:cNvPr id="61" name="object 61"/>
          <p:cNvSpPr/>
          <p:nvPr/>
        </p:nvSpPr>
        <p:spPr>
          <a:xfrm>
            <a:off x="2401823" y="3790188"/>
            <a:ext cx="1313688" cy="772668"/>
          </a:xfrm>
          <a:prstGeom prst="rect">
            <a:avLst/>
          </a:prstGeom>
          <a:blipFill>
            <a:blip r:embed="rId31" cstate="print"/>
            <a:stretch>
              <a:fillRect/>
            </a:stretch>
          </a:blipFill>
        </p:spPr>
        <p:txBody>
          <a:bodyPr wrap="square" lIns="0" tIns="0" rIns="0" bIns="0" rtlCol="0"/>
          <a:lstStyle/>
          <a:p>
            <a:endParaRPr/>
          </a:p>
        </p:txBody>
      </p:sp>
      <p:sp>
        <p:nvSpPr>
          <p:cNvPr id="62" name="object 62"/>
          <p:cNvSpPr/>
          <p:nvPr/>
        </p:nvSpPr>
        <p:spPr>
          <a:xfrm>
            <a:off x="2404872" y="3773423"/>
            <a:ext cx="1309115" cy="873251"/>
          </a:xfrm>
          <a:prstGeom prst="rect">
            <a:avLst/>
          </a:prstGeom>
          <a:blipFill>
            <a:blip r:embed="rId32" cstate="print"/>
            <a:stretch>
              <a:fillRect/>
            </a:stretch>
          </a:blipFill>
        </p:spPr>
        <p:txBody>
          <a:bodyPr wrap="square" lIns="0" tIns="0" rIns="0" bIns="0" rtlCol="0"/>
          <a:lstStyle/>
          <a:p>
            <a:endParaRPr/>
          </a:p>
        </p:txBody>
      </p:sp>
      <p:sp>
        <p:nvSpPr>
          <p:cNvPr id="63" name="object 63"/>
          <p:cNvSpPr/>
          <p:nvPr/>
        </p:nvSpPr>
        <p:spPr>
          <a:xfrm>
            <a:off x="2461260" y="3829811"/>
            <a:ext cx="1194815" cy="655319"/>
          </a:xfrm>
          <a:prstGeom prst="rect">
            <a:avLst/>
          </a:prstGeom>
          <a:blipFill>
            <a:blip r:embed="rId33" cstate="print"/>
            <a:stretch>
              <a:fillRect/>
            </a:stretch>
          </a:blipFill>
        </p:spPr>
        <p:txBody>
          <a:bodyPr wrap="square" lIns="0" tIns="0" rIns="0" bIns="0" rtlCol="0"/>
          <a:lstStyle/>
          <a:p>
            <a:endParaRPr/>
          </a:p>
        </p:txBody>
      </p:sp>
      <p:sp>
        <p:nvSpPr>
          <p:cNvPr id="64" name="object 64"/>
          <p:cNvSpPr txBox="1"/>
          <p:nvPr/>
        </p:nvSpPr>
        <p:spPr>
          <a:xfrm>
            <a:off x="2718561" y="3856177"/>
            <a:ext cx="68199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In</a:t>
            </a:r>
            <a:r>
              <a:rPr sz="1800" spc="5" dirty="0">
                <a:solidFill>
                  <a:srgbClr val="FFFFFF"/>
                </a:solidFill>
                <a:latin typeface="Calibri"/>
                <a:cs typeface="Calibri"/>
              </a:rPr>
              <a:t>g</a:t>
            </a:r>
            <a:r>
              <a:rPr sz="1800" spc="-30" dirty="0">
                <a:solidFill>
                  <a:srgbClr val="FFFFFF"/>
                </a:solidFill>
                <a:latin typeface="Calibri"/>
                <a:cs typeface="Calibri"/>
              </a:rPr>
              <a:t>r</a:t>
            </a:r>
            <a:r>
              <a:rPr sz="1800" dirty="0">
                <a:solidFill>
                  <a:srgbClr val="FFFFFF"/>
                </a:solidFill>
                <a:latin typeface="Calibri"/>
                <a:cs typeface="Calibri"/>
              </a:rPr>
              <a:t>ess</a:t>
            </a:r>
            <a:endParaRPr sz="1800">
              <a:latin typeface="Calibri"/>
              <a:cs typeface="Calibri"/>
            </a:endParaRPr>
          </a:p>
        </p:txBody>
      </p:sp>
      <p:sp>
        <p:nvSpPr>
          <p:cNvPr id="65" name="object 65"/>
          <p:cNvSpPr txBox="1"/>
          <p:nvPr/>
        </p:nvSpPr>
        <p:spPr>
          <a:xfrm>
            <a:off x="2589075" y="4131055"/>
            <a:ext cx="941069"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Definition</a:t>
            </a:r>
            <a:endParaRPr sz="1800">
              <a:latin typeface="Calibri"/>
              <a:cs typeface="Calibri"/>
            </a:endParaRPr>
          </a:p>
        </p:txBody>
      </p:sp>
      <p:sp>
        <p:nvSpPr>
          <p:cNvPr id="66" name="object 66"/>
          <p:cNvSpPr/>
          <p:nvPr/>
        </p:nvSpPr>
        <p:spPr>
          <a:xfrm>
            <a:off x="2401823" y="2843783"/>
            <a:ext cx="1313688" cy="1063752"/>
          </a:xfrm>
          <a:prstGeom prst="rect">
            <a:avLst/>
          </a:prstGeom>
          <a:blipFill>
            <a:blip r:embed="rId34" cstate="print"/>
            <a:stretch>
              <a:fillRect/>
            </a:stretch>
          </a:blipFill>
        </p:spPr>
        <p:txBody>
          <a:bodyPr wrap="square" lIns="0" tIns="0" rIns="0" bIns="0" rtlCol="0"/>
          <a:lstStyle/>
          <a:p>
            <a:endParaRPr/>
          </a:p>
        </p:txBody>
      </p:sp>
      <p:sp>
        <p:nvSpPr>
          <p:cNvPr id="67" name="object 67"/>
          <p:cNvSpPr/>
          <p:nvPr/>
        </p:nvSpPr>
        <p:spPr>
          <a:xfrm>
            <a:off x="2397251" y="2834639"/>
            <a:ext cx="1377696" cy="1147572"/>
          </a:xfrm>
          <a:prstGeom prst="rect">
            <a:avLst/>
          </a:prstGeom>
          <a:blipFill>
            <a:blip r:embed="rId35" cstate="print"/>
            <a:stretch>
              <a:fillRect/>
            </a:stretch>
          </a:blipFill>
        </p:spPr>
        <p:txBody>
          <a:bodyPr wrap="square" lIns="0" tIns="0" rIns="0" bIns="0" rtlCol="0"/>
          <a:lstStyle/>
          <a:p>
            <a:endParaRPr/>
          </a:p>
        </p:txBody>
      </p:sp>
      <p:sp>
        <p:nvSpPr>
          <p:cNvPr id="68" name="object 68"/>
          <p:cNvSpPr/>
          <p:nvPr/>
        </p:nvSpPr>
        <p:spPr>
          <a:xfrm>
            <a:off x="2461260" y="2883407"/>
            <a:ext cx="1194815" cy="946403"/>
          </a:xfrm>
          <a:prstGeom prst="rect">
            <a:avLst/>
          </a:prstGeom>
          <a:blipFill>
            <a:blip r:embed="rId36" cstate="print"/>
            <a:stretch>
              <a:fillRect/>
            </a:stretch>
          </a:blipFill>
        </p:spPr>
        <p:txBody>
          <a:bodyPr wrap="square" lIns="0" tIns="0" rIns="0" bIns="0" rtlCol="0"/>
          <a:lstStyle/>
          <a:p>
            <a:endParaRPr/>
          </a:p>
        </p:txBody>
      </p:sp>
      <p:sp>
        <p:nvSpPr>
          <p:cNvPr id="69" name="object 69"/>
          <p:cNvSpPr txBox="1"/>
          <p:nvPr/>
        </p:nvSpPr>
        <p:spPr>
          <a:xfrm>
            <a:off x="2718561" y="2917697"/>
            <a:ext cx="68199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Ing</a:t>
            </a:r>
            <a:r>
              <a:rPr sz="1800" spc="-25" dirty="0">
                <a:solidFill>
                  <a:srgbClr val="FFFFFF"/>
                </a:solidFill>
                <a:latin typeface="Calibri"/>
                <a:cs typeface="Calibri"/>
              </a:rPr>
              <a:t>r</a:t>
            </a:r>
            <a:r>
              <a:rPr sz="1800" dirty="0">
                <a:solidFill>
                  <a:srgbClr val="FFFFFF"/>
                </a:solidFill>
                <a:latin typeface="Calibri"/>
                <a:cs typeface="Calibri"/>
              </a:rPr>
              <a:t>e</a:t>
            </a:r>
            <a:r>
              <a:rPr sz="1800" spc="5" dirty="0">
                <a:solidFill>
                  <a:srgbClr val="FFFFFF"/>
                </a:solidFill>
                <a:latin typeface="Calibri"/>
                <a:cs typeface="Calibri"/>
              </a:rPr>
              <a:t>s</a:t>
            </a:r>
            <a:r>
              <a:rPr sz="1800" dirty="0">
                <a:solidFill>
                  <a:srgbClr val="FFFFFF"/>
                </a:solidFill>
                <a:latin typeface="Calibri"/>
                <a:cs typeface="Calibri"/>
              </a:rPr>
              <a:t>s</a:t>
            </a:r>
            <a:endParaRPr sz="1800">
              <a:latin typeface="Calibri"/>
              <a:cs typeface="Calibri"/>
            </a:endParaRPr>
          </a:p>
        </p:txBody>
      </p:sp>
      <p:sp>
        <p:nvSpPr>
          <p:cNvPr id="70" name="object 70"/>
          <p:cNvSpPr txBox="1"/>
          <p:nvPr/>
        </p:nvSpPr>
        <p:spPr>
          <a:xfrm>
            <a:off x="2581448" y="3192271"/>
            <a:ext cx="956944" cy="574040"/>
          </a:xfrm>
          <a:prstGeom prst="rect">
            <a:avLst/>
          </a:prstGeom>
        </p:spPr>
        <p:txBody>
          <a:bodyPr vert="horz" wrap="square" lIns="0" tIns="12700" rIns="0" bIns="0" rtlCol="0">
            <a:spAutoFit/>
          </a:bodyPr>
          <a:lstStyle/>
          <a:p>
            <a:pPr marL="42545" marR="5080" indent="-30480">
              <a:lnSpc>
                <a:spcPct val="100000"/>
              </a:lnSpc>
              <a:spcBef>
                <a:spcPts val="100"/>
              </a:spcBef>
            </a:pPr>
            <a:r>
              <a:rPr sz="1800" spc="-5" dirty="0">
                <a:solidFill>
                  <a:srgbClr val="FFFFFF"/>
                </a:solidFill>
                <a:latin typeface="Calibri"/>
                <a:cs typeface="Calibri"/>
              </a:rPr>
              <a:t>C</a:t>
            </a:r>
            <a:r>
              <a:rPr sz="1800" dirty="0">
                <a:solidFill>
                  <a:srgbClr val="FFFFFF"/>
                </a:solidFill>
                <a:latin typeface="Calibri"/>
                <a:cs typeface="Calibri"/>
              </a:rPr>
              <a:t>o</a:t>
            </a:r>
            <a:r>
              <a:rPr sz="1800" spc="-10" dirty="0">
                <a:solidFill>
                  <a:srgbClr val="FFFFFF"/>
                </a:solidFill>
                <a:latin typeface="Calibri"/>
                <a:cs typeface="Calibri"/>
              </a:rPr>
              <a:t>n</a:t>
            </a:r>
            <a:r>
              <a:rPr sz="1800" dirty="0">
                <a:solidFill>
                  <a:srgbClr val="FFFFFF"/>
                </a:solidFill>
                <a:latin typeface="Calibri"/>
                <a:cs typeface="Calibri"/>
              </a:rPr>
              <a:t>t</a:t>
            </a:r>
            <a:r>
              <a:rPr sz="1800" spc="-35" dirty="0">
                <a:solidFill>
                  <a:srgbClr val="FFFFFF"/>
                </a:solidFill>
                <a:latin typeface="Calibri"/>
                <a:cs typeface="Calibri"/>
              </a:rPr>
              <a:t>r</a:t>
            </a:r>
            <a:r>
              <a:rPr sz="1800" spc="-5" dirty="0">
                <a:solidFill>
                  <a:srgbClr val="FFFFFF"/>
                </a:solidFill>
                <a:latin typeface="Calibri"/>
                <a:cs typeface="Calibri"/>
              </a:rPr>
              <a:t>o</a:t>
            </a:r>
            <a:r>
              <a:rPr sz="1800" spc="-10" dirty="0">
                <a:solidFill>
                  <a:srgbClr val="FFFFFF"/>
                </a:solidFill>
                <a:latin typeface="Calibri"/>
                <a:cs typeface="Calibri"/>
              </a:rPr>
              <a:t>l</a:t>
            </a:r>
            <a:r>
              <a:rPr sz="1800" spc="-5" dirty="0">
                <a:solidFill>
                  <a:srgbClr val="FFFFFF"/>
                </a:solidFill>
                <a:latin typeface="Calibri"/>
                <a:cs typeface="Calibri"/>
              </a:rPr>
              <a:t>l</a:t>
            </a:r>
            <a:r>
              <a:rPr sz="1800" dirty="0">
                <a:solidFill>
                  <a:srgbClr val="FFFFFF"/>
                </a:solidFill>
                <a:latin typeface="Calibri"/>
                <a:cs typeface="Calibri"/>
              </a:rPr>
              <a:t>er  </a:t>
            </a:r>
            <a:r>
              <a:rPr sz="1800" spc="-5" dirty="0">
                <a:solidFill>
                  <a:srgbClr val="FFFFFF"/>
                </a:solidFill>
                <a:latin typeface="Calibri"/>
                <a:cs typeface="Calibri"/>
              </a:rPr>
              <a:t>(SNI,</a:t>
            </a:r>
            <a:r>
              <a:rPr sz="1800" spc="-55" dirty="0">
                <a:solidFill>
                  <a:srgbClr val="FFFFFF"/>
                </a:solidFill>
                <a:latin typeface="Calibri"/>
                <a:cs typeface="Calibri"/>
              </a:rPr>
              <a:t> </a:t>
            </a:r>
            <a:r>
              <a:rPr sz="1800" spc="-5" dirty="0">
                <a:solidFill>
                  <a:srgbClr val="FFFFFF"/>
                </a:solidFill>
                <a:latin typeface="Calibri"/>
                <a:cs typeface="Calibri"/>
              </a:rPr>
              <a:t>TLS)</a:t>
            </a:r>
            <a:endParaRPr sz="1800">
              <a:latin typeface="Calibri"/>
              <a:cs typeface="Calibri"/>
            </a:endParaRPr>
          </a:p>
        </p:txBody>
      </p:sp>
      <p:sp>
        <p:nvSpPr>
          <p:cNvPr id="71" name="object 71"/>
          <p:cNvSpPr/>
          <p:nvPr/>
        </p:nvSpPr>
        <p:spPr>
          <a:xfrm>
            <a:off x="742810" y="2370327"/>
            <a:ext cx="4168140" cy="1191260"/>
          </a:xfrm>
          <a:custGeom>
            <a:avLst/>
            <a:gdLst/>
            <a:ahLst/>
            <a:cxnLst/>
            <a:rect l="l" t="t" r="r" b="b"/>
            <a:pathLst>
              <a:path w="4168140" h="1191260">
                <a:moveTo>
                  <a:pt x="1803" y="1089660"/>
                </a:moveTo>
                <a:lnTo>
                  <a:pt x="0" y="1165860"/>
                </a:lnTo>
                <a:lnTo>
                  <a:pt x="635901" y="1181100"/>
                </a:lnTo>
                <a:lnTo>
                  <a:pt x="1382661" y="1191260"/>
                </a:lnTo>
                <a:lnTo>
                  <a:pt x="1653679" y="1191260"/>
                </a:lnTo>
                <a:lnTo>
                  <a:pt x="1842909" y="1189989"/>
                </a:lnTo>
                <a:lnTo>
                  <a:pt x="1961654" y="1187450"/>
                </a:lnTo>
                <a:lnTo>
                  <a:pt x="2018423" y="1184910"/>
                </a:lnTo>
                <a:lnTo>
                  <a:pt x="2073414" y="1183639"/>
                </a:lnTo>
                <a:lnTo>
                  <a:pt x="2227846" y="1176020"/>
                </a:lnTo>
                <a:lnTo>
                  <a:pt x="2275344" y="1172210"/>
                </a:lnTo>
                <a:lnTo>
                  <a:pt x="2364244" y="1167130"/>
                </a:lnTo>
                <a:lnTo>
                  <a:pt x="2405900" y="1163320"/>
                </a:lnTo>
                <a:lnTo>
                  <a:pt x="2445651" y="1160780"/>
                </a:lnTo>
                <a:lnTo>
                  <a:pt x="2588780" y="1145539"/>
                </a:lnTo>
                <a:lnTo>
                  <a:pt x="2680982" y="1134110"/>
                </a:lnTo>
                <a:lnTo>
                  <a:pt x="2736481" y="1123950"/>
                </a:lnTo>
                <a:lnTo>
                  <a:pt x="2781534" y="1115060"/>
                </a:lnTo>
                <a:lnTo>
                  <a:pt x="1383169" y="1115060"/>
                </a:lnTo>
                <a:lnTo>
                  <a:pt x="1241056" y="1113789"/>
                </a:lnTo>
                <a:lnTo>
                  <a:pt x="1803" y="1089660"/>
                </a:lnTo>
                <a:close/>
              </a:path>
              <a:path w="4168140" h="1191260">
                <a:moveTo>
                  <a:pt x="2816110" y="1027430"/>
                </a:moveTo>
                <a:lnTo>
                  <a:pt x="2793504" y="1033780"/>
                </a:lnTo>
                <a:lnTo>
                  <a:pt x="2794393" y="1033780"/>
                </a:lnTo>
                <a:lnTo>
                  <a:pt x="2770771" y="1038860"/>
                </a:lnTo>
                <a:lnTo>
                  <a:pt x="2771279" y="1038860"/>
                </a:lnTo>
                <a:lnTo>
                  <a:pt x="2746895" y="1043939"/>
                </a:lnTo>
                <a:lnTo>
                  <a:pt x="2747530" y="1043939"/>
                </a:lnTo>
                <a:lnTo>
                  <a:pt x="2722003" y="1049020"/>
                </a:lnTo>
                <a:lnTo>
                  <a:pt x="2722765" y="1049020"/>
                </a:lnTo>
                <a:lnTo>
                  <a:pt x="2696095" y="1054100"/>
                </a:lnTo>
                <a:lnTo>
                  <a:pt x="2696603" y="1054100"/>
                </a:lnTo>
                <a:lnTo>
                  <a:pt x="2668917" y="1057910"/>
                </a:lnTo>
                <a:lnTo>
                  <a:pt x="2669552" y="1057910"/>
                </a:lnTo>
                <a:lnTo>
                  <a:pt x="2640596" y="1062989"/>
                </a:lnTo>
                <a:lnTo>
                  <a:pt x="2641104" y="1062989"/>
                </a:lnTo>
                <a:lnTo>
                  <a:pt x="2610751" y="1066800"/>
                </a:lnTo>
                <a:lnTo>
                  <a:pt x="2611259" y="1066800"/>
                </a:lnTo>
                <a:lnTo>
                  <a:pt x="2579636" y="1070610"/>
                </a:lnTo>
                <a:lnTo>
                  <a:pt x="2580017" y="1070610"/>
                </a:lnTo>
                <a:lnTo>
                  <a:pt x="2546870" y="1074420"/>
                </a:lnTo>
                <a:lnTo>
                  <a:pt x="2547251" y="1074420"/>
                </a:lnTo>
                <a:lnTo>
                  <a:pt x="2512707" y="1076960"/>
                </a:lnTo>
                <a:lnTo>
                  <a:pt x="2512961" y="1076960"/>
                </a:lnTo>
                <a:lnTo>
                  <a:pt x="2476766" y="1080770"/>
                </a:lnTo>
                <a:lnTo>
                  <a:pt x="2477020" y="1080770"/>
                </a:lnTo>
                <a:lnTo>
                  <a:pt x="2439047" y="1084580"/>
                </a:lnTo>
                <a:lnTo>
                  <a:pt x="2439301" y="1084580"/>
                </a:lnTo>
                <a:lnTo>
                  <a:pt x="2399804" y="1087120"/>
                </a:lnTo>
                <a:lnTo>
                  <a:pt x="2400058" y="1087120"/>
                </a:lnTo>
                <a:lnTo>
                  <a:pt x="2358656" y="1090930"/>
                </a:lnTo>
                <a:lnTo>
                  <a:pt x="2358910" y="1090930"/>
                </a:lnTo>
                <a:lnTo>
                  <a:pt x="2270391" y="1096010"/>
                </a:lnTo>
                <a:lnTo>
                  <a:pt x="2270518" y="1096010"/>
                </a:lnTo>
                <a:lnTo>
                  <a:pt x="2223274" y="1099820"/>
                </a:lnTo>
                <a:lnTo>
                  <a:pt x="2223528" y="1099820"/>
                </a:lnTo>
                <a:lnTo>
                  <a:pt x="2174125" y="1102360"/>
                </a:lnTo>
                <a:lnTo>
                  <a:pt x="2174379" y="1102360"/>
                </a:lnTo>
                <a:lnTo>
                  <a:pt x="2123198" y="1104900"/>
                </a:lnTo>
                <a:lnTo>
                  <a:pt x="2123579" y="1104900"/>
                </a:lnTo>
                <a:lnTo>
                  <a:pt x="2070493" y="1107439"/>
                </a:lnTo>
                <a:lnTo>
                  <a:pt x="2070747" y="1107439"/>
                </a:lnTo>
                <a:lnTo>
                  <a:pt x="2015883" y="1108710"/>
                </a:lnTo>
                <a:lnTo>
                  <a:pt x="1959368" y="1111250"/>
                </a:lnTo>
                <a:lnTo>
                  <a:pt x="1959622" y="1111250"/>
                </a:lnTo>
                <a:lnTo>
                  <a:pt x="1901329" y="1112520"/>
                </a:lnTo>
                <a:lnTo>
                  <a:pt x="1901583" y="1112520"/>
                </a:lnTo>
                <a:lnTo>
                  <a:pt x="1841512" y="1113789"/>
                </a:lnTo>
                <a:lnTo>
                  <a:pt x="1653171" y="1115060"/>
                </a:lnTo>
                <a:lnTo>
                  <a:pt x="2781534" y="1115060"/>
                </a:lnTo>
                <a:lnTo>
                  <a:pt x="2835795" y="1101089"/>
                </a:lnTo>
                <a:lnTo>
                  <a:pt x="2880626" y="1088389"/>
                </a:lnTo>
                <a:lnTo>
                  <a:pt x="2923171" y="1073150"/>
                </a:lnTo>
                <a:lnTo>
                  <a:pt x="2963176" y="1056639"/>
                </a:lnTo>
                <a:lnTo>
                  <a:pt x="3001911" y="1037589"/>
                </a:lnTo>
                <a:lnTo>
                  <a:pt x="3019513" y="1028700"/>
                </a:lnTo>
                <a:lnTo>
                  <a:pt x="2815221" y="1028700"/>
                </a:lnTo>
                <a:lnTo>
                  <a:pt x="2816110" y="1027430"/>
                </a:lnTo>
                <a:close/>
              </a:path>
              <a:path w="4168140" h="1191260">
                <a:moveTo>
                  <a:pt x="2877070" y="1008380"/>
                </a:moveTo>
                <a:lnTo>
                  <a:pt x="2856496" y="1016000"/>
                </a:lnTo>
                <a:lnTo>
                  <a:pt x="2857512" y="1016000"/>
                </a:lnTo>
                <a:lnTo>
                  <a:pt x="2836303" y="1022350"/>
                </a:lnTo>
                <a:lnTo>
                  <a:pt x="2837065" y="1022350"/>
                </a:lnTo>
                <a:lnTo>
                  <a:pt x="2815221" y="1028700"/>
                </a:lnTo>
                <a:lnTo>
                  <a:pt x="3019513" y="1028700"/>
                </a:lnTo>
                <a:lnTo>
                  <a:pt x="3039630" y="1018539"/>
                </a:lnTo>
                <a:lnTo>
                  <a:pt x="3054151" y="1009650"/>
                </a:lnTo>
                <a:lnTo>
                  <a:pt x="2876181" y="1009650"/>
                </a:lnTo>
                <a:lnTo>
                  <a:pt x="2877070" y="1008380"/>
                </a:lnTo>
                <a:close/>
              </a:path>
              <a:path w="4168140" h="1191260">
                <a:moveTo>
                  <a:pt x="3002800" y="951230"/>
                </a:moveTo>
                <a:lnTo>
                  <a:pt x="2966605" y="970280"/>
                </a:lnTo>
                <a:lnTo>
                  <a:pt x="2968383" y="970280"/>
                </a:lnTo>
                <a:lnTo>
                  <a:pt x="2931299" y="986789"/>
                </a:lnTo>
                <a:lnTo>
                  <a:pt x="2933077" y="986789"/>
                </a:lnTo>
                <a:lnTo>
                  <a:pt x="2894723" y="1002030"/>
                </a:lnTo>
                <a:lnTo>
                  <a:pt x="2896120" y="1002030"/>
                </a:lnTo>
                <a:lnTo>
                  <a:pt x="2876181" y="1009650"/>
                </a:lnTo>
                <a:lnTo>
                  <a:pt x="3054151" y="1009650"/>
                </a:lnTo>
                <a:lnTo>
                  <a:pt x="3076968" y="995680"/>
                </a:lnTo>
                <a:lnTo>
                  <a:pt x="3114560" y="971550"/>
                </a:lnTo>
                <a:lnTo>
                  <a:pt x="3134118" y="956310"/>
                </a:lnTo>
                <a:lnTo>
                  <a:pt x="3138785" y="952500"/>
                </a:lnTo>
                <a:lnTo>
                  <a:pt x="3001149" y="952500"/>
                </a:lnTo>
                <a:lnTo>
                  <a:pt x="3002800" y="951230"/>
                </a:lnTo>
                <a:close/>
              </a:path>
              <a:path w="4168140" h="1191260">
                <a:moveTo>
                  <a:pt x="3071318" y="908570"/>
                </a:moveTo>
                <a:lnTo>
                  <a:pt x="3035947" y="930910"/>
                </a:lnTo>
                <a:lnTo>
                  <a:pt x="3037090" y="930910"/>
                </a:lnTo>
                <a:lnTo>
                  <a:pt x="3001149" y="952500"/>
                </a:lnTo>
                <a:lnTo>
                  <a:pt x="3138785" y="952500"/>
                </a:lnTo>
                <a:lnTo>
                  <a:pt x="3152787" y="941070"/>
                </a:lnTo>
                <a:lnTo>
                  <a:pt x="3170186" y="924560"/>
                </a:lnTo>
                <a:lnTo>
                  <a:pt x="3184120" y="909320"/>
                </a:lnTo>
                <a:lnTo>
                  <a:pt x="3070364" y="909320"/>
                </a:lnTo>
                <a:lnTo>
                  <a:pt x="3071318" y="908570"/>
                </a:lnTo>
                <a:close/>
              </a:path>
              <a:path w="4168140" h="1191260">
                <a:moveTo>
                  <a:pt x="3072142" y="908050"/>
                </a:moveTo>
                <a:lnTo>
                  <a:pt x="3071318" y="908570"/>
                </a:lnTo>
                <a:lnTo>
                  <a:pt x="3070364" y="909320"/>
                </a:lnTo>
                <a:lnTo>
                  <a:pt x="3072142" y="908050"/>
                </a:lnTo>
                <a:close/>
              </a:path>
              <a:path w="4168140" h="1191260">
                <a:moveTo>
                  <a:pt x="3185281" y="908050"/>
                </a:moveTo>
                <a:lnTo>
                  <a:pt x="3072142" y="908050"/>
                </a:lnTo>
                <a:lnTo>
                  <a:pt x="3070364" y="909320"/>
                </a:lnTo>
                <a:lnTo>
                  <a:pt x="3184120" y="909320"/>
                </a:lnTo>
                <a:lnTo>
                  <a:pt x="3185281" y="908050"/>
                </a:lnTo>
                <a:close/>
              </a:path>
              <a:path w="4168140" h="1191260">
                <a:moveTo>
                  <a:pt x="3088144" y="895350"/>
                </a:moveTo>
                <a:lnTo>
                  <a:pt x="3071318" y="908570"/>
                </a:lnTo>
                <a:lnTo>
                  <a:pt x="3072142" y="908050"/>
                </a:lnTo>
                <a:lnTo>
                  <a:pt x="3185281" y="908050"/>
                </a:lnTo>
                <a:lnTo>
                  <a:pt x="3186442" y="906780"/>
                </a:lnTo>
                <a:lnTo>
                  <a:pt x="3193554" y="897889"/>
                </a:lnTo>
                <a:lnTo>
                  <a:pt x="3086112" y="897889"/>
                </a:lnTo>
                <a:lnTo>
                  <a:pt x="3088144" y="895350"/>
                </a:lnTo>
                <a:close/>
              </a:path>
              <a:path w="4168140" h="1191260">
                <a:moveTo>
                  <a:pt x="3204502" y="883920"/>
                </a:moveTo>
                <a:lnTo>
                  <a:pt x="3102749" y="883920"/>
                </a:lnTo>
                <a:lnTo>
                  <a:pt x="3086112" y="897889"/>
                </a:lnTo>
                <a:lnTo>
                  <a:pt x="3193554" y="897889"/>
                </a:lnTo>
                <a:lnTo>
                  <a:pt x="3201682" y="887730"/>
                </a:lnTo>
                <a:lnTo>
                  <a:pt x="3204502" y="883920"/>
                </a:lnTo>
                <a:close/>
              </a:path>
              <a:path w="4168140" h="1191260">
                <a:moveTo>
                  <a:pt x="3214839" y="869950"/>
                </a:moveTo>
                <a:lnTo>
                  <a:pt x="3116719" y="869950"/>
                </a:lnTo>
                <a:lnTo>
                  <a:pt x="3100971" y="885189"/>
                </a:lnTo>
                <a:lnTo>
                  <a:pt x="3102749" y="883920"/>
                </a:lnTo>
                <a:lnTo>
                  <a:pt x="3204502" y="883920"/>
                </a:lnTo>
                <a:lnTo>
                  <a:pt x="3214839" y="869950"/>
                </a:lnTo>
                <a:close/>
              </a:path>
              <a:path w="4168140" h="1191260">
                <a:moveTo>
                  <a:pt x="3224585" y="855980"/>
                </a:moveTo>
                <a:lnTo>
                  <a:pt x="3129800" y="855980"/>
                </a:lnTo>
                <a:lnTo>
                  <a:pt x="3115068" y="871220"/>
                </a:lnTo>
                <a:lnTo>
                  <a:pt x="3116719" y="869950"/>
                </a:lnTo>
                <a:lnTo>
                  <a:pt x="3214839" y="869950"/>
                </a:lnTo>
                <a:lnTo>
                  <a:pt x="3215779" y="868680"/>
                </a:lnTo>
                <a:lnTo>
                  <a:pt x="3224585" y="855980"/>
                </a:lnTo>
                <a:close/>
              </a:path>
              <a:path w="4168140" h="1191260">
                <a:moveTo>
                  <a:pt x="3234321" y="840739"/>
                </a:moveTo>
                <a:lnTo>
                  <a:pt x="3142119" y="840739"/>
                </a:lnTo>
                <a:lnTo>
                  <a:pt x="3128276" y="857250"/>
                </a:lnTo>
                <a:lnTo>
                  <a:pt x="3129800" y="855980"/>
                </a:lnTo>
                <a:lnTo>
                  <a:pt x="3224585" y="855980"/>
                </a:lnTo>
                <a:lnTo>
                  <a:pt x="3228987" y="849630"/>
                </a:lnTo>
                <a:lnTo>
                  <a:pt x="3234321" y="840739"/>
                </a:lnTo>
                <a:close/>
              </a:path>
              <a:path w="4168140" h="1191260">
                <a:moveTo>
                  <a:pt x="3243898" y="824230"/>
                </a:moveTo>
                <a:lnTo>
                  <a:pt x="3154057" y="824230"/>
                </a:lnTo>
                <a:lnTo>
                  <a:pt x="3140976" y="842010"/>
                </a:lnTo>
                <a:lnTo>
                  <a:pt x="3142119" y="840739"/>
                </a:lnTo>
                <a:lnTo>
                  <a:pt x="3234321" y="840739"/>
                </a:lnTo>
                <a:lnTo>
                  <a:pt x="3241179" y="829310"/>
                </a:lnTo>
                <a:lnTo>
                  <a:pt x="3243898" y="824230"/>
                </a:lnTo>
                <a:close/>
              </a:path>
              <a:path w="4168140" h="1191260">
                <a:moveTo>
                  <a:pt x="3252736" y="807720"/>
                </a:moveTo>
                <a:lnTo>
                  <a:pt x="3165106" y="807720"/>
                </a:lnTo>
                <a:lnTo>
                  <a:pt x="3152914" y="825500"/>
                </a:lnTo>
                <a:lnTo>
                  <a:pt x="3154057" y="824230"/>
                </a:lnTo>
                <a:lnTo>
                  <a:pt x="3243898" y="824230"/>
                </a:lnTo>
                <a:lnTo>
                  <a:pt x="3252736" y="807720"/>
                </a:lnTo>
                <a:close/>
              </a:path>
              <a:path w="4168140" h="1191260">
                <a:moveTo>
                  <a:pt x="3270613" y="772160"/>
                </a:moveTo>
                <a:lnTo>
                  <a:pt x="3185807" y="772160"/>
                </a:lnTo>
                <a:lnTo>
                  <a:pt x="3175012" y="791210"/>
                </a:lnTo>
                <a:lnTo>
                  <a:pt x="3164217" y="808989"/>
                </a:lnTo>
                <a:lnTo>
                  <a:pt x="3165106" y="807720"/>
                </a:lnTo>
                <a:lnTo>
                  <a:pt x="3252736" y="807720"/>
                </a:lnTo>
                <a:lnTo>
                  <a:pt x="3263531" y="787400"/>
                </a:lnTo>
                <a:lnTo>
                  <a:pt x="3270613" y="772160"/>
                </a:lnTo>
                <a:close/>
              </a:path>
              <a:path w="4168140" h="1191260">
                <a:moveTo>
                  <a:pt x="3175647" y="789939"/>
                </a:moveTo>
                <a:lnTo>
                  <a:pt x="3174885" y="791210"/>
                </a:lnTo>
                <a:lnTo>
                  <a:pt x="3175647" y="789939"/>
                </a:lnTo>
                <a:close/>
              </a:path>
              <a:path w="4168140" h="1191260">
                <a:moveTo>
                  <a:pt x="3195205" y="753110"/>
                </a:moveTo>
                <a:lnTo>
                  <a:pt x="3185045" y="773430"/>
                </a:lnTo>
                <a:lnTo>
                  <a:pt x="3185807" y="772160"/>
                </a:lnTo>
                <a:lnTo>
                  <a:pt x="3270613" y="772160"/>
                </a:lnTo>
                <a:lnTo>
                  <a:pt x="3273564" y="765810"/>
                </a:lnTo>
                <a:lnTo>
                  <a:pt x="3278327" y="754380"/>
                </a:lnTo>
                <a:lnTo>
                  <a:pt x="3194697" y="754380"/>
                </a:lnTo>
                <a:lnTo>
                  <a:pt x="3195205" y="753110"/>
                </a:lnTo>
                <a:close/>
              </a:path>
              <a:path w="4168140" h="1191260">
                <a:moveTo>
                  <a:pt x="3294687" y="713739"/>
                </a:moveTo>
                <a:lnTo>
                  <a:pt x="3212858" y="713739"/>
                </a:lnTo>
                <a:lnTo>
                  <a:pt x="3212350" y="715010"/>
                </a:lnTo>
                <a:lnTo>
                  <a:pt x="3203841" y="734060"/>
                </a:lnTo>
                <a:lnTo>
                  <a:pt x="3204349" y="734060"/>
                </a:lnTo>
                <a:lnTo>
                  <a:pt x="3194697" y="754380"/>
                </a:lnTo>
                <a:lnTo>
                  <a:pt x="3278327" y="754380"/>
                </a:lnTo>
                <a:lnTo>
                  <a:pt x="3283089" y="742950"/>
                </a:lnTo>
                <a:lnTo>
                  <a:pt x="3294687" y="713739"/>
                </a:lnTo>
                <a:close/>
              </a:path>
              <a:path w="4168140" h="1191260">
                <a:moveTo>
                  <a:pt x="3212739" y="714009"/>
                </a:moveTo>
                <a:lnTo>
                  <a:pt x="3212295" y="715010"/>
                </a:lnTo>
                <a:lnTo>
                  <a:pt x="3212739" y="714009"/>
                </a:lnTo>
                <a:close/>
              </a:path>
              <a:path w="4168140" h="1191260">
                <a:moveTo>
                  <a:pt x="3309973" y="671830"/>
                </a:moveTo>
                <a:lnTo>
                  <a:pt x="3229114" y="671830"/>
                </a:lnTo>
                <a:lnTo>
                  <a:pt x="3212739" y="714009"/>
                </a:lnTo>
                <a:lnTo>
                  <a:pt x="3212858" y="713739"/>
                </a:lnTo>
                <a:lnTo>
                  <a:pt x="3294687" y="713739"/>
                </a:lnTo>
                <a:lnTo>
                  <a:pt x="3300234" y="699770"/>
                </a:lnTo>
                <a:lnTo>
                  <a:pt x="3309973" y="671830"/>
                </a:lnTo>
                <a:close/>
              </a:path>
              <a:path w="4168140" h="1191260">
                <a:moveTo>
                  <a:pt x="3935869" y="76200"/>
                </a:moveTo>
                <a:lnTo>
                  <a:pt x="3853573" y="78740"/>
                </a:lnTo>
                <a:lnTo>
                  <a:pt x="3794137" y="82550"/>
                </a:lnTo>
                <a:lnTo>
                  <a:pt x="3775214" y="85090"/>
                </a:lnTo>
                <a:lnTo>
                  <a:pt x="3756926" y="86360"/>
                </a:lnTo>
                <a:lnTo>
                  <a:pt x="3705872" y="93979"/>
                </a:lnTo>
                <a:lnTo>
                  <a:pt x="3651897" y="109220"/>
                </a:lnTo>
                <a:lnTo>
                  <a:pt x="3607066" y="124460"/>
                </a:lnTo>
                <a:lnTo>
                  <a:pt x="3565664" y="140970"/>
                </a:lnTo>
                <a:lnTo>
                  <a:pt x="3526675" y="162560"/>
                </a:lnTo>
                <a:lnTo>
                  <a:pt x="3489718" y="187960"/>
                </a:lnTo>
                <a:lnTo>
                  <a:pt x="3436505" y="234950"/>
                </a:lnTo>
                <a:lnTo>
                  <a:pt x="3400945" y="275590"/>
                </a:lnTo>
                <a:lnTo>
                  <a:pt x="3363734" y="322579"/>
                </a:lnTo>
                <a:lnTo>
                  <a:pt x="3335032" y="370840"/>
                </a:lnTo>
                <a:lnTo>
                  <a:pt x="3318649" y="406400"/>
                </a:lnTo>
                <a:lnTo>
                  <a:pt x="3296932" y="463550"/>
                </a:lnTo>
                <a:lnTo>
                  <a:pt x="3283724" y="504189"/>
                </a:lnTo>
                <a:lnTo>
                  <a:pt x="3270643" y="546100"/>
                </a:lnTo>
                <a:lnTo>
                  <a:pt x="3257308" y="588010"/>
                </a:lnTo>
                <a:lnTo>
                  <a:pt x="3243465" y="631189"/>
                </a:lnTo>
                <a:lnTo>
                  <a:pt x="3243719" y="631189"/>
                </a:lnTo>
                <a:lnTo>
                  <a:pt x="3228606" y="673100"/>
                </a:lnTo>
                <a:lnTo>
                  <a:pt x="3229114" y="671830"/>
                </a:lnTo>
                <a:lnTo>
                  <a:pt x="3309973" y="671830"/>
                </a:lnTo>
                <a:lnTo>
                  <a:pt x="3315728" y="655320"/>
                </a:lnTo>
                <a:lnTo>
                  <a:pt x="3329952" y="612139"/>
                </a:lnTo>
                <a:lnTo>
                  <a:pt x="3343414" y="568960"/>
                </a:lnTo>
                <a:lnTo>
                  <a:pt x="3356368" y="527050"/>
                </a:lnTo>
                <a:lnTo>
                  <a:pt x="3356646" y="527050"/>
                </a:lnTo>
                <a:lnTo>
                  <a:pt x="3369195" y="487680"/>
                </a:lnTo>
                <a:lnTo>
                  <a:pt x="3369390" y="487680"/>
                </a:lnTo>
                <a:lnTo>
                  <a:pt x="3375672" y="469900"/>
                </a:lnTo>
                <a:lnTo>
                  <a:pt x="3375545" y="469900"/>
                </a:lnTo>
                <a:lnTo>
                  <a:pt x="3382403" y="452120"/>
                </a:lnTo>
                <a:lnTo>
                  <a:pt x="3389134" y="435610"/>
                </a:lnTo>
                <a:lnTo>
                  <a:pt x="3388753" y="435610"/>
                </a:lnTo>
                <a:lnTo>
                  <a:pt x="3395553" y="420370"/>
                </a:lnTo>
                <a:lnTo>
                  <a:pt x="3395357" y="420370"/>
                </a:lnTo>
                <a:lnTo>
                  <a:pt x="3403231" y="403860"/>
                </a:lnTo>
                <a:lnTo>
                  <a:pt x="3403930" y="403860"/>
                </a:lnTo>
                <a:lnTo>
                  <a:pt x="3409930" y="392430"/>
                </a:lnTo>
                <a:lnTo>
                  <a:pt x="3409708" y="392430"/>
                </a:lnTo>
                <a:lnTo>
                  <a:pt x="3417444" y="379730"/>
                </a:lnTo>
                <a:lnTo>
                  <a:pt x="3416820" y="379730"/>
                </a:lnTo>
                <a:lnTo>
                  <a:pt x="3424936" y="368300"/>
                </a:lnTo>
                <a:lnTo>
                  <a:pt x="3443109" y="344170"/>
                </a:lnTo>
                <a:lnTo>
                  <a:pt x="3443505" y="344170"/>
                </a:lnTo>
                <a:lnTo>
                  <a:pt x="3460000" y="323850"/>
                </a:lnTo>
                <a:lnTo>
                  <a:pt x="3460294" y="323850"/>
                </a:lnTo>
                <a:lnTo>
                  <a:pt x="3476129" y="304800"/>
                </a:lnTo>
                <a:lnTo>
                  <a:pt x="3476429" y="304800"/>
                </a:lnTo>
                <a:lnTo>
                  <a:pt x="3491877" y="288290"/>
                </a:lnTo>
                <a:lnTo>
                  <a:pt x="3505857" y="274320"/>
                </a:lnTo>
                <a:lnTo>
                  <a:pt x="3507117" y="273050"/>
                </a:lnTo>
                <a:lnTo>
                  <a:pt x="3520749" y="260350"/>
                </a:lnTo>
                <a:lnTo>
                  <a:pt x="3520579" y="260350"/>
                </a:lnTo>
                <a:lnTo>
                  <a:pt x="3522103" y="259079"/>
                </a:lnTo>
                <a:lnTo>
                  <a:pt x="3535324" y="248920"/>
                </a:lnTo>
                <a:lnTo>
                  <a:pt x="3551821" y="236220"/>
                </a:lnTo>
                <a:lnTo>
                  <a:pt x="3552282" y="236220"/>
                </a:lnTo>
                <a:lnTo>
                  <a:pt x="3567061" y="227329"/>
                </a:lnTo>
                <a:lnTo>
                  <a:pt x="3567347" y="227329"/>
                </a:lnTo>
                <a:lnTo>
                  <a:pt x="3582682" y="218440"/>
                </a:lnTo>
                <a:lnTo>
                  <a:pt x="3580904" y="218440"/>
                </a:lnTo>
                <a:lnTo>
                  <a:pt x="3598938" y="209550"/>
                </a:lnTo>
                <a:lnTo>
                  <a:pt x="3600099" y="209550"/>
                </a:lnTo>
                <a:lnTo>
                  <a:pt x="3616210" y="201929"/>
                </a:lnTo>
                <a:lnTo>
                  <a:pt x="3617988" y="201929"/>
                </a:lnTo>
                <a:lnTo>
                  <a:pt x="3634498" y="195579"/>
                </a:lnTo>
                <a:lnTo>
                  <a:pt x="3633228" y="195579"/>
                </a:lnTo>
                <a:lnTo>
                  <a:pt x="3654183" y="187960"/>
                </a:lnTo>
                <a:lnTo>
                  <a:pt x="3653294" y="187960"/>
                </a:lnTo>
                <a:lnTo>
                  <a:pt x="3675265" y="181610"/>
                </a:lnTo>
                <a:lnTo>
                  <a:pt x="3674376" y="181610"/>
                </a:lnTo>
                <a:lnTo>
                  <a:pt x="3697744" y="173990"/>
                </a:lnTo>
                <a:lnTo>
                  <a:pt x="3700708" y="173990"/>
                </a:lnTo>
                <a:lnTo>
                  <a:pt x="3709174" y="171450"/>
                </a:lnTo>
                <a:lnTo>
                  <a:pt x="3707650" y="171450"/>
                </a:lnTo>
                <a:lnTo>
                  <a:pt x="3721620" y="168910"/>
                </a:lnTo>
                <a:lnTo>
                  <a:pt x="3720350" y="168910"/>
                </a:lnTo>
                <a:lnTo>
                  <a:pt x="3735336" y="166370"/>
                </a:lnTo>
                <a:lnTo>
                  <a:pt x="3734193" y="166370"/>
                </a:lnTo>
                <a:lnTo>
                  <a:pt x="3750195" y="163829"/>
                </a:lnTo>
                <a:lnTo>
                  <a:pt x="3749306" y="163829"/>
                </a:lnTo>
                <a:lnTo>
                  <a:pt x="3766197" y="162560"/>
                </a:lnTo>
                <a:lnTo>
                  <a:pt x="3765435" y="162560"/>
                </a:lnTo>
                <a:lnTo>
                  <a:pt x="3783088" y="160020"/>
                </a:lnTo>
                <a:lnTo>
                  <a:pt x="3782580" y="160020"/>
                </a:lnTo>
                <a:lnTo>
                  <a:pt x="3800868" y="158750"/>
                </a:lnTo>
                <a:lnTo>
                  <a:pt x="3800233" y="158750"/>
                </a:lnTo>
                <a:lnTo>
                  <a:pt x="3819156" y="157479"/>
                </a:lnTo>
                <a:lnTo>
                  <a:pt x="3818394" y="157479"/>
                </a:lnTo>
                <a:lnTo>
                  <a:pt x="3857510" y="154940"/>
                </a:lnTo>
                <a:lnTo>
                  <a:pt x="3856875" y="154940"/>
                </a:lnTo>
                <a:lnTo>
                  <a:pt x="3896880" y="153670"/>
                </a:lnTo>
                <a:lnTo>
                  <a:pt x="3896245" y="153670"/>
                </a:lnTo>
                <a:lnTo>
                  <a:pt x="3935939" y="152421"/>
                </a:lnTo>
                <a:lnTo>
                  <a:pt x="3935234" y="152400"/>
                </a:lnTo>
                <a:lnTo>
                  <a:pt x="3938240" y="152400"/>
                </a:lnTo>
                <a:lnTo>
                  <a:pt x="3939719" y="76316"/>
                </a:lnTo>
                <a:lnTo>
                  <a:pt x="3935869" y="76200"/>
                </a:lnTo>
                <a:close/>
              </a:path>
              <a:path w="4168140" h="1191260">
                <a:moveTo>
                  <a:pt x="3356646" y="527050"/>
                </a:moveTo>
                <a:lnTo>
                  <a:pt x="3356368" y="527050"/>
                </a:lnTo>
                <a:lnTo>
                  <a:pt x="3356241" y="528320"/>
                </a:lnTo>
                <a:lnTo>
                  <a:pt x="3356646" y="527050"/>
                </a:lnTo>
                <a:close/>
              </a:path>
              <a:path w="4168140" h="1191260">
                <a:moveTo>
                  <a:pt x="3369390" y="487680"/>
                </a:moveTo>
                <a:lnTo>
                  <a:pt x="3369195" y="487680"/>
                </a:lnTo>
                <a:lnTo>
                  <a:pt x="3368941" y="488950"/>
                </a:lnTo>
                <a:lnTo>
                  <a:pt x="3369390" y="487680"/>
                </a:lnTo>
                <a:close/>
              </a:path>
              <a:path w="4168140" h="1191260">
                <a:moveTo>
                  <a:pt x="3382530" y="452120"/>
                </a:moveTo>
                <a:lnTo>
                  <a:pt x="3382022" y="453389"/>
                </a:lnTo>
                <a:lnTo>
                  <a:pt x="3382530" y="452120"/>
                </a:lnTo>
                <a:close/>
              </a:path>
              <a:path w="4168140" h="1191260">
                <a:moveTo>
                  <a:pt x="3396119" y="419100"/>
                </a:moveTo>
                <a:lnTo>
                  <a:pt x="3395357" y="420370"/>
                </a:lnTo>
                <a:lnTo>
                  <a:pt x="3395553" y="420370"/>
                </a:lnTo>
                <a:lnTo>
                  <a:pt x="3396119" y="419100"/>
                </a:lnTo>
                <a:close/>
              </a:path>
              <a:path w="4168140" h="1191260">
                <a:moveTo>
                  <a:pt x="3403930" y="403860"/>
                </a:moveTo>
                <a:lnTo>
                  <a:pt x="3403231" y="403860"/>
                </a:lnTo>
                <a:lnTo>
                  <a:pt x="3402596" y="406400"/>
                </a:lnTo>
                <a:lnTo>
                  <a:pt x="3403930" y="403860"/>
                </a:lnTo>
                <a:close/>
              </a:path>
              <a:path w="4168140" h="1191260">
                <a:moveTo>
                  <a:pt x="3410597" y="391160"/>
                </a:moveTo>
                <a:lnTo>
                  <a:pt x="3409708" y="392430"/>
                </a:lnTo>
                <a:lnTo>
                  <a:pt x="3409930" y="392430"/>
                </a:lnTo>
                <a:lnTo>
                  <a:pt x="3410597" y="391160"/>
                </a:lnTo>
                <a:close/>
              </a:path>
              <a:path w="4168140" h="1191260">
                <a:moveTo>
                  <a:pt x="3418217" y="378460"/>
                </a:moveTo>
                <a:lnTo>
                  <a:pt x="3416820" y="379730"/>
                </a:lnTo>
                <a:lnTo>
                  <a:pt x="3417444" y="379730"/>
                </a:lnTo>
                <a:lnTo>
                  <a:pt x="3418217" y="378460"/>
                </a:lnTo>
                <a:close/>
              </a:path>
              <a:path w="4168140" h="1191260">
                <a:moveTo>
                  <a:pt x="3425837" y="367029"/>
                </a:moveTo>
                <a:lnTo>
                  <a:pt x="3424821" y="368300"/>
                </a:lnTo>
                <a:lnTo>
                  <a:pt x="3425837" y="367029"/>
                </a:lnTo>
                <a:close/>
              </a:path>
              <a:path w="4168140" h="1191260">
                <a:moveTo>
                  <a:pt x="3443505" y="344170"/>
                </a:moveTo>
                <a:lnTo>
                  <a:pt x="3443109" y="344170"/>
                </a:lnTo>
                <a:lnTo>
                  <a:pt x="3442474" y="345440"/>
                </a:lnTo>
                <a:lnTo>
                  <a:pt x="3443505" y="344170"/>
                </a:lnTo>
                <a:close/>
              </a:path>
              <a:path w="4168140" h="1191260">
                <a:moveTo>
                  <a:pt x="3460294" y="323850"/>
                </a:moveTo>
                <a:lnTo>
                  <a:pt x="3460000" y="323850"/>
                </a:lnTo>
                <a:lnTo>
                  <a:pt x="3459238" y="325120"/>
                </a:lnTo>
                <a:lnTo>
                  <a:pt x="3460294" y="323850"/>
                </a:lnTo>
                <a:close/>
              </a:path>
              <a:path w="4168140" h="1191260">
                <a:moveTo>
                  <a:pt x="3476429" y="304800"/>
                </a:moveTo>
                <a:lnTo>
                  <a:pt x="3476129" y="304800"/>
                </a:lnTo>
                <a:lnTo>
                  <a:pt x="3475240" y="306070"/>
                </a:lnTo>
                <a:lnTo>
                  <a:pt x="3476429" y="304800"/>
                </a:lnTo>
                <a:close/>
              </a:path>
              <a:path w="4168140" h="1191260">
                <a:moveTo>
                  <a:pt x="3491994" y="288290"/>
                </a:moveTo>
                <a:lnTo>
                  <a:pt x="3490734" y="289560"/>
                </a:lnTo>
                <a:lnTo>
                  <a:pt x="3491994" y="288290"/>
                </a:lnTo>
                <a:close/>
              </a:path>
              <a:path w="4168140" h="1191260">
                <a:moveTo>
                  <a:pt x="3507202" y="273050"/>
                </a:moveTo>
                <a:lnTo>
                  <a:pt x="3505987" y="274188"/>
                </a:lnTo>
                <a:lnTo>
                  <a:pt x="3507202" y="273050"/>
                </a:lnTo>
                <a:close/>
              </a:path>
              <a:path w="4168140" h="1191260">
                <a:moveTo>
                  <a:pt x="3522103" y="259079"/>
                </a:moveTo>
                <a:lnTo>
                  <a:pt x="3520579" y="260350"/>
                </a:lnTo>
                <a:lnTo>
                  <a:pt x="3521557" y="259591"/>
                </a:lnTo>
                <a:lnTo>
                  <a:pt x="3522103" y="259079"/>
                </a:lnTo>
                <a:close/>
              </a:path>
              <a:path w="4168140" h="1191260">
                <a:moveTo>
                  <a:pt x="3521557" y="259591"/>
                </a:moveTo>
                <a:lnTo>
                  <a:pt x="3520579" y="260350"/>
                </a:lnTo>
                <a:lnTo>
                  <a:pt x="3520749" y="260350"/>
                </a:lnTo>
                <a:lnTo>
                  <a:pt x="3521557" y="259591"/>
                </a:lnTo>
                <a:close/>
              </a:path>
              <a:path w="4168140" h="1191260">
                <a:moveTo>
                  <a:pt x="3522218" y="259079"/>
                </a:moveTo>
                <a:lnTo>
                  <a:pt x="3521557" y="259591"/>
                </a:lnTo>
                <a:lnTo>
                  <a:pt x="3522218" y="259079"/>
                </a:lnTo>
                <a:close/>
              </a:path>
              <a:path w="4168140" h="1191260">
                <a:moveTo>
                  <a:pt x="3552282" y="236220"/>
                </a:moveTo>
                <a:lnTo>
                  <a:pt x="3551821" y="236220"/>
                </a:lnTo>
                <a:lnTo>
                  <a:pt x="3550170" y="237490"/>
                </a:lnTo>
                <a:lnTo>
                  <a:pt x="3552282" y="236220"/>
                </a:lnTo>
                <a:close/>
              </a:path>
              <a:path w="4168140" h="1191260">
                <a:moveTo>
                  <a:pt x="3567347" y="227329"/>
                </a:moveTo>
                <a:lnTo>
                  <a:pt x="3567061" y="227329"/>
                </a:lnTo>
                <a:lnTo>
                  <a:pt x="3565156" y="228600"/>
                </a:lnTo>
                <a:lnTo>
                  <a:pt x="3567347" y="227329"/>
                </a:lnTo>
                <a:close/>
              </a:path>
              <a:path w="4168140" h="1191260">
                <a:moveTo>
                  <a:pt x="3938238" y="152492"/>
                </a:moveTo>
                <a:lnTo>
                  <a:pt x="3936758" y="228600"/>
                </a:lnTo>
                <a:lnTo>
                  <a:pt x="4095070" y="153670"/>
                </a:lnTo>
                <a:lnTo>
                  <a:pt x="3976382" y="153670"/>
                </a:lnTo>
                <a:lnTo>
                  <a:pt x="3938238" y="152492"/>
                </a:lnTo>
                <a:close/>
              </a:path>
              <a:path w="4168140" h="1191260">
                <a:moveTo>
                  <a:pt x="3600099" y="209550"/>
                </a:moveTo>
                <a:lnTo>
                  <a:pt x="3598938" y="209550"/>
                </a:lnTo>
                <a:lnTo>
                  <a:pt x="3597414" y="210820"/>
                </a:lnTo>
                <a:lnTo>
                  <a:pt x="3600099" y="209550"/>
                </a:lnTo>
                <a:close/>
              </a:path>
              <a:path w="4168140" h="1191260">
                <a:moveTo>
                  <a:pt x="3617988" y="201929"/>
                </a:moveTo>
                <a:lnTo>
                  <a:pt x="3616210" y="201929"/>
                </a:lnTo>
                <a:lnTo>
                  <a:pt x="3614686" y="203200"/>
                </a:lnTo>
                <a:lnTo>
                  <a:pt x="3617988" y="201929"/>
                </a:lnTo>
                <a:close/>
              </a:path>
              <a:path w="4168140" h="1191260">
                <a:moveTo>
                  <a:pt x="3700708" y="173990"/>
                </a:moveTo>
                <a:lnTo>
                  <a:pt x="3697744" y="173990"/>
                </a:lnTo>
                <a:lnTo>
                  <a:pt x="3696474" y="175260"/>
                </a:lnTo>
                <a:lnTo>
                  <a:pt x="3700708" y="173990"/>
                </a:lnTo>
                <a:close/>
              </a:path>
              <a:path w="4168140" h="1191260">
                <a:moveTo>
                  <a:pt x="3939719" y="76316"/>
                </a:moveTo>
                <a:lnTo>
                  <a:pt x="3938238" y="152492"/>
                </a:lnTo>
                <a:lnTo>
                  <a:pt x="3976382" y="153670"/>
                </a:lnTo>
                <a:lnTo>
                  <a:pt x="3977779" y="77470"/>
                </a:lnTo>
                <a:lnTo>
                  <a:pt x="3939719" y="76316"/>
                </a:lnTo>
                <a:close/>
              </a:path>
              <a:path w="4168140" h="1191260">
                <a:moveTo>
                  <a:pt x="3941203" y="0"/>
                </a:moveTo>
                <a:lnTo>
                  <a:pt x="3939719" y="76316"/>
                </a:lnTo>
                <a:lnTo>
                  <a:pt x="3977779" y="77470"/>
                </a:lnTo>
                <a:lnTo>
                  <a:pt x="3976382" y="153670"/>
                </a:lnTo>
                <a:lnTo>
                  <a:pt x="4095070" y="153670"/>
                </a:lnTo>
                <a:lnTo>
                  <a:pt x="4167517" y="119379"/>
                </a:lnTo>
                <a:lnTo>
                  <a:pt x="3941203" y="0"/>
                </a:lnTo>
                <a:close/>
              </a:path>
              <a:path w="4168140" h="1191260">
                <a:moveTo>
                  <a:pt x="3938240" y="152400"/>
                </a:moveTo>
                <a:lnTo>
                  <a:pt x="3936631" y="152400"/>
                </a:lnTo>
                <a:lnTo>
                  <a:pt x="3935939" y="152421"/>
                </a:lnTo>
                <a:lnTo>
                  <a:pt x="3938238" y="152492"/>
                </a:lnTo>
                <a:close/>
              </a:path>
              <a:path w="4168140" h="1191260">
                <a:moveTo>
                  <a:pt x="3936631" y="152400"/>
                </a:moveTo>
                <a:lnTo>
                  <a:pt x="3935234" y="152400"/>
                </a:lnTo>
                <a:lnTo>
                  <a:pt x="3935939" y="152421"/>
                </a:lnTo>
                <a:lnTo>
                  <a:pt x="3936631" y="152400"/>
                </a:lnTo>
                <a:close/>
              </a:path>
            </a:pathLst>
          </a:custGeom>
          <a:solidFill>
            <a:srgbClr val="2955F3">
              <a:alpha val="50195"/>
            </a:srgbClr>
          </a:solidFill>
        </p:spPr>
        <p:txBody>
          <a:bodyPr wrap="square" lIns="0" tIns="0" rIns="0" bIns="0" rtlCol="0"/>
          <a:lstStyle/>
          <a:p>
            <a:endParaRPr/>
          </a:p>
        </p:txBody>
      </p:sp>
      <p:sp>
        <p:nvSpPr>
          <p:cNvPr id="72" name="object 72"/>
          <p:cNvSpPr txBox="1"/>
          <p:nvPr/>
        </p:nvSpPr>
        <p:spPr>
          <a:xfrm>
            <a:off x="2123948" y="5183251"/>
            <a:ext cx="7106920" cy="139763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800" dirty="0">
                <a:latin typeface="Calibri"/>
                <a:cs typeface="Calibri"/>
              </a:rPr>
              <a:t>E.g., </a:t>
            </a:r>
            <a:r>
              <a:rPr sz="1800" spc="-15" dirty="0">
                <a:latin typeface="Calibri"/>
                <a:cs typeface="Calibri"/>
              </a:rPr>
              <a:t>“route </a:t>
            </a:r>
            <a:r>
              <a:rPr sz="1800" spc="-10" dirty="0">
                <a:latin typeface="Calibri"/>
                <a:cs typeface="Calibri"/>
              </a:rPr>
              <a:t>Host </a:t>
            </a:r>
            <a:r>
              <a:rPr sz="1800" spc="-40" dirty="0">
                <a:latin typeface="Calibri"/>
                <a:cs typeface="Calibri"/>
              </a:rPr>
              <a:t>x.y.z </a:t>
            </a:r>
            <a:r>
              <a:rPr sz="1800" spc="-10" dirty="0">
                <a:latin typeface="Calibri"/>
                <a:cs typeface="Calibri"/>
              </a:rPr>
              <a:t>to </a:t>
            </a:r>
            <a:r>
              <a:rPr sz="1800" spc="-5" dirty="0">
                <a:latin typeface="Calibri"/>
                <a:cs typeface="Calibri"/>
              </a:rPr>
              <a:t>Service </a:t>
            </a:r>
            <a:r>
              <a:rPr sz="1800" spc="-80" dirty="0">
                <a:latin typeface="Calibri"/>
                <a:cs typeface="Calibri"/>
              </a:rPr>
              <a:t>A”, </a:t>
            </a:r>
            <a:r>
              <a:rPr sz="1800" spc="-5" dirty="0">
                <a:latin typeface="Calibri"/>
                <a:cs typeface="Calibri"/>
              </a:rPr>
              <a:t>“Use TLS </a:t>
            </a:r>
            <a:r>
              <a:rPr sz="1800" spc="-10" dirty="0">
                <a:latin typeface="Calibri"/>
                <a:cs typeface="Calibri"/>
              </a:rPr>
              <a:t>Certificate </a:t>
            </a:r>
            <a:r>
              <a:rPr sz="1800" dirty="0">
                <a:latin typeface="Calibri"/>
                <a:cs typeface="Calibri"/>
              </a:rPr>
              <a:t>abc </a:t>
            </a:r>
            <a:r>
              <a:rPr sz="1800" spc="-15" dirty="0">
                <a:latin typeface="Calibri"/>
                <a:cs typeface="Calibri"/>
              </a:rPr>
              <a:t>for </a:t>
            </a:r>
            <a:r>
              <a:rPr sz="1800" spc="-10" dirty="0">
                <a:latin typeface="Calibri"/>
                <a:cs typeface="Calibri"/>
              </a:rPr>
              <a:t>host</a:t>
            </a:r>
            <a:r>
              <a:rPr sz="1800" spc="265" dirty="0">
                <a:latin typeface="Calibri"/>
                <a:cs typeface="Calibri"/>
              </a:rPr>
              <a:t> </a:t>
            </a:r>
            <a:r>
              <a:rPr sz="1800" spc="-30" dirty="0">
                <a:latin typeface="Calibri"/>
                <a:cs typeface="Calibri"/>
              </a:rPr>
              <a:t>x.y.z”</a:t>
            </a:r>
            <a:endParaRPr sz="180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Abstract definition </a:t>
            </a:r>
            <a:r>
              <a:rPr sz="1800" spc="-5" dirty="0">
                <a:latin typeface="Calibri"/>
                <a:cs typeface="Calibri"/>
              </a:rPr>
              <a:t>of</a:t>
            </a:r>
            <a:r>
              <a:rPr sz="1800" spc="20" dirty="0">
                <a:latin typeface="Calibri"/>
                <a:cs typeface="Calibri"/>
              </a:rPr>
              <a:t> </a:t>
            </a:r>
            <a:r>
              <a:rPr sz="1800" dirty="0">
                <a:latin typeface="Calibri"/>
                <a:cs typeface="Calibri"/>
              </a:rPr>
              <a:t>rules</a:t>
            </a:r>
            <a:endParaRPr sz="1800">
              <a:latin typeface="Calibri"/>
              <a:cs typeface="Calibri"/>
            </a:endParaRPr>
          </a:p>
          <a:p>
            <a:pPr marL="299085" indent="-286385">
              <a:lnSpc>
                <a:spcPct val="100000"/>
              </a:lnSpc>
              <a:buFont typeface="Arial"/>
              <a:buChar char="•"/>
              <a:tabLst>
                <a:tab pos="299085" algn="l"/>
                <a:tab pos="299720" algn="l"/>
              </a:tabLst>
            </a:pPr>
            <a:r>
              <a:rPr sz="1800" spc="-5" dirty="0">
                <a:latin typeface="Calibri"/>
                <a:cs typeface="Calibri"/>
              </a:rPr>
              <a:t>Implemented by Ingress</a:t>
            </a:r>
            <a:r>
              <a:rPr sz="1800" spc="10" dirty="0">
                <a:latin typeface="Calibri"/>
                <a:cs typeface="Calibri"/>
              </a:rPr>
              <a:t> </a:t>
            </a:r>
            <a:r>
              <a:rPr sz="1800" spc="-10" dirty="0">
                <a:latin typeface="Calibri"/>
                <a:cs typeface="Calibri"/>
              </a:rPr>
              <a:t>Controller</a:t>
            </a:r>
            <a:endParaRPr sz="180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Flexible; leverages </a:t>
            </a:r>
            <a:r>
              <a:rPr sz="1800" spc="5" dirty="0">
                <a:latin typeface="Calibri"/>
                <a:cs typeface="Calibri"/>
              </a:rPr>
              <a:t>“LoadBalancer” </a:t>
            </a:r>
            <a:r>
              <a:rPr sz="1800" spc="-5" dirty="0">
                <a:latin typeface="Calibri"/>
                <a:cs typeface="Calibri"/>
              </a:rPr>
              <a:t>on cloud</a:t>
            </a:r>
            <a:r>
              <a:rPr sz="1800" spc="50" dirty="0">
                <a:latin typeface="Calibri"/>
                <a:cs typeface="Calibri"/>
              </a:rPr>
              <a:t> </a:t>
            </a:r>
            <a:r>
              <a:rPr sz="1800" spc="-10" dirty="0">
                <a:latin typeface="Calibri"/>
                <a:cs typeface="Calibri"/>
              </a:rPr>
              <a:t>provider</a:t>
            </a:r>
            <a:endParaRPr sz="1800">
              <a:latin typeface="Calibri"/>
              <a:cs typeface="Calibri"/>
            </a:endParaRPr>
          </a:p>
          <a:p>
            <a:pPr marL="299085" indent="-286385">
              <a:lnSpc>
                <a:spcPct val="100000"/>
              </a:lnSpc>
              <a:buFont typeface="Arial"/>
              <a:buChar char="•"/>
              <a:tabLst>
                <a:tab pos="299085" algn="l"/>
                <a:tab pos="299720" algn="l"/>
              </a:tabLst>
            </a:pPr>
            <a:r>
              <a:rPr sz="1800" spc="-5" dirty="0">
                <a:latin typeface="Calibri"/>
                <a:cs typeface="Calibri"/>
              </a:rPr>
              <a:t>Can </a:t>
            </a:r>
            <a:r>
              <a:rPr sz="1800" spc="-10" dirty="0">
                <a:latin typeface="Calibri"/>
                <a:cs typeface="Calibri"/>
              </a:rPr>
              <a:t>provide </a:t>
            </a:r>
            <a:r>
              <a:rPr sz="1800" spc="-5" dirty="0">
                <a:latin typeface="Calibri"/>
                <a:cs typeface="Calibri"/>
              </a:rPr>
              <a:t>SNI (Server </a:t>
            </a:r>
            <a:r>
              <a:rPr sz="1800" dirty="0">
                <a:latin typeface="Calibri"/>
                <a:cs typeface="Calibri"/>
              </a:rPr>
              <a:t>Name </a:t>
            </a:r>
            <a:r>
              <a:rPr sz="1800" spc="-10" dirty="0">
                <a:latin typeface="Calibri"/>
                <a:cs typeface="Calibri"/>
              </a:rPr>
              <a:t>Indication) </a:t>
            </a:r>
            <a:r>
              <a:rPr sz="1800" dirty="0">
                <a:latin typeface="Calibri"/>
                <a:cs typeface="Calibri"/>
              </a:rPr>
              <a:t>and </a:t>
            </a:r>
            <a:r>
              <a:rPr sz="1800" spc="-5" dirty="0">
                <a:latin typeface="Calibri"/>
                <a:cs typeface="Calibri"/>
              </a:rPr>
              <a:t>TLS</a:t>
            </a:r>
            <a:r>
              <a:rPr sz="1800" spc="105" dirty="0">
                <a:latin typeface="Calibri"/>
                <a:cs typeface="Calibri"/>
              </a:rPr>
              <a:t> </a:t>
            </a:r>
            <a:r>
              <a:rPr sz="1800" spc="-10" dirty="0">
                <a:latin typeface="Calibri"/>
                <a:cs typeface="Calibri"/>
              </a:rPr>
              <a:t>termination</a:t>
            </a:r>
            <a:endParaRPr sz="1800">
              <a:latin typeface="Calibri"/>
              <a:cs typeface="Calibri"/>
            </a:endParaRPr>
          </a:p>
        </p:txBody>
      </p:sp>
      <p:sp>
        <p:nvSpPr>
          <p:cNvPr id="73" name="object 73"/>
          <p:cNvSpPr/>
          <p:nvPr/>
        </p:nvSpPr>
        <p:spPr>
          <a:xfrm>
            <a:off x="2538348" y="4419600"/>
            <a:ext cx="228600" cy="747395"/>
          </a:xfrm>
          <a:custGeom>
            <a:avLst/>
            <a:gdLst/>
            <a:ahLst/>
            <a:cxnLst/>
            <a:rect l="l" t="t" r="r" b="b"/>
            <a:pathLst>
              <a:path w="228600" h="747395">
                <a:moveTo>
                  <a:pt x="76080" y="225764"/>
                </a:moveTo>
                <a:lnTo>
                  <a:pt x="43433" y="742314"/>
                </a:lnTo>
                <a:lnTo>
                  <a:pt x="119380" y="747141"/>
                </a:lnTo>
                <a:lnTo>
                  <a:pt x="152147" y="230547"/>
                </a:lnTo>
                <a:lnTo>
                  <a:pt x="76080" y="225764"/>
                </a:lnTo>
                <a:close/>
              </a:path>
              <a:path w="228600" h="747395">
                <a:moveTo>
                  <a:pt x="208043" y="187706"/>
                </a:moveTo>
                <a:lnTo>
                  <a:pt x="78486" y="187706"/>
                </a:lnTo>
                <a:lnTo>
                  <a:pt x="154558" y="192531"/>
                </a:lnTo>
                <a:lnTo>
                  <a:pt x="152147" y="230547"/>
                </a:lnTo>
                <a:lnTo>
                  <a:pt x="228219" y="235331"/>
                </a:lnTo>
                <a:lnTo>
                  <a:pt x="208043" y="187706"/>
                </a:lnTo>
                <a:close/>
              </a:path>
              <a:path w="228600" h="747395">
                <a:moveTo>
                  <a:pt x="78486" y="187706"/>
                </a:moveTo>
                <a:lnTo>
                  <a:pt x="76080" y="225764"/>
                </a:lnTo>
                <a:lnTo>
                  <a:pt x="152147" y="230547"/>
                </a:lnTo>
                <a:lnTo>
                  <a:pt x="154558" y="192531"/>
                </a:lnTo>
                <a:lnTo>
                  <a:pt x="78486" y="187706"/>
                </a:lnTo>
                <a:close/>
              </a:path>
              <a:path w="228600" h="747395">
                <a:moveTo>
                  <a:pt x="128524" y="0"/>
                </a:moveTo>
                <a:lnTo>
                  <a:pt x="0" y="220980"/>
                </a:lnTo>
                <a:lnTo>
                  <a:pt x="76080" y="225764"/>
                </a:lnTo>
                <a:lnTo>
                  <a:pt x="78486" y="187706"/>
                </a:lnTo>
                <a:lnTo>
                  <a:pt x="208043" y="187706"/>
                </a:lnTo>
                <a:lnTo>
                  <a:pt x="128524" y="0"/>
                </a:lnTo>
                <a:close/>
              </a:path>
            </a:pathLst>
          </a:custGeom>
          <a:solidFill>
            <a:srgbClr val="2955F3">
              <a:alpha val="50195"/>
            </a:srgbClr>
          </a:solid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4882-E058-46F7-9CD2-28257C318A28}"/>
              </a:ext>
            </a:extLst>
          </p:cNvPr>
          <p:cNvSpPr>
            <a:spLocks noGrp="1"/>
          </p:cNvSpPr>
          <p:nvPr>
            <p:ph type="title"/>
          </p:nvPr>
        </p:nvSpPr>
        <p:spPr>
          <a:xfrm>
            <a:off x="685800" y="457200"/>
            <a:ext cx="6426962" cy="615553"/>
          </a:xfrm>
        </p:spPr>
        <p:txBody>
          <a:bodyPr/>
          <a:lstStyle/>
          <a:p>
            <a:r>
              <a:rPr lang="en-GB" dirty="0"/>
              <a:t>Persistent Volumes</a:t>
            </a:r>
          </a:p>
        </p:txBody>
      </p:sp>
      <p:sp>
        <p:nvSpPr>
          <p:cNvPr id="4" name="TextBox 3">
            <a:extLst>
              <a:ext uri="{FF2B5EF4-FFF2-40B4-BE49-F238E27FC236}">
                <a16:creationId xmlns:a16="http://schemas.microsoft.com/office/drawing/2014/main" id="{CE45147E-1F99-4745-B8B0-FD2982B85F89}"/>
              </a:ext>
            </a:extLst>
          </p:cNvPr>
          <p:cNvSpPr txBox="1"/>
          <p:nvPr/>
        </p:nvSpPr>
        <p:spPr>
          <a:xfrm>
            <a:off x="304800" y="1365876"/>
            <a:ext cx="11201400" cy="3200876"/>
          </a:xfrm>
          <a:prstGeom prst="rect">
            <a:avLst/>
          </a:prstGeom>
          <a:noFill/>
        </p:spPr>
        <p:txBody>
          <a:bodyPr wrap="square" rtlCol="0">
            <a:spAutoFit/>
          </a:bodyPr>
          <a:lstStyle/>
          <a:p>
            <a:r>
              <a:rPr lang="en-GB" sz="2000" b="1" dirty="0"/>
              <a:t>By default a pod doesn’t have persistent storage you can write files / update files but when the container is deleted (e.g. updated or re-provisioned) your data is lost.</a:t>
            </a:r>
          </a:p>
          <a:p>
            <a:endParaRPr lang="en-GB" dirty="0"/>
          </a:p>
          <a:p>
            <a:r>
              <a:rPr lang="en-GB" dirty="0"/>
              <a:t>A </a:t>
            </a:r>
            <a:r>
              <a:rPr lang="en-GB" dirty="0" err="1"/>
              <a:t>PersistentVolume</a:t>
            </a:r>
            <a:r>
              <a:rPr lang="en-GB" dirty="0"/>
              <a:t> (PV) is a piece of storage in the cluster that has been provisioned by an administrator. It is a resource in the cluster just like a node is a cluster resource. PVs are volume plugins like Volumes, but have a lifecycle independent of any individual pod that uses the PV. This API object captures the details of the implementation of the storage, be that NFS, iSCSI, or a cloud-provider-specific storage system.</a:t>
            </a:r>
          </a:p>
          <a:p>
            <a:endParaRPr lang="en-GB" dirty="0"/>
          </a:p>
          <a:p>
            <a:r>
              <a:rPr lang="en-GB" dirty="0"/>
              <a:t>A </a:t>
            </a:r>
            <a:r>
              <a:rPr lang="en-GB" dirty="0" err="1"/>
              <a:t>PersistentVolumeClaim</a:t>
            </a:r>
            <a:r>
              <a:rPr lang="en-GB" dirty="0"/>
              <a:t> (PVC) is a request for storage by a user. It is similar to a pod. Pods consume node resources and PVCs consume PV resources. Pods can request specific levels of resources (CPU and Memory). Claims can request specific size and access modes (e.g., can be mounted once read/write or many times read-only).</a:t>
            </a:r>
          </a:p>
        </p:txBody>
      </p:sp>
      <p:sp>
        <p:nvSpPr>
          <p:cNvPr id="6" name="TextBox 5">
            <a:extLst>
              <a:ext uri="{FF2B5EF4-FFF2-40B4-BE49-F238E27FC236}">
                <a16:creationId xmlns:a16="http://schemas.microsoft.com/office/drawing/2014/main" id="{C413E07B-995F-403F-97A4-270AEE6496DA}"/>
              </a:ext>
            </a:extLst>
          </p:cNvPr>
          <p:cNvSpPr txBox="1"/>
          <p:nvPr/>
        </p:nvSpPr>
        <p:spPr>
          <a:xfrm>
            <a:off x="6781800" y="4890947"/>
            <a:ext cx="4942643" cy="1754326"/>
          </a:xfrm>
          <a:prstGeom prst="rect">
            <a:avLst/>
          </a:prstGeom>
          <a:noFill/>
        </p:spPr>
        <p:txBody>
          <a:bodyPr wrap="square" rtlCol="0">
            <a:spAutoFit/>
          </a:bodyPr>
          <a:lstStyle/>
          <a:p>
            <a:r>
              <a:rPr lang="en-GB" b="1" dirty="0"/>
              <a:t>Provisioning – 2 ways:</a:t>
            </a:r>
          </a:p>
          <a:p>
            <a:endParaRPr lang="en-GB" dirty="0"/>
          </a:p>
          <a:p>
            <a:pPr marL="342900" indent="-342900">
              <a:buAutoNum type="arabicPeriod"/>
            </a:pPr>
            <a:r>
              <a:rPr lang="en-GB" b="1" dirty="0"/>
              <a:t>Static</a:t>
            </a:r>
            <a:r>
              <a:rPr lang="en-GB" dirty="0"/>
              <a:t> – Create persistent volumes (PV) manually ahead of time.</a:t>
            </a:r>
          </a:p>
          <a:p>
            <a:pPr marL="342900" indent="-342900">
              <a:buAutoNum type="arabicPeriod"/>
            </a:pPr>
            <a:r>
              <a:rPr lang="en-GB" b="1" dirty="0"/>
              <a:t>Dynamic</a:t>
            </a:r>
            <a:r>
              <a:rPr lang="en-GB" dirty="0"/>
              <a:t> – Create persistent volumes on-demand as required for binding.</a:t>
            </a:r>
          </a:p>
        </p:txBody>
      </p:sp>
      <p:sp>
        <p:nvSpPr>
          <p:cNvPr id="7" name="TextBox 6">
            <a:extLst>
              <a:ext uri="{FF2B5EF4-FFF2-40B4-BE49-F238E27FC236}">
                <a16:creationId xmlns:a16="http://schemas.microsoft.com/office/drawing/2014/main" id="{23FF5B45-8379-486A-A42E-AA5102D30BB4}"/>
              </a:ext>
            </a:extLst>
          </p:cNvPr>
          <p:cNvSpPr txBox="1"/>
          <p:nvPr/>
        </p:nvSpPr>
        <p:spPr>
          <a:xfrm>
            <a:off x="76200" y="4859875"/>
            <a:ext cx="6477000" cy="2031325"/>
          </a:xfrm>
          <a:prstGeom prst="rect">
            <a:avLst/>
          </a:prstGeom>
          <a:noFill/>
        </p:spPr>
        <p:txBody>
          <a:bodyPr wrap="square" rtlCol="0">
            <a:spAutoFit/>
          </a:bodyPr>
          <a:lstStyle/>
          <a:p>
            <a:r>
              <a:rPr lang="en-GB" b="1" dirty="0"/>
              <a:t>Binding: </a:t>
            </a:r>
          </a:p>
          <a:p>
            <a:endParaRPr lang="en-GB" dirty="0"/>
          </a:p>
          <a:p>
            <a:r>
              <a:rPr lang="en-GB" dirty="0"/>
              <a:t>Persistent volumes are bound to a pod via the Persistent Volume Claim (PVC) in reconciliation loop matching appropriate volumes.</a:t>
            </a:r>
          </a:p>
          <a:p>
            <a:endParaRPr lang="en-GB" dirty="0"/>
          </a:p>
          <a:p>
            <a:r>
              <a:rPr lang="en-GB" dirty="0"/>
              <a:t>If no such volume (PV) exists the claim remains un-bound and the pod cannot be created.</a:t>
            </a:r>
          </a:p>
        </p:txBody>
      </p:sp>
    </p:spTree>
    <p:extLst>
      <p:ext uri="{BB962C8B-B14F-4D97-AF65-F5344CB8AC3E}">
        <p14:creationId xmlns:p14="http://schemas.microsoft.com/office/powerpoint/2010/main" val="573553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4662170"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What </a:t>
            </a:r>
            <a:r>
              <a:rPr sz="4400" b="0" dirty="0">
                <a:latin typeface="Calibri Light"/>
                <a:cs typeface="Calibri Light"/>
              </a:rPr>
              <a:t>is</a:t>
            </a:r>
            <a:r>
              <a:rPr sz="4400" b="0" spc="-60" dirty="0">
                <a:latin typeface="Calibri Light"/>
                <a:cs typeface="Calibri Light"/>
              </a:rPr>
              <a:t> </a:t>
            </a:r>
            <a:r>
              <a:rPr sz="4400" b="0" spc="-15" dirty="0">
                <a:latin typeface="Calibri Light"/>
                <a:cs typeface="Calibri Light"/>
              </a:rPr>
              <a:t>Kubernetes?</a:t>
            </a:r>
            <a:endParaRPr sz="4400">
              <a:latin typeface="Calibri Light"/>
              <a:cs typeface="Calibri Light"/>
            </a:endParaRPr>
          </a:p>
        </p:txBody>
      </p:sp>
      <p:sp>
        <p:nvSpPr>
          <p:cNvPr id="3" name="object 3"/>
          <p:cNvSpPr txBox="1">
            <a:spLocks noGrp="1"/>
          </p:cNvSpPr>
          <p:nvPr>
            <p:ph type="body" idx="1"/>
          </p:nvPr>
        </p:nvSpPr>
        <p:spPr>
          <a:xfrm>
            <a:off x="914400" y="1793493"/>
            <a:ext cx="10363199" cy="2923877"/>
          </a:xfrm>
          <a:prstGeom prst="rect">
            <a:avLst/>
          </a:prstGeom>
        </p:spPr>
        <p:txBody>
          <a:bodyPr vert="horz" wrap="square" lIns="0" tIns="60960" rIns="0" bIns="0" rtlCol="0">
            <a:spAutoFit/>
          </a:bodyPr>
          <a:lstStyle/>
          <a:p>
            <a:pPr marL="14604" marR="441325">
              <a:lnSpc>
                <a:spcPts val="3020"/>
              </a:lnSpc>
              <a:spcBef>
                <a:spcPts val="480"/>
              </a:spcBef>
            </a:pPr>
            <a:r>
              <a:rPr lang="en-GB" u="none" spc="-10" dirty="0">
                <a:solidFill>
                  <a:srgbClr val="000000"/>
                </a:solidFill>
              </a:rPr>
              <a:t>“Kubernetes is a portable, extensible open-source platform for managing containerized workloads and services, that facilitates both declarative configuration and automation. It has a large, rapidly growing ecosystem. Kubernetes services, support, and tools are widely available.</a:t>
            </a:r>
            <a:r>
              <a:rPr lang="en-GB" u="none" spc="-40" dirty="0">
                <a:solidFill>
                  <a:srgbClr val="000000"/>
                </a:solidFill>
              </a:rPr>
              <a:t>.”</a:t>
            </a:r>
          </a:p>
          <a:p>
            <a:pPr marL="4884420">
              <a:lnSpc>
                <a:spcPct val="100000"/>
              </a:lnSpc>
              <a:spcBef>
                <a:spcPts val="640"/>
              </a:spcBef>
            </a:pPr>
            <a:r>
              <a:rPr lang="en-GB" spc="-10" dirty="0">
                <a:hlinkClick r:id="rId2"/>
              </a:rPr>
              <a:t>https://kubernetes.io/docs/concepts/overview/what-is-kubernetes/</a:t>
            </a:r>
            <a:endParaRPr spc="-10" dirty="0">
              <a:hlinkClick r:id="rId3"/>
            </a:endParaRPr>
          </a:p>
        </p:txBody>
      </p:sp>
      <p:sp>
        <p:nvSpPr>
          <p:cNvPr id="4" name="object 4"/>
          <p:cNvSpPr txBox="1"/>
          <p:nvPr/>
        </p:nvSpPr>
        <p:spPr>
          <a:xfrm>
            <a:off x="4343400" y="5638800"/>
            <a:ext cx="6209920" cy="682238"/>
          </a:xfrm>
          <a:prstGeom prst="rect">
            <a:avLst/>
          </a:prstGeom>
        </p:spPr>
        <p:txBody>
          <a:bodyPr vert="horz" wrap="square" lIns="0" tIns="12700" rIns="0" bIns="0" rtlCol="0">
            <a:spAutoFit/>
          </a:bodyPr>
          <a:lstStyle/>
          <a:p>
            <a:pPr marL="2868295">
              <a:lnSpc>
                <a:spcPts val="2485"/>
              </a:lnSpc>
            </a:pPr>
            <a:r>
              <a:rPr lang="en-GB" sz="3200" dirty="0">
                <a:latin typeface="Calibri"/>
                <a:cs typeface="Calibri"/>
              </a:rPr>
              <a:t>So what does that mean?</a:t>
            </a:r>
            <a:endParaRPr sz="32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399B-A8BB-4237-985E-2B6FE00B135B}"/>
              </a:ext>
            </a:extLst>
          </p:cNvPr>
          <p:cNvSpPr>
            <a:spLocks noGrp="1"/>
          </p:cNvSpPr>
          <p:nvPr>
            <p:ph type="title"/>
          </p:nvPr>
        </p:nvSpPr>
        <p:spPr>
          <a:xfrm>
            <a:off x="381000" y="152400"/>
            <a:ext cx="6426962" cy="615553"/>
          </a:xfrm>
        </p:spPr>
        <p:txBody>
          <a:bodyPr/>
          <a:lstStyle/>
          <a:p>
            <a:r>
              <a:rPr lang="en-GB" dirty="0"/>
              <a:t>Add-ons</a:t>
            </a:r>
          </a:p>
        </p:txBody>
      </p:sp>
      <p:sp>
        <p:nvSpPr>
          <p:cNvPr id="4" name="TextBox 3">
            <a:extLst>
              <a:ext uri="{FF2B5EF4-FFF2-40B4-BE49-F238E27FC236}">
                <a16:creationId xmlns:a16="http://schemas.microsoft.com/office/drawing/2014/main" id="{029F4520-21CF-4A0D-B14D-C433DA554594}"/>
              </a:ext>
            </a:extLst>
          </p:cNvPr>
          <p:cNvSpPr txBox="1"/>
          <p:nvPr/>
        </p:nvSpPr>
        <p:spPr>
          <a:xfrm>
            <a:off x="609600" y="685800"/>
            <a:ext cx="10210800" cy="6463308"/>
          </a:xfrm>
          <a:prstGeom prst="rect">
            <a:avLst/>
          </a:prstGeom>
          <a:noFill/>
        </p:spPr>
        <p:txBody>
          <a:bodyPr wrap="square" rtlCol="0">
            <a:spAutoFit/>
          </a:bodyPr>
          <a:lstStyle/>
          <a:p>
            <a:r>
              <a:rPr lang="en-GB" sz="1600" dirty="0"/>
              <a:t>Addons are pods and services that implement cluster features. The pods may be managed by Deployments, </a:t>
            </a:r>
            <a:r>
              <a:rPr lang="en-GB" sz="1600" dirty="0" err="1"/>
              <a:t>ReplicationControllers</a:t>
            </a:r>
            <a:r>
              <a:rPr lang="en-GB" sz="1600" dirty="0"/>
              <a:t>, and so on. </a:t>
            </a:r>
            <a:r>
              <a:rPr lang="en-GB" sz="1600" dirty="0" err="1"/>
              <a:t>Namespaced</a:t>
            </a:r>
            <a:r>
              <a:rPr lang="en-GB" sz="1600" dirty="0"/>
              <a:t> addon objects are created in the </a:t>
            </a:r>
            <a:r>
              <a:rPr lang="en-GB" sz="1600" b="1" dirty="0"/>
              <a:t>kube-system </a:t>
            </a:r>
            <a:r>
              <a:rPr lang="en-GB" sz="1600" dirty="0"/>
              <a:t>namespace.</a:t>
            </a:r>
          </a:p>
          <a:p>
            <a:endParaRPr lang="en-GB" sz="1600" dirty="0"/>
          </a:p>
          <a:p>
            <a:r>
              <a:rPr lang="en-GB" sz="1600" dirty="0"/>
              <a:t>Selected addons are described below, for an extended list of available addons please see Addons.</a:t>
            </a:r>
          </a:p>
          <a:p>
            <a:endParaRPr lang="en-GB" sz="1600" dirty="0"/>
          </a:p>
          <a:p>
            <a:r>
              <a:rPr lang="en-GB" sz="1600" b="1" dirty="0"/>
              <a:t>DNS</a:t>
            </a:r>
          </a:p>
          <a:p>
            <a:r>
              <a:rPr lang="en-GB" sz="1600" dirty="0"/>
              <a:t>While the other addons are not strictly required, all Kubernetes clusters should have cluster DNS, as many examples rely on it.</a:t>
            </a:r>
          </a:p>
          <a:p>
            <a:endParaRPr lang="en-GB" sz="1600" dirty="0"/>
          </a:p>
          <a:p>
            <a:r>
              <a:rPr lang="en-GB" sz="1600" dirty="0"/>
              <a:t>Cluster DNS is a DNS server, in addition to the other DNS server(s) in your environment, which serves DNS records for Kubernetes services.</a:t>
            </a:r>
          </a:p>
          <a:p>
            <a:endParaRPr lang="en-GB" sz="1600" dirty="0"/>
          </a:p>
          <a:p>
            <a:r>
              <a:rPr lang="en-GB" sz="1600" dirty="0"/>
              <a:t>Containers started by Kubernetes automatically include this DNS server in their DNS searches.</a:t>
            </a:r>
          </a:p>
          <a:p>
            <a:endParaRPr lang="en-GB" sz="1600" dirty="0"/>
          </a:p>
          <a:p>
            <a:r>
              <a:rPr lang="en-GB" sz="1600" b="1" dirty="0"/>
              <a:t>Web UI (Dashboard)</a:t>
            </a:r>
          </a:p>
          <a:p>
            <a:r>
              <a:rPr lang="en-GB" sz="1600" dirty="0"/>
              <a:t>Dashboard is a general purpose, web-based UI for Kubernetes clusters. It allows users to manage and troubleshoot applications running in the cluster, as well as the cluster itself.</a:t>
            </a:r>
          </a:p>
          <a:p>
            <a:endParaRPr lang="en-GB" sz="1600" dirty="0"/>
          </a:p>
          <a:p>
            <a:r>
              <a:rPr lang="en-GB" sz="1600" b="1" dirty="0"/>
              <a:t>Container Resource Monitoring</a:t>
            </a:r>
          </a:p>
          <a:p>
            <a:r>
              <a:rPr lang="en-GB" sz="1600" dirty="0"/>
              <a:t>Container Resource Monitoring records generic time-series metrics about containers in a central database, and provides a UI for browsing that data.</a:t>
            </a:r>
          </a:p>
          <a:p>
            <a:endParaRPr lang="en-GB" sz="1600" dirty="0"/>
          </a:p>
          <a:p>
            <a:r>
              <a:rPr lang="en-GB" sz="1600" b="1" dirty="0"/>
              <a:t>Cluster-level Logging</a:t>
            </a:r>
          </a:p>
          <a:p>
            <a:r>
              <a:rPr lang="en-GB" sz="1600" dirty="0"/>
              <a:t>A Cluster-level logging mechanism is responsible for saving container logs to a central log store with search/browsing interface.</a:t>
            </a:r>
          </a:p>
        </p:txBody>
      </p:sp>
    </p:spTree>
    <p:extLst>
      <p:ext uri="{BB962C8B-B14F-4D97-AF65-F5344CB8AC3E}">
        <p14:creationId xmlns:p14="http://schemas.microsoft.com/office/powerpoint/2010/main" val="46838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68879" y="4434840"/>
            <a:ext cx="1199515" cy="963294"/>
          </a:xfrm>
          <a:custGeom>
            <a:avLst/>
            <a:gdLst/>
            <a:ahLst/>
            <a:cxnLst/>
            <a:rect l="l" t="t" r="r" b="b"/>
            <a:pathLst>
              <a:path w="1199514" h="963295">
                <a:moveTo>
                  <a:pt x="0" y="0"/>
                </a:moveTo>
                <a:lnTo>
                  <a:pt x="1199387" y="0"/>
                </a:lnTo>
                <a:lnTo>
                  <a:pt x="1199387" y="782193"/>
                </a:lnTo>
                <a:lnTo>
                  <a:pt x="1141373" y="783158"/>
                </a:lnTo>
                <a:lnTo>
                  <a:pt x="1087089" y="785940"/>
                </a:lnTo>
                <a:lnTo>
                  <a:pt x="1036271" y="790369"/>
                </a:lnTo>
                <a:lnTo>
                  <a:pt x="988651" y="796275"/>
                </a:lnTo>
                <a:lnTo>
                  <a:pt x="943962" y="803487"/>
                </a:lnTo>
                <a:lnTo>
                  <a:pt x="901939" y="811836"/>
                </a:lnTo>
                <a:lnTo>
                  <a:pt x="862315" y="821152"/>
                </a:lnTo>
                <a:lnTo>
                  <a:pt x="824823" y="831263"/>
                </a:lnTo>
                <a:lnTo>
                  <a:pt x="755170" y="853195"/>
                </a:lnTo>
                <a:lnTo>
                  <a:pt x="690847" y="876270"/>
                </a:lnTo>
                <a:lnTo>
                  <a:pt x="660018" y="887811"/>
                </a:lnTo>
                <a:lnTo>
                  <a:pt x="629723" y="899128"/>
                </a:lnTo>
                <a:lnTo>
                  <a:pt x="569664" y="920407"/>
                </a:lnTo>
                <a:lnTo>
                  <a:pt x="508540" y="938747"/>
                </a:lnTo>
                <a:lnTo>
                  <a:pt x="444217" y="952786"/>
                </a:lnTo>
                <a:lnTo>
                  <a:pt x="374564" y="961165"/>
                </a:lnTo>
                <a:lnTo>
                  <a:pt x="337072" y="962805"/>
                </a:lnTo>
                <a:lnTo>
                  <a:pt x="297448" y="962520"/>
                </a:lnTo>
                <a:lnTo>
                  <a:pt x="255425" y="960139"/>
                </a:lnTo>
                <a:lnTo>
                  <a:pt x="210736" y="955493"/>
                </a:lnTo>
                <a:lnTo>
                  <a:pt x="163116" y="948410"/>
                </a:lnTo>
                <a:lnTo>
                  <a:pt x="112298" y="938721"/>
                </a:lnTo>
                <a:lnTo>
                  <a:pt x="58014" y="926255"/>
                </a:lnTo>
                <a:lnTo>
                  <a:pt x="0" y="910844"/>
                </a:lnTo>
                <a:lnTo>
                  <a:pt x="0" y="0"/>
                </a:lnTo>
                <a:close/>
              </a:path>
            </a:pathLst>
          </a:custGeom>
          <a:ln w="12191">
            <a:solidFill>
              <a:srgbClr val="000000"/>
            </a:solidFill>
          </a:ln>
        </p:spPr>
        <p:txBody>
          <a:bodyPr wrap="square" lIns="0" tIns="0" rIns="0" bIns="0" rtlCol="0"/>
          <a:lstStyle/>
          <a:p>
            <a:endParaRPr/>
          </a:p>
        </p:txBody>
      </p:sp>
      <p:sp>
        <p:nvSpPr>
          <p:cNvPr id="3" name="object 3"/>
          <p:cNvSpPr txBox="1">
            <a:spLocks noGrp="1"/>
          </p:cNvSpPr>
          <p:nvPr>
            <p:ph type="title"/>
          </p:nvPr>
        </p:nvSpPr>
        <p:spPr>
          <a:xfrm>
            <a:off x="916939" y="611200"/>
            <a:ext cx="5297805" cy="697230"/>
          </a:xfrm>
          <a:prstGeom prst="rect">
            <a:avLst/>
          </a:prstGeom>
        </p:spPr>
        <p:txBody>
          <a:bodyPr vert="horz" wrap="square" lIns="0" tIns="13335" rIns="0" bIns="0" rtlCol="0">
            <a:spAutoFit/>
          </a:bodyPr>
          <a:lstStyle/>
          <a:p>
            <a:pPr marL="12700">
              <a:lnSpc>
                <a:spcPct val="100000"/>
              </a:lnSpc>
              <a:spcBef>
                <a:spcPts val="105"/>
              </a:spcBef>
            </a:pPr>
            <a:r>
              <a:rPr sz="4400" b="0" spc="-30" dirty="0">
                <a:latin typeface="Calibri Light"/>
                <a:cs typeface="Calibri Light"/>
              </a:rPr>
              <a:t>Working </a:t>
            </a:r>
            <a:r>
              <a:rPr sz="4400" b="0" dirty="0">
                <a:latin typeface="Calibri Light"/>
                <a:cs typeface="Calibri Light"/>
              </a:rPr>
              <a:t>with</a:t>
            </a:r>
            <a:r>
              <a:rPr sz="4400" b="0" spc="-20" dirty="0">
                <a:latin typeface="Calibri Light"/>
                <a:cs typeface="Calibri Light"/>
              </a:rPr>
              <a:t> </a:t>
            </a:r>
            <a:r>
              <a:rPr sz="4400" dirty="0">
                <a:solidFill>
                  <a:srgbClr val="C00000"/>
                </a:solidFill>
                <a:latin typeface="Consolas"/>
                <a:cs typeface="Consolas"/>
              </a:rPr>
              <a:t>kubectl</a:t>
            </a:r>
            <a:endParaRPr sz="4400">
              <a:latin typeface="Consolas"/>
              <a:cs typeface="Consolas"/>
            </a:endParaRPr>
          </a:p>
        </p:txBody>
      </p:sp>
      <p:sp>
        <p:nvSpPr>
          <p:cNvPr id="4" name="object 4"/>
          <p:cNvSpPr/>
          <p:nvPr/>
        </p:nvSpPr>
        <p:spPr>
          <a:xfrm>
            <a:off x="1860804" y="2127504"/>
            <a:ext cx="2968751" cy="18287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860804" y="2127504"/>
            <a:ext cx="2969260" cy="1957070"/>
          </a:xfrm>
          <a:custGeom>
            <a:avLst/>
            <a:gdLst/>
            <a:ahLst/>
            <a:cxnLst/>
            <a:rect l="l" t="t" r="r" b="b"/>
            <a:pathLst>
              <a:path w="2969260" h="1957070">
                <a:moveTo>
                  <a:pt x="0" y="1956816"/>
                </a:moveTo>
                <a:lnTo>
                  <a:pt x="2968751" y="1956816"/>
                </a:lnTo>
                <a:lnTo>
                  <a:pt x="2968751" y="0"/>
                </a:lnTo>
                <a:lnTo>
                  <a:pt x="0" y="0"/>
                </a:lnTo>
                <a:lnTo>
                  <a:pt x="0" y="1956816"/>
                </a:lnTo>
                <a:close/>
              </a:path>
            </a:pathLst>
          </a:custGeom>
          <a:ln w="12192">
            <a:solidFill>
              <a:srgbClr val="000000"/>
            </a:solidFill>
          </a:ln>
        </p:spPr>
        <p:txBody>
          <a:bodyPr wrap="square" lIns="0" tIns="0" rIns="0" bIns="0" rtlCol="0"/>
          <a:lstStyle/>
          <a:p>
            <a:endParaRPr/>
          </a:p>
        </p:txBody>
      </p:sp>
      <p:sp>
        <p:nvSpPr>
          <p:cNvPr id="6" name="object 6"/>
          <p:cNvSpPr/>
          <p:nvPr/>
        </p:nvSpPr>
        <p:spPr>
          <a:xfrm>
            <a:off x="1900427" y="2164079"/>
            <a:ext cx="114299" cy="10972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046732" y="2164079"/>
            <a:ext cx="115824" cy="10972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194560" y="2164079"/>
            <a:ext cx="114299" cy="109728"/>
          </a:xfrm>
          <a:prstGeom prst="rect">
            <a:avLst/>
          </a:prstGeom>
          <a:blipFill>
            <a:blip r:embed="rId5" cstate="print"/>
            <a:stretch>
              <a:fillRect/>
            </a:stretch>
          </a:blipFill>
        </p:spPr>
        <p:txBody>
          <a:bodyPr wrap="square" lIns="0" tIns="0" rIns="0" bIns="0" rtlCol="0"/>
          <a:lstStyle/>
          <a:p>
            <a:endParaRPr/>
          </a:p>
        </p:txBody>
      </p:sp>
      <p:sp>
        <p:nvSpPr>
          <p:cNvPr id="9" name="object 9"/>
          <p:cNvSpPr txBox="1"/>
          <p:nvPr/>
        </p:nvSpPr>
        <p:spPr>
          <a:xfrm>
            <a:off x="1866900" y="2364486"/>
            <a:ext cx="2956560" cy="482600"/>
          </a:xfrm>
          <a:prstGeom prst="rect">
            <a:avLst/>
          </a:prstGeom>
        </p:spPr>
        <p:txBody>
          <a:bodyPr vert="horz" wrap="square" lIns="0" tIns="12065" rIns="0" bIns="0" rtlCol="0">
            <a:spAutoFit/>
          </a:bodyPr>
          <a:lstStyle/>
          <a:p>
            <a:pPr marL="130810" marR="514350">
              <a:lnSpc>
                <a:spcPct val="100000"/>
              </a:lnSpc>
              <a:spcBef>
                <a:spcPts val="95"/>
              </a:spcBef>
            </a:pPr>
            <a:r>
              <a:rPr sz="1000" spc="-5" dirty="0">
                <a:latin typeface="Consolas"/>
                <a:cs typeface="Consolas"/>
              </a:rPr>
              <a:t>$ kubectl apply -f deployment.yml  Created deployment</a:t>
            </a:r>
            <a:r>
              <a:rPr sz="1000" spc="-15" dirty="0">
                <a:latin typeface="Consolas"/>
                <a:cs typeface="Consolas"/>
              </a:rPr>
              <a:t> </a:t>
            </a:r>
            <a:r>
              <a:rPr sz="1000" spc="-5" dirty="0">
                <a:latin typeface="Consolas"/>
                <a:cs typeface="Consolas"/>
              </a:rPr>
              <a:t>“nginx”</a:t>
            </a:r>
            <a:endParaRPr sz="1000">
              <a:latin typeface="Consolas"/>
              <a:cs typeface="Consolas"/>
            </a:endParaRPr>
          </a:p>
          <a:p>
            <a:pPr marL="130810">
              <a:lnSpc>
                <a:spcPct val="100000"/>
              </a:lnSpc>
            </a:pPr>
            <a:r>
              <a:rPr sz="1000" spc="-5" dirty="0">
                <a:latin typeface="Consolas"/>
                <a:cs typeface="Consolas"/>
              </a:rPr>
              <a:t>$</a:t>
            </a:r>
            <a:endParaRPr sz="1000">
              <a:latin typeface="Consolas"/>
              <a:cs typeface="Consolas"/>
            </a:endParaRPr>
          </a:p>
        </p:txBody>
      </p:sp>
      <p:sp>
        <p:nvSpPr>
          <p:cNvPr id="10" name="object 10"/>
          <p:cNvSpPr/>
          <p:nvPr/>
        </p:nvSpPr>
        <p:spPr>
          <a:xfrm>
            <a:off x="5277611" y="3479291"/>
            <a:ext cx="2249424" cy="2779775"/>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5231891" y="3453384"/>
            <a:ext cx="1507236" cy="87325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5337047" y="3518915"/>
            <a:ext cx="2130552" cy="266242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565647" y="4148328"/>
            <a:ext cx="1674876" cy="851916"/>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5774435" y="4308347"/>
            <a:ext cx="1255775" cy="598932"/>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5625084" y="4187952"/>
            <a:ext cx="1556004" cy="734568"/>
          </a:xfrm>
          <a:prstGeom prst="rect">
            <a:avLst/>
          </a:prstGeom>
          <a:blipFill>
            <a:blip r:embed="rId11" cstate="print"/>
            <a:stretch>
              <a:fillRect/>
            </a:stretch>
          </a:blipFill>
        </p:spPr>
        <p:txBody>
          <a:bodyPr wrap="square" lIns="0" tIns="0" rIns="0" bIns="0" rtlCol="0"/>
          <a:lstStyle/>
          <a:p>
            <a:endParaRPr/>
          </a:p>
        </p:txBody>
      </p:sp>
      <p:sp>
        <p:nvSpPr>
          <p:cNvPr id="16" name="object 16"/>
          <p:cNvSpPr txBox="1"/>
          <p:nvPr/>
        </p:nvSpPr>
        <p:spPr>
          <a:xfrm>
            <a:off x="5417058" y="3536950"/>
            <a:ext cx="1430655" cy="1153795"/>
          </a:xfrm>
          <a:prstGeom prst="rect">
            <a:avLst/>
          </a:prstGeom>
        </p:spPr>
        <p:txBody>
          <a:bodyPr vert="horz" wrap="square" lIns="0" tIns="12700" rIns="0" bIns="0" rtlCol="0">
            <a:spAutoFit/>
          </a:bodyPr>
          <a:lstStyle/>
          <a:p>
            <a:pPr marL="12700" marR="349885">
              <a:lnSpc>
                <a:spcPct val="100000"/>
              </a:lnSpc>
              <a:spcBef>
                <a:spcPts val="100"/>
              </a:spcBef>
            </a:pPr>
            <a:r>
              <a:rPr sz="1800" spc="-25" dirty="0">
                <a:solidFill>
                  <a:srgbClr val="FFFFFF"/>
                </a:solidFill>
                <a:latin typeface="Calibri"/>
                <a:cs typeface="Calibri"/>
              </a:rPr>
              <a:t>K</a:t>
            </a:r>
            <a:r>
              <a:rPr sz="1800" spc="-5" dirty="0">
                <a:solidFill>
                  <a:srgbClr val="FFFFFF"/>
                </a:solidFill>
                <a:latin typeface="Calibri"/>
                <a:cs typeface="Calibri"/>
              </a:rPr>
              <a:t>u</a:t>
            </a:r>
            <a:r>
              <a:rPr sz="1800" dirty="0">
                <a:solidFill>
                  <a:srgbClr val="FFFFFF"/>
                </a:solidFill>
                <a:latin typeface="Calibri"/>
                <a:cs typeface="Calibri"/>
              </a:rPr>
              <a:t>bern</a:t>
            </a:r>
            <a:r>
              <a:rPr sz="1800" spc="-5" dirty="0">
                <a:solidFill>
                  <a:srgbClr val="FFFFFF"/>
                </a:solidFill>
                <a:latin typeface="Calibri"/>
                <a:cs typeface="Calibri"/>
              </a:rPr>
              <a:t>e</a:t>
            </a:r>
            <a:r>
              <a:rPr sz="1800" spc="-30" dirty="0">
                <a:solidFill>
                  <a:srgbClr val="FFFFFF"/>
                </a:solidFill>
                <a:latin typeface="Calibri"/>
                <a:cs typeface="Calibri"/>
              </a:rPr>
              <a:t>t</a:t>
            </a:r>
            <a:r>
              <a:rPr sz="1800" dirty="0">
                <a:solidFill>
                  <a:srgbClr val="FFFFFF"/>
                </a:solidFill>
                <a:latin typeface="Calibri"/>
                <a:cs typeface="Calibri"/>
              </a:rPr>
              <a:t>es  </a:t>
            </a:r>
            <a:r>
              <a:rPr sz="1800" spc="-10" dirty="0">
                <a:solidFill>
                  <a:srgbClr val="FFFFFF"/>
                </a:solidFill>
                <a:latin typeface="Calibri"/>
                <a:cs typeface="Calibri"/>
              </a:rPr>
              <a:t>Master(s)</a:t>
            </a:r>
            <a:endParaRPr sz="1800">
              <a:latin typeface="Calibri"/>
              <a:cs typeface="Calibri"/>
            </a:endParaRPr>
          </a:p>
          <a:p>
            <a:pPr>
              <a:lnSpc>
                <a:spcPct val="100000"/>
              </a:lnSpc>
              <a:spcBef>
                <a:spcPts val="45"/>
              </a:spcBef>
            </a:pPr>
            <a:endParaRPr sz="2050">
              <a:latin typeface="Times New Roman"/>
              <a:cs typeface="Times New Roman"/>
            </a:endParaRPr>
          </a:p>
          <a:p>
            <a:pPr marL="554990">
              <a:lnSpc>
                <a:spcPct val="100000"/>
              </a:lnSpc>
            </a:pPr>
            <a:r>
              <a:rPr sz="1800" dirty="0">
                <a:solidFill>
                  <a:srgbClr val="FFFFFF"/>
                </a:solidFill>
                <a:latin typeface="Calibri"/>
                <a:cs typeface="Calibri"/>
              </a:rPr>
              <a:t>apis</a:t>
            </a:r>
            <a:r>
              <a:rPr sz="1800" spc="5" dirty="0">
                <a:solidFill>
                  <a:srgbClr val="FFFFFF"/>
                </a:solidFill>
                <a:latin typeface="Calibri"/>
                <a:cs typeface="Calibri"/>
              </a:rPr>
              <a:t>er</a:t>
            </a:r>
            <a:r>
              <a:rPr sz="1800" spc="-10" dirty="0">
                <a:solidFill>
                  <a:srgbClr val="FFFFFF"/>
                </a:solidFill>
                <a:latin typeface="Calibri"/>
                <a:cs typeface="Calibri"/>
              </a:rPr>
              <a:t>v</a:t>
            </a:r>
            <a:r>
              <a:rPr sz="1800" dirty="0">
                <a:solidFill>
                  <a:srgbClr val="FFFFFF"/>
                </a:solidFill>
                <a:latin typeface="Calibri"/>
                <a:cs typeface="Calibri"/>
              </a:rPr>
              <a:t>er</a:t>
            </a:r>
            <a:endParaRPr sz="1800">
              <a:latin typeface="Calibri"/>
              <a:cs typeface="Calibri"/>
            </a:endParaRPr>
          </a:p>
        </p:txBody>
      </p:sp>
      <p:sp>
        <p:nvSpPr>
          <p:cNvPr id="17" name="object 17"/>
          <p:cNvSpPr/>
          <p:nvPr/>
        </p:nvSpPr>
        <p:spPr>
          <a:xfrm>
            <a:off x="5565647" y="5184647"/>
            <a:ext cx="1674876" cy="853439"/>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5751576" y="5344667"/>
            <a:ext cx="1299972" cy="598932"/>
          </a:xfrm>
          <a:prstGeom prst="rect">
            <a:avLst/>
          </a:prstGeom>
          <a:blipFill>
            <a:blip r:embed="rId13" cstate="print"/>
            <a:stretch>
              <a:fillRect/>
            </a:stretch>
          </a:blipFill>
        </p:spPr>
        <p:txBody>
          <a:bodyPr wrap="square" lIns="0" tIns="0" rIns="0" bIns="0" rtlCol="0"/>
          <a:lstStyle/>
          <a:p>
            <a:endParaRPr/>
          </a:p>
        </p:txBody>
      </p:sp>
      <p:sp>
        <p:nvSpPr>
          <p:cNvPr id="19" name="object 19"/>
          <p:cNvSpPr/>
          <p:nvPr/>
        </p:nvSpPr>
        <p:spPr>
          <a:xfrm>
            <a:off x="5625084" y="5224271"/>
            <a:ext cx="1556004" cy="736092"/>
          </a:xfrm>
          <a:prstGeom prst="rect">
            <a:avLst/>
          </a:prstGeom>
          <a:blipFill>
            <a:blip r:embed="rId14" cstate="print"/>
            <a:stretch>
              <a:fillRect/>
            </a:stretch>
          </a:blipFill>
        </p:spPr>
        <p:txBody>
          <a:bodyPr wrap="square" lIns="0" tIns="0" rIns="0" bIns="0" rtlCol="0"/>
          <a:lstStyle/>
          <a:p>
            <a:endParaRPr/>
          </a:p>
        </p:txBody>
      </p:sp>
      <p:sp>
        <p:nvSpPr>
          <p:cNvPr id="20" name="object 20"/>
          <p:cNvSpPr txBox="1"/>
          <p:nvPr/>
        </p:nvSpPr>
        <p:spPr>
          <a:xfrm>
            <a:off x="5936741" y="5428284"/>
            <a:ext cx="9321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scheduler</a:t>
            </a:r>
            <a:endParaRPr sz="1800">
              <a:latin typeface="Calibri"/>
              <a:cs typeface="Calibri"/>
            </a:endParaRPr>
          </a:p>
        </p:txBody>
      </p:sp>
      <p:sp>
        <p:nvSpPr>
          <p:cNvPr id="21" name="object 21"/>
          <p:cNvSpPr txBox="1"/>
          <p:nvPr/>
        </p:nvSpPr>
        <p:spPr>
          <a:xfrm>
            <a:off x="2548254" y="4583048"/>
            <a:ext cx="1005840"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onsolas"/>
                <a:cs typeface="Consolas"/>
              </a:rPr>
              <a:t>~/.kube/config</a:t>
            </a:r>
            <a:endParaRPr sz="1000">
              <a:latin typeface="Consolas"/>
              <a:cs typeface="Consolas"/>
            </a:endParaRPr>
          </a:p>
        </p:txBody>
      </p:sp>
      <p:sp>
        <p:nvSpPr>
          <p:cNvPr id="22" name="object 22"/>
          <p:cNvSpPr txBox="1"/>
          <p:nvPr/>
        </p:nvSpPr>
        <p:spPr>
          <a:xfrm>
            <a:off x="2421127" y="5429808"/>
            <a:ext cx="149606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Auth</a:t>
            </a:r>
            <a:r>
              <a:rPr sz="1800" spc="5" dirty="0">
                <a:latin typeface="Calibri"/>
                <a:cs typeface="Calibri"/>
              </a:rPr>
              <a:t>e</a:t>
            </a:r>
            <a:r>
              <a:rPr sz="1800" spc="-10" dirty="0">
                <a:latin typeface="Calibri"/>
                <a:cs typeface="Calibri"/>
              </a:rPr>
              <a:t>n</a:t>
            </a:r>
            <a:r>
              <a:rPr sz="1800" dirty="0">
                <a:latin typeface="Calibri"/>
                <a:cs typeface="Calibri"/>
              </a:rPr>
              <a:t>t</a:t>
            </a:r>
            <a:r>
              <a:rPr sz="1800" spc="-10" dirty="0">
                <a:latin typeface="Calibri"/>
                <a:cs typeface="Calibri"/>
              </a:rPr>
              <a:t>i</a:t>
            </a:r>
            <a:r>
              <a:rPr sz="1800" spc="-20" dirty="0">
                <a:latin typeface="Calibri"/>
                <a:cs typeface="Calibri"/>
              </a:rPr>
              <a:t>c</a:t>
            </a:r>
            <a:r>
              <a:rPr sz="1800" spc="-15" dirty="0">
                <a:latin typeface="Calibri"/>
                <a:cs typeface="Calibri"/>
              </a:rPr>
              <a:t>a</a:t>
            </a:r>
            <a:r>
              <a:rPr sz="1800" dirty="0">
                <a:latin typeface="Calibri"/>
                <a:cs typeface="Calibri"/>
              </a:rPr>
              <a:t>t</a:t>
            </a:r>
            <a:r>
              <a:rPr sz="1800" spc="-10" dirty="0">
                <a:latin typeface="Calibri"/>
                <a:cs typeface="Calibri"/>
              </a:rPr>
              <a:t>i</a:t>
            </a:r>
            <a:r>
              <a:rPr sz="1800" spc="-5" dirty="0">
                <a:latin typeface="Calibri"/>
                <a:cs typeface="Calibri"/>
              </a:rPr>
              <a:t>on/  </a:t>
            </a:r>
            <a:r>
              <a:rPr sz="1800" spc="-10" dirty="0">
                <a:latin typeface="Calibri"/>
                <a:cs typeface="Calibri"/>
              </a:rPr>
              <a:t>Authorization</a:t>
            </a:r>
            <a:endParaRPr sz="1800">
              <a:latin typeface="Calibri"/>
              <a:cs typeface="Calibri"/>
            </a:endParaRPr>
          </a:p>
        </p:txBody>
      </p:sp>
      <p:sp>
        <p:nvSpPr>
          <p:cNvPr id="23" name="object 23"/>
          <p:cNvSpPr/>
          <p:nvPr/>
        </p:nvSpPr>
        <p:spPr>
          <a:xfrm>
            <a:off x="2356230" y="2736088"/>
            <a:ext cx="3465195" cy="2349500"/>
          </a:xfrm>
          <a:custGeom>
            <a:avLst/>
            <a:gdLst/>
            <a:ahLst/>
            <a:cxnLst/>
            <a:rect l="l" t="t" r="r" b="b"/>
            <a:pathLst>
              <a:path w="3465195" h="2349500">
                <a:moveTo>
                  <a:pt x="2225674" y="2336800"/>
                </a:moveTo>
                <a:lnTo>
                  <a:pt x="1544066" y="2336800"/>
                </a:lnTo>
                <a:lnTo>
                  <a:pt x="1594866" y="2349500"/>
                </a:lnTo>
                <a:lnTo>
                  <a:pt x="2174747" y="2349500"/>
                </a:lnTo>
                <a:lnTo>
                  <a:pt x="2225674" y="2336800"/>
                </a:lnTo>
                <a:close/>
              </a:path>
              <a:path w="3465195" h="2349500">
                <a:moveTo>
                  <a:pt x="2388108" y="2311400"/>
                </a:moveTo>
                <a:lnTo>
                  <a:pt x="1292097" y="2311400"/>
                </a:lnTo>
                <a:lnTo>
                  <a:pt x="1342135" y="2324100"/>
                </a:lnTo>
                <a:lnTo>
                  <a:pt x="1392301" y="2324100"/>
                </a:lnTo>
                <a:lnTo>
                  <a:pt x="1442973" y="2336800"/>
                </a:lnTo>
                <a:lnTo>
                  <a:pt x="2278507" y="2336800"/>
                </a:lnTo>
                <a:lnTo>
                  <a:pt x="2388108" y="2311400"/>
                </a:lnTo>
                <a:close/>
              </a:path>
              <a:path w="3465195" h="2349500">
                <a:moveTo>
                  <a:pt x="90424" y="0"/>
                </a:moveTo>
                <a:lnTo>
                  <a:pt x="14224" y="0"/>
                </a:lnTo>
                <a:lnTo>
                  <a:pt x="13843" y="38100"/>
                </a:lnTo>
                <a:lnTo>
                  <a:pt x="13335" y="63500"/>
                </a:lnTo>
                <a:lnTo>
                  <a:pt x="11556" y="114300"/>
                </a:lnTo>
                <a:lnTo>
                  <a:pt x="9525" y="177800"/>
                </a:lnTo>
                <a:lnTo>
                  <a:pt x="4699" y="279400"/>
                </a:lnTo>
                <a:lnTo>
                  <a:pt x="2412" y="330200"/>
                </a:lnTo>
                <a:lnTo>
                  <a:pt x="888" y="393700"/>
                </a:lnTo>
                <a:lnTo>
                  <a:pt x="0" y="444500"/>
                </a:lnTo>
                <a:lnTo>
                  <a:pt x="126" y="508000"/>
                </a:lnTo>
                <a:lnTo>
                  <a:pt x="762" y="533400"/>
                </a:lnTo>
                <a:lnTo>
                  <a:pt x="1650" y="571500"/>
                </a:lnTo>
                <a:lnTo>
                  <a:pt x="2920" y="596900"/>
                </a:lnTo>
                <a:lnTo>
                  <a:pt x="4571" y="635000"/>
                </a:lnTo>
                <a:lnTo>
                  <a:pt x="6857" y="673100"/>
                </a:lnTo>
                <a:lnTo>
                  <a:pt x="9398" y="711200"/>
                </a:lnTo>
                <a:lnTo>
                  <a:pt x="12573" y="749300"/>
                </a:lnTo>
                <a:lnTo>
                  <a:pt x="16256" y="774700"/>
                </a:lnTo>
                <a:lnTo>
                  <a:pt x="20446" y="825500"/>
                </a:lnTo>
                <a:lnTo>
                  <a:pt x="25400" y="863600"/>
                </a:lnTo>
                <a:lnTo>
                  <a:pt x="30861" y="901700"/>
                </a:lnTo>
                <a:lnTo>
                  <a:pt x="37083" y="952500"/>
                </a:lnTo>
                <a:lnTo>
                  <a:pt x="43942" y="990600"/>
                </a:lnTo>
                <a:lnTo>
                  <a:pt x="51688" y="1041400"/>
                </a:lnTo>
                <a:lnTo>
                  <a:pt x="59689" y="1079500"/>
                </a:lnTo>
                <a:lnTo>
                  <a:pt x="68071" y="1130300"/>
                </a:lnTo>
                <a:lnTo>
                  <a:pt x="76707" y="1181100"/>
                </a:lnTo>
                <a:lnTo>
                  <a:pt x="85598" y="1219200"/>
                </a:lnTo>
                <a:lnTo>
                  <a:pt x="94868" y="1257300"/>
                </a:lnTo>
                <a:lnTo>
                  <a:pt x="104520" y="1308100"/>
                </a:lnTo>
                <a:lnTo>
                  <a:pt x="114554" y="1346200"/>
                </a:lnTo>
                <a:lnTo>
                  <a:pt x="125094" y="1384300"/>
                </a:lnTo>
                <a:lnTo>
                  <a:pt x="136144" y="1422400"/>
                </a:lnTo>
                <a:lnTo>
                  <a:pt x="147574" y="1460500"/>
                </a:lnTo>
                <a:lnTo>
                  <a:pt x="159766" y="1498600"/>
                </a:lnTo>
                <a:lnTo>
                  <a:pt x="172466" y="1536700"/>
                </a:lnTo>
                <a:lnTo>
                  <a:pt x="185674" y="1574800"/>
                </a:lnTo>
                <a:lnTo>
                  <a:pt x="199644" y="1612900"/>
                </a:lnTo>
                <a:lnTo>
                  <a:pt x="214375" y="1638300"/>
                </a:lnTo>
                <a:lnTo>
                  <a:pt x="229743" y="1676400"/>
                </a:lnTo>
                <a:lnTo>
                  <a:pt x="245871" y="1714500"/>
                </a:lnTo>
                <a:lnTo>
                  <a:pt x="262889" y="1739900"/>
                </a:lnTo>
                <a:lnTo>
                  <a:pt x="280796" y="1765300"/>
                </a:lnTo>
                <a:lnTo>
                  <a:pt x="299466" y="1803400"/>
                </a:lnTo>
                <a:lnTo>
                  <a:pt x="319150" y="1828800"/>
                </a:lnTo>
                <a:lnTo>
                  <a:pt x="339598" y="1854200"/>
                </a:lnTo>
                <a:lnTo>
                  <a:pt x="361188" y="1892300"/>
                </a:lnTo>
                <a:lnTo>
                  <a:pt x="407288" y="1943100"/>
                </a:lnTo>
                <a:lnTo>
                  <a:pt x="457707" y="1993900"/>
                </a:lnTo>
                <a:lnTo>
                  <a:pt x="512444" y="2032000"/>
                </a:lnTo>
                <a:lnTo>
                  <a:pt x="541401" y="2057400"/>
                </a:lnTo>
                <a:lnTo>
                  <a:pt x="571754" y="2082800"/>
                </a:lnTo>
                <a:lnTo>
                  <a:pt x="603376" y="2108200"/>
                </a:lnTo>
                <a:lnTo>
                  <a:pt x="636777" y="2120900"/>
                </a:lnTo>
                <a:lnTo>
                  <a:pt x="671957" y="2146300"/>
                </a:lnTo>
                <a:lnTo>
                  <a:pt x="708787" y="2159000"/>
                </a:lnTo>
                <a:lnTo>
                  <a:pt x="747013" y="2171700"/>
                </a:lnTo>
                <a:lnTo>
                  <a:pt x="786764" y="2197100"/>
                </a:lnTo>
                <a:lnTo>
                  <a:pt x="869950" y="2222500"/>
                </a:lnTo>
                <a:lnTo>
                  <a:pt x="1003299" y="2260600"/>
                </a:lnTo>
                <a:lnTo>
                  <a:pt x="1144778" y="2298700"/>
                </a:lnTo>
                <a:lnTo>
                  <a:pt x="1193419" y="2298700"/>
                </a:lnTo>
                <a:lnTo>
                  <a:pt x="1242568" y="2311400"/>
                </a:lnTo>
                <a:lnTo>
                  <a:pt x="2444622" y="2311400"/>
                </a:lnTo>
                <a:lnTo>
                  <a:pt x="2617851" y="2273300"/>
                </a:lnTo>
                <a:lnTo>
                  <a:pt x="1599692" y="2273300"/>
                </a:lnTo>
                <a:lnTo>
                  <a:pt x="1549527" y="2260600"/>
                </a:lnTo>
                <a:lnTo>
                  <a:pt x="1450594" y="2260600"/>
                </a:lnTo>
                <a:lnTo>
                  <a:pt x="1400429" y="2247900"/>
                </a:lnTo>
                <a:lnTo>
                  <a:pt x="1351788" y="2247900"/>
                </a:lnTo>
                <a:lnTo>
                  <a:pt x="1302258" y="2235200"/>
                </a:lnTo>
                <a:lnTo>
                  <a:pt x="1254379" y="2235200"/>
                </a:lnTo>
                <a:lnTo>
                  <a:pt x="1205738" y="2222500"/>
                </a:lnTo>
                <a:lnTo>
                  <a:pt x="1159129" y="2222500"/>
                </a:lnTo>
                <a:lnTo>
                  <a:pt x="1111884" y="2209800"/>
                </a:lnTo>
                <a:lnTo>
                  <a:pt x="1112646" y="2209800"/>
                </a:lnTo>
                <a:lnTo>
                  <a:pt x="1066165" y="2197100"/>
                </a:lnTo>
                <a:lnTo>
                  <a:pt x="1066799" y="2197100"/>
                </a:lnTo>
                <a:lnTo>
                  <a:pt x="1021207" y="2184400"/>
                </a:lnTo>
                <a:lnTo>
                  <a:pt x="1022095" y="2184400"/>
                </a:lnTo>
                <a:lnTo>
                  <a:pt x="977392" y="2171700"/>
                </a:lnTo>
                <a:lnTo>
                  <a:pt x="978281" y="2171700"/>
                </a:lnTo>
                <a:lnTo>
                  <a:pt x="934719" y="2159000"/>
                </a:lnTo>
                <a:lnTo>
                  <a:pt x="935608" y="2159000"/>
                </a:lnTo>
                <a:lnTo>
                  <a:pt x="893191" y="2146300"/>
                </a:lnTo>
                <a:lnTo>
                  <a:pt x="894080" y="2146300"/>
                </a:lnTo>
                <a:lnTo>
                  <a:pt x="852805" y="2133600"/>
                </a:lnTo>
                <a:lnTo>
                  <a:pt x="853948" y="2133600"/>
                </a:lnTo>
                <a:lnTo>
                  <a:pt x="814069" y="2120900"/>
                </a:lnTo>
                <a:lnTo>
                  <a:pt x="815086" y="2120900"/>
                </a:lnTo>
                <a:lnTo>
                  <a:pt x="776605" y="2108200"/>
                </a:lnTo>
                <a:lnTo>
                  <a:pt x="777875" y="2108200"/>
                </a:lnTo>
                <a:lnTo>
                  <a:pt x="740791" y="2095500"/>
                </a:lnTo>
                <a:lnTo>
                  <a:pt x="742061" y="2095500"/>
                </a:lnTo>
                <a:lnTo>
                  <a:pt x="706627" y="2070100"/>
                </a:lnTo>
                <a:lnTo>
                  <a:pt x="708151" y="2070100"/>
                </a:lnTo>
                <a:lnTo>
                  <a:pt x="674369" y="2057400"/>
                </a:lnTo>
                <a:lnTo>
                  <a:pt x="675767" y="2057400"/>
                </a:lnTo>
                <a:lnTo>
                  <a:pt x="659765" y="2044700"/>
                </a:lnTo>
                <a:lnTo>
                  <a:pt x="645160" y="2044700"/>
                </a:lnTo>
                <a:lnTo>
                  <a:pt x="614680" y="2019300"/>
                </a:lnTo>
                <a:lnTo>
                  <a:pt x="615695" y="2019300"/>
                </a:lnTo>
                <a:lnTo>
                  <a:pt x="586486" y="1993900"/>
                </a:lnTo>
                <a:lnTo>
                  <a:pt x="587501" y="1993900"/>
                </a:lnTo>
                <a:lnTo>
                  <a:pt x="559562" y="1981200"/>
                </a:lnTo>
                <a:lnTo>
                  <a:pt x="560577" y="1981200"/>
                </a:lnTo>
                <a:lnTo>
                  <a:pt x="533654" y="1955800"/>
                </a:lnTo>
                <a:lnTo>
                  <a:pt x="534669" y="1955800"/>
                </a:lnTo>
                <a:lnTo>
                  <a:pt x="508888" y="1930400"/>
                </a:lnTo>
                <a:lnTo>
                  <a:pt x="509905" y="1930400"/>
                </a:lnTo>
                <a:lnTo>
                  <a:pt x="497522" y="1917700"/>
                </a:lnTo>
                <a:lnTo>
                  <a:pt x="486156" y="1917700"/>
                </a:lnTo>
                <a:lnTo>
                  <a:pt x="462533" y="1892300"/>
                </a:lnTo>
                <a:lnTo>
                  <a:pt x="463423" y="1892300"/>
                </a:lnTo>
                <a:lnTo>
                  <a:pt x="440817" y="1866900"/>
                </a:lnTo>
                <a:lnTo>
                  <a:pt x="441706" y="1866900"/>
                </a:lnTo>
                <a:lnTo>
                  <a:pt x="420116" y="1841500"/>
                </a:lnTo>
                <a:lnTo>
                  <a:pt x="420877" y="1841500"/>
                </a:lnTo>
                <a:lnTo>
                  <a:pt x="400176" y="1816100"/>
                </a:lnTo>
                <a:lnTo>
                  <a:pt x="401066" y="1816100"/>
                </a:lnTo>
                <a:lnTo>
                  <a:pt x="381254" y="1790700"/>
                </a:lnTo>
                <a:lnTo>
                  <a:pt x="382016" y="1790700"/>
                </a:lnTo>
                <a:lnTo>
                  <a:pt x="363093" y="1765300"/>
                </a:lnTo>
                <a:lnTo>
                  <a:pt x="363855" y="1765300"/>
                </a:lnTo>
                <a:lnTo>
                  <a:pt x="345820" y="1727200"/>
                </a:lnTo>
                <a:lnTo>
                  <a:pt x="346329" y="1727200"/>
                </a:lnTo>
                <a:lnTo>
                  <a:pt x="329183" y="1701800"/>
                </a:lnTo>
                <a:lnTo>
                  <a:pt x="329819" y="1701800"/>
                </a:lnTo>
                <a:lnTo>
                  <a:pt x="313308" y="1676400"/>
                </a:lnTo>
                <a:lnTo>
                  <a:pt x="313817" y="1676400"/>
                </a:lnTo>
                <a:lnTo>
                  <a:pt x="298195" y="1638300"/>
                </a:lnTo>
                <a:lnTo>
                  <a:pt x="298704" y="1638300"/>
                </a:lnTo>
                <a:lnTo>
                  <a:pt x="283718" y="1612900"/>
                </a:lnTo>
                <a:lnTo>
                  <a:pt x="284099" y="1612900"/>
                </a:lnTo>
                <a:lnTo>
                  <a:pt x="269875" y="1574800"/>
                </a:lnTo>
                <a:lnTo>
                  <a:pt x="270256" y="1574800"/>
                </a:lnTo>
                <a:lnTo>
                  <a:pt x="256667" y="1549400"/>
                </a:lnTo>
                <a:lnTo>
                  <a:pt x="256920" y="1549400"/>
                </a:lnTo>
                <a:lnTo>
                  <a:pt x="243967" y="1511300"/>
                </a:lnTo>
                <a:lnTo>
                  <a:pt x="244348" y="1511300"/>
                </a:lnTo>
                <a:lnTo>
                  <a:pt x="231901" y="1473200"/>
                </a:lnTo>
                <a:lnTo>
                  <a:pt x="232156" y="1473200"/>
                </a:lnTo>
                <a:lnTo>
                  <a:pt x="224197" y="1447800"/>
                </a:lnTo>
                <a:lnTo>
                  <a:pt x="220471" y="1447800"/>
                </a:lnTo>
                <a:lnTo>
                  <a:pt x="209295" y="1409700"/>
                </a:lnTo>
                <a:lnTo>
                  <a:pt x="209423" y="1409700"/>
                </a:lnTo>
                <a:lnTo>
                  <a:pt x="198627" y="1371600"/>
                </a:lnTo>
                <a:lnTo>
                  <a:pt x="198755" y="1371600"/>
                </a:lnTo>
                <a:lnTo>
                  <a:pt x="190944" y="1333500"/>
                </a:lnTo>
                <a:lnTo>
                  <a:pt x="188468" y="1333500"/>
                </a:lnTo>
                <a:lnTo>
                  <a:pt x="178562" y="1282700"/>
                </a:lnTo>
                <a:lnTo>
                  <a:pt x="169163" y="1244600"/>
                </a:lnTo>
                <a:lnTo>
                  <a:pt x="169291" y="1244600"/>
                </a:lnTo>
                <a:lnTo>
                  <a:pt x="160146" y="1206500"/>
                </a:lnTo>
                <a:lnTo>
                  <a:pt x="160274" y="1206500"/>
                </a:lnTo>
                <a:lnTo>
                  <a:pt x="151383" y="1155700"/>
                </a:lnTo>
                <a:lnTo>
                  <a:pt x="151511" y="1155700"/>
                </a:lnTo>
                <a:lnTo>
                  <a:pt x="142875" y="1117600"/>
                </a:lnTo>
                <a:lnTo>
                  <a:pt x="134746" y="1066800"/>
                </a:lnTo>
                <a:lnTo>
                  <a:pt x="126745" y="1028700"/>
                </a:lnTo>
                <a:lnTo>
                  <a:pt x="126873" y="1028700"/>
                </a:lnTo>
                <a:lnTo>
                  <a:pt x="119252" y="977900"/>
                </a:lnTo>
                <a:lnTo>
                  <a:pt x="112521" y="939800"/>
                </a:lnTo>
                <a:lnTo>
                  <a:pt x="106299" y="889000"/>
                </a:lnTo>
                <a:lnTo>
                  <a:pt x="100964" y="850900"/>
                </a:lnTo>
                <a:lnTo>
                  <a:pt x="101092" y="850900"/>
                </a:lnTo>
                <a:lnTo>
                  <a:pt x="96138" y="812800"/>
                </a:lnTo>
                <a:lnTo>
                  <a:pt x="96266" y="812800"/>
                </a:lnTo>
                <a:lnTo>
                  <a:pt x="92075" y="774700"/>
                </a:lnTo>
                <a:lnTo>
                  <a:pt x="88518" y="736600"/>
                </a:lnTo>
                <a:lnTo>
                  <a:pt x="85343" y="698500"/>
                </a:lnTo>
                <a:lnTo>
                  <a:pt x="82804" y="660400"/>
                </a:lnTo>
                <a:lnTo>
                  <a:pt x="80644" y="635000"/>
                </a:lnTo>
                <a:lnTo>
                  <a:pt x="78993" y="596900"/>
                </a:lnTo>
                <a:lnTo>
                  <a:pt x="77724" y="571500"/>
                </a:lnTo>
                <a:lnTo>
                  <a:pt x="76962" y="533400"/>
                </a:lnTo>
                <a:lnTo>
                  <a:pt x="76326" y="508000"/>
                </a:lnTo>
                <a:lnTo>
                  <a:pt x="76200" y="444500"/>
                </a:lnTo>
                <a:lnTo>
                  <a:pt x="76962" y="393700"/>
                </a:lnTo>
                <a:lnTo>
                  <a:pt x="78612" y="342900"/>
                </a:lnTo>
                <a:lnTo>
                  <a:pt x="80771" y="279400"/>
                </a:lnTo>
                <a:lnTo>
                  <a:pt x="85598" y="177800"/>
                </a:lnTo>
                <a:lnTo>
                  <a:pt x="87756" y="127000"/>
                </a:lnTo>
                <a:lnTo>
                  <a:pt x="89535" y="63500"/>
                </a:lnTo>
                <a:lnTo>
                  <a:pt x="90043" y="38100"/>
                </a:lnTo>
                <a:lnTo>
                  <a:pt x="90424" y="0"/>
                </a:lnTo>
                <a:close/>
              </a:path>
              <a:path w="3465195" h="2349500">
                <a:moveTo>
                  <a:pt x="3138551" y="2120900"/>
                </a:moveTo>
                <a:lnTo>
                  <a:pt x="2884297" y="2120900"/>
                </a:lnTo>
                <a:lnTo>
                  <a:pt x="2828544" y="2133600"/>
                </a:lnTo>
                <a:lnTo>
                  <a:pt x="2828797" y="2133600"/>
                </a:lnTo>
                <a:lnTo>
                  <a:pt x="2772156" y="2146300"/>
                </a:lnTo>
                <a:lnTo>
                  <a:pt x="2772410" y="2146300"/>
                </a:lnTo>
                <a:lnTo>
                  <a:pt x="2715133" y="2171700"/>
                </a:lnTo>
                <a:lnTo>
                  <a:pt x="2715514" y="2171700"/>
                </a:lnTo>
                <a:lnTo>
                  <a:pt x="2657856" y="2184400"/>
                </a:lnTo>
                <a:lnTo>
                  <a:pt x="2658110" y="2184400"/>
                </a:lnTo>
                <a:lnTo>
                  <a:pt x="2600197" y="2197100"/>
                </a:lnTo>
                <a:lnTo>
                  <a:pt x="2600706" y="2197100"/>
                </a:lnTo>
                <a:lnTo>
                  <a:pt x="2542921" y="2209800"/>
                </a:lnTo>
                <a:lnTo>
                  <a:pt x="2543302" y="2209800"/>
                </a:lnTo>
                <a:lnTo>
                  <a:pt x="2486024" y="2222500"/>
                </a:lnTo>
                <a:lnTo>
                  <a:pt x="2486533" y="2222500"/>
                </a:lnTo>
                <a:lnTo>
                  <a:pt x="2429636" y="2235200"/>
                </a:lnTo>
                <a:lnTo>
                  <a:pt x="2374899" y="2235200"/>
                </a:lnTo>
                <a:lnTo>
                  <a:pt x="2320035" y="2247900"/>
                </a:lnTo>
                <a:lnTo>
                  <a:pt x="2320671" y="2247900"/>
                </a:lnTo>
                <a:lnTo>
                  <a:pt x="2267204" y="2260600"/>
                </a:lnTo>
                <a:lnTo>
                  <a:pt x="2216911" y="2260600"/>
                </a:lnTo>
                <a:lnTo>
                  <a:pt x="2166873" y="2273300"/>
                </a:lnTo>
                <a:lnTo>
                  <a:pt x="2617851" y="2273300"/>
                </a:lnTo>
                <a:lnTo>
                  <a:pt x="2676017" y="2247900"/>
                </a:lnTo>
                <a:lnTo>
                  <a:pt x="2959354" y="2184400"/>
                </a:lnTo>
                <a:lnTo>
                  <a:pt x="3012821" y="2159000"/>
                </a:lnTo>
                <a:lnTo>
                  <a:pt x="3064636" y="2146300"/>
                </a:lnTo>
                <a:lnTo>
                  <a:pt x="3114421" y="2133600"/>
                </a:lnTo>
                <a:lnTo>
                  <a:pt x="3138551" y="2120900"/>
                </a:lnTo>
                <a:close/>
              </a:path>
              <a:path w="3465195" h="2349500">
                <a:moveTo>
                  <a:pt x="3439087" y="2006600"/>
                </a:moveTo>
                <a:lnTo>
                  <a:pt x="3272281" y="2006600"/>
                </a:lnTo>
                <a:lnTo>
                  <a:pt x="3296030" y="2070100"/>
                </a:lnTo>
                <a:lnTo>
                  <a:pt x="3260886" y="2089679"/>
                </a:lnTo>
                <a:lnTo>
                  <a:pt x="3283966" y="2159000"/>
                </a:lnTo>
                <a:lnTo>
                  <a:pt x="3439087" y="2006600"/>
                </a:lnTo>
                <a:close/>
              </a:path>
              <a:path w="3465195" h="2349500">
                <a:moveTo>
                  <a:pt x="3185160" y="2108200"/>
                </a:moveTo>
                <a:lnTo>
                  <a:pt x="2938653" y="2108200"/>
                </a:lnTo>
                <a:lnTo>
                  <a:pt x="2884043" y="2120900"/>
                </a:lnTo>
                <a:lnTo>
                  <a:pt x="3162172" y="2120900"/>
                </a:lnTo>
                <a:lnTo>
                  <a:pt x="3185160" y="2108200"/>
                </a:lnTo>
                <a:close/>
              </a:path>
              <a:path w="3465195" h="2349500">
                <a:moveTo>
                  <a:pt x="3229229" y="2095500"/>
                </a:moveTo>
                <a:lnTo>
                  <a:pt x="2991611" y="2095500"/>
                </a:lnTo>
                <a:lnTo>
                  <a:pt x="2938398" y="2108200"/>
                </a:lnTo>
                <a:lnTo>
                  <a:pt x="3207511" y="2108200"/>
                </a:lnTo>
                <a:lnTo>
                  <a:pt x="3229229" y="2095500"/>
                </a:lnTo>
                <a:close/>
              </a:path>
              <a:path w="3465195" h="2349500">
                <a:moveTo>
                  <a:pt x="3236548" y="2016581"/>
                </a:moveTo>
                <a:lnTo>
                  <a:pt x="3226816" y="2019300"/>
                </a:lnTo>
                <a:lnTo>
                  <a:pt x="3206369" y="2019300"/>
                </a:lnTo>
                <a:lnTo>
                  <a:pt x="3184779" y="2032000"/>
                </a:lnTo>
                <a:lnTo>
                  <a:pt x="3162554" y="2044700"/>
                </a:lnTo>
                <a:lnTo>
                  <a:pt x="3139947" y="2044700"/>
                </a:lnTo>
                <a:lnTo>
                  <a:pt x="3116453" y="2057400"/>
                </a:lnTo>
                <a:lnTo>
                  <a:pt x="3092449" y="2057400"/>
                </a:lnTo>
                <a:lnTo>
                  <a:pt x="3042793" y="2070100"/>
                </a:lnTo>
                <a:lnTo>
                  <a:pt x="3043047" y="2070100"/>
                </a:lnTo>
                <a:lnTo>
                  <a:pt x="2991485" y="2095500"/>
                </a:lnTo>
                <a:lnTo>
                  <a:pt x="3250438" y="2095500"/>
                </a:lnTo>
                <a:lnTo>
                  <a:pt x="3260886" y="2089679"/>
                </a:lnTo>
                <a:lnTo>
                  <a:pt x="3236548" y="2016581"/>
                </a:lnTo>
                <a:close/>
              </a:path>
              <a:path w="3465195" h="2349500">
                <a:moveTo>
                  <a:pt x="3272281" y="2006600"/>
                </a:moveTo>
                <a:lnTo>
                  <a:pt x="3236548" y="2016581"/>
                </a:lnTo>
                <a:lnTo>
                  <a:pt x="3260886" y="2089679"/>
                </a:lnTo>
                <a:lnTo>
                  <a:pt x="3296030" y="2070100"/>
                </a:lnTo>
                <a:lnTo>
                  <a:pt x="3272281" y="2006600"/>
                </a:lnTo>
                <a:close/>
              </a:path>
              <a:path w="3465195" h="2349500">
                <a:moveTo>
                  <a:pt x="643763" y="2032000"/>
                </a:moveTo>
                <a:lnTo>
                  <a:pt x="645160" y="2044700"/>
                </a:lnTo>
                <a:lnTo>
                  <a:pt x="659765" y="2044700"/>
                </a:lnTo>
                <a:lnTo>
                  <a:pt x="643763" y="2032000"/>
                </a:lnTo>
                <a:close/>
              </a:path>
              <a:path w="3465195" h="2349500">
                <a:moveTo>
                  <a:pt x="3212084" y="1943100"/>
                </a:moveTo>
                <a:lnTo>
                  <a:pt x="3236548" y="2016581"/>
                </a:lnTo>
                <a:lnTo>
                  <a:pt x="3272281" y="2006600"/>
                </a:lnTo>
                <a:lnTo>
                  <a:pt x="3439087" y="2006600"/>
                </a:lnTo>
                <a:lnTo>
                  <a:pt x="3464941" y="1981200"/>
                </a:lnTo>
                <a:lnTo>
                  <a:pt x="3212084" y="1943100"/>
                </a:lnTo>
                <a:close/>
              </a:path>
              <a:path w="3465195" h="2349500">
                <a:moveTo>
                  <a:pt x="485139" y="1905000"/>
                </a:moveTo>
                <a:lnTo>
                  <a:pt x="486156" y="1917700"/>
                </a:lnTo>
                <a:lnTo>
                  <a:pt x="497522" y="1917700"/>
                </a:lnTo>
                <a:lnTo>
                  <a:pt x="485139" y="1905000"/>
                </a:lnTo>
                <a:close/>
              </a:path>
              <a:path w="3465195" h="2349500">
                <a:moveTo>
                  <a:pt x="220218" y="1435100"/>
                </a:moveTo>
                <a:lnTo>
                  <a:pt x="220471" y="1447800"/>
                </a:lnTo>
                <a:lnTo>
                  <a:pt x="224197" y="1447800"/>
                </a:lnTo>
                <a:lnTo>
                  <a:pt x="220218" y="1435100"/>
                </a:lnTo>
                <a:close/>
              </a:path>
              <a:path w="3465195" h="2349500">
                <a:moveTo>
                  <a:pt x="188341" y="1320800"/>
                </a:moveTo>
                <a:lnTo>
                  <a:pt x="188468" y="1333500"/>
                </a:lnTo>
                <a:lnTo>
                  <a:pt x="190944" y="1333500"/>
                </a:lnTo>
                <a:lnTo>
                  <a:pt x="188341" y="1320800"/>
                </a:lnTo>
                <a:close/>
              </a:path>
            </a:pathLst>
          </a:custGeom>
          <a:solidFill>
            <a:srgbClr val="2955F3">
              <a:alpha val="50195"/>
            </a:srgbClr>
          </a:solidFill>
        </p:spPr>
        <p:txBody>
          <a:bodyPr wrap="square" lIns="0" tIns="0" rIns="0" bIns="0" rtlCol="0"/>
          <a:lstStyle/>
          <a:p>
            <a:endParaRPr/>
          </a:p>
        </p:txBody>
      </p:sp>
      <p:sp>
        <p:nvSpPr>
          <p:cNvPr id="24" name="object 24"/>
          <p:cNvSpPr txBox="1"/>
          <p:nvPr/>
        </p:nvSpPr>
        <p:spPr>
          <a:xfrm>
            <a:off x="6047613" y="2065146"/>
            <a:ext cx="3722370" cy="848994"/>
          </a:xfrm>
          <a:prstGeom prst="rect">
            <a:avLst/>
          </a:prstGeom>
        </p:spPr>
        <p:txBody>
          <a:bodyPr vert="horz" wrap="square" lIns="0" tIns="12700" rIns="0" bIns="0" rtlCol="0">
            <a:spAutoFit/>
          </a:bodyPr>
          <a:lstStyle/>
          <a:p>
            <a:pPr marL="299085" indent="-286385">
              <a:lnSpc>
                <a:spcPts val="2155"/>
              </a:lnSpc>
              <a:spcBef>
                <a:spcPts val="100"/>
              </a:spcBef>
              <a:buFont typeface="Arial"/>
              <a:buChar char="•"/>
              <a:tabLst>
                <a:tab pos="299085" algn="l"/>
                <a:tab pos="299720" algn="l"/>
              </a:tabLst>
            </a:pPr>
            <a:r>
              <a:rPr sz="1800" spc="-10" dirty="0">
                <a:solidFill>
                  <a:srgbClr val="C00000"/>
                </a:solidFill>
                <a:latin typeface="Consolas"/>
                <a:cs typeface="Consolas"/>
              </a:rPr>
              <a:t>kubectl</a:t>
            </a:r>
            <a:r>
              <a:rPr sz="1800" spc="-525" dirty="0">
                <a:solidFill>
                  <a:srgbClr val="C00000"/>
                </a:solidFill>
                <a:latin typeface="Consolas"/>
                <a:cs typeface="Consolas"/>
              </a:rPr>
              <a:t> </a:t>
            </a:r>
            <a:r>
              <a:rPr sz="1800" spc="-5" dirty="0">
                <a:latin typeface="Calibri"/>
                <a:cs typeface="Calibri"/>
              </a:rPr>
              <a:t>is </a:t>
            </a:r>
            <a:r>
              <a:rPr sz="1800" dirty="0">
                <a:latin typeface="Calibri"/>
                <a:cs typeface="Calibri"/>
              </a:rPr>
              <a:t>a </a:t>
            </a:r>
            <a:r>
              <a:rPr sz="1800" spc="-10" dirty="0">
                <a:latin typeface="Calibri"/>
                <a:cs typeface="Calibri"/>
              </a:rPr>
              <a:t>convenient </a:t>
            </a:r>
            <a:r>
              <a:rPr sz="1800" spc="-25" dirty="0">
                <a:latin typeface="Calibri"/>
                <a:cs typeface="Calibri"/>
              </a:rPr>
              <a:t>way </a:t>
            </a:r>
            <a:r>
              <a:rPr sz="1800" spc="-10" dirty="0">
                <a:latin typeface="Calibri"/>
                <a:cs typeface="Calibri"/>
              </a:rPr>
              <a:t>to talk</a:t>
            </a:r>
            <a:endParaRPr sz="1800">
              <a:latin typeface="Calibri"/>
              <a:cs typeface="Calibri"/>
            </a:endParaRPr>
          </a:p>
          <a:p>
            <a:pPr marL="299085">
              <a:lnSpc>
                <a:spcPts val="2155"/>
              </a:lnSpc>
            </a:pPr>
            <a:r>
              <a:rPr sz="1800" spc="-10" dirty="0">
                <a:latin typeface="Calibri"/>
                <a:cs typeface="Calibri"/>
              </a:rPr>
              <a:t>to </a:t>
            </a:r>
            <a:r>
              <a:rPr sz="1800" dirty="0">
                <a:latin typeface="Calibri"/>
                <a:cs typeface="Calibri"/>
              </a:rPr>
              <a:t>the </a:t>
            </a:r>
            <a:r>
              <a:rPr sz="1800" spc="-10" dirty="0">
                <a:latin typeface="Calibri"/>
                <a:cs typeface="Calibri"/>
              </a:rPr>
              <a:t>Kubernetes</a:t>
            </a:r>
            <a:r>
              <a:rPr sz="1800" spc="5" dirty="0">
                <a:latin typeface="Calibri"/>
                <a:cs typeface="Calibri"/>
              </a:rPr>
              <a:t> </a:t>
            </a:r>
            <a:r>
              <a:rPr sz="1800" spc="-5" dirty="0">
                <a:latin typeface="Calibri"/>
                <a:cs typeface="Calibri"/>
              </a:rPr>
              <a:t>API</a:t>
            </a:r>
            <a:endParaRPr sz="1800">
              <a:latin typeface="Calibri"/>
              <a:cs typeface="Calibri"/>
            </a:endParaRPr>
          </a:p>
          <a:p>
            <a:pPr marL="299085" indent="-286385">
              <a:lnSpc>
                <a:spcPct val="100000"/>
              </a:lnSpc>
              <a:spcBef>
                <a:spcPts val="10"/>
              </a:spcBef>
              <a:buFont typeface="Arial"/>
              <a:buChar char="•"/>
              <a:tabLst>
                <a:tab pos="299085" algn="l"/>
                <a:tab pos="299720" algn="l"/>
              </a:tabLst>
            </a:pPr>
            <a:r>
              <a:rPr sz="1800" dirty="0">
                <a:latin typeface="Calibri"/>
                <a:cs typeface="Calibri"/>
              </a:rPr>
              <a:t>Uses </a:t>
            </a:r>
            <a:r>
              <a:rPr sz="1800" spc="-10" dirty="0">
                <a:solidFill>
                  <a:srgbClr val="C00000"/>
                </a:solidFill>
                <a:latin typeface="Consolas"/>
                <a:cs typeface="Consolas"/>
              </a:rPr>
              <a:t>~/.kube/config</a:t>
            </a:r>
            <a:r>
              <a:rPr sz="1800" spc="-595" dirty="0">
                <a:solidFill>
                  <a:srgbClr val="C00000"/>
                </a:solidFill>
                <a:latin typeface="Consolas"/>
                <a:cs typeface="Consolas"/>
              </a:rPr>
              <a:t> </a:t>
            </a:r>
            <a:r>
              <a:rPr sz="1800" spc="-15" dirty="0">
                <a:latin typeface="Calibri"/>
                <a:cs typeface="Calibri"/>
              </a:rPr>
              <a:t>for </a:t>
            </a:r>
            <a:r>
              <a:rPr sz="1800" dirty="0">
                <a:latin typeface="Calibri"/>
                <a:cs typeface="Calibri"/>
              </a:rPr>
              <a:t>AuthN/Z</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96083" y="1834895"/>
            <a:ext cx="5199888" cy="442264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255520" y="1874520"/>
            <a:ext cx="5081015" cy="43053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2345435" y="2572511"/>
            <a:ext cx="4960620" cy="357073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404872" y="2612135"/>
            <a:ext cx="4841748" cy="3453384"/>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2452116" y="2973323"/>
            <a:ext cx="4747259" cy="30480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2511551" y="3012948"/>
            <a:ext cx="4628388" cy="2930652"/>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2819400" y="3822191"/>
            <a:ext cx="4248911" cy="2084832"/>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2878835" y="3861815"/>
            <a:ext cx="4130040" cy="1967483"/>
          </a:xfrm>
          <a:prstGeom prst="rect">
            <a:avLst/>
          </a:prstGeom>
          <a:blipFill>
            <a:blip r:embed="rId9" cstate="print"/>
            <a:stretch>
              <a:fillRect/>
            </a:stretch>
          </a:blipFill>
        </p:spPr>
        <p:txBody>
          <a:bodyPr wrap="square" lIns="0" tIns="0" rIns="0" bIns="0" rtlCol="0"/>
          <a:lstStyle/>
          <a:p>
            <a:endParaRPr/>
          </a:p>
        </p:txBody>
      </p:sp>
      <p:sp>
        <p:nvSpPr>
          <p:cNvPr id="10" name="object 10"/>
          <p:cNvSpPr txBox="1">
            <a:spLocks noGrp="1"/>
          </p:cNvSpPr>
          <p:nvPr>
            <p:ph type="title"/>
          </p:nvPr>
        </p:nvSpPr>
        <p:spPr>
          <a:xfrm>
            <a:off x="916939" y="611200"/>
            <a:ext cx="638683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Example </a:t>
            </a:r>
            <a:r>
              <a:rPr sz="4400" dirty="0">
                <a:solidFill>
                  <a:srgbClr val="C00000"/>
                </a:solidFill>
                <a:latin typeface="Consolas"/>
                <a:cs typeface="Consolas"/>
              </a:rPr>
              <a:t>kubectl</a:t>
            </a:r>
            <a:r>
              <a:rPr sz="4400" spc="-1425" dirty="0">
                <a:solidFill>
                  <a:srgbClr val="C00000"/>
                </a:solidFill>
                <a:latin typeface="Consolas"/>
                <a:cs typeface="Consolas"/>
              </a:rPr>
              <a:t> </a:t>
            </a:r>
            <a:r>
              <a:rPr sz="4400" b="0" spc="-80" dirty="0">
                <a:latin typeface="Calibri Light"/>
                <a:cs typeface="Calibri Light"/>
              </a:rPr>
              <a:t>YAML </a:t>
            </a:r>
            <a:r>
              <a:rPr sz="4400" b="0" dirty="0">
                <a:latin typeface="Calibri Light"/>
                <a:cs typeface="Calibri Light"/>
              </a:rPr>
              <a:t>file</a:t>
            </a:r>
            <a:endParaRPr sz="4400">
              <a:latin typeface="Calibri Light"/>
              <a:cs typeface="Calibri Light"/>
            </a:endParaRPr>
          </a:p>
        </p:txBody>
      </p:sp>
      <p:sp>
        <p:nvSpPr>
          <p:cNvPr id="11" name="object 11"/>
          <p:cNvSpPr txBox="1"/>
          <p:nvPr/>
        </p:nvSpPr>
        <p:spPr>
          <a:xfrm>
            <a:off x="2346705" y="1847214"/>
            <a:ext cx="3992879" cy="2303780"/>
          </a:xfrm>
          <a:prstGeom prst="rect">
            <a:avLst/>
          </a:prstGeom>
        </p:spPr>
        <p:txBody>
          <a:bodyPr vert="horz" wrap="square" lIns="0" tIns="71120" rIns="0" bIns="0" rtlCol="0">
            <a:spAutoFit/>
          </a:bodyPr>
          <a:lstStyle/>
          <a:p>
            <a:pPr marR="1272540">
              <a:lnSpc>
                <a:spcPct val="70000"/>
              </a:lnSpc>
              <a:spcBef>
                <a:spcPts val="560"/>
              </a:spcBef>
            </a:pPr>
            <a:r>
              <a:rPr sz="1300" spc="-5" dirty="0">
                <a:solidFill>
                  <a:srgbClr val="2E5496"/>
                </a:solidFill>
                <a:latin typeface="Consolas"/>
                <a:cs typeface="Consolas"/>
              </a:rPr>
              <a:t>apiVersion</a:t>
            </a:r>
            <a:r>
              <a:rPr sz="1300" spc="-5" dirty="0">
                <a:latin typeface="Consolas"/>
                <a:cs typeface="Consolas"/>
              </a:rPr>
              <a:t>:</a:t>
            </a:r>
            <a:r>
              <a:rPr sz="1300" spc="-60" dirty="0">
                <a:latin typeface="Consolas"/>
                <a:cs typeface="Consolas"/>
              </a:rPr>
              <a:t> </a:t>
            </a:r>
            <a:r>
              <a:rPr sz="1300" spc="-5" dirty="0">
                <a:latin typeface="Consolas"/>
                <a:cs typeface="Consolas"/>
              </a:rPr>
              <a:t>extensions/v1beta1  </a:t>
            </a:r>
            <a:r>
              <a:rPr sz="1300" spc="-5" dirty="0">
                <a:solidFill>
                  <a:srgbClr val="2E5496"/>
                </a:solidFill>
                <a:latin typeface="Consolas"/>
                <a:cs typeface="Consolas"/>
              </a:rPr>
              <a:t>kind</a:t>
            </a:r>
            <a:r>
              <a:rPr sz="1300" spc="-5" dirty="0">
                <a:latin typeface="Consolas"/>
                <a:cs typeface="Consolas"/>
              </a:rPr>
              <a:t>:</a:t>
            </a:r>
            <a:r>
              <a:rPr sz="1300" spc="-10" dirty="0">
                <a:latin typeface="Consolas"/>
                <a:cs typeface="Consolas"/>
              </a:rPr>
              <a:t> </a:t>
            </a:r>
            <a:r>
              <a:rPr sz="1300" spc="-5" dirty="0">
                <a:latin typeface="Consolas"/>
                <a:cs typeface="Consolas"/>
              </a:rPr>
              <a:t>Deployment</a:t>
            </a:r>
            <a:endParaRPr sz="1300">
              <a:latin typeface="Consolas"/>
              <a:cs typeface="Consolas"/>
            </a:endParaRPr>
          </a:p>
          <a:p>
            <a:pPr>
              <a:lnSpc>
                <a:spcPts val="860"/>
              </a:lnSpc>
            </a:pPr>
            <a:r>
              <a:rPr sz="1300" spc="-5" dirty="0">
                <a:solidFill>
                  <a:srgbClr val="2E5496"/>
                </a:solidFill>
                <a:latin typeface="Consolas"/>
                <a:cs typeface="Consolas"/>
              </a:rPr>
              <a:t>metadata</a:t>
            </a:r>
            <a:r>
              <a:rPr sz="1300" spc="-5" dirty="0">
                <a:latin typeface="Consolas"/>
                <a:cs typeface="Consolas"/>
              </a:rPr>
              <a:t>:</a:t>
            </a:r>
            <a:endParaRPr sz="1300">
              <a:latin typeface="Consolas"/>
              <a:cs typeface="Consolas"/>
            </a:endParaRPr>
          </a:p>
          <a:p>
            <a:pPr marR="1724025" indent="179705">
              <a:lnSpc>
                <a:spcPct val="70000"/>
              </a:lnSpc>
              <a:spcBef>
                <a:spcPts val="235"/>
              </a:spcBef>
            </a:pPr>
            <a:r>
              <a:rPr sz="1300" spc="-5" dirty="0">
                <a:solidFill>
                  <a:srgbClr val="2E5496"/>
                </a:solidFill>
                <a:latin typeface="Consolas"/>
                <a:cs typeface="Consolas"/>
              </a:rPr>
              <a:t>name</a:t>
            </a:r>
            <a:r>
              <a:rPr sz="1300" spc="-5" dirty="0">
                <a:latin typeface="Consolas"/>
                <a:cs typeface="Consolas"/>
              </a:rPr>
              <a:t>:</a:t>
            </a:r>
            <a:r>
              <a:rPr sz="1300" spc="-70" dirty="0">
                <a:latin typeface="Consolas"/>
                <a:cs typeface="Consolas"/>
              </a:rPr>
              <a:t> </a:t>
            </a:r>
            <a:r>
              <a:rPr sz="1300" spc="-5" dirty="0">
                <a:latin typeface="Consolas"/>
                <a:cs typeface="Consolas"/>
              </a:rPr>
              <a:t>idesk-mobile-2851  </a:t>
            </a:r>
            <a:r>
              <a:rPr sz="1300" spc="-5" dirty="0">
                <a:solidFill>
                  <a:srgbClr val="2E5496"/>
                </a:solidFill>
                <a:latin typeface="Consolas"/>
                <a:cs typeface="Consolas"/>
              </a:rPr>
              <a:t>spec</a:t>
            </a:r>
            <a:r>
              <a:rPr sz="1300" spc="-5" dirty="0">
                <a:latin typeface="Consolas"/>
                <a:cs typeface="Consolas"/>
              </a:rPr>
              <a:t>:</a:t>
            </a:r>
            <a:endParaRPr sz="1300">
              <a:latin typeface="Consolas"/>
              <a:cs typeface="Consolas"/>
            </a:endParaRPr>
          </a:p>
          <a:p>
            <a:pPr marL="179705">
              <a:lnSpc>
                <a:spcPts val="860"/>
              </a:lnSpc>
            </a:pPr>
            <a:r>
              <a:rPr sz="1300" spc="-5" dirty="0">
                <a:solidFill>
                  <a:srgbClr val="2E5496"/>
                </a:solidFill>
                <a:latin typeface="Consolas"/>
                <a:cs typeface="Consolas"/>
              </a:rPr>
              <a:t>replicas</a:t>
            </a:r>
            <a:r>
              <a:rPr sz="1300" spc="-5" dirty="0">
                <a:latin typeface="Consolas"/>
                <a:cs typeface="Consolas"/>
              </a:rPr>
              <a:t>: 2</a:t>
            </a:r>
            <a:endParaRPr sz="1300">
              <a:latin typeface="Consolas"/>
              <a:cs typeface="Consolas"/>
            </a:endParaRPr>
          </a:p>
          <a:p>
            <a:pPr marL="179705" marR="5080">
              <a:lnSpc>
                <a:spcPct val="70000"/>
              </a:lnSpc>
              <a:spcBef>
                <a:spcPts val="235"/>
              </a:spcBef>
            </a:pPr>
            <a:r>
              <a:rPr sz="1300" spc="-5" dirty="0">
                <a:solidFill>
                  <a:srgbClr val="6FAC46"/>
                </a:solidFill>
                <a:latin typeface="Consolas"/>
                <a:cs typeface="Consolas"/>
              </a:rPr>
              <a:t># keep </a:t>
            </a:r>
            <a:r>
              <a:rPr sz="1300" spc="-10" dirty="0">
                <a:solidFill>
                  <a:srgbClr val="6FAC46"/>
                </a:solidFill>
                <a:latin typeface="Consolas"/>
                <a:cs typeface="Consolas"/>
              </a:rPr>
              <a:t>the </a:t>
            </a:r>
            <a:r>
              <a:rPr sz="1300" spc="-5" dirty="0">
                <a:solidFill>
                  <a:srgbClr val="6FAC46"/>
                </a:solidFill>
                <a:latin typeface="Consolas"/>
                <a:cs typeface="Consolas"/>
              </a:rPr>
              <a:t>latest three deployments on k8s  </a:t>
            </a:r>
            <a:r>
              <a:rPr sz="1300" spc="-5" dirty="0">
                <a:solidFill>
                  <a:srgbClr val="2E5496"/>
                </a:solidFill>
                <a:latin typeface="Consolas"/>
                <a:cs typeface="Consolas"/>
              </a:rPr>
              <a:t>revisionHistoryLimit</a:t>
            </a:r>
            <a:r>
              <a:rPr sz="1300" spc="-5" dirty="0">
                <a:latin typeface="Consolas"/>
                <a:cs typeface="Consolas"/>
              </a:rPr>
              <a:t>: 3</a:t>
            </a:r>
            <a:endParaRPr sz="1300">
              <a:latin typeface="Consolas"/>
              <a:cs typeface="Consolas"/>
            </a:endParaRPr>
          </a:p>
          <a:p>
            <a:pPr marL="360680" marR="2809240" indent="-181610">
              <a:lnSpc>
                <a:spcPct val="70000"/>
              </a:lnSpc>
            </a:pPr>
            <a:r>
              <a:rPr sz="1300" spc="-5" dirty="0">
                <a:solidFill>
                  <a:srgbClr val="2E5496"/>
                </a:solidFill>
                <a:latin typeface="Consolas"/>
                <a:cs typeface="Consolas"/>
              </a:rPr>
              <a:t>template</a:t>
            </a:r>
            <a:r>
              <a:rPr sz="1300" spc="-5" dirty="0">
                <a:latin typeface="Consolas"/>
                <a:cs typeface="Consolas"/>
              </a:rPr>
              <a:t>:  </a:t>
            </a:r>
            <a:r>
              <a:rPr sz="1300" spc="-10" dirty="0">
                <a:solidFill>
                  <a:srgbClr val="2E5496"/>
                </a:solidFill>
                <a:latin typeface="Consolas"/>
                <a:cs typeface="Consolas"/>
              </a:rPr>
              <a:t>m</a:t>
            </a:r>
            <a:r>
              <a:rPr sz="1300" dirty="0">
                <a:solidFill>
                  <a:srgbClr val="2E5496"/>
                </a:solidFill>
                <a:latin typeface="Consolas"/>
                <a:cs typeface="Consolas"/>
              </a:rPr>
              <a:t>e</a:t>
            </a:r>
            <a:r>
              <a:rPr sz="1300" spc="-10" dirty="0">
                <a:solidFill>
                  <a:srgbClr val="2E5496"/>
                </a:solidFill>
                <a:latin typeface="Consolas"/>
                <a:cs typeface="Consolas"/>
              </a:rPr>
              <a:t>ta</a:t>
            </a:r>
            <a:r>
              <a:rPr sz="1300" dirty="0">
                <a:solidFill>
                  <a:srgbClr val="2E5496"/>
                </a:solidFill>
                <a:latin typeface="Consolas"/>
                <a:cs typeface="Consolas"/>
              </a:rPr>
              <a:t>d</a:t>
            </a:r>
            <a:r>
              <a:rPr sz="1300" spc="-10" dirty="0">
                <a:solidFill>
                  <a:srgbClr val="2E5496"/>
                </a:solidFill>
                <a:latin typeface="Consolas"/>
                <a:cs typeface="Consolas"/>
              </a:rPr>
              <a:t>at</a:t>
            </a:r>
            <a:r>
              <a:rPr sz="1300" spc="5" dirty="0">
                <a:solidFill>
                  <a:srgbClr val="2E5496"/>
                </a:solidFill>
                <a:latin typeface="Consolas"/>
                <a:cs typeface="Consolas"/>
              </a:rPr>
              <a:t>a</a:t>
            </a:r>
            <a:r>
              <a:rPr sz="1300" spc="-5" dirty="0">
                <a:latin typeface="Consolas"/>
                <a:cs typeface="Consolas"/>
              </a:rPr>
              <a:t>:</a:t>
            </a:r>
            <a:endParaRPr sz="1300">
              <a:latin typeface="Consolas"/>
              <a:cs typeface="Consolas"/>
            </a:endParaRPr>
          </a:p>
          <a:p>
            <a:pPr marL="542290">
              <a:lnSpc>
                <a:spcPts val="860"/>
              </a:lnSpc>
            </a:pPr>
            <a:r>
              <a:rPr sz="1300" spc="-5" dirty="0">
                <a:solidFill>
                  <a:srgbClr val="2E5496"/>
                </a:solidFill>
                <a:latin typeface="Consolas"/>
                <a:cs typeface="Consolas"/>
              </a:rPr>
              <a:t>labels</a:t>
            </a:r>
            <a:r>
              <a:rPr sz="1300" spc="-5" dirty="0">
                <a:latin typeface="Consolas"/>
                <a:cs typeface="Consolas"/>
              </a:rPr>
              <a:t>:</a:t>
            </a:r>
            <a:endParaRPr sz="1300">
              <a:latin typeface="Consolas"/>
              <a:cs typeface="Consolas"/>
            </a:endParaRPr>
          </a:p>
          <a:p>
            <a:pPr marL="722630" marR="910590">
              <a:lnSpc>
                <a:spcPct val="70000"/>
              </a:lnSpc>
              <a:spcBef>
                <a:spcPts val="235"/>
              </a:spcBef>
            </a:pPr>
            <a:r>
              <a:rPr sz="1300" spc="-5" dirty="0">
                <a:solidFill>
                  <a:srgbClr val="2E5496"/>
                </a:solidFill>
                <a:latin typeface="Consolas"/>
                <a:cs typeface="Consolas"/>
              </a:rPr>
              <a:t>service</a:t>
            </a:r>
            <a:r>
              <a:rPr sz="1300" spc="-5" dirty="0">
                <a:latin typeface="Consolas"/>
                <a:cs typeface="Consolas"/>
              </a:rPr>
              <a:t>:</a:t>
            </a:r>
            <a:r>
              <a:rPr sz="1300" spc="-65" dirty="0">
                <a:latin typeface="Consolas"/>
                <a:cs typeface="Consolas"/>
              </a:rPr>
              <a:t> </a:t>
            </a:r>
            <a:r>
              <a:rPr sz="1300" spc="-5" dirty="0">
                <a:latin typeface="Consolas"/>
                <a:cs typeface="Consolas"/>
              </a:rPr>
              <a:t>idesk-mobile-2851  </a:t>
            </a:r>
            <a:r>
              <a:rPr sz="1300" spc="-5" dirty="0">
                <a:solidFill>
                  <a:srgbClr val="2E5496"/>
                </a:solidFill>
                <a:latin typeface="Consolas"/>
                <a:cs typeface="Consolas"/>
              </a:rPr>
              <a:t>feature</a:t>
            </a:r>
            <a:r>
              <a:rPr sz="1300" spc="-5" dirty="0">
                <a:latin typeface="Consolas"/>
                <a:cs typeface="Consolas"/>
              </a:rPr>
              <a:t>:</a:t>
            </a:r>
            <a:r>
              <a:rPr sz="1300" spc="-15" dirty="0">
                <a:latin typeface="Consolas"/>
                <a:cs typeface="Consolas"/>
              </a:rPr>
              <a:t> </a:t>
            </a:r>
            <a:r>
              <a:rPr sz="1300" spc="-5" dirty="0">
                <a:latin typeface="Consolas"/>
                <a:cs typeface="Consolas"/>
              </a:rPr>
              <a:t>"false”</a:t>
            </a:r>
            <a:endParaRPr sz="1300">
              <a:latin typeface="Consolas"/>
              <a:cs typeface="Consolas"/>
            </a:endParaRPr>
          </a:p>
          <a:p>
            <a:pPr marL="360680">
              <a:lnSpc>
                <a:spcPts val="860"/>
              </a:lnSpc>
            </a:pPr>
            <a:r>
              <a:rPr sz="1300" spc="-5" dirty="0">
                <a:solidFill>
                  <a:srgbClr val="2E5496"/>
                </a:solidFill>
                <a:latin typeface="Consolas"/>
                <a:cs typeface="Consolas"/>
              </a:rPr>
              <a:t>spec</a:t>
            </a:r>
            <a:r>
              <a:rPr sz="1300" spc="-5" dirty="0">
                <a:latin typeface="Consolas"/>
                <a:cs typeface="Consolas"/>
              </a:rPr>
              <a:t>:</a:t>
            </a:r>
            <a:endParaRPr sz="1300">
              <a:latin typeface="Consolas"/>
              <a:cs typeface="Consolas"/>
            </a:endParaRPr>
          </a:p>
          <a:p>
            <a:pPr marL="542290">
              <a:lnSpc>
                <a:spcPts val="1090"/>
              </a:lnSpc>
            </a:pPr>
            <a:r>
              <a:rPr sz="1300" spc="-5" dirty="0">
                <a:solidFill>
                  <a:srgbClr val="2E5496"/>
                </a:solidFill>
                <a:latin typeface="Consolas"/>
                <a:cs typeface="Consolas"/>
              </a:rPr>
              <a:t>containers</a:t>
            </a:r>
            <a:r>
              <a:rPr sz="1300" spc="-5" dirty="0">
                <a:latin typeface="Consolas"/>
                <a:cs typeface="Consolas"/>
              </a:rPr>
              <a:t>:</a:t>
            </a:r>
            <a:endParaRPr sz="1300">
              <a:latin typeface="Consolas"/>
              <a:cs typeface="Consolas"/>
            </a:endParaRPr>
          </a:p>
          <a:p>
            <a:pPr marL="542290">
              <a:lnSpc>
                <a:spcPts val="1325"/>
              </a:lnSpc>
            </a:pPr>
            <a:r>
              <a:rPr sz="1300" spc="-5" dirty="0">
                <a:latin typeface="Consolas"/>
                <a:cs typeface="Consolas"/>
              </a:rPr>
              <a:t>-</a:t>
            </a:r>
            <a:r>
              <a:rPr sz="1300" spc="-20" dirty="0">
                <a:latin typeface="Consolas"/>
                <a:cs typeface="Consolas"/>
              </a:rPr>
              <a:t> </a:t>
            </a:r>
            <a:r>
              <a:rPr sz="1300" spc="-5" dirty="0">
                <a:solidFill>
                  <a:srgbClr val="2E5496"/>
                </a:solidFill>
                <a:latin typeface="Consolas"/>
                <a:cs typeface="Consolas"/>
              </a:rPr>
              <a:t>env</a:t>
            </a:r>
            <a:r>
              <a:rPr sz="1300" spc="-5" dirty="0">
                <a:latin typeface="Consolas"/>
                <a:cs typeface="Consolas"/>
              </a:rPr>
              <a:t>:</a:t>
            </a:r>
            <a:endParaRPr sz="1300">
              <a:latin typeface="Consolas"/>
              <a:cs typeface="Consolas"/>
            </a:endParaRPr>
          </a:p>
        </p:txBody>
      </p:sp>
      <p:sp>
        <p:nvSpPr>
          <p:cNvPr id="12" name="object 12"/>
          <p:cNvSpPr txBox="1"/>
          <p:nvPr/>
        </p:nvSpPr>
        <p:spPr>
          <a:xfrm>
            <a:off x="2889504" y="4066413"/>
            <a:ext cx="4082415" cy="1748789"/>
          </a:xfrm>
          <a:prstGeom prst="rect">
            <a:avLst/>
          </a:prstGeom>
        </p:spPr>
        <p:txBody>
          <a:bodyPr vert="horz" wrap="square" lIns="0" tIns="12065" rIns="0" bIns="0" rtlCol="0">
            <a:spAutoFit/>
          </a:bodyPr>
          <a:lstStyle/>
          <a:p>
            <a:pPr marL="360680" indent="-180975">
              <a:lnSpc>
                <a:spcPts val="1325"/>
              </a:lnSpc>
              <a:spcBef>
                <a:spcPts val="95"/>
              </a:spcBef>
              <a:buClr>
                <a:srgbClr val="000000"/>
              </a:buClr>
              <a:buChar char="-"/>
              <a:tabLst>
                <a:tab pos="361315" algn="l"/>
              </a:tabLst>
            </a:pPr>
            <a:r>
              <a:rPr sz="1300" spc="-5" dirty="0">
                <a:solidFill>
                  <a:srgbClr val="2E5496"/>
                </a:solidFill>
                <a:latin typeface="Consolas"/>
                <a:cs typeface="Consolas"/>
              </a:rPr>
              <a:t>name</a:t>
            </a:r>
            <a:r>
              <a:rPr sz="1300" spc="-5" dirty="0">
                <a:latin typeface="Consolas"/>
                <a:cs typeface="Consolas"/>
              </a:rPr>
              <a:t>:</a:t>
            </a:r>
            <a:r>
              <a:rPr sz="1300" spc="-20" dirty="0">
                <a:latin typeface="Consolas"/>
                <a:cs typeface="Consolas"/>
              </a:rPr>
              <a:t> </a:t>
            </a:r>
            <a:r>
              <a:rPr sz="1300" spc="-5" dirty="0">
                <a:latin typeface="Consolas"/>
                <a:cs typeface="Consolas"/>
              </a:rPr>
              <a:t>API_GATEWAY_HOST</a:t>
            </a:r>
            <a:endParaRPr sz="1300" dirty="0">
              <a:latin typeface="Consolas"/>
              <a:cs typeface="Consolas"/>
            </a:endParaRPr>
          </a:p>
          <a:p>
            <a:pPr marL="360680">
              <a:lnSpc>
                <a:spcPts val="1090"/>
              </a:lnSpc>
            </a:pPr>
            <a:r>
              <a:rPr sz="1300" spc="-5" dirty="0">
                <a:solidFill>
                  <a:srgbClr val="2E5496"/>
                </a:solidFill>
                <a:latin typeface="Consolas"/>
                <a:cs typeface="Consolas"/>
              </a:rPr>
              <a:t>value</a:t>
            </a:r>
            <a:r>
              <a:rPr sz="1300" spc="-5" dirty="0">
                <a:latin typeface="Consolas"/>
                <a:cs typeface="Consolas"/>
              </a:rPr>
              <a:t>:</a:t>
            </a:r>
            <a:r>
              <a:rPr sz="1300" spc="-40" dirty="0">
                <a:latin typeface="Consolas"/>
                <a:cs typeface="Consolas"/>
              </a:rPr>
              <a:t> </a:t>
            </a:r>
            <a:r>
              <a:rPr sz="1300" u="sng" spc="-5" dirty="0">
                <a:solidFill>
                  <a:srgbClr val="0462C1"/>
                </a:solidFill>
                <a:uFill>
                  <a:solidFill>
                    <a:srgbClr val="0462C1"/>
                  </a:solidFill>
                </a:uFill>
                <a:latin typeface="Consolas"/>
                <a:cs typeface="Consolas"/>
                <a:hlinkClick r:id="rId10"/>
              </a:rPr>
              <a:t>https://api.idesk-apim.haufe-ep.de</a:t>
            </a:r>
            <a:endParaRPr sz="1300" dirty="0">
              <a:latin typeface="Consolas"/>
              <a:cs typeface="Consolas"/>
            </a:endParaRPr>
          </a:p>
          <a:p>
            <a:pPr marL="360680" indent="-180975">
              <a:lnSpc>
                <a:spcPts val="1090"/>
              </a:lnSpc>
              <a:buClr>
                <a:srgbClr val="000000"/>
              </a:buClr>
              <a:buChar char="-"/>
              <a:tabLst>
                <a:tab pos="361315" algn="l"/>
              </a:tabLst>
            </a:pPr>
            <a:r>
              <a:rPr sz="1300" spc="-5" dirty="0">
                <a:solidFill>
                  <a:srgbClr val="2E5496"/>
                </a:solidFill>
                <a:latin typeface="Consolas"/>
                <a:cs typeface="Consolas"/>
              </a:rPr>
              <a:t>name</a:t>
            </a:r>
            <a:r>
              <a:rPr sz="1300" spc="-5" dirty="0">
                <a:latin typeface="Consolas"/>
                <a:cs typeface="Consolas"/>
              </a:rPr>
              <a:t>:</a:t>
            </a:r>
            <a:r>
              <a:rPr sz="1300" spc="-20" dirty="0">
                <a:latin typeface="Consolas"/>
                <a:cs typeface="Consolas"/>
              </a:rPr>
              <a:t> </a:t>
            </a:r>
            <a:r>
              <a:rPr sz="1300" spc="-5" dirty="0">
                <a:latin typeface="Consolas"/>
                <a:cs typeface="Consolas"/>
              </a:rPr>
              <a:t>CLIENT_ID</a:t>
            </a:r>
            <a:endParaRPr sz="1300" dirty="0">
              <a:latin typeface="Consolas"/>
              <a:cs typeface="Consolas"/>
            </a:endParaRPr>
          </a:p>
          <a:p>
            <a:pPr marL="360680">
              <a:lnSpc>
                <a:spcPts val="1090"/>
              </a:lnSpc>
            </a:pPr>
            <a:r>
              <a:rPr sz="1300" spc="-5" dirty="0">
                <a:solidFill>
                  <a:srgbClr val="2E5496"/>
                </a:solidFill>
                <a:latin typeface="Consolas"/>
                <a:cs typeface="Consolas"/>
              </a:rPr>
              <a:t>value</a:t>
            </a:r>
            <a:r>
              <a:rPr sz="1300" spc="-5" dirty="0">
                <a:latin typeface="Consolas"/>
                <a:cs typeface="Consolas"/>
              </a:rPr>
              <a:t>:</a:t>
            </a:r>
            <a:r>
              <a:rPr sz="1300" spc="-10" dirty="0">
                <a:latin typeface="Consolas"/>
                <a:cs typeface="Consolas"/>
              </a:rPr>
              <a:t> </a:t>
            </a:r>
            <a:r>
              <a:rPr sz="1300" spc="-5" dirty="0">
                <a:latin typeface="Consolas"/>
                <a:cs typeface="Consolas"/>
              </a:rPr>
              <a:t>"ad283bd8273bdbe9a72bdef”</a:t>
            </a:r>
            <a:endParaRPr sz="1300" dirty="0">
              <a:latin typeface="Consolas"/>
              <a:cs typeface="Consolas"/>
            </a:endParaRPr>
          </a:p>
          <a:p>
            <a:pPr marL="179705">
              <a:lnSpc>
                <a:spcPts val="1090"/>
              </a:lnSpc>
            </a:pPr>
            <a:r>
              <a:rPr sz="1300" spc="-5" dirty="0">
                <a:solidFill>
                  <a:srgbClr val="2E5496"/>
                </a:solidFill>
                <a:latin typeface="Consolas"/>
                <a:cs typeface="Consolas"/>
              </a:rPr>
              <a:t>image</a:t>
            </a:r>
            <a:r>
              <a:rPr sz="1300" spc="-5" dirty="0">
                <a:latin typeface="Consolas"/>
                <a:cs typeface="Consolas"/>
              </a:rPr>
              <a:t>:</a:t>
            </a:r>
            <a:r>
              <a:rPr sz="1300" spc="-25" dirty="0">
                <a:latin typeface="Consolas"/>
                <a:cs typeface="Consolas"/>
              </a:rPr>
              <a:t> </a:t>
            </a:r>
            <a:r>
              <a:rPr sz="1300" spc="-5" dirty="0">
                <a:latin typeface="Consolas"/>
                <a:cs typeface="Consolas"/>
              </a:rPr>
              <a:t>"aurora/aurora.mobile.client:v2851”</a:t>
            </a:r>
            <a:endParaRPr sz="1300" dirty="0">
              <a:latin typeface="Consolas"/>
              <a:cs typeface="Consolas"/>
            </a:endParaRPr>
          </a:p>
          <a:p>
            <a:pPr marL="179705">
              <a:lnSpc>
                <a:spcPts val="1095"/>
              </a:lnSpc>
            </a:pPr>
            <a:r>
              <a:rPr sz="1300" spc="-5" dirty="0">
                <a:solidFill>
                  <a:srgbClr val="2E5496"/>
                </a:solidFill>
                <a:latin typeface="Consolas"/>
                <a:cs typeface="Consolas"/>
              </a:rPr>
              <a:t>name</a:t>
            </a:r>
            <a:r>
              <a:rPr sz="1300" spc="-5" dirty="0">
                <a:latin typeface="Consolas"/>
                <a:cs typeface="Consolas"/>
              </a:rPr>
              <a:t>:</a:t>
            </a:r>
            <a:r>
              <a:rPr sz="1300" spc="-10" dirty="0">
                <a:latin typeface="Consolas"/>
                <a:cs typeface="Consolas"/>
              </a:rPr>
              <a:t> idesk-mobile</a:t>
            </a:r>
            <a:endParaRPr sz="1300" dirty="0">
              <a:latin typeface="Consolas"/>
              <a:cs typeface="Consolas"/>
            </a:endParaRPr>
          </a:p>
          <a:p>
            <a:pPr marL="179705">
              <a:lnSpc>
                <a:spcPts val="1095"/>
              </a:lnSpc>
            </a:pPr>
            <a:r>
              <a:rPr sz="1300" spc="-5" dirty="0">
                <a:solidFill>
                  <a:srgbClr val="2E5496"/>
                </a:solidFill>
                <a:latin typeface="Consolas"/>
                <a:cs typeface="Consolas"/>
              </a:rPr>
              <a:t>ports</a:t>
            </a:r>
            <a:r>
              <a:rPr sz="1300" spc="-5" dirty="0">
                <a:latin typeface="Consolas"/>
                <a:cs typeface="Consolas"/>
              </a:rPr>
              <a:t>:</a:t>
            </a:r>
            <a:endParaRPr sz="1300" dirty="0">
              <a:latin typeface="Consolas"/>
              <a:cs typeface="Consolas"/>
            </a:endParaRPr>
          </a:p>
          <a:p>
            <a:pPr marL="360680" marR="2174240" indent="-180975">
              <a:lnSpc>
                <a:spcPct val="70000"/>
              </a:lnSpc>
              <a:spcBef>
                <a:spcPts val="234"/>
              </a:spcBef>
              <a:buClr>
                <a:srgbClr val="000000"/>
              </a:buClr>
              <a:buChar char="-"/>
              <a:tabLst>
                <a:tab pos="361315" algn="l"/>
              </a:tabLst>
            </a:pPr>
            <a:r>
              <a:rPr sz="1300" spc="-5" dirty="0">
                <a:solidFill>
                  <a:srgbClr val="2E5496"/>
                </a:solidFill>
                <a:latin typeface="Consolas"/>
                <a:cs typeface="Consolas"/>
              </a:rPr>
              <a:t>containerPort</a:t>
            </a:r>
            <a:r>
              <a:rPr sz="1300" spc="-5" dirty="0">
                <a:latin typeface="Consolas"/>
                <a:cs typeface="Consolas"/>
              </a:rPr>
              <a:t>:</a:t>
            </a:r>
            <a:r>
              <a:rPr sz="1300" spc="-80" dirty="0">
                <a:latin typeface="Consolas"/>
                <a:cs typeface="Consolas"/>
              </a:rPr>
              <a:t> </a:t>
            </a:r>
            <a:r>
              <a:rPr sz="1300" dirty="0">
                <a:latin typeface="Consolas"/>
                <a:cs typeface="Consolas"/>
              </a:rPr>
              <a:t>80 </a:t>
            </a:r>
            <a:r>
              <a:rPr sz="1300" dirty="0">
                <a:solidFill>
                  <a:srgbClr val="2E5496"/>
                </a:solidFill>
                <a:latin typeface="Consolas"/>
                <a:cs typeface="Consolas"/>
              </a:rPr>
              <a:t> </a:t>
            </a:r>
            <a:r>
              <a:rPr sz="1300" spc="-5" dirty="0">
                <a:solidFill>
                  <a:srgbClr val="2E5496"/>
                </a:solidFill>
                <a:latin typeface="Consolas"/>
                <a:cs typeface="Consolas"/>
              </a:rPr>
              <a:t>protocol</a:t>
            </a:r>
            <a:r>
              <a:rPr sz="1300" spc="-5" dirty="0">
                <a:latin typeface="Consolas"/>
                <a:cs typeface="Consolas"/>
              </a:rPr>
              <a:t>:</a:t>
            </a:r>
            <a:r>
              <a:rPr sz="1300" spc="-30" dirty="0">
                <a:latin typeface="Consolas"/>
                <a:cs typeface="Consolas"/>
              </a:rPr>
              <a:t> </a:t>
            </a:r>
            <a:r>
              <a:rPr sz="1300" spc="-5" dirty="0">
                <a:latin typeface="Consolas"/>
                <a:cs typeface="Consolas"/>
              </a:rPr>
              <a:t>TCP</a:t>
            </a:r>
            <a:endParaRPr sz="1300" dirty="0">
              <a:latin typeface="Consolas"/>
              <a:cs typeface="Consolas"/>
            </a:endParaRPr>
          </a:p>
          <a:p>
            <a:pPr marR="2175510">
              <a:lnSpc>
                <a:spcPct val="70000"/>
              </a:lnSpc>
            </a:pPr>
            <a:r>
              <a:rPr sz="1300" spc="-5" dirty="0">
                <a:solidFill>
                  <a:srgbClr val="2E5496"/>
                </a:solidFill>
                <a:latin typeface="Consolas"/>
                <a:cs typeface="Consolas"/>
              </a:rPr>
              <a:t>restartPolicy</a:t>
            </a:r>
            <a:r>
              <a:rPr sz="1300" spc="-5" dirty="0">
                <a:latin typeface="Consolas"/>
                <a:cs typeface="Consolas"/>
              </a:rPr>
              <a:t>:</a:t>
            </a:r>
            <a:r>
              <a:rPr sz="1300" spc="-70" dirty="0">
                <a:latin typeface="Consolas"/>
                <a:cs typeface="Consolas"/>
              </a:rPr>
              <a:t> </a:t>
            </a:r>
            <a:r>
              <a:rPr sz="1300" spc="-5" dirty="0">
                <a:latin typeface="Consolas"/>
                <a:cs typeface="Consolas"/>
              </a:rPr>
              <a:t>Always  </a:t>
            </a:r>
            <a:r>
              <a:rPr sz="1300" spc="-5" dirty="0">
                <a:solidFill>
                  <a:srgbClr val="2E5496"/>
                </a:solidFill>
                <a:latin typeface="Consolas"/>
                <a:cs typeface="Consolas"/>
              </a:rPr>
              <a:t>imagePullSecrets</a:t>
            </a:r>
            <a:r>
              <a:rPr sz="1300" spc="-5" dirty="0">
                <a:latin typeface="Consolas"/>
                <a:cs typeface="Consolas"/>
              </a:rPr>
              <a:t>:</a:t>
            </a:r>
            <a:endParaRPr sz="1300" dirty="0">
              <a:latin typeface="Consolas"/>
              <a:cs typeface="Consolas"/>
            </a:endParaRPr>
          </a:p>
          <a:p>
            <a:pPr marL="360680" indent="-180975">
              <a:lnSpc>
                <a:spcPts val="1090"/>
              </a:lnSpc>
              <a:buClr>
                <a:srgbClr val="000000"/>
              </a:buClr>
              <a:buChar char="-"/>
              <a:tabLst>
                <a:tab pos="361315" algn="l"/>
              </a:tabLst>
            </a:pPr>
            <a:r>
              <a:rPr sz="1300" spc="-5" dirty="0">
                <a:solidFill>
                  <a:srgbClr val="2E5496"/>
                </a:solidFill>
                <a:latin typeface="Consolas"/>
                <a:cs typeface="Consolas"/>
              </a:rPr>
              <a:t>name</a:t>
            </a:r>
            <a:r>
              <a:rPr sz="1300" spc="-5" dirty="0">
                <a:latin typeface="Consolas"/>
                <a:cs typeface="Consolas"/>
              </a:rPr>
              <a:t>:</a:t>
            </a:r>
            <a:r>
              <a:rPr sz="1300" spc="-20" dirty="0">
                <a:latin typeface="Consolas"/>
                <a:cs typeface="Consolas"/>
              </a:rPr>
              <a:t> </a:t>
            </a:r>
            <a:r>
              <a:rPr sz="1300" spc="-5" dirty="0">
                <a:latin typeface="Consolas"/>
                <a:cs typeface="Consolas"/>
              </a:rPr>
              <a:t>aurora-registry-haufe-io</a:t>
            </a:r>
            <a:endParaRPr sz="1300" dirty="0">
              <a:latin typeface="Consolas"/>
              <a:cs typeface="Consolas"/>
            </a:endParaRPr>
          </a:p>
        </p:txBody>
      </p:sp>
      <p:sp>
        <p:nvSpPr>
          <p:cNvPr id="13" name="object 13"/>
          <p:cNvSpPr/>
          <p:nvPr/>
        </p:nvSpPr>
        <p:spPr>
          <a:xfrm>
            <a:off x="8040623" y="2497835"/>
            <a:ext cx="2968752" cy="184403"/>
          </a:xfrm>
          <a:prstGeom prst="rect">
            <a:avLst/>
          </a:prstGeom>
          <a:blipFill>
            <a:blip r:embed="rId11" cstate="print"/>
            <a:stretch>
              <a:fillRect/>
            </a:stretch>
          </a:blipFill>
        </p:spPr>
        <p:txBody>
          <a:bodyPr wrap="square" lIns="0" tIns="0" rIns="0" bIns="0" rtlCol="0"/>
          <a:lstStyle/>
          <a:p>
            <a:endParaRPr/>
          </a:p>
        </p:txBody>
      </p:sp>
      <p:sp>
        <p:nvSpPr>
          <p:cNvPr id="14" name="object 14"/>
          <p:cNvSpPr/>
          <p:nvPr/>
        </p:nvSpPr>
        <p:spPr>
          <a:xfrm>
            <a:off x="8040623" y="2497835"/>
            <a:ext cx="2969260" cy="184785"/>
          </a:xfrm>
          <a:custGeom>
            <a:avLst/>
            <a:gdLst/>
            <a:ahLst/>
            <a:cxnLst/>
            <a:rect l="l" t="t" r="r" b="b"/>
            <a:pathLst>
              <a:path w="2969259" h="184785">
                <a:moveTo>
                  <a:pt x="0" y="184403"/>
                </a:moveTo>
                <a:lnTo>
                  <a:pt x="2968752" y="184403"/>
                </a:lnTo>
                <a:lnTo>
                  <a:pt x="2968752" y="0"/>
                </a:lnTo>
                <a:lnTo>
                  <a:pt x="0" y="0"/>
                </a:lnTo>
                <a:lnTo>
                  <a:pt x="0" y="184403"/>
                </a:lnTo>
                <a:close/>
              </a:path>
            </a:pathLst>
          </a:custGeom>
          <a:ln w="6096">
            <a:solidFill>
              <a:srgbClr val="A4A4A4"/>
            </a:solidFill>
          </a:ln>
        </p:spPr>
        <p:txBody>
          <a:bodyPr wrap="square" lIns="0" tIns="0" rIns="0" bIns="0" rtlCol="0"/>
          <a:lstStyle/>
          <a:p>
            <a:endParaRPr/>
          </a:p>
        </p:txBody>
      </p:sp>
      <p:sp>
        <p:nvSpPr>
          <p:cNvPr id="15" name="object 15"/>
          <p:cNvSpPr/>
          <p:nvPr/>
        </p:nvSpPr>
        <p:spPr>
          <a:xfrm>
            <a:off x="8040623" y="2497835"/>
            <a:ext cx="2969260" cy="1957070"/>
          </a:xfrm>
          <a:custGeom>
            <a:avLst/>
            <a:gdLst/>
            <a:ahLst/>
            <a:cxnLst/>
            <a:rect l="l" t="t" r="r" b="b"/>
            <a:pathLst>
              <a:path w="2969259" h="1957070">
                <a:moveTo>
                  <a:pt x="0" y="1956816"/>
                </a:moveTo>
                <a:lnTo>
                  <a:pt x="2968752" y="1956816"/>
                </a:lnTo>
                <a:lnTo>
                  <a:pt x="2968752" y="0"/>
                </a:lnTo>
                <a:lnTo>
                  <a:pt x="0" y="0"/>
                </a:lnTo>
                <a:lnTo>
                  <a:pt x="0" y="1956816"/>
                </a:lnTo>
                <a:close/>
              </a:path>
            </a:pathLst>
          </a:custGeom>
          <a:ln w="12192">
            <a:solidFill>
              <a:srgbClr val="000000"/>
            </a:solidFill>
          </a:ln>
        </p:spPr>
        <p:txBody>
          <a:bodyPr wrap="square" lIns="0" tIns="0" rIns="0" bIns="0" rtlCol="0"/>
          <a:lstStyle/>
          <a:p>
            <a:endParaRPr/>
          </a:p>
        </p:txBody>
      </p:sp>
      <p:sp>
        <p:nvSpPr>
          <p:cNvPr id="16" name="object 16"/>
          <p:cNvSpPr/>
          <p:nvPr/>
        </p:nvSpPr>
        <p:spPr>
          <a:xfrm>
            <a:off x="8080247" y="2534411"/>
            <a:ext cx="114300" cy="111251"/>
          </a:xfrm>
          <a:prstGeom prst="rect">
            <a:avLst/>
          </a:prstGeom>
          <a:blipFill>
            <a:blip r:embed="rId12" cstate="print"/>
            <a:stretch>
              <a:fillRect/>
            </a:stretch>
          </a:blipFill>
        </p:spPr>
        <p:txBody>
          <a:bodyPr wrap="square" lIns="0" tIns="0" rIns="0" bIns="0" rtlCol="0"/>
          <a:lstStyle/>
          <a:p>
            <a:endParaRPr/>
          </a:p>
        </p:txBody>
      </p:sp>
      <p:sp>
        <p:nvSpPr>
          <p:cNvPr id="17" name="object 17"/>
          <p:cNvSpPr/>
          <p:nvPr/>
        </p:nvSpPr>
        <p:spPr>
          <a:xfrm>
            <a:off x="8226552" y="2534411"/>
            <a:ext cx="115824" cy="111251"/>
          </a:xfrm>
          <a:prstGeom prst="rect">
            <a:avLst/>
          </a:prstGeom>
          <a:blipFill>
            <a:blip r:embed="rId13" cstate="print"/>
            <a:stretch>
              <a:fillRect/>
            </a:stretch>
          </a:blipFill>
        </p:spPr>
        <p:txBody>
          <a:bodyPr wrap="square" lIns="0" tIns="0" rIns="0" bIns="0" rtlCol="0"/>
          <a:lstStyle/>
          <a:p>
            <a:endParaRPr/>
          </a:p>
        </p:txBody>
      </p:sp>
      <p:sp>
        <p:nvSpPr>
          <p:cNvPr id="18" name="object 18"/>
          <p:cNvSpPr/>
          <p:nvPr/>
        </p:nvSpPr>
        <p:spPr>
          <a:xfrm>
            <a:off x="8374380" y="2534411"/>
            <a:ext cx="114300" cy="111251"/>
          </a:xfrm>
          <a:prstGeom prst="rect">
            <a:avLst/>
          </a:prstGeom>
          <a:blipFill>
            <a:blip r:embed="rId14" cstate="print"/>
            <a:stretch>
              <a:fillRect/>
            </a:stretch>
          </a:blipFill>
        </p:spPr>
        <p:txBody>
          <a:bodyPr wrap="square" lIns="0" tIns="0" rIns="0" bIns="0" rtlCol="0"/>
          <a:lstStyle/>
          <a:p>
            <a:endParaRPr/>
          </a:p>
        </p:txBody>
      </p:sp>
      <p:sp>
        <p:nvSpPr>
          <p:cNvPr id="19" name="object 19"/>
          <p:cNvSpPr txBox="1"/>
          <p:nvPr/>
        </p:nvSpPr>
        <p:spPr>
          <a:xfrm>
            <a:off x="8178038" y="2735706"/>
            <a:ext cx="2690495" cy="939800"/>
          </a:xfrm>
          <a:prstGeom prst="rect">
            <a:avLst/>
          </a:prstGeom>
        </p:spPr>
        <p:txBody>
          <a:bodyPr vert="horz" wrap="square" lIns="0" tIns="12065" rIns="0" bIns="0" rtlCol="0">
            <a:spAutoFit/>
          </a:bodyPr>
          <a:lstStyle/>
          <a:p>
            <a:pPr>
              <a:lnSpc>
                <a:spcPct val="100000"/>
              </a:lnSpc>
              <a:spcBef>
                <a:spcPts val="95"/>
              </a:spcBef>
            </a:pPr>
            <a:r>
              <a:rPr sz="1000" spc="-5" dirty="0">
                <a:latin typeface="Consolas"/>
                <a:cs typeface="Consolas"/>
              </a:rPr>
              <a:t>$ kubectl apply -f</a:t>
            </a:r>
            <a:r>
              <a:rPr sz="1000" spc="15" dirty="0">
                <a:latin typeface="Consolas"/>
                <a:cs typeface="Consolas"/>
              </a:rPr>
              <a:t> </a:t>
            </a:r>
            <a:r>
              <a:rPr sz="1000" spc="-5" dirty="0">
                <a:latin typeface="Consolas"/>
                <a:cs typeface="Consolas"/>
              </a:rPr>
              <a:t>idesk-mobile.yml</a:t>
            </a:r>
            <a:endParaRPr sz="1000">
              <a:latin typeface="Consolas"/>
              <a:cs typeface="Consolas"/>
            </a:endParaRPr>
          </a:p>
          <a:p>
            <a:pPr>
              <a:lnSpc>
                <a:spcPct val="100000"/>
              </a:lnSpc>
            </a:pPr>
            <a:r>
              <a:rPr sz="1000" spc="-5" dirty="0">
                <a:latin typeface="Consolas"/>
                <a:cs typeface="Consolas"/>
              </a:rPr>
              <a:t>Created deployment</a:t>
            </a:r>
            <a:r>
              <a:rPr sz="1000" spc="-30" dirty="0">
                <a:latin typeface="Consolas"/>
                <a:cs typeface="Consolas"/>
              </a:rPr>
              <a:t> </a:t>
            </a:r>
            <a:r>
              <a:rPr sz="1000" spc="-5" dirty="0">
                <a:latin typeface="Consolas"/>
                <a:cs typeface="Consolas"/>
              </a:rPr>
              <a:t>“idesk-mobile-2851”</a:t>
            </a:r>
            <a:endParaRPr sz="1000">
              <a:latin typeface="Consolas"/>
              <a:cs typeface="Consolas"/>
            </a:endParaRPr>
          </a:p>
          <a:p>
            <a:pPr>
              <a:lnSpc>
                <a:spcPts val="1195"/>
              </a:lnSpc>
            </a:pPr>
            <a:r>
              <a:rPr sz="1000" spc="-5" dirty="0">
                <a:latin typeface="Consolas"/>
                <a:cs typeface="Consolas"/>
              </a:rPr>
              <a:t>$ kubectl get</a:t>
            </a:r>
            <a:r>
              <a:rPr sz="1000" spc="10" dirty="0">
                <a:latin typeface="Consolas"/>
                <a:cs typeface="Consolas"/>
              </a:rPr>
              <a:t> </a:t>
            </a:r>
            <a:r>
              <a:rPr sz="1000" spc="-5" dirty="0">
                <a:latin typeface="Consolas"/>
                <a:cs typeface="Consolas"/>
              </a:rPr>
              <a:t>po</a:t>
            </a:r>
            <a:endParaRPr sz="1000">
              <a:latin typeface="Consolas"/>
              <a:cs typeface="Consolas"/>
            </a:endParaRPr>
          </a:p>
          <a:p>
            <a:pPr>
              <a:lnSpc>
                <a:spcPts val="1195"/>
              </a:lnSpc>
              <a:tabLst>
                <a:tab pos="897890" algn="l"/>
                <a:tab pos="1863725" algn="l"/>
              </a:tabLst>
            </a:pPr>
            <a:r>
              <a:rPr sz="1000" spc="-5" dirty="0">
                <a:latin typeface="Calibri"/>
                <a:cs typeface="Calibri"/>
              </a:rPr>
              <a:t>NAME	READY  </a:t>
            </a:r>
            <a:r>
              <a:rPr sz="1000" spc="10" dirty="0">
                <a:latin typeface="Calibri"/>
                <a:cs typeface="Calibri"/>
              </a:rPr>
              <a:t> </a:t>
            </a:r>
            <a:r>
              <a:rPr sz="1000" spc="-10" dirty="0">
                <a:latin typeface="Calibri"/>
                <a:cs typeface="Calibri"/>
              </a:rPr>
              <a:t>STATUS	RESTARTS </a:t>
            </a:r>
            <a:r>
              <a:rPr sz="1000" spc="190" dirty="0">
                <a:latin typeface="Calibri"/>
                <a:cs typeface="Calibri"/>
              </a:rPr>
              <a:t> </a:t>
            </a:r>
            <a:r>
              <a:rPr sz="1000" spc="-5" dirty="0">
                <a:latin typeface="Calibri"/>
                <a:cs typeface="Calibri"/>
              </a:rPr>
              <a:t>AGE</a:t>
            </a:r>
            <a:endParaRPr sz="1000">
              <a:latin typeface="Calibri"/>
              <a:cs typeface="Calibri"/>
            </a:endParaRPr>
          </a:p>
          <a:p>
            <a:pPr>
              <a:lnSpc>
                <a:spcPct val="100000"/>
              </a:lnSpc>
              <a:spcBef>
                <a:spcPts val="10"/>
              </a:spcBef>
              <a:tabLst>
                <a:tab pos="1327150" algn="l"/>
                <a:tab pos="2442210" algn="l"/>
              </a:tabLst>
            </a:pPr>
            <a:r>
              <a:rPr sz="1000" spc="-5" dirty="0">
                <a:latin typeface="Consolas"/>
                <a:cs typeface="Consolas"/>
              </a:rPr>
              <a:t>idesk-mobile</a:t>
            </a:r>
            <a:r>
              <a:rPr sz="1000" spc="20" dirty="0">
                <a:latin typeface="Consolas"/>
                <a:cs typeface="Consolas"/>
              </a:rPr>
              <a:t> </a:t>
            </a:r>
            <a:r>
              <a:rPr sz="1000" spc="-10" dirty="0">
                <a:latin typeface="Consolas"/>
                <a:cs typeface="Consolas"/>
              </a:rPr>
              <a:t>1/2	Running</a:t>
            </a:r>
            <a:r>
              <a:rPr sz="1000" spc="15" dirty="0">
                <a:latin typeface="Consolas"/>
                <a:cs typeface="Consolas"/>
              </a:rPr>
              <a:t> </a:t>
            </a:r>
            <a:r>
              <a:rPr sz="1000" spc="-5" dirty="0">
                <a:latin typeface="Consolas"/>
                <a:cs typeface="Consolas"/>
              </a:rPr>
              <a:t>0	</a:t>
            </a:r>
            <a:r>
              <a:rPr sz="1000" spc="-10" dirty="0">
                <a:latin typeface="Consolas"/>
                <a:cs typeface="Consolas"/>
              </a:rPr>
              <a:t>10s</a:t>
            </a:r>
            <a:endParaRPr sz="1000">
              <a:latin typeface="Consolas"/>
              <a:cs typeface="Consolas"/>
            </a:endParaRPr>
          </a:p>
          <a:p>
            <a:pPr>
              <a:lnSpc>
                <a:spcPct val="100000"/>
              </a:lnSpc>
            </a:pPr>
            <a:r>
              <a:rPr sz="1000" spc="-5" dirty="0">
                <a:latin typeface="Consolas"/>
                <a:cs typeface="Consolas"/>
              </a:rPr>
              <a:t>$</a:t>
            </a:r>
            <a:endParaRPr sz="1000">
              <a:latin typeface="Consolas"/>
              <a:cs typeface="Consolas"/>
            </a:endParaRPr>
          </a:p>
        </p:txBody>
      </p:sp>
      <p:sp>
        <p:nvSpPr>
          <p:cNvPr id="20" name="object 20"/>
          <p:cNvSpPr/>
          <p:nvPr/>
        </p:nvSpPr>
        <p:spPr>
          <a:xfrm>
            <a:off x="9232392" y="3637788"/>
            <a:ext cx="1748027" cy="2741676"/>
          </a:xfrm>
          <a:prstGeom prst="rect">
            <a:avLst/>
          </a:prstGeom>
          <a:blipFill>
            <a:blip r:embed="rId15" cstate="print"/>
            <a:stretch>
              <a:fillRect/>
            </a:stretch>
          </a:blipFill>
        </p:spPr>
        <p:txBody>
          <a:bodyPr wrap="square" lIns="0" tIns="0" rIns="0" bIns="0" rtlCol="0"/>
          <a:lstStyle/>
          <a:p>
            <a:endParaRPr/>
          </a:p>
        </p:txBody>
      </p:sp>
      <p:sp>
        <p:nvSpPr>
          <p:cNvPr id="21" name="object 21"/>
          <p:cNvSpPr txBox="1"/>
          <p:nvPr/>
        </p:nvSpPr>
        <p:spPr>
          <a:xfrm>
            <a:off x="769416" y="5026914"/>
            <a:ext cx="116268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Container(s)</a:t>
            </a:r>
            <a:endParaRPr sz="1800">
              <a:latin typeface="Calibri"/>
              <a:cs typeface="Calibri"/>
            </a:endParaRPr>
          </a:p>
        </p:txBody>
      </p:sp>
      <p:sp>
        <p:nvSpPr>
          <p:cNvPr id="22" name="object 22"/>
          <p:cNvSpPr txBox="1"/>
          <p:nvPr/>
        </p:nvSpPr>
        <p:spPr>
          <a:xfrm>
            <a:off x="1552702" y="3310509"/>
            <a:ext cx="379095"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Calibri"/>
                <a:cs typeface="Calibri"/>
              </a:rPr>
              <a:t>P</a:t>
            </a:r>
            <a:r>
              <a:rPr sz="1800" spc="-5" dirty="0">
                <a:latin typeface="Calibri"/>
                <a:cs typeface="Calibri"/>
              </a:rPr>
              <a:t>od</a:t>
            </a:r>
            <a:endParaRPr sz="1800">
              <a:latin typeface="Calibri"/>
              <a:cs typeface="Calibri"/>
            </a:endParaRPr>
          </a:p>
        </p:txBody>
      </p:sp>
      <p:sp>
        <p:nvSpPr>
          <p:cNvPr id="23" name="object 23"/>
          <p:cNvSpPr txBox="1"/>
          <p:nvPr/>
        </p:nvSpPr>
        <p:spPr>
          <a:xfrm>
            <a:off x="895299" y="2657602"/>
            <a:ext cx="1036319"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Replica</a:t>
            </a:r>
            <a:r>
              <a:rPr sz="1800" spc="-55" dirty="0">
                <a:latin typeface="Calibri"/>
                <a:cs typeface="Calibri"/>
              </a:rPr>
              <a:t> </a:t>
            </a:r>
            <a:r>
              <a:rPr sz="1800" spc="-5" dirty="0">
                <a:latin typeface="Calibri"/>
                <a:cs typeface="Calibri"/>
              </a:rPr>
              <a:t>Set</a:t>
            </a:r>
            <a:endParaRPr sz="1800">
              <a:latin typeface="Calibri"/>
              <a:cs typeface="Calibri"/>
            </a:endParaRPr>
          </a:p>
        </p:txBody>
      </p:sp>
      <p:sp>
        <p:nvSpPr>
          <p:cNvPr id="24" name="object 24"/>
          <p:cNvSpPr txBox="1"/>
          <p:nvPr/>
        </p:nvSpPr>
        <p:spPr>
          <a:xfrm>
            <a:off x="762406" y="1927986"/>
            <a:ext cx="11671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Depl</a:t>
            </a:r>
            <a:r>
              <a:rPr sz="1800" spc="-15" dirty="0">
                <a:latin typeface="Calibri"/>
                <a:cs typeface="Calibri"/>
              </a:rPr>
              <a:t>o</a:t>
            </a:r>
            <a:r>
              <a:rPr sz="1800" dirty="0">
                <a:latin typeface="Calibri"/>
                <a:cs typeface="Calibri"/>
              </a:rPr>
              <a:t>yme</a:t>
            </a:r>
            <a:r>
              <a:rPr sz="1800" spc="-10" dirty="0">
                <a:latin typeface="Calibri"/>
                <a:cs typeface="Calibri"/>
              </a:rPr>
              <a:t>n</a:t>
            </a:r>
            <a:r>
              <a:rPr sz="1800" dirty="0">
                <a:latin typeface="Calibri"/>
                <a:cs typeface="Calibri"/>
              </a:rPr>
              <a:t>t</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83152" y="5146547"/>
            <a:ext cx="2699004" cy="5105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942588" y="5186171"/>
            <a:ext cx="2580132" cy="393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916939" y="609981"/>
            <a:ext cx="4752340" cy="696595"/>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Example </a:t>
            </a:r>
            <a:r>
              <a:rPr sz="4400" b="0" spc="5" dirty="0">
                <a:latin typeface="Calibri Light"/>
                <a:cs typeface="Calibri Light"/>
              </a:rPr>
              <a:t>Service</a:t>
            </a:r>
            <a:r>
              <a:rPr sz="4400" b="0" spc="-40" dirty="0">
                <a:latin typeface="Calibri Light"/>
                <a:cs typeface="Calibri Light"/>
              </a:rPr>
              <a:t> </a:t>
            </a:r>
            <a:r>
              <a:rPr sz="4400" b="0" spc="-5" dirty="0">
                <a:latin typeface="Calibri Light"/>
                <a:cs typeface="Calibri Light"/>
              </a:rPr>
              <a:t>YML</a:t>
            </a:r>
            <a:endParaRPr sz="4400">
              <a:latin typeface="Calibri Light"/>
              <a:cs typeface="Calibri Light"/>
            </a:endParaRPr>
          </a:p>
        </p:txBody>
      </p:sp>
      <p:sp>
        <p:nvSpPr>
          <p:cNvPr id="5" name="object 5"/>
          <p:cNvSpPr txBox="1"/>
          <p:nvPr/>
        </p:nvSpPr>
        <p:spPr>
          <a:xfrm>
            <a:off x="2214498" y="1775206"/>
            <a:ext cx="4217035" cy="3105150"/>
          </a:xfrm>
          <a:prstGeom prst="rect">
            <a:avLst/>
          </a:prstGeom>
        </p:spPr>
        <p:txBody>
          <a:bodyPr vert="horz" wrap="square" lIns="0" tIns="104775" rIns="0" bIns="0" rtlCol="0">
            <a:spAutoFit/>
          </a:bodyPr>
          <a:lstStyle/>
          <a:p>
            <a:pPr marL="12700" marR="2239010">
              <a:lnSpc>
                <a:spcPct val="70000"/>
              </a:lnSpc>
              <a:spcBef>
                <a:spcPts val="825"/>
              </a:spcBef>
            </a:pPr>
            <a:r>
              <a:rPr sz="2000" spc="-5" dirty="0">
                <a:solidFill>
                  <a:srgbClr val="2E5496"/>
                </a:solidFill>
                <a:latin typeface="Consolas"/>
                <a:cs typeface="Consolas"/>
              </a:rPr>
              <a:t>apiVersion</a:t>
            </a:r>
            <a:r>
              <a:rPr sz="2000" spc="-5" dirty="0">
                <a:latin typeface="Consolas"/>
                <a:cs typeface="Consolas"/>
              </a:rPr>
              <a:t>:</a:t>
            </a:r>
            <a:r>
              <a:rPr sz="2000" spc="-55" dirty="0">
                <a:latin typeface="Consolas"/>
                <a:cs typeface="Consolas"/>
              </a:rPr>
              <a:t> </a:t>
            </a:r>
            <a:r>
              <a:rPr sz="2000" dirty="0">
                <a:latin typeface="Consolas"/>
                <a:cs typeface="Consolas"/>
              </a:rPr>
              <a:t>v1  </a:t>
            </a:r>
            <a:r>
              <a:rPr sz="2000" dirty="0">
                <a:solidFill>
                  <a:srgbClr val="2E5496"/>
                </a:solidFill>
                <a:latin typeface="Consolas"/>
                <a:cs typeface="Consolas"/>
              </a:rPr>
              <a:t>kind</a:t>
            </a:r>
            <a:r>
              <a:rPr sz="2000" dirty="0">
                <a:latin typeface="Consolas"/>
                <a:cs typeface="Consolas"/>
              </a:rPr>
              <a:t>: </a:t>
            </a:r>
            <a:r>
              <a:rPr sz="2000" spc="-5" dirty="0">
                <a:latin typeface="Consolas"/>
                <a:cs typeface="Consolas"/>
              </a:rPr>
              <a:t>Service  </a:t>
            </a:r>
            <a:r>
              <a:rPr sz="2000" dirty="0">
                <a:solidFill>
                  <a:srgbClr val="2E5496"/>
                </a:solidFill>
                <a:latin typeface="Consolas"/>
                <a:cs typeface="Consolas"/>
              </a:rPr>
              <a:t>metadata</a:t>
            </a:r>
            <a:r>
              <a:rPr sz="2000" dirty="0">
                <a:latin typeface="Consolas"/>
                <a:cs typeface="Consolas"/>
              </a:rPr>
              <a:t>:</a:t>
            </a:r>
            <a:endParaRPr sz="2000">
              <a:latin typeface="Consolas"/>
              <a:cs typeface="Consolas"/>
            </a:endParaRPr>
          </a:p>
          <a:p>
            <a:pPr marL="292735">
              <a:lnSpc>
                <a:spcPts val="1320"/>
              </a:lnSpc>
            </a:pPr>
            <a:r>
              <a:rPr sz="2000" spc="-5" dirty="0">
                <a:solidFill>
                  <a:srgbClr val="2E5496"/>
                </a:solidFill>
                <a:latin typeface="Consolas"/>
                <a:cs typeface="Consolas"/>
              </a:rPr>
              <a:t>labels</a:t>
            </a:r>
            <a:r>
              <a:rPr sz="2000" spc="-5" dirty="0">
                <a:latin typeface="Consolas"/>
                <a:cs typeface="Consolas"/>
              </a:rPr>
              <a:t>:</a:t>
            </a:r>
            <a:endParaRPr sz="2000">
              <a:latin typeface="Consolas"/>
              <a:cs typeface="Consolas"/>
            </a:endParaRPr>
          </a:p>
          <a:p>
            <a:pPr marL="571500">
              <a:lnSpc>
                <a:spcPts val="1680"/>
              </a:lnSpc>
            </a:pPr>
            <a:r>
              <a:rPr sz="2000" spc="-5" dirty="0">
                <a:solidFill>
                  <a:srgbClr val="2E5496"/>
                </a:solidFill>
                <a:latin typeface="Consolas"/>
                <a:cs typeface="Consolas"/>
              </a:rPr>
              <a:t>service</a:t>
            </a:r>
            <a:r>
              <a:rPr sz="2000" spc="-5" dirty="0">
                <a:latin typeface="Consolas"/>
                <a:cs typeface="Consolas"/>
              </a:rPr>
              <a:t>: idesk-mobile-2851</a:t>
            </a:r>
            <a:endParaRPr sz="2000">
              <a:latin typeface="Consolas"/>
              <a:cs typeface="Consolas"/>
            </a:endParaRPr>
          </a:p>
          <a:p>
            <a:pPr marL="571500">
              <a:lnSpc>
                <a:spcPts val="1680"/>
              </a:lnSpc>
            </a:pPr>
            <a:r>
              <a:rPr sz="2000" spc="-5" dirty="0">
                <a:solidFill>
                  <a:srgbClr val="2E5496"/>
                </a:solidFill>
                <a:latin typeface="Consolas"/>
                <a:cs typeface="Consolas"/>
              </a:rPr>
              <a:t>feature</a:t>
            </a:r>
            <a:r>
              <a:rPr sz="2000" spc="-5" dirty="0">
                <a:latin typeface="Consolas"/>
                <a:cs typeface="Consolas"/>
              </a:rPr>
              <a:t>:</a:t>
            </a:r>
            <a:r>
              <a:rPr sz="2000" dirty="0">
                <a:latin typeface="Consolas"/>
                <a:cs typeface="Consolas"/>
              </a:rPr>
              <a:t> </a:t>
            </a:r>
            <a:r>
              <a:rPr sz="2000" spc="-5" dirty="0">
                <a:latin typeface="Consolas"/>
                <a:cs typeface="Consolas"/>
              </a:rPr>
              <a:t>”true”</a:t>
            </a:r>
            <a:endParaRPr sz="2000">
              <a:latin typeface="Consolas"/>
              <a:cs typeface="Consolas"/>
            </a:endParaRPr>
          </a:p>
          <a:p>
            <a:pPr marL="12700" marR="702945" indent="280035">
              <a:lnSpc>
                <a:spcPct val="70000"/>
              </a:lnSpc>
              <a:spcBef>
                <a:spcPts val="360"/>
              </a:spcBef>
            </a:pPr>
            <a:r>
              <a:rPr sz="2000" dirty="0">
                <a:solidFill>
                  <a:srgbClr val="2E5496"/>
                </a:solidFill>
                <a:latin typeface="Consolas"/>
                <a:cs typeface="Consolas"/>
              </a:rPr>
              <a:t>name</a:t>
            </a:r>
            <a:r>
              <a:rPr sz="2000" dirty="0">
                <a:latin typeface="Consolas"/>
                <a:cs typeface="Consolas"/>
              </a:rPr>
              <a:t>:</a:t>
            </a:r>
            <a:r>
              <a:rPr sz="2000" spc="-45" dirty="0">
                <a:latin typeface="Consolas"/>
                <a:cs typeface="Consolas"/>
              </a:rPr>
              <a:t> </a:t>
            </a:r>
            <a:r>
              <a:rPr sz="2000" spc="-5" dirty="0">
                <a:latin typeface="Consolas"/>
                <a:cs typeface="Consolas"/>
              </a:rPr>
              <a:t>idesk-mobile-2851  </a:t>
            </a:r>
            <a:r>
              <a:rPr sz="2000" dirty="0">
                <a:solidFill>
                  <a:srgbClr val="2E5496"/>
                </a:solidFill>
                <a:latin typeface="Consolas"/>
                <a:cs typeface="Consolas"/>
              </a:rPr>
              <a:t>spec</a:t>
            </a:r>
            <a:r>
              <a:rPr sz="2000" dirty="0">
                <a:latin typeface="Consolas"/>
                <a:cs typeface="Consolas"/>
              </a:rPr>
              <a:t>:</a:t>
            </a:r>
            <a:endParaRPr sz="2000">
              <a:latin typeface="Consolas"/>
              <a:cs typeface="Consolas"/>
            </a:endParaRPr>
          </a:p>
          <a:p>
            <a:pPr marL="292735" marR="1959610">
              <a:lnSpc>
                <a:spcPct val="70000"/>
              </a:lnSpc>
            </a:pPr>
            <a:r>
              <a:rPr sz="2000" dirty="0">
                <a:solidFill>
                  <a:srgbClr val="2E5496"/>
                </a:solidFill>
                <a:latin typeface="Consolas"/>
                <a:cs typeface="Consolas"/>
              </a:rPr>
              <a:t>type</a:t>
            </a:r>
            <a:r>
              <a:rPr sz="2000" dirty="0">
                <a:latin typeface="Consolas"/>
                <a:cs typeface="Consolas"/>
              </a:rPr>
              <a:t>:</a:t>
            </a:r>
            <a:r>
              <a:rPr sz="2000" spc="-70" dirty="0">
                <a:latin typeface="Consolas"/>
                <a:cs typeface="Consolas"/>
              </a:rPr>
              <a:t> </a:t>
            </a:r>
            <a:r>
              <a:rPr sz="2000" spc="-5" dirty="0">
                <a:latin typeface="Consolas"/>
                <a:cs typeface="Consolas"/>
              </a:rPr>
              <a:t>NodePort  </a:t>
            </a:r>
            <a:r>
              <a:rPr sz="2000" spc="-5" dirty="0">
                <a:solidFill>
                  <a:srgbClr val="2E5496"/>
                </a:solidFill>
                <a:latin typeface="Consolas"/>
                <a:cs typeface="Consolas"/>
              </a:rPr>
              <a:t>ports</a:t>
            </a:r>
            <a:r>
              <a:rPr sz="2000" spc="-5" dirty="0">
                <a:latin typeface="Consolas"/>
                <a:cs typeface="Consolas"/>
              </a:rPr>
              <a:t>:</a:t>
            </a:r>
            <a:endParaRPr sz="2000">
              <a:latin typeface="Consolas"/>
              <a:cs typeface="Consolas"/>
            </a:endParaRPr>
          </a:p>
          <a:p>
            <a:pPr marL="571500" marR="1541145" indent="-279400">
              <a:lnSpc>
                <a:spcPct val="70000"/>
              </a:lnSpc>
            </a:pPr>
            <a:r>
              <a:rPr sz="2000" dirty="0">
                <a:latin typeface="Consolas"/>
                <a:cs typeface="Consolas"/>
              </a:rPr>
              <a:t>- </a:t>
            </a:r>
            <a:r>
              <a:rPr sz="2000" dirty="0">
                <a:solidFill>
                  <a:srgbClr val="2E5496"/>
                </a:solidFill>
                <a:latin typeface="Consolas"/>
                <a:cs typeface="Consolas"/>
              </a:rPr>
              <a:t>name</a:t>
            </a:r>
            <a:r>
              <a:rPr sz="2000" dirty="0">
                <a:latin typeface="Consolas"/>
                <a:cs typeface="Consolas"/>
              </a:rPr>
              <a:t>: “https” </a:t>
            </a:r>
            <a:r>
              <a:rPr sz="2000" dirty="0">
                <a:solidFill>
                  <a:srgbClr val="2E5496"/>
                </a:solidFill>
                <a:latin typeface="Consolas"/>
                <a:cs typeface="Consolas"/>
              </a:rPr>
              <a:t> port</a:t>
            </a:r>
            <a:r>
              <a:rPr sz="2000" dirty="0">
                <a:latin typeface="Consolas"/>
                <a:cs typeface="Consolas"/>
              </a:rPr>
              <a:t>: </a:t>
            </a:r>
            <a:r>
              <a:rPr sz="2000" spc="-5" dirty="0">
                <a:latin typeface="Consolas"/>
                <a:cs typeface="Consolas"/>
              </a:rPr>
              <a:t>443 </a:t>
            </a:r>
            <a:r>
              <a:rPr sz="2000" spc="-5" dirty="0">
                <a:solidFill>
                  <a:srgbClr val="2E5496"/>
                </a:solidFill>
                <a:latin typeface="Consolas"/>
                <a:cs typeface="Consolas"/>
              </a:rPr>
              <a:t> protocol</a:t>
            </a:r>
            <a:r>
              <a:rPr sz="2000" spc="-5" dirty="0">
                <a:latin typeface="Consolas"/>
                <a:cs typeface="Consolas"/>
              </a:rPr>
              <a:t>: TCP </a:t>
            </a:r>
            <a:r>
              <a:rPr sz="2000" spc="-5" dirty="0">
                <a:solidFill>
                  <a:srgbClr val="2E5496"/>
                </a:solidFill>
                <a:latin typeface="Consolas"/>
                <a:cs typeface="Consolas"/>
              </a:rPr>
              <a:t> targetPort</a:t>
            </a:r>
            <a:r>
              <a:rPr sz="2000" spc="-5" dirty="0">
                <a:latin typeface="Consolas"/>
                <a:cs typeface="Consolas"/>
              </a:rPr>
              <a:t>:</a:t>
            </a:r>
            <a:r>
              <a:rPr sz="2000" spc="-45" dirty="0">
                <a:latin typeface="Consolas"/>
                <a:cs typeface="Consolas"/>
              </a:rPr>
              <a:t> </a:t>
            </a:r>
            <a:r>
              <a:rPr sz="2000" spc="-5" dirty="0">
                <a:latin typeface="Consolas"/>
                <a:cs typeface="Consolas"/>
              </a:rPr>
              <a:t>443</a:t>
            </a:r>
            <a:endParaRPr sz="2000">
              <a:latin typeface="Consolas"/>
              <a:cs typeface="Consolas"/>
            </a:endParaRPr>
          </a:p>
        </p:txBody>
      </p:sp>
      <p:sp>
        <p:nvSpPr>
          <p:cNvPr id="6" name="object 6"/>
          <p:cNvSpPr txBox="1"/>
          <p:nvPr/>
        </p:nvSpPr>
        <p:spPr>
          <a:xfrm>
            <a:off x="2773807" y="4762880"/>
            <a:ext cx="21215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2E5496"/>
                </a:solidFill>
                <a:latin typeface="Consolas"/>
                <a:cs typeface="Consolas"/>
              </a:rPr>
              <a:t>nodePort</a:t>
            </a:r>
            <a:r>
              <a:rPr sz="2000" spc="-5" dirty="0">
                <a:latin typeface="Consolas"/>
                <a:cs typeface="Consolas"/>
              </a:rPr>
              <a:t>:</a:t>
            </a:r>
            <a:r>
              <a:rPr sz="2000" spc="-40" dirty="0">
                <a:latin typeface="Consolas"/>
                <a:cs typeface="Consolas"/>
              </a:rPr>
              <a:t> </a:t>
            </a:r>
            <a:r>
              <a:rPr sz="2000" spc="-5" dirty="0">
                <a:latin typeface="Consolas"/>
                <a:cs typeface="Consolas"/>
              </a:rPr>
              <a:t>31851</a:t>
            </a:r>
            <a:endParaRPr sz="2000">
              <a:latin typeface="Consolas"/>
              <a:cs typeface="Consolas"/>
            </a:endParaRPr>
          </a:p>
        </p:txBody>
      </p:sp>
      <p:sp>
        <p:nvSpPr>
          <p:cNvPr id="7" name="object 7"/>
          <p:cNvSpPr txBox="1"/>
          <p:nvPr/>
        </p:nvSpPr>
        <p:spPr>
          <a:xfrm>
            <a:off x="2494914" y="4976241"/>
            <a:ext cx="128270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2E5496"/>
                </a:solidFill>
                <a:latin typeface="Consolas"/>
                <a:cs typeface="Consolas"/>
              </a:rPr>
              <a:t>selector</a:t>
            </a:r>
            <a:r>
              <a:rPr sz="2000" spc="-5" dirty="0">
                <a:latin typeface="Consolas"/>
                <a:cs typeface="Consolas"/>
              </a:rPr>
              <a:t>:</a:t>
            </a:r>
            <a:endParaRPr sz="2000">
              <a:latin typeface="Consolas"/>
              <a:cs typeface="Consolas"/>
            </a:endParaRPr>
          </a:p>
        </p:txBody>
      </p:sp>
      <p:sp>
        <p:nvSpPr>
          <p:cNvPr id="8" name="object 8"/>
          <p:cNvSpPr txBox="1"/>
          <p:nvPr/>
        </p:nvSpPr>
        <p:spPr>
          <a:xfrm>
            <a:off x="2773807" y="5189601"/>
            <a:ext cx="3749040"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2E5496"/>
                </a:solidFill>
                <a:latin typeface="Consolas"/>
                <a:cs typeface="Consolas"/>
              </a:rPr>
              <a:t>service</a:t>
            </a:r>
            <a:r>
              <a:rPr sz="2000" spc="-5" dirty="0">
                <a:latin typeface="Consolas"/>
                <a:cs typeface="Consolas"/>
              </a:rPr>
              <a:t>: idesk-mobile-2851</a:t>
            </a:r>
            <a:endParaRPr sz="2000">
              <a:latin typeface="Consolas"/>
              <a:cs typeface="Consolas"/>
            </a:endParaRPr>
          </a:p>
        </p:txBody>
      </p:sp>
      <p:sp>
        <p:nvSpPr>
          <p:cNvPr id="9" name="object 9"/>
          <p:cNvSpPr txBox="1"/>
          <p:nvPr/>
        </p:nvSpPr>
        <p:spPr>
          <a:xfrm>
            <a:off x="2214498" y="5402986"/>
            <a:ext cx="100520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2E5496"/>
                </a:solidFill>
                <a:latin typeface="Consolas"/>
                <a:cs typeface="Consolas"/>
              </a:rPr>
              <a:t>statu</a:t>
            </a:r>
            <a:r>
              <a:rPr sz="2000" spc="-5" dirty="0">
                <a:solidFill>
                  <a:srgbClr val="2E5496"/>
                </a:solidFill>
                <a:latin typeface="Consolas"/>
                <a:cs typeface="Consolas"/>
              </a:rPr>
              <a:t>s</a:t>
            </a:r>
            <a:r>
              <a:rPr sz="2000" dirty="0">
                <a:latin typeface="Consolas"/>
                <a:cs typeface="Consolas"/>
              </a:rPr>
              <a:t>:</a:t>
            </a:r>
            <a:endParaRPr sz="2000">
              <a:latin typeface="Consolas"/>
              <a:cs typeface="Consolas"/>
            </a:endParaRPr>
          </a:p>
        </p:txBody>
      </p:sp>
      <p:sp>
        <p:nvSpPr>
          <p:cNvPr id="10" name="object 10"/>
          <p:cNvSpPr txBox="1"/>
          <p:nvPr/>
        </p:nvSpPr>
        <p:spPr>
          <a:xfrm>
            <a:off x="2494914" y="5616346"/>
            <a:ext cx="226123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2E5496"/>
                </a:solidFill>
                <a:latin typeface="Consolas"/>
                <a:cs typeface="Consolas"/>
              </a:rPr>
              <a:t>loadBalancer</a:t>
            </a:r>
            <a:r>
              <a:rPr sz="2000" spc="-5" dirty="0">
                <a:latin typeface="Consolas"/>
                <a:cs typeface="Consolas"/>
              </a:rPr>
              <a:t>:</a:t>
            </a:r>
            <a:r>
              <a:rPr sz="2000" spc="-45" dirty="0">
                <a:latin typeface="Consolas"/>
                <a:cs typeface="Consolas"/>
              </a:rPr>
              <a:t> </a:t>
            </a:r>
            <a:r>
              <a:rPr sz="2000" dirty="0">
                <a:latin typeface="Consolas"/>
                <a:cs typeface="Consolas"/>
              </a:rPr>
              <a:t>{}</a:t>
            </a:r>
            <a:endParaRPr sz="2000">
              <a:latin typeface="Consolas"/>
              <a:cs typeface="Consolas"/>
            </a:endParaRPr>
          </a:p>
        </p:txBody>
      </p:sp>
      <p:sp>
        <p:nvSpPr>
          <p:cNvPr id="11" name="object 11"/>
          <p:cNvSpPr txBox="1"/>
          <p:nvPr/>
        </p:nvSpPr>
        <p:spPr>
          <a:xfrm>
            <a:off x="6503923" y="3764407"/>
            <a:ext cx="4534535" cy="57594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Reachable </a:t>
            </a:r>
            <a:r>
              <a:rPr sz="1800" spc="-10" dirty="0">
                <a:latin typeface="Calibri"/>
                <a:cs typeface="Calibri"/>
              </a:rPr>
              <a:t>over </a:t>
            </a:r>
            <a:r>
              <a:rPr sz="1800" spc="-15" dirty="0">
                <a:latin typeface="Calibri"/>
                <a:cs typeface="Calibri"/>
              </a:rPr>
              <a:t>any </a:t>
            </a:r>
            <a:r>
              <a:rPr sz="1800" spc="-5" dirty="0">
                <a:latin typeface="Calibri"/>
                <a:cs typeface="Calibri"/>
              </a:rPr>
              <a:t>Agent</a:t>
            </a:r>
            <a:r>
              <a:rPr sz="1800" spc="40" dirty="0">
                <a:latin typeface="Calibri"/>
                <a:cs typeface="Calibri"/>
              </a:rPr>
              <a:t> </a:t>
            </a:r>
            <a:r>
              <a:rPr sz="1800" dirty="0">
                <a:latin typeface="Calibri"/>
                <a:cs typeface="Calibri"/>
              </a:rPr>
              <a:t>IP:</a:t>
            </a:r>
            <a:endParaRPr sz="1800">
              <a:latin typeface="Calibri"/>
              <a:cs typeface="Calibri"/>
            </a:endParaRPr>
          </a:p>
          <a:p>
            <a:pPr marL="12700">
              <a:lnSpc>
                <a:spcPct val="100000"/>
              </a:lnSpc>
              <a:spcBef>
                <a:spcPts val="10"/>
              </a:spcBef>
            </a:pPr>
            <a:r>
              <a:rPr sz="1800" u="heavy" spc="-10" dirty="0">
                <a:solidFill>
                  <a:srgbClr val="0462C1"/>
                </a:solidFill>
                <a:uFill>
                  <a:solidFill>
                    <a:srgbClr val="0462C1"/>
                  </a:solidFill>
                </a:uFill>
                <a:latin typeface="Consolas"/>
                <a:cs typeface="Consolas"/>
              </a:rPr>
              <a:t>https://aurora-k8s.haufe-ep.de:31851</a:t>
            </a:r>
            <a:endParaRPr sz="1800">
              <a:latin typeface="Consolas"/>
              <a:cs typeface="Consolas"/>
            </a:endParaRPr>
          </a:p>
        </p:txBody>
      </p:sp>
      <p:sp>
        <p:nvSpPr>
          <p:cNvPr id="12" name="object 12"/>
          <p:cNvSpPr/>
          <p:nvPr/>
        </p:nvSpPr>
        <p:spPr>
          <a:xfrm>
            <a:off x="4922520" y="4352035"/>
            <a:ext cx="1959610" cy="670560"/>
          </a:xfrm>
          <a:custGeom>
            <a:avLst/>
            <a:gdLst/>
            <a:ahLst/>
            <a:cxnLst/>
            <a:rect l="l" t="t" r="r" b="b"/>
            <a:pathLst>
              <a:path w="1959609" h="670560">
                <a:moveTo>
                  <a:pt x="220979" y="441959"/>
                </a:moveTo>
                <a:lnTo>
                  <a:pt x="0" y="570483"/>
                </a:lnTo>
                <a:lnTo>
                  <a:pt x="235330" y="670178"/>
                </a:lnTo>
                <a:lnTo>
                  <a:pt x="230699" y="596519"/>
                </a:lnTo>
                <a:lnTo>
                  <a:pt x="192531" y="596519"/>
                </a:lnTo>
                <a:lnTo>
                  <a:pt x="187705" y="520445"/>
                </a:lnTo>
                <a:lnTo>
                  <a:pt x="225763" y="518027"/>
                </a:lnTo>
                <a:lnTo>
                  <a:pt x="220979" y="441959"/>
                </a:lnTo>
                <a:close/>
              </a:path>
              <a:path w="1959609" h="670560">
                <a:moveTo>
                  <a:pt x="225763" y="518027"/>
                </a:moveTo>
                <a:lnTo>
                  <a:pt x="187705" y="520445"/>
                </a:lnTo>
                <a:lnTo>
                  <a:pt x="192531" y="596519"/>
                </a:lnTo>
                <a:lnTo>
                  <a:pt x="230544" y="594066"/>
                </a:lnTo>
                <a:lnTo>
                  <a:pt x="225763" y="518027"/>
                </a:lnTo>
                <a:close/>
              </a:path>
              <a:path w="1959609" h="670560">
                <a:moveTo>
                  <a:pt x="230544" y="594066"/>
                </a:moveTo>
                <a:lnTo>
                  <a:pt x="192531" y="596519"/>
                </a:lnTo>
                <a:lnTo>
                  <a:pt x="230699" y="596519"/>
                </a:lnTo>
                <a:lnTo>
                  <a:pt x="230544" y="594066"/>
                </a:lnTo>
                <a:close/>
              </a:path>
              <a:path w="1959609" h="670560">
                <a:moveTo>
                  <a:pt x="803275" y="473456"/>
                </a:moveTo>
                <a:lnTo>
                  <a:pt x="708532" y="482345"/>
                </a:lnTo>
                <a:lnTo>
                  <a:pt x="660400" y="486537"/>
                </a:lnTo>
                <a:lnTo>
                  <a:pt x="660653" y="486537"/>
                </a:lnTo>
                <a:lnTo>
                  <a:pt x="611758" y="490474"/>
                </a:lnTo>
                <a:lnTo>
                  <a:pt x="512444" y="498347"/>
                </a:lnTo>
                <a:lnTo>
                  <a:pt x="512699" y="498347"/>
                </a:lnTo>
                <a:lnTo>
                  <a:pt x="411733" y="505587"/>
                </a:lnTo>
                <a:lnTo>
                  <a:pt x="309371" y="512699"/>
                </a:lnTo>
                <a:lnTo>
                  <a:pt x="309625" y="512699"/>
                </a:lnTo>
                <a:lnTo>
                  <a:pt x="225763" y="518027"/>
                </a:lnTo>
                <a:lnTo>
                  <a:pt x="230544" y="594066"/>
                </a:lnTo>
                <a:lnTo>
                  <a:pt x="518413" y="574294"/>
                </a:lnTo>
                <a:lnTo>
                  <a:pt x="715390" y="558291"/>
                </a:lnTo>
                <a:lnTo>
                  <a:pt x="810640" y="549401"/>
                </a:lnTo>
                <a:lnTo>
                  <a:pt x="948181" y="534669"/>
                </a:lnTo>
                <a:lnTo>
                  <a:pt x="1035812" y="523875"/>
                </a:lnTo>
                <a:lnTo>
                  <a:pt x="1120139" y="512318"/>
                </a:lnTo>
                <a:lnTo>
                  <a:pt x="1200403" y="499618"/>
                </a:lnTo>
                <a:lnTo>
                  <a:pt x="1276603" y="485775"/>
                </a:lnTo>
                <a:lnTo>
                  <a:pt x="1335333" y="473582"/>
                </a:lnTo>
                <a:lnTo>
                  <a:pt x="803020" y="473582"/>
                </a:lnTo>
                <a:lnTo>
                  <a:pt x="803275" y="473456"/>
                </a:lnTo>
                <a:close/>
              </a:path>
              <a:path w="1959609" h="670560">
                <a:moveTo>
                  <a:pt x="983106" y="453644"/>
                </a:moveTo>
                <a:lnTo>
                  <a:pt x="939164" y="458977"/>
                </a:lnTo>
                <a:lnTo>
                  <a:pt x="939545" y="458977"/>
                </a:lnTo>
                <a:lnTo>
                  <a:pt x="894714" y="463931"/>
                </a:lnTo>
                <a:lnTo>
                  <a:pt x="849249" y="468756"/>
                </a:lnTo>
                <a:lnTo>
                  <a:pt x="803020" y="473582"/>
                </a:lnTo>
                <a:lnTo>
                  <a:pt x="1335333" y="473582"/>
                </a:lnTo>
                <a:lnTo>
                  <a:pt x="1348231" y="470788"/>
                </a:lnTo>
                <a:lnTo>
                  <a:pt x="1382267" y="462788"/>
                </a:lnTo>
                <a:lnTo>
                  <a:pt x="1415160" y="454532"/>
                </a:lnTo>
                <a:lnTo>
                  <a:pt x="1417951" y="453770"/>
                </a:lnTo>
                <a:lnTo>
                  <a:pt x="982979" y="453770"/>
                </a:lnTo>
                <a:close/>
              </a:path>
              <a:path w="1959609" h="670560">
                <a:moveTo>
                  <a:pt x="1148968" y="430656"/>
                </a:moveTo>
                <a:lnTo>
                  <a:pt x="1108709" y="436880"/>
                </a:lnTo>
                <a:lnTo>
                  <a:pt x="1109090" y="436880"/>
                </a:lnTo>
                <a:lnTo>
                  <a:pt x="1067815" y="442721"/>
                </a:lnTo>
                <a:lnTo>
                  <a:pt x="1068196" y="442721"/>
                </a:lnTo>
                <a:lnTo>
                  <a:pt x="1025905" y="448309"/>
                </a:lnTo>
                <a:lnTo>
                  <a:pt x="1026159" y="448309"/>
                </a:lnTo>
                <a:lnTo>
                  <a:pt x="982979" y="453770"/>
                </a:lnTo>
                <a:lnTo>
                  <a:pt x="1417951" y="453770"/>
                </a:lnTo>
                <a:lnTo>
                  <a:pt x="1446783" y="445896"/>
                </a:lnTo>
                <a:lnTo>
                  <a:pt x="1477009" y="436880"/>
                </a:lnTo>
                <a:lnTo>
                  <a:pt x="1495623" y="430783"/>
                </a:lnTo>
                <a:lnTo>
                  <a:pt x="1148714" y="430783"/>
                </a:lnTo>
                <a:lnTo>
                  <a:pt x="1148968" y="430656"/>
                </a:lnTo>
                <a:close/>
              </a:path>
              <a:path w="1959609" h="670560">
                <a:moveTo>
                  <a:pt x="1587328" y="396366"/>
                </a:moveTo>
                <a:lnTo>
                  <a:pt x="1331849" y="396366"/>
                </a:lnTo>
                <a:lnTo>
                  <a:pt x="1297177" y="403859"/>
                </a:lnTo>
                <a:lnTo>
                  <a:pt x="1261744" y="410971"/>
                </a:lnTo>
                <a:lnTo>
                  <a:pt x="1262252" y="410971"/>
                </a:lnTo>
                <a:lnTo>
                  <a:pt x="1225168" y="417830"/>
                </a:lnTo>
                <a:lnTo>
                  <a:pt x="1225677" y="417830"/>
                </a:lnTo>
                <a:lnTo>
                  <a:pt x="1187450" y="424433"/>
                </a:lnTo>
                <a:lnTo>
                  <a:pt x="1187957" y="424433"/>
                </a:lnTo>
                <a:lnTo>
                  <a:pt x="1148714" y="430783"/>
                </a:lnTo>
                <a:lnTo>
                  <a:pt x="1495623" y="430783"/>
                </a:lnTo>
                <a:lnTo>
                  <a:pt x="1506092" y="427355"/>
                </a:lnTo>
                <a:lnTo>
                  <a:pt x="1533652" y="417702"/>
                </a:lnTo>
                <a:lnTo>
                  <a:pt x="1560067" y="407543"/>
                </a:lnTo>
                <a:lnTo>
                  <a:pt x="1585340" y="397256"/>
                </a:lnTo>
                <a:lnTo>
                  <a:pt x="1587328" y="396366"/>
                </a:lnTo>
                <a:close/>
              </a:path>
              <a:path w="1959609" h="670560">
                <a:moveTo>
                  <a:pt x="1297685" y="403732"/>
                </a:moveTo>
                <a:lnTo>
                  <a:pt x="1297055" y="403859"/>
                </a:lnTo>
                <a:lnTo>
                  <a:pt x="1297685" y="403732"/>
                </a:lnTo>
                <a:close/>
              </a:path>
              <a:path w="1959609" h="670560">
                <a:moveTo>
                  <a:pt x="1604361" y="388746"/>
                </a:moveTo>
                <a:lnTo>
                  <a:pt x="1364614" y="388746"/>
                </a:lnTo>
                <a:lnTo>
                  <a:pt x="1331214" y="396494"/>
                </a:lnTo>
                <a:lnTo>
                  <a:pt x="1331849" y="396366"/>
                </a:lnTo>
                <a:lnTo>
                  <a:pt x="1587328" y="396366"/>
                </a:lnTo>
                <a:lnTo>
                  <a:pt x="1604361" y="388746"/>
                </a:lnTo>
                <a:close/>
              </a:path>
              <a:path w="1959609" h="670560">
                <a:moveTo>
                  <a:pt x="1426209" y="372490"/>
                </a:moveTo>
                <a:lnTo>
                  <a:pt x="1395349" y="381000"/>
                </a:lnTo>
                <a:lnTo>
                  <a:pt x="1363979" y="388874"/>
                </a:lnTo>
                <a:lnTo>
                  <a:pt x="1364614" y="388746"/>
                </a:lnTo>
                <a:lnTo>
                  <a:pt x="1604361" y="388746"/>
                </a:lnTo>
                <a:lnTo>
                  <a:pt x="1609471" y="386461"/>
                </a:lnTo>
                <a:lnTo>
                  <a:pt x="1632584" y="375412"/>
                </a:lnTo>
                <a:lnTo>
                  <a:pt x="1637711" y="372744"/>
                </a:lnTo>
                <a:lnTo>
                  <a:pt x="1425447" y="372744"/>
                </a:lnTo>
                <a:lnTo>
                  <a:pt x="1426209" y="372490"/>
                </a:lnTo>
                <a:close/>
              </a:path>
              <a:path w="1959609" h="670560">
                <a:moveTo>
                  <a:pt x="1396238" y="380745"/>
                </a:moveTo>
                <a:lnTo>
                  <a:pt x="1395229" y="381000"/>
                </a:lnTo>
                <a:lnTo>
                  <a:pt x="1396238" y="380745"/>
                </a:lnTo>
                <a:close/>
              </a:path>
              <a:path w="1959609" h="670560">
                <a:moveTo>
                  <a:pt x="1654555" y="363981"/>
                </a:moveTo>
                <a:lnTo>
                  <a:pt x="1454784" y="363981"/>
                </a:lnTo>
                <a:lnTo>
                  <a:pt x="1425447" y="372744"/>
                </a:lnTo>
                <a:lnTo>
                  <a:pt x="1637711" y="372744"/>
                </a:lnTo>
                <a:lnTo>
                  <a:pt x="1654555" y="363981"/>
                </a:lnTo>
                <a:close/>
              </a:path>
              <a:path w="1959609" h="670560">
                <a:moveTo>
                  <a:pt x="1670403" y="355091"/>
                </a:moveTo>
                <a:lnTo>
                  <a:pt x="1481963" y="355091"/>
                </a:lnTo>
                <a:lnTo>
                  <a:pt x="1453895" y="364236"/>
                </a:lnTo>
                <a:lnTo>
                  <a:pt x="1454784" y="363981"/>
                </a:lnTo>
                <a:lnTo>
                  <a:pt x="1654555" y="363981"/>
                </a:lnTo>
                <a:lnTo>
                  <a:pt x="1670403" y="355091"/>
                </a:lnTo>
                <a:close/>
              </a:path>
              <a:path w="1959609" h="670560">
                <a:moveTo>
                  <a:pt x="1507870" y="345947"/>
                </a:moveTo>
                <a:lnTo>
                  <a:pt x="1481417" y="355269"/>
                </a:lnTo>
                <a:lnTo>
                  <a:pt x="1481963" y="355091"/>
                </a:lnTo>
                <a:lnTo>
                  <a:pt x="1670403" y="355091"/>
                </a:lnTo>
                <a:lnTo>
                  <a:pt x="1675383" y="352297"/>
                </a:lnTo>
                <a:lnTo>
                  <a:pt x="1685289" y="346328"/>
                </a:lnTo>
                <a:lnTo>
                  <a:pt x="1506981" y="346328"/>
                </a:lnTo>
                <a:lnTo>
                  <a:pt x="1507870" y="345947"/>
                </a:lnTo>
                <a:close/>
              </a:path>
              <a:path w="1959609" h="670560">
                <a:moveTo>
                  <a:pt x="1555877" y="326897"/>
                </a:moveTo>
                <a:lnTo>
                  <a:pt x="1531619" y="336931"/>
                </a:lnTo>
                <a:lnTo>
                  <a:pt x="1506981" y="346328"/>
                </a:lnTo>
                <a:lnTo>
                  <a:pt x="1685289" y="346328"/>
                </a:lnTo>
                <a:lnTo>
                  <a:pt x="1695196" y="340359"/>
                </a:lnTo>
                <a:lnTo>
                  <a:pt x="1714373" y="328168"/>
                </a:lnTo>
                <a:lnTo>
                  <a:pt x="1715465" y="327406"/>
                </a:lnTo>
                <a:lnTo>
                  <a:pt x="1554860" y="327406"/>
                </a:lnTo>
                <a:lnTo>
                  <a:pt x="1555877" y="326897"/>
                </a:lnTo>
                <a:close/>
              </a:path>
              <a:path w="1959609" h="670560">
                <a:moveTo>
                  <a:pt x="1532508" y="336550"/>
                </a:moveTo>
                <a:lnTo>
                  <a:pt x="1531514" y="336931"/>
                </a:lnTo>
                <a:lnTo>
                  <a:pt x="1532508" y="336550"/>
                </a:lnTo>
                <a:close/>
              </a:path>
              <a:path w="1959609" h="670560">
                <a:moveTo>
                  <a:pt x="1730221" y="317119"/>
                </a:moveTo>
                <a:lnTo>
                  <a:pt x="1578102" y="317119"/>
                </a:lnTo>
                <a:lnTo>
                  <a:pt x="1554860" y="327406"/>
                </a:lnTo>
                <a:lnTo>
                  <a:pt x="1715465" y="327406"/>
                </a:lnTo>
                <a:lnTo>
                  <a:pt x="1730221" y="317119"/>
                </a:lnTo>
                <a:close/>
              </a:path>
              <a:path w="1959609" h="670560">
                <a:moveTo>
                  <a:pt x="1744065" y="306958"/>
                </a:moveTo>
                <a:lnTo>
                  <a:pt x="1599056" y="306958"/>
                </a:lnTo>
                <a:lnTo>
                  <a:pt x="1577085" y="317500"/>
                </a:lnTo>
                <a:lnTo>
                  <a:pt x="1578102" y="317119"/>
                </a:lnTo>
                <a:lnTo>
                  <a:pt x="1730221" y="317119"/>
                </a:lnTo>
                <a:lnTo>
                  <a:pt x="1732406" y="315594"/>
                </a:lnTo>
                <a:lnTo>
                  <a:pt x="1744065" y="306958"/>
                </a:lnTo>
                <a:close/>
              </a:path>
              <a:path w="1959609" h="670560">
                <a:moveTo>
                  <a:pt x="1757361" y="296671"/>
                </a:moveTo>
                <a:lnTo>
                  <a:pt x="1618741" y="296671"/>
                </a:lnTo>
                <a:lnTo>
                  <a:pt x="1597913" y="307466"/>
                </a:lnTo>
                <a:lnTo>
                  <a:pt x="1599056" y="306958"/>
                </a:lnTo>
                <a:lnTo>
                  <a:pt x="1744065" y="306958"/>
                </a:lnTo>
                <a:lnTo>
                  <a:pt x="1749552" y="302894"/>
                </a:lnTo>
                <a:lnTo>
                  <a:pt x="1757361" y="296671"/>
                </a:lnTo>
                <a:close/>
              </a:path>
              <a:path w="1959609" h="670560">
                <a:moveTo>
                  <a:pt x="1782944" y="275336"/>
                </a:moveTo>
                <a:lnTo>
                  <a:pt x="1655572" y="275336"/>
                </a:lnTo>
                <a:lnTo>
                  <a:pt x="1636649" y="286638"/>
                </a:lnTo>
                <a:lnTo>
                  <a:pt x="1617726" y="297180"/>
                </a:lnTo>
                <a:lnTo>
                  <a:pt x="1618741" y="296671"/>
                </a:lnTo>
                <a:lnTo>
                  <a:pt x="1757361" y="296671"/>
                </a:lnTo>
                <a:lnTo>
                  <a:pt x="1765807" y="289940"/>
                </a:lnTo>
                <a:lnTo>
                  <a:pt x="1781428" y="276732"/>
                </a:lnTo>
                <a:lnTo>
                  <a:pt x="1782944" y="275336"/>
                </a:lnTo>
                <a:close/>
              </a:path>
              <a:path w="1959609" h="670560">
                <a:moveTo>
                  <a:pt x="1637664" y="286003"/>
                </a:moveTo>
                <a:lnTo>
                  <a:pt x="1636532" y="286638"/>
                </a:lnTo>
                <a:lnTo>
                  <a:pt x="1637664" y="286003"/>
                </a:lnTo>
                <a:close/>
              </a:path>
              <a:path w="1959609" h="670560">
                <a:moveTo>
                  <a:pt x="1794793" y="264413"/>
                </a:moveTo>
                <a:lnTo>
                  <a:pt x="1672589" y="264413"/>
                </a:lnTo>
                <a:lnTo>
                  <a:pt x="1671447" y="265175"/>
                </a:lnTo>
                <a:lnTo>
                  <a:pt x="1654555" y="275844"/>
                </a:lnTo>
                <a:lnTo>
                  <a:pt x="1655572" y="275336"/>
                </a:lnTo>
                <a:lnTo>
                  <a:pt x="1782944" y="275336"/>
                </a:lnTo>
                <a:lnTo>
                  <a:pt x="1794793" y="264413"/>
                </a:lnTo>
                <a:close/>
              </a:path>
              <a:path w="1959609" h="670560">
                <a:moveTo>
                  <a:pt x="1672020" y="264774"/>
                </a:moveTo>
                <a:lnTo>
                  <a:pt x="1671387" y="265175"/>
                </a:lnTo>
                <a:lnTo>
                  <a:pt x="1672020" y="264774"/>
                </a:lnTo>
                <a:close/>
              </a:path>
              <a:path w="1959609" h="670560">
                <a:moveTo>
                  <a:pt x="1672589" y="264413"/>
                </a:moveTo>
                <a:lnTo>
                  <a:pt x="1672020" y="264774"/>
                </a:lnTo>
                <a:lnTo>
                  <a:pt x="1671447" y="265175"/>
                </a:lnTo>
                <a:lnTo>
                  <a:pt x="1672589" y="264413"/>
                </a:lnTo>
                <a:close/>
              </a:path>
              <a:path w="1959609" h="670560">
                <a:moveTo>
                  <a:pt x="1806407" y="253364"/>
                </a:moveTo>
                <a:lnTo>
                  <a:pt x="1688337" y="253364"/>
                </a:lnTo>
                <a:lnTo>
                  <a:pt x="1672020" y="264774"/>
                </a:lnTo>
                <a:lnTo>
                  <a:pt x="1672589" y="264413"/>
                </a:lnTo>
                <a:lnTo>
                  <a:pt x="1794793" y="264413"/>
                </a:lnTo>
                <a:lnTo>
                  <a:pt x="1796033" y="263270"/>
                </a:lnTo>
                <a:lnTo>
                  <a:pt x="1806407" y="253364"/>
                </a:lnTo>
                <a:close/>
              </a:path>
              <a:path w="1959609" h="670560">
                <a:moveTo>
                  <a:pt x="1817525" y="242062"/>
                </a:moveTo>
                <a:lnTo>
                  <a:pt x="1703577" y="242062"/>
                </a:lnTo>
                <a:lnTo>
                  <a:pt x="1687775" y="253758"/>
                </a:lnTo>
                <a:lnTo>
                  <a:pt x="1688337" y="253364"/>
                </a:lnTo>
                <a:lnTo>
                  <a:pt x="1806407" y="253364"/>
                </a:lnTo>
                <a:lnTo>
                  <a:pt x="1810130" y="249808"/>
                </a:lnTo>
                <a:lnTo>
                  <a:pt x="1817525" y="242062"/>
                </a:lnTo>
                <a:close/>
              </a:path>
              <a:path w="1959609" h="670560">
                <a:moveTo>
                  <a:pt x="1828195" y="230631"/>
                </a:moveTo>
                <a:lnTo>
                  <a:pt x="1717928" y="230631"/>
                </a:lnTo>
                <a:lnTo>
                  <a:pt x="1702749" y="242674"/>
                </a:lnTo>
                <a:lnTo>
                  <a:pt x="1703577" y="242062"/>
                </a:lnTo>
                <a:lnTo>
                  <a:pt x="1817525" y="242062"/>
                </a:lnTo>
                <a:lnTo>
                  <a:pt x="1823465" y="235838"/>
                </a:lnTo>
                <a:lnTo>
                  <a:pt x="1828195" y="230631"/>
                </a:lnTo>
                <a:close/>
              </a:path>
              <a:path w="1959609" h="670560">
                <a:moveTo>
                  <a:pt x="1838538" y="219075"/>
                </a:moveTo>
                <a:lnTo>
                  <a:pt x="1731518" y="219075"/>
                </a:lnTo>
                <a:lnTo>
                  <a:pt x="1716912" y="231394"/>
                </a:lnTo>
                <a:lnTo>
                  <a:pt x="1717928" y="230631"/>
                </a:lnTo>
                <a:lnTo>
                  <a:pt x="1828195" y="230631"/>
                </a:lnTo>
                <a:lnTo>
                  <a:pt x="1836038" y="221995"/>
                </a:lnTo>
                <a:lnTo>
                  <a:pt x="1838538" y="219075"/>
                </a:lnTo>
                <a:close/>
              </a:path>
              <a:path w="1959609" h="670560">
                <a:moveTo>
                  <a:pt x="1858162" y="195325"/>
                </a:moveTo>
                <a:lnTo>
                  <a:pt x="1756790" y="195325"/>
                </a:lnTo>
                <a:lnTo>
                  <a:pt x="1755775" y="196341"/>
                </a:lnTo>
                <a:lnTo>
                  <a:pt x="1743582" y="208025"/>
                </a:lnTo>
                <a:lnTo>
                  <a:pt x="1730794" y="219684"/>
                </a:lnTo>
                <a:lnTo>
                  <a:pt x="1731518" y="219075"/>
                </a:lnTo>
                <a:lnTo>
                  <a:pt x="1838538" y="219075"/>
                </a:lnTo>
                <a:lnTo>
                  <a:pt x="1848103" y="207899"/>
                </a:lnTo>
                <a:lnTo>
                  <a:pt x="1858162" y="195325"/>
                </a:lnTo>
                <a:close/>
              </a:path>
              <a:path w="1959609" h="670560">
                <a:moveTo>
                  <a:pt x="1744345" y="207263"/>
                </a:moveTo>
                <a:lnTo>
                  <a:pt x="1743513" y="208025"/>
                </a:lnTo>
                <a:lnTo>
                  <a:pt x="1744345" y="207263"/>
                </a:lnTo>
                <a:close/>
              </a:path>
              <a:path w="1959609" h="670560">
                <a:moveTo>
                  <a:pt x="1756267" y="195828"/>
                </a:moveTo>
                <a:lnTo>
                  <a:pt x="1755734" y="196341"/>
                </a:lnTo>
                <a:lnTo>
                  <a:pt x="1756267" y="195828"/>
                </a:lnTo>
                <a:close/>
              </a:path>
              <a:path w="1959609" h="670560">
                <a:moveTo>
                  <a:pt x="1756790" y="195325"/>
                </a:moveTo>
                <a:lnTo>
                  <a:pt x="1756267" y="195828"/>
                </a:lnTo>
                <a:lnTo>
                  <a:pt x="1755775" y="196341"/>
                </a:lnTo>
                <a:lnTo>
                  <a:pt x="1756790" y="195325"/>
                </a:lnTo>
                <a:close/>
              </a:path>
              <a:path w="1959609" h="670560">
                <a:moveTo>
                  <a:pt x="1885537" y="158750"/>
                </a:moveTo>
                <a:lnTo>
                  <a:pt x="1789937" y="158750"/>
                </a:lnTo>
                <a:lnTo>
                  <a:pt x="1788922" y="160019"/>
                </a:lnTo>
                <a:lnTo>
                  <a:pt x="1778634" y="171957"/>
                </a:lnTo>
                <a:lnTo>
                  <a:pt x="1767458" y="184276"/>
                </a:lnTo>
                <a:lnTo>
                  <a:pt x="1756267" y="195828"/>
                </a:lnTo>
                <a:lnTo>
                  <a:pt x="1756790" y="195325"/>
                </a:lnTo>
                <a:lnTo>
                  <a:pt x="1858162" y="195325"/>
                </a:lnTo>
                <a:lnTo>
                  <a:pt x="1870455" y="179958"/>
                </a:lnTo>
                <a:lnTo>
                  <a:pt x="1885537" y="158750"/>
                </a:lnTo>
                <a:close/>
              </a:path>
              <a:path w="1959609" h="670560">
                <a:moveTo>
                  <a:pt x="1768221" y="183387"/>
                </a:moveTo>
                <a:lnTo>
                  <a:pt x="1767366" y="184276"/>
                </a:lnTo>
                <a:lnTo>
                  <a:pt x="1768221" y="183387"/>
                </a:lnTo>
                <a:close/>
              </a:path>
              <a:path w="1959609" h="670560">
                <a:moveTo>
                  <a:pt x="1779270" y="171195"/>
                </a:moveTo>
                <a:lnTo>
                  <a:pt x="1778581" y="171957"/>
                </a:lnTo>
                <a:lnTo>
                  <a:pt x="1779270" y="171195"/>
                </a:lnTo>
                <a:close/>
              </a:path>
              <a:path w="1959609" h="670560">
                <a:moveTo>
                  <a:pt x="1789852" y="158849"/>
                </a:moveTo>
                <a:lnTo>
                  <a:pt x="1788851" y="160019"/>
                </a:lnTo>
                <a:lnTo>
                  <a:pt x="1789852" y="158849"/>
                </a:lnTo>
                <a:close/>
              </a:path>
              <a:path w="1959609" h="670560">
                <a:moveTo>
                  <a:pt x="1902506" y="133350"/>
                </a:moveTo>
                <a:lnTo>
                  <a:pt x="1810130" y="133350"/>
                </a:lnTo>
                <a:lnTo>
                  <a:pt x="1789852" y="158849"/>
                </a:lnTo>
                <a:lnTo>
                  <a:pt x="1885537" y="158750"/>
                </a:lnTo>
                <a:lnTo>
                  <a:pt x="1890776" y="151383"/>
                </a:lnTo>
                <a:lnTo>
                  <a:pt x="1902506" y="133350"/>
                </a:lnTo>
                <a:close/>
              </a:path>
              <a:path w="1959609" h="670560">
                <a:moveTo>
                  <a:pt x="1918636" y="107695"/>
                </a:moveTo>
                <a:lnTo>
                  <a:pt x="1828291" y="107695"/>
                </a:lnTo>
                <a:lnTo>
                  <a:pt x="1827402" y="108965"/>
                </a:lnTo>
                <a:lnTo>
                  <a:pt x="1808860" y="134874"/>
                </a:lnTo>
                <a:lnTo>
                  <a:pt x="1810130" y="133350"/>
                </a:lnTo>
                <a:lnTo>
                  <a:pt x="1902506" y="133350"/>
                </a:lnTo>
                <a:lnTo>
                  <a:pt x="1909445" y="122681"/>
                </a:lnTo>
                <a:lnTo>
                  <a:pt x="1918636" y="107695"/>
                </a:lnTo>
                <a:close/>
              </a:path>
              <a:path w="1959609" h="670560">
                <a:moveTo>
                  <a:pt x="1827619" y="108635"/>
                </a:moveTo>
                <a:lnTo>
                  <a:pt x="1827384" y="108965"/>
                </a:lnTo>
                <a:lnTo>
                  <a:pt x="1827619" y="108635"/>
                </a:lnTo>
                <a:close/>
              </a:path>
              <a:path w="1959609" h="670560">
                <a:moveTo>
                  <a:pt x="1934300" y="81533"/>
                </a:moveTo>
                <a:lnTo>
                  <a:pt x="1845436" y="81533"/>
                </a:lnTo>
                <a:lnTo>
                  <a:pt x="1827619" y="108635"/>
                </a:lnTo>
                <a:lnTo>
                  <a:pt x="1828291" y="107695"/>
                </a:lnTo>
                <a:lnTo>
                  <a:pt x="1918636" y="107695"/>
                </a:lnTo>
                <a:lnTo>
                  <a:pt x="1926971" y="94106"/>
                </a:lnTo>
                <a:lnTo>
                  <a:pt x="1934300" y="81533"/>
                </a:lnTo>
                <a:close/>
              </a:path>
              <a:path w="1959609" h="670560">
                <a:moveTo>
                  <a:pt x="1893188" y="0"/>
                </a:moveTo>
                <a:lnTo>
                  <a:pt x="1877313" y="27939"/>
                </a:lnTo>
                <a:lnTo>
                  <a:pt x="1861311" y="55499"/>
                </a:lnTo>
                <a:lnTo>
                  <a:pt x="1844802" y="82422"/>
                </a:lnTo>
                <a:lnTo>
                  <a:pt x="1845436" y="81533"/>
                </a:lnTo>
                <a:lnTo>
                  <a:pt x="1934300" y="81533"/>
                </a:lnTo>
                <a:lnTo>
                  <a:pt x="1943480" y="65786"/>
                </a:lnTo>
                <a:lnTo>
                  <a:pt x="1959482" y="37591"/>
                </a:lnTo>
                <a:lnTo>
                  <a:pt x="1893188" y="0"/>
                </a:lnTo>
                <a:close/>
              </a:path>
              <a:path w="1959609" h="670560">
                <a:moveTo>
                  <a:pt x="1861693" y="54737"/>
                </a:moveTo>
                <a:lnTo>
                  <a:pt x="1861228" y="55499"/>
                </a:lnTo>
                <a:lnTo>
                  <a:pt x="1861693" y="54737"/>
                </a:lnTo>
                <a:close/>
              </a:path>
              <a:path w="1959609" h="670560">
                <a:moveTo>
                  <a:pt x="1877440" y="27686"/>
                </a:moveTo>
                <a:lnTo>
                  <a:pt x="1877293" y="27939"/>
                </a:lnTo>
                <a:lnTo>
                  <a:pt x="1877440" y="27686"/>
                </a:lnTo>
                <a:close/>
              </a:path>
            </a:pathLst>
          </a:custGeom>
          <a:solidFill>
            <a:srgbClr val="2955F3">
              <a:alpha val="50195"/>
            </a:srgbClr>
          </a:solid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1376045"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Light"/>
                <a:cs typeface="Calibri Light"/>
              </a:rPr>
              <a:t>Demo</a:t>
            </a:r>
            <a:endParaRPr sz="4400">
              <a:latin typeface="Calibri Light"/>
              <a:cs typeface="Calibri Light"/>
            </a:endParaRPr>
          </a:p>
        </p:txBody>
      </p:sp>
      <p:sp>
        <p:nvSpPr>
          <p:cNvPr id="3" name="object 3"/>
          <p:cNvSpPr txBox="1"/>
          <p:nvPr/>
        </p:nvSpPr>
        <p:spPr>
          <a:xfrm>
            <a:off x="916939" y="1707918"/>
            <a:ext cx="5861050" cy="3653564"/>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935" algn="l"/>
              </a:tabLst>
            </a:pPr>
            <a:r>
              <a:rPr sz="2800" spc="-5" dirty="0">
                <a:latin typeface="Calibri"/>
                <a:cs typeface="Calibri"/>
              </a:rPr>
              <a:t>Add an </a:t>
            </a:r>
            <a:r>
              <a:rPr sz="2800" spc="-15" dirty="0">
                <a:latin typeface="Calibri"/>
                <a:cs typeface="Calibri"/>
              </a:rPr>
              <a:t>nginx</a:t>
            </a:r>
            <a:r>
              <a:rPr sz="2800" spc="45" dirty="0">
                <a:latin typeface="Calibri"/>
                <a:cs typeface="Calibri"/>
              </a:rPr>
              <a:t> </a:t>
            </a:r>
            <a:r>
              <a:rPr sz="2800" spc="-10" dirty="0">
                <a:latin typeface="Calibri"/>
                <a:cs typeface="Calibri"/>
              </a:rPr>
              <a:t>Deployment</a:t>
            </a:r>
            <a:endParaRPr sz="2800" dirty="0">
              <a:latin typeface="Calibri"/>
              <a:cs typeface="Calibri"/>
            </a:endParaRPr>
          </a:p>
          <a:p>
            <a:pPr marL="241300" indent="-228600">
              <a:lnSpc>
                <a:spcPct val="100000"/>
              </a:lnSpc>
              <a:spcBef>
                <a:spcPts val="670"/>
              </a:spcBef>
              <a:buFont typeface="Arial"/>
              <a:buChar char="•"/>
              <a:tabLst>
                <a:tab pos="241935" algn="l"/>
              </a:tabLst>
            </a:pPr>
            <a:r>
              <a:rPr sz="2800" spc="-5" dirty="0">
                <a:latin typeface="Calibri"/>
                <a:cs typeface="Calibri"/>
              </a:rPr>
              <a:t>Add a</a:t>
            </a:r>
            <a:r>
              <a:rPr sz="2800" spc="5" dirty="0">
                <a:latin typeface="Calibri"/>
                <a:cs typeface="Calibri"/>
              </a:rPr>
              <a:t> </a:t>
            </a:r>
            <a:r>
              <a:rPr sz="2800" spc="-5" dirty="0">
                <a:latin typeface="Calibri"/>
                <a:cs typeface="Calibri"/>
              </a:rPr>
              <a:t>service</a:t>
            </a:r>
            <a:endParaRPr lang="en-GB" sz="2800" spc="-5" dirty="0">
              <a:latin typeface="Calibri"/>
              <a:cs typeface="Calibri"/>
            </a:endParaRPr>
          </a:p>
          <a:p>
            <a:pPr marL="241300" indent="-228600">
              <a:lnSpc>
                <a:spcPct val="100000"/>
              </a:lnSpc>
              <a:spcBef>
                <a:spcPts val="670"/>
              </a:spcBef>
              <a:buFont typeface="Arial"/>
              <a:buChar char="•"/>
              <a:tabLst>
                <a:tab pos="241935" algn="l"/>
              </a:tabLst>
            </a:pPr>
            <a:r>
              <a:rPr lang="en-GB" sz="2800" spc="-5" dirty="0">
                <a:latin typeface="Calibri"/>
                <a:cs typeface="Calibri"/>
              </a:rPr>
              <a:t>Scale the service</a:t>
            </a:r>
          </a:p>
          <a:p>
            <a:pPr marL="241300" indent="-228600">
              <a:lnSpc>
                <a:spcPct val="100000"/>
              </a:lnSpc>
              <a:spcBef>
                <a:spcPts val="670"/>
              </a:spcBef>
              <a:buFont typeface="Arial"/>
              <a:buChar char="•"/>
              <a:tabLst>
                <a:tab pos="241935" algn="l"/>
              </a:tabLst>
            </a:pPr>
            <a:r>
              <a:rPr lang="en-GB" sz="2800" spc="-5" dirty="0">
                <a:latin typeface="Calibri"/>
                <a:cs typeface="Calibri"/>
              </a:rPr>
              <a:t>Deploy an updated version</a:t>
            </a:r>
          </a:p>
          <a:p>
            <a:pPr marL="241300" indent="-228600">
              <a:lnSpc>
                <a:spcPct val="100000"/>
              </a:lnSpc>
              <a:spcBef>
                <a:spcPts val="670"/>
              </a:spcBef>
              <a:buFont typeface="Arial"/>
              <a:buChar char="•"/>
              <a:tabLst>
                <a:tab pos="241935" algn="l"/>
              </a:tabLst>
            </a:pPr>
            <a:r>
              <a:rPr lang="en-GB" sz="2800" spc="-5" dirty="0">
                <a:latin typeface="Calibri"/>
                <a:cs typeface="Calibri"/>
              </a:rPr>
              <a:t>Deploy a customised version</a:t>
            </a:r>
            <a:endParaRPr sz="2800" dirty="0">
              <a:latin typeface="Calibri"/>
              <a:cs typeface="Calibri"/>
            </a:endParaRPr>
          </a:p>
          <a:p>
            <a:pPr marL="241300" indent="-228600">
              <a:lnSpc>
                <a:spcPct val="100000"/>
              </a:lnSpc>
              <a:spcBef>
                <a:spcPts val="665"/>
              </a:spcBef>
              <a:buFont typeface="Arial"/>
              <a:buChar char="•"/>
              <a:tabLst>
                <a:tab pos="241935" algn="l"/>
              </a:tabLst>
            </a:pPr>
            <a:r>
              <a:rPr sz="2800" spc="-10" dirty="0">
                <a:latin typeface="Calibri"/>
                <a:cs typeface="Calibri"/>
              </a:rPr>
              <a:t>Expose </a:t>
            </a:r>
            <a:r>
              <a:rPr sz="2800" spc="-5" dirty="0">
                <a:latin typeface="Calibri"/>
                <a:cs typeface="Calibri"/>
              </a:rPr>
              <a:t>service </a:t>
            </a:r>
            <a:r>
              <a:rPr sz="2800" spc="-10" dirty="0">
                <a:latin typeface="Calibri"/>
                <a:cs typeface="Calibri"/>
              </a:rPr>
              <a:t>via </a:t>
            </a:r>
            <a:r>
              <a:rPr sz="2800" spc="-5" dirty="0">
                <a:latin typeface="Calibri"/>
                <a:cs typeface="Calibri"/>
              </a:rPr>
              <a:t>an </a:t>
            </a:r>
            <a:r>
              <a:rPr sz="2800" spc="-10" dirty="0">
                <a:latin typeface="Calibri"/>
                <a:cs typeface="Calibri"/>
              </a:rPr>
              <a:t>Ingress</a:t>
            </a:r>
            <a:r>
              <a:rPr sz="2800" spc="80" dirty="0">
                <a:latin typeface="Calibri"/>
                <a:cs typeface="Calibri"/>
              </a:rPr>
              <a:t> </a:t>
            </a:r>
            <a:r>
              <a:rPr sz="2800" spc="-15" dirty="0">
                <a:latin typeface="Calibri"/>
                <a:cs typeface="Calibri"/>
              </a:rPr>
              <a:t>definition</a:t>
            </a:r>
            <a:endParaRPr sz="2800" dirty="0">
              <a:latin typeface="Calibri"/>
              <a:cs typeface="Calibri"/>
            </a:endParaRPr>
          </a:p>
          <a:p>
            <a:pPr marL="241300" indent="-228600">
              <a:lnSpc>
                <a:spcPct val="100000"/>
              </a:lnSpc>
              <a:spcBef>
                <a:spcPts val="660"/>
              </a:spcBef>
              <a:buFont typeface="Arial"/>
              <a:buChar char="•"/>
              <a:tabLst>
                <a:tab pos="241935" algn="l"/>
              </a:tabLst>
            </a:pPr>
            <a:r>
              <a:rPr sz="2800" spc="-20" dirty="0">
                <a:latin typeface="Calibri"/>
                <a:cs typeface="Calibri"/>
              </a:rPr>
              <a:t>Kubernetes</a:t>
            </a:r>
            <a:r>
              <a:rPr sz="2800" spc="15" dirty="0">
                <a:latin typeface="Calibri"/>
                <a:cs typeface="Calibri"/>
              </a:rPr>
              <a:t> </a:t>
            </a:r>
            <a:r>
              <a:rPr sz="2800" spc="-15" dirty="0">
                <a:latin typeface="Calibri"/>
                <a:cs typeface="Calibri"/>
              </a:rPr>
              <a:t>Dashboard</a:t>
            </a:r>
            <a:endParaRPr sz="28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44240" y="4965191"/>
            <a:ext cx="3371088" cy="98907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609981"/>
            <a:ext cx="4721225" cy="696595"/>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Light"/>
                <a:cs typeface="Calibri Light"/>
              </a:rPr>
              <a:t>Example </a:t>
            </a:r>
            <a:r>
              <a:rPr sz="4400" b="0" spc="-10" dirty="0">
                <a:latin typeface="Calibri Light"/>
                <a:cs typeface="Calibri Light"/>
              </a:rPr>
              <a:t>Ingress</a:t>
            </a:r>
            <a:r>
              <a:rPr sz="4400" b="0" spc="-75" dirty="0">
                <a:latin typeface="Calibri Light"/>
                <a:cs typeface="Calibri Light"/>
              </a:rPr>
              <a:t> </a:t>
            </a:r>
            <a:r>
              <a:rPr sz="4400" b="0" spc="-5" dirty="0">
                <a:latin typeface="Calibri Light"/>
                <a:cs typeface="Calibri Light"/>
              </a:rPr>
              <a:t>YML</a:t>
            </a:r>
            <a:endParaRPr sz="4400">
              <a:latin typeface="Calibri Light"/>
              <a:cs typeface="Calibri Light"/>
            </a:endParaRPr>
          </a:p>
        </p:txBody>
      </p:sp>
      <p:sp>
        <p:nvSpPr>
          <p:cNvPr id="4" name="object 4"/>
          <p:cNvSpPr txBox="1"/>
          <p:nvPr/>
        </p:nvSpPr>
        <p:spPr>
          <a:xfrm>
            <a:off x="2501645" y="1720342"/>
            <a:ext cx="4537075" cy="3216275"/>
          </a:xfrm>
          <a:prstGeom prst="rect">
            <a:avLst/>
          </a:prstGeom>
        </p:spPr>
        <p:txBody>
          <a:bodyPr vert="horz" wrap="square" lIns="0" tIns="12700" rIns="0" bIns="0" rtlCol="0">
            <a:spAutoFit/>
          </a:bodyPr>
          <a:lstStyle/>
          <a:p>
            <a:pPr marL="12700" marR="755650">
              <a:lnSpc>
                <a:spcPct val="116100"/>
              </a:lnSpc>
              <a:spcBef>
                <a:spcPts val="100"/>
              </a:spcBef>
            </a:pPr>
            <a:r>
              <a:rPr sz="1800" spc="-5" dirty="0">
                <a:solidFill>
                  <a:srgbClr val="2E5496"/>
                </a:solidFill>
                <a:latin typeface="Consolas"/>
                <a:cs typeface="Consolas"/>
              </a:rPr>
              <a:t>apiVersion</a:t>
            </a:r>
            <a:r>
              <a:rPr sz="1800" spc="-5" dirty="0">
                <a:latin typeface="Consolas"/>
                <a:cs typeface="Consolas"/>
              </a:rPr>
              <a:t>:</a:t>
            </a:r>
            <a:r>
              <a:rPr sz="1800" spc="-60" dirty="0">
                <a:latin typeface="Consolas"/>
                <a:cs typeface="Consolas"/>
              </a:rPr>
              <a:t> </a:t>
            </a:r>
            <a:r>
              <a:rPr sz="1800" spc="-5" dirty="0">
                <a:latin typeface="Consolas"/>
                <a:cs typeface="Consolas"/>
              </a:rPr>
              <a:t>extensions/v1beta1  </a:t>
            </a:r>
            <a:r>
              <a:rPr sz="1800" spc="-10" dirty="0">
                <a:solidFill>
                  <a:srgbClr val="2E5496"/>
                </a:solidFill>
                <a:latin typeface="Consolas"/>
                <a:cs typeface="Consolas"/>
              </a:rPr>
              <a:t>kind</a:t>
            </a:r>
            <a:r>
              <a:rPr sz="1800" spc="-10" dirty="0">
                <a:latin typeface="Consolas"/>
                <a:cs typeface="Consolas"/>
              </a:rPr>
              <a:t>: </a:t>
            </a:r>
            <a:r>
              <a:rPr sz="1800" spc="-5" dirty="0">
                <a:latin typeface="Consolas"/>
                <a:cs typeface="Consolas"/>
              </a:rPr>
              <a:t>Ingress</a:t>
            </a:r>
            <a:endParaRPr sz="1800" dirty="0">
              <a:latin typeface="Consolas"/>
              <a:cs typeface="Consolas"/>
            </a:endParaRPr>
          </a:p>
          <a:p>
            <a:pPr marL="12700">
              <a:lnSpc>
                <a:spcPct val="100000"/>
              </a:lnSpc>
              <a:spcBef>
                <a:spcPts val="345"/>
              </a:spcBef>
            </a:pPr>
            <a:r>
              <a:rPr sz="1800" spc="-5" dirty="0">
                <a:solidFill>
                  <a:srgbClr val="2E5496"/>
                </a:solidFill>
                <a:latin typeface="Consolas"/>
                <a:cs typeface="Consolas"/>
              </a:rPr>
              <a:t>metadata</a:t>
            </a:r>
            <a:r>
              <a:rPr sz="1800" spc="-5" dirty="0">
                <a:latin typeface="Consolas"/>
                <a:cs typeface="Consolas"/>
              </a:rPr>
              <a:t>:</a:t>
            </a:r>
            <a:endParaRPr sz="1800" dirty="0">
              <a:latin typeface="Consolas"/>
              <a:cs typeface="Consolas"/>
            </a:endParaRPr>
          </a:p>
          <a:p>
            <a:pPr marL="12700" marR="2259965" indent="249554">
              <a:lnSpc>
                <a:spcPct val="116100"/>
              </a:lnSpc>
              <a:spcBef>
                <a:spcPts val="15"/>
              </a:spcBef>
            </a:pPr>
            <a:r>
              <a:rPr sz="1800" spc="-5" dirty="0">
                <a:solidFill>
                  <a:srgbClr val="2E5496"/>
                </a:solidFill>
                <a:latin typeface="Consolas"/>
                <a:cs typeface="Consolas"/>
              </a:rPr>
              <a:t>name</a:t>
            </a:r>
            <a:r>
              <a:rPr sz="1800" spc="-5" dirty="0">
                <a:latin typeface="Consolas"/>
                <a:cs typeface="Consolas"/>
              </a:rPr>
              <a:t>:</a:t>
            </a:r>
            <a:r>
              <a:rPr sz="1800" spc="-75" dirty="0">
                <a:latin typeface="Consolas"/>
                <a:cs typeface="Consolas"/>
              </a:rPr>
              <a:t> </a:t>
            </a:r>
            <a:r>
              <a:rPr sz="1800" spc="-5" dirty="0">
                <a:latin typeface="Consolas"/>
                <a:cs typeface="Consolas"/>
              </a:rPr>
              <a:t>nginx-demo  </a:t>
            </a:r>
            <a:r>
              <a:rPr sz="1800" spc="-10" dirty="0">
                <a:solidFill>
                  <a:srgbClr val="2E5496"/>
                </a:solidFill>
                <a:latin typeface="Consolas"/>
                <a:cs typeface="Consolas"/>
              </a:rPr>
              <a:t>spec</a:t>
            </a:r>
            <a:r>
              <a:rPr sz="1800" spc="-10" dirty="0">
                <a:latin typeface="Consolas"/>
                <a:cs typeface="Consolas"/>
              </a:rPr>
              <a:t>:</a:t>
            </a:r>
            <a:endParaRPr sz="1800" dirty="0">
              <a:latin typeface="Consolas"/>
              <a:cs typeface="Consolas"/>
            </a:endParaRPr>
          </a:p>
          <a:p>
            <a:pPr marL="262255">
              <a:lnSpc>
                <a:spcPct val="100000"/>
              </a:lnSpc>
              <a:spcBef>
                <a:spcPts val="350"/>
              </a:spcBef>
            </a:pPr>
            <a:r>
              <a:rPr sz="1800" spc="-5" dirty="0">
                <a:solidFill>
                  <a:srgbClr val="2E5496"/>
                </a:solidFill>
                <a:latin typeface="Consolas"/>
                <a:cs typeface="Consolas"/>
              </a:rPr>
              <a:t>rules</a:t>
            </a:r>
            <a:r>
              <a:rPr sz="1800" spc="-5" dirty="0">
                <a:latin typeface="Consolas"/>
                <a:cs typeface="Consolas"/>
              </a:rPr>
              <a:t>:</a:t>
            </a:r>
            <a:endParaRPr sz="1800" dirty="0">
              <a:latin typeface="Consolas"/>
              <a:cs typeface="Consolas"/>
            </a:endParaRPr>
          </a:p>
          <a:p>
            <a:pPr marL="262255">
              <a:lnSpc>
                <a:spcPct val="100000"/>
              </a:lnSpc>
              <a:spcBef>
                <a:spcPts val="360"/>
              </a:spcBef>
            </a:pPr>
            <a:r>
              <a:rPr sz="1800" dirty="0">
                <a:latin typeface="Consolas"/>
                <a:cs typeface="Consolas"/>
              </a:rPr>
              <a:t>- </a:t>
            </a:r>
            <a:r>
              <a:rPr sz="1800" spc="-5" dirty="0">
                <a:solidFill>
                  <a:srgbClr val="2E5496"/>
                </a:solidFill>
                <a:latin typeface="Consolas"/>
                <a:cs typeface="Consolas"/>
              </a:rPr>
              <a:t>host</a:t>
            </a:r>
            <a:r>
              <a:rPr sz="1800" spc="-5" dirty="0">
                <a:latin typeface="Consolas"/>
                <a:cs typeface="Consolas"/>
              </a:rPr>
              <a:t>:</a:t>
            </a:r>
            <a:r>
              <a:rPr sz="1800" spc="-80" dirty="0">
                <a:latin typeface="Consolas"/>
                <a:cs typeface="Consolas"/>
              </a:rPr>
              <a:t> </a:t>
            </a:r>
            <a:r>
              <a:rPr sz="1800" spc="-5" dirty="0">
                <a:latin typeface="Consolas"/>
                <a:cs typeface="Consolas"/>
              </a:rPr>
              <a:t>nginx-demo.donmartin76.com</a:t>
            </a:r>
            <a:endParaRPr sz="1800" dirty="0">
              <a:latin typeface="Consolas"/>
              <a:cs typeface="Consolas"/>
            </a:endParaRPr>
          </a:p>
          <a:p>
            <a:pPr marL="512445">
              <a:lnSpc>
                <a:spcPct val="100000"/>
              </a:lnSpc>
              <a:spcBef>
                <a:spcPts val="350"/>
              </a:spcBef>
            </a:pPr>
            <a:r>
              <a:rPr sz="1800" spc="-5" dirty="0">
                <a:solidFill>
                  <a:srgbClr val="2E5496"/>
                </a:solidFill>
                <a:latin typeface="Consolas"/>
                <a:cs typeface="Consolas"/>
              </a:rPr>
              <a:t>http</a:t>
            </a:r>
            <a:r>
              <a:rPr sz="1800" spc="-5" dirty="0">
                <a:latin typeface="Consolas"/>
                <a:cs typeface="Consolas"/>
              </a:rPr>
              <a:t>:</a:t>
            </a:r>
            <a:endParaRPr sz="1800" dirty="0">
              <a:latin typeface="Consolas"/>
              <a:cs typeface="Consolas"/>
            </a:endParaRPr>
          </a:p>
          <a:p>
            <a:pPr marL="763905">
              <a:lnSpc>
                <a:spcPct val="100000"/>
              </a:lnSpc>
              <a:spcBef>
                <a:spcPts val="350"/>
              </a:spcBef>
            </a:pPr>
            <a:r>
              <a:rPr sz="1800" spc="-5" dirty="0">
                <a:solidFill>
                  <a:srgbClr val="2E5496"/>
                </a:solidFill>
                <a:latin typeface="Consolas"/>
                <a:cs typeface="Consolas"/>
              </a:rPr>
              <a:t>paths</a:t>
            </a:r>
            <a:r>
              <a:rPr sz="1800" spc="-5" dirty="0">
                <a:latin typeface="Consolas"/>
                <a:cs typeface="Consolas"/>
              </a:rPr>
              <a:t>:</a:t>
            </a:r>
            <a:endParaRPr sz="1800" dirty="0">
              <a:latin typeface="Consolas"/>
              <a:cs typeface="Consolas"/>
            </a:endParaRPr>
          </a:p>
          <a:p>
            <a:pPr marL="763905">
              <a:lnSpc>
                <a:spcPct val="100000"/>
              </a:lnSpc>
              <a:spcBef>
                <a:spcPts val="359"/>
              </a:spcBef>
            </a:pPr>
            <a:r>
              <a:rPr sz="1800" dirty="0">
                <a:latin typeface="Consolas"/>
                <a:cs typeface="Consolas"/>
              </a:rPr>
              <a:t>-</a:t>
            </a:r>
            <a:r>
              <a:rPr sz="1800" spc="-5" dirty="0">
                <a:latin typeface="Consolas"/>
                <a:cs typeface="Consolas"/>
              </a:rPr>
              <a:t> </a:t>
            </a:r>
            <a:r>
              <a:rPr sz="1800" spc="-5" dirty="0">
                <a:solidFill>
                  <a:srgbClr val="2E5496"/>
                </a:solidFill>
                <a:latin typeface="Consolas"/>
                <a:cs typeface="Consolas"/>
              </a:rPr>
              <a:t>path</a:t>
            </a:r>
            <a:r>
              <a:rPr sz="1800" spc="-5" dirty="0">
                <a:latin typeface="Consolas"/>
                <a:cs typeface="Consolas"/>
              </a:rPr>
              <a:t>:</a:t>
            </a:r>
            <a:endParaRPr sz="1800" dirty="0">
              <a:latin typeface="Consolas"/>
              <a:cs typeface="Consolas"/>
            </a:endParaRPr>
          </a:p>
        </p:txBody>
      </p:sp>
      <p:sp>
        <p:nvSpPr>
          <p:cNvPr id="5" name="object 5"/>
          <p:cNvSpPr txBox="1"/>
          <p:nvPr/>
        </p:nvSpPr>
        <p:spPr>
          <a:xfrm>
            <a:off x="3444240" y="4965191"/>
            <a:ext cx="3371215" cy="989330"/>
          </a:xfrm>
          <a:prstGeom prst="rect">
            <a:avLst/>
          </a:prstGeom>
          <a:ln w="6096">
            <a:solidFill>
              <a:srgbClr val="A4A4A4"/>
            </a:solidFill>
          </a:ln>
        </p:spPr>
        <p:txBody>
          <a:bodyPr vert="horz" wrap="square" lIns="0" tIns="1905" rIns="0" bIns="0" rtlCol="0">
            <a:spAutoFit/>
          </a:bodyPr>
          <a:lstStyle/>
          <a:p>
            <a:pPr marL="72390">
              <a:lnSpc>
                <a:spcPct val="100000"/>
              </a:lnSpc>
              <a:spcBef>
                <a:spcPts val="15"/>
              </a:spcBef>
            </a:pPr>
            <a:r>
              <a:rPr sz="1800" spc="-5" dirty="0">
                <a:solidFill>
                  <a:srgbClr val="2E5496"/>
                </a:solidFill>
                <a:latin typeface="Consolas"/>
                <a:cs typeface="Consolas"/>
              </a:rPr>
              <a:t>backend</a:t>
            </a:r>
            <a:r>
              <a:rPr sz="1800" spc="-5" dirty="0">
                <a:latin typeface="Consolas"/>
                <a:cs typeface="Consolas"/>
              </a:rPr>
              <a:t>:</a:t>
            </a:r>
            <a:endParaRPr sz="1800" dirty="0">
              <a:latin typeface="Consolas"/>
              <a:cs typeface="Consolas"/>
            </a:endParaRPr>
          </a:p>
          <a:p>
            <a:pPr marL="322580">
              <a:lnSpc>
                <a:spcPct val="100000"/>
              </a:lnSpc>
              <a:spcBef>
                <a:spcPts val="350"/>
              </a:spcBef>
            </a:pPr>
            <a:r>
              <a:rPr sz="1800" spc="-5" dirty="0">
                <a:solidFill>
                  <a:srgbClr val="2E5496"/>
                </a:solidFill>
                <a:latin typeface="Consolas"/>
                <a:cs typeface="Consolas"/>
              </a:rPr>
              <a:t>serviceName</a:t>
            </a:r>
            <a:r>
              <a:rPr sz="1800" spc="-5" dirty="0">
                <a:latin typeface="Consolas"/>
                <a:cs typeface="Consolas"/>
              </a:rPr>
              <a:t>:</a:t>
            </a:r>
            <a:r>
              <a:rPr sz="1800" spc="-40" dirty="0">
                <a:latin typeface="Consolas"/>
                <a:cs typeface="Consolas"/>
              </a:rPr>
              <a:t> </a:t>
            </a:r>
            <a:r>
              <a:rPr sz="1800" spc="-5" dirty="0">
                <a:latin typeface="Consolas"/>
                <a:cs typeface="Consolas"/>
              </a:rPr>
              <a:t>nginx-demo</a:t>
            </a:r>
            <a:endParaRPr sz="1800" dirty="0">
              <a:latin typeface="Consolas"/>
              <a:cs typeface="Consolas"/>
            </a:endParaRPr>
          </a:p>
          <a:p>
            <a:pPr marL="322580">
              <a:lnSpc>
                <a:spcPct val="100000"/>
              </a:lnSpc>
              <a:spcBef>
                <a:spcPts val="360"/>
              </a:spcBef>
            </a:pPr>
            <a:r>
              <a:rPr sz="1800" spc="-5" dirty="0">
                <a:solidFill>
                  <a:srgbClr val="2E5496"/>
                </a:solidFill>
                <a:latin typeface="Consolas"/>
                <a:cs typeface="Consolas"/>
              </a:rPr>
              <a:t>servicePort</a:t>
            </a:r>
            <a:r>
              <a:rPr sz="1800" spc="-5" dirty="0">
                <a:latin typeface="Consolas"/>
                <a:cs typeface="Consolas"/>
              </a:rPr>
              <a:t>:</a:t>
            </a:r>
            <a:r>
              <a:rPr sz="1800" spc="-25" dirty="0">
                <a:latin typeface="Consolas"/>
                <a:cs typeface="Consolas"/>
              </a:rPr>
              <a:t> </a:t>
            </a:r>
            <a:r>
              <a:rPr sz="1800" dirty="0">
                <a:latin typeface="Consolas"/>
                <a:cs typeface="Consolas"/>
              </a:rPr>
              <a:t>80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DC577-D82D-4323-B9D5-4AC37516730C}"/>
              </a:ext>
            </a:extLst>
          </p:cNvPr>
          <p:cNvSpPr>
            <a:spLocks noGrp="1"/>
          </p:cNvSpPr>
          <p:nvPr>
            <p:ph type="title"/>
          </p:nvPr>
        </p:nvSpPr>
        <p:spPr>
          <a:xfrm>
            <a:off x="533400" y="381000"/>
            <a:ext cx="6426962" cy="615553"/>
          </a:xfrm>
        </p:spPr>
        <p:txBody>
          <a:bodyPr/>
          <a:lstStyle/>
          <a:p>
            <a:r>
              <a:rPr lang="en-GB" dirty="0"/>
              <a:t>Other Stuff</a:t>
            </a:r>
          </a:p>
        </p:txBody>
      </p:sp>
      <p:sp>
        <p:nvSpPr>
          <p:cNvPr id="4" name="TextBox 3">
            <a:extLst>
              <a:ext uri="{FF2B5EF4-FFF2-40B4-BE49-F238E27FC236}">
                <a16:creationId xmlns:a16="http://schemas.microsoft.com/office/drawing/2014/main" id="{955F53D9-3D7D-4DEE-B781-E41715EA0D8B}"/>
              </a:ext>
            </a:extLst>
          </p:cNvPr>
          <p:cNvSpPr txBox="1"/>
          <p:nvPr/>
        </p:nvSpPr>
        <p:spPr>
          <a:xfrm>
            <a:off x="381000" y="1120676"/>
            <a:ext cx="3581400" cy="2308324"/>
          </a:xfrm>
          <a:prstGeom prst="rect">
            <a:avLst/>
          </a:prstGeom>
          <a:noFill/>
        </p:spPr>
        <p:txBody>
          <a:bodyPr wrap="square" rtlCol="0">
            <a:spAutoFit/>
          </a:bodyPr>
          <a:lstStyle/>
          <a:p>
            <a:r>
              <a:rPr lang="en-GB" b="1" dirty="0"/>
              <a:t>Helm</a:t>
            </a:r>
            <a:r>
              <a:rPr lang="en-GB" dirty="0"/>
              <a:t> – The package manager for </a:t>
            </a:r>
            <a:r>
              <a:rPr lang="en-GB" dirty="0" err="1"/>
              <a:t>kubernetes</a:t>
            </a:r>
            <a:endParaRPr lang="en-GB" dirty="0"/>
          </a:p>
          <a:p>
            <a:endParaRPr lang="en-GB" dirty="0"/>
          </a:p>
          <a:p>
            <a:r>
              <a:rPr lang="en-GB" dirty="0"/>
              <a:t>Allows provisioning of pre-packaged solutions using a simple command: </a:t>
            </a:r>
          </a:p>
          <a:p>
            <a:endParaRPr lang="en-GB" dirty="0"/>
          </a:p>
          <a:p>
            <a:r>
              <a:rPr lang="en-GB" i="1" dirty="0"/>
              <a:t>helm install --name my-</a:t>
            </a:r>
            <a:r>
              <a:rPr lang="en-GB" i="1" dirty="0" err="1"/>
              <a:t>mysql</a:t>
            </a:r>
            <a:r>
              <a:rPr lang="en-GB" i="1" dirty="0"/>
              <a:t> stable/</a:t>
            </a:r>
            <a:r>
              <a:rPr lang="en-GB" i="1" dirty="0" err="1"/>
              <a:t>mysql</a:t>
            </a:r>
            <a:endParaRPr lang="en-GB" i="1" dirty="0"/>
          </a:p>
        </p:txBody>
      </p:sp>
      <p:pic>
        <p:nvPicPr>
          <p:cNvPr id="8" name="Picture 7">
            <a:extLst>
              <a:ext uri="{FF2B5EF4-FFF2-40B4-BE49-F238E27FC236}">
                <a16:creationId xmlns:a16="http://schemas.microsoft.com/office/drawing/2014/main" id="{1DFFBD9D-10F3-4BBF-8AE8-3C1CC20B4A81}"/>
              </a:ext>
            </a:extLst>
          </p:cNvPr>
          <p:cNvPicPr>
            <a:picLocks noChangeAspect="1"/>
          </p:cNvPicPr>
          <p:nvPr/>
        </p:nvPicPr>
        <p:blipFill>
          <a:blip r:embed="rId2"/>
          <a:stretch>
            <a:fillRect/>
          </a:stretch>
        </p:blipFill>
        <p:spPr>
          <a:xfrm>
            <a:off x="4953000" y="1600200"/>
            <a:ext cx="6426963" cy="5077082"/>
          </a:xfrm>
          <a:prstGeom prst="rect">
            <a:avLst/>
          </a:prstGeom>
        </p:spPr>
      </p:pic>
      <p:sp>
        <p:nvSpPr>
          <p:cNvPr id="9" name="TextBox 8">
            <a:extLst>
              <a:ext uri="{FF2B5EF4-FFF2-40B4-BE49-F238E27FC236}">
                <a16:creationId xmlns:a16="http://schemas.microsoft.com/office/drawing/2014/main" id="{72588E47-D80C-4004-920A-C1EAB69B427C}"/>
              </a:ext>
            </a:extLst>
          </p:cNvPr>
          <p:cNvSpPr txBox="1"/>
          <p:nvPr/>
        </p:nvSpPr>
        <p:spPr>
          <a:xfrm>
            <a:off x="381000" y="4343400"/>
            <a:ext cx="4114800" cy="1754326"/>
          </a:xfrm>
          <a:prstGeom prst="rect">
            <a:avLst/>
          </a:prstGeom>
          <a:noFill/>
        </p:spPr>
        <p:txBody>
          <a:bodyPr wrap="square" rtlCol="0">
            <a:spAutoFit/>
          </a:bodyPr>
          <a:lstStyle/>
          <a:p>
            <a:r>
              <a:rPr lang="en-GB" b="1" dirty="0"/>
              <a:t>Cloud Native Computing Foundation (CNCF)</a:t>
            </a:r>
          </a:p>
          <a:p>
            <a:endParaRPr lang="en-GB" dirty="0"/>
          </a:p>
          <a:p>
            <a:r>
              <a:rPr lang="en-GB" dirty="0"/>
              <a:t>Fosters a community and eco-system of cloud native tooling / solutions at which Kubernetes is the heart.</a:t>
            </a:r>
          </a:p>
        </p:txBody>
      </p:sp>
    </p:spTree>
    <p:extLst>
      <p:ext uri="{BB962C8B-B14F-4D97-AF65-F5344CB8AC3E}">
        <p14:creationId xmlns:p14="http://schemas.microsoft.com/office/powerpoint/2010/main" val="272754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D3024B-B489-4FAB-AAEA-FD7268D771AD}"/>
              </a:ext>
            </a:extLst>
          </p:cNvPr>
          <p:cNvSpPr txBox="1"/>
          <p:nvPr/>
        </p:nvSpPr>
        <p:spPr>
          <a:xfrm>
            <a:off x="1447800" y="2133600"/>
            <a:ext cx="10363200" cy="1938992"/>
          </a:xfrm>
          <a:prstGeom prst="rect">
            <a:avLst/>
          </a:prstGeom>
          <a:noFill/>
        </p:spPr>
        <p:txBody>
          <a:bodyPr wrap="square" rtlCol="0">
            <a:spAutoFit/>
          </a:bodyPr>
          <a:lstStyle/>
          <a:p>
            <a:r>
              <a:rPr lang="en-GB" sz="2000" dirty="0"/>
              <a:t>The name </a:t>
            </a:r>
            <a:r>
              <a:rPr lang="en-GB" sz="2000" b="1" dirty="0"/>
              <a:t>Kubernetes</a:t>
            </a:r>
            <a:r>
              <a:rPr lang="en-GB" sz="2000" dirty="0"/>
              <a:t> originates from Greek, meaning </a:t>
            </a:r>
            <a:r>
              <a:rPr lang="en-GB" sz="2000" i="1" dirty="0"/>
              <a:t>helmsman</a:t>
            </a:r>
            <a:r>
              <a:rPr lang="en-GB" sz="2000" dirty="0"/>
              <a:t> or </a:t>
            </a:r>
            <a:r>
              <a:rPr lang="en-GB" sz="2000" i="1" dirty="0"/>
              <a:t>pilot</a:t>
            </a:r>
            <a:r>
              <a:rPr lang="en-GB" sz="2000" dirty="0"/>
              <a:t>, and is the root of </a:t>
            </a:r>
            <a:r>
              <a:rPr lang="en-GB" sz="2000" i="1" dirty="0"/>
              <a:t>governor</a:t>
            </a:r>
            <a:r>
              <a:rPr lang="en-GB" sz="2000" dirty="0"/>
              <a:t> and </a:t>
            </a:r>
            <a:r>
              <a:rPr lang="en-GB" sz="2000" dirty="0">
                <a:hlinkClick r:id="rId2"/>
              </a:rPr>
              <a:t>cybernetic</a:t>
            </a:r>
            <a:r>
              <a:rPr lang="en-GB" sz="2000" dirty="0"/>
              <a:t>. </a:t>
            </a:r>
          </a:p>
          <a:p>
            <a:endParaRPr lang="en-GB" sz="2000" i="1" dirty="0"/>
          </a:p>
          <a:p>
            <a:endParaRPr lang="en-GB" sz="2000" i="1" dirty="0"/>
          </a:p>
          <a:p>
            <a:r>
              <a:rPr lang="en-GB" sz="2000" i="1" dirty="0"/>
              <a:t>Kubernetes is often just referred to as k8s which</a:t>
            </a:r>
            <a:r>
              <a:rPr lang="en-GB" sz="2000" dirty="0"/>
              <a:t> is an abbreviation derived by replacing the 8 letters “</a:t>
            </a:r>
            <a:r>
              <a:rPr lang="en-GB" sz="2000" dirty="0" err="1"/>
              <a:t>ubernete</a:t>
            </a:r>
            <a:r>
              <a:rPr lang="en-GB" sz="2000" dirty="0"/>
              <a:t>” with “8” because, well why the hell not?</a:t>
            </a:r>
          </a:p>
        </p:txBody>
      </p:sp>
    </p:spTree>
    <p:extLst>
      <p:ext uri="{BB962C8B-B14F-4D97-AF65-F5344CB8AC3E}">
        <p14:creationId xmlns:p14="http://schemas.microsoft.com/office/powerpoint/2010/main" val="22871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6060-077C-41B8-870F-F190CCC86B40}"/>
              </a:ext>
            </a:extLst>
          </p:cNvPr>
          <p:cNvSpPr>
            <a:spLocks noGrp="1"/>
          </p:cNvSpPr>
          <p:nvPr>
            <p:ph type="title"/>
          </p:nvPr>
        </p:nvSpPr>
        <p:spPr>
          <a:xfrm>
            <a:off x="381000" y="762000"/>
            <a:ext cx="6426962" cy="615553"/>
          </a:xfrm>
        </p:spPr>
        <p:txBody>
          <a:bodyPr/>
          <a:lstStyle/>
          <a:p>
            <a:r>
              <a:rPr lang="en-GB" dirty="0"/>
              <a:t>So first, Why containers?</a:t>
            </a:r>
          </a:p>
        </p:txBody>
      </p:sp>
      <p:pic>
        <p:nvPicPr>
          <p:cNvPr id="7" name="Graphic 6">
            <a:extLst>
              <a:ext uri="{FF2B5EF4-FFF2-40B4-BE49-F238E27FC236}">
                <a16:creationId xmlns:a16="http://schemas.microsoft.com/office/drawing/2014/main" id="{078DF44E-B90D-4296-9654-982DE2D65B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1676400"/>
            <a:ext cx="6419850" cy="4905375"/>
          </a:xfrm>
          <a:prstGeom prst="rect">
            <a:avLst/>
          </a:prstGeom>
        </p:spPr>
      </p:pic>
      <p:sp>
        <p:nvSpPr>
          <p:cNvPr id="8" name="Rectangle 7">
            <a:extLst>
              <a:ext uri="{FF2B5EF4-FFF2-40B4-BE49-F238E27FC236}">
                <a16:creationId xmlns:a16="http://schemas.microsoft.com/office/drawing/2014/main" id="{60A06FCE-11E7-4D06-8C4B-B24C990FF2D5}"/>
              </a:ext>
            </a:extLst>
          </p:cNvPr>
          <p:cNvSpPr/>
          <p:nvPr/>
        </p:nvSpPr>
        <p:spPr>
          <a:xfrm>
            <a:off x="7162800" y="2020470"/>
            <a:ext cx="4800600" cy="4708981"/>
          </a:xfrm>
          <a:prstGeom prst="rect">
            <a:avLst/>
          </a:prstGeom>
        </p:spPr>
        <p:txBody>
          <a:bodyPr wrap="square">
            <a:spAutoFit/>
          </a:bodyPr>
          <a:lstStyle/>
          <a:p>
            <a:r>
              <a:rPr lang="en-GB" sz="1400" b="1" dirty="0">
                <a:solidFill>
                  <a:srgbClr val="000000"/>
                </a:solidFill>
                <a:latin typeface="Roboto"/>
              </a:rPr>
              <a:t>The obligatory</a:t>
            </a:r>
            <a:r>
              <a:rPr lang="en-GB" sz="1400" b="1" i="0" dirty="0">
                <a:solidFill>
                  <a:srgbClr val="000000"/>
                </a:solidFill>
                <a:effectLst/>
                <a:latin typeface="Roboto"/>
              </a:rPr>
              <a:t> BIG list of benefits:</a:t>
            </a:r>
          </a:p>
          <a:p>
            <a:pPr>
              <a:buFont typeface="Arial" panose="020B0604020202020204" pitchFamily="34" charset="0"/>
              <a:buChar char="•"/>
            </a:pPr>
            <a:r>
              <a:rPr lang="en-GB" sz="1200" b="1" i="0" dirty="0">
                <a:solidFill>
                  <a:srgbClr val="000000"/>
                </a:solidFill>
                <a:effectLst/>
                <a:latin typeface="Roboto"/>
              </a:rPr>
              <a:t> Agile application creation and deployment</a:t>
            </a:r>
            <a:r>
              <a:rPr lang="en-GB" sz="1200" b="0" i="0" dirty="0">
                <a:solidFill>
                  <a:srgbClr val="000000"/>
                </a:solidFill>
                <a:effectLst/>
                <a:latin typeface="Roboto"/>
              </a:rPr>
              <a:t>: Increased ease and efficiency of container image creation compared to VM image use.</a:t>
            </a:r>
          </a:p>
          <a:p>
            <a:pPr>
              <a:buFont typeface="Arial" panose="020B0604020202020204" pitchFamily="34" charset="0"/>
              <a:buChar char="•"/>
            </a:pPr>
            <a:r>
              <a:rPr lang="en-GB" sz="1200" b="1" i="0" dirty="0">
                <a:solidFill>
                  <a:srgbClr val="000000"/>
                </a:solidFill>
                <a:effectLst/>
                <a:latin typeface="Roboto"/>
              </a:rPr>
              <a:t> Continuous development, integration, and deployment</a:t>
            </a:r>
            <a:r>
              <a:rPr lang="en-GB" sz="1200" b="0" i="0" dirty="0">
                <a:solidFill>
                  <a:srgbClr val="000000"/>
                </a:solidFill>
                <a:effectLst/>
                <a:latin typeface="Roboto"/>
              </a:rPr>
              <a:t>: Provides for reliable and frequent container image build and deployment with quick and easy rollbacks (due to image immutability).</a:t>
            </a:r>
          </a:p>
          <a:p>
            <a:pPr>
              <a:buFont typeface="Arial" panose="020B0604020202020204" pitchFamily="34" charset="0"/>
              <a:buChar char="•"/>
            </a:pPr>
            <a:r>
              <a:rPr lang="en-GB" sz="1200" b="1" i="0" dirty="0">
                <a:solidFill>
                  <a:srgbClr val="000000"/>
                </a:solidFill>
                <a:effectLst/>
                <a:latin typeface="Roboto"/>
              </a:rPr>
              <a:t> Dev and Ops separation of concerns</a:t>
            </a:r>
            <a:r>
              <a:rPr lang="en-GB" sz="1200" b="0" i="0" dirty="0">
                <a:solidFill>
                  <a:srgbClr val="000000"/>
                </a:solidFill>
                <a:effectLst/>
                <a:latin typeface="Roboto"/>
              </a:rPr>
              <a:t>: Create application container images at build/release time rather than deployment time, thereby decoupling applications from infrastructure.</a:t>
            </a:r>
          </a:p>
          <a:p>
            <a:pPr>
              <a:buFont typeface="Arial" panose="020B0604020202020204" pitchFamily="34" charset="0"/>
              <a:buChar char="•"/>
            </a:pPr>
            <a:r>
              <a:rPr lang="en-GB" sz="1200" b="1" i="0" dirty="0">
                <a:solidFill>
                  <a:srgbClr val="000000"/>
                </a:solidFill>
                <a:effectLst/>
                <a:latin typeface="Roboto"/>
              </a:rPr>
              <a:t> Observability</a:t>
            </a:r>
            <a:r>
              <a:rPr lang="en-GB" sz="1200" b="0" i="0" dirty="0">
                <a:solidFill>
                  <a:srgbClr val="000000"/>
                </a:solidFill>
                <a:effectLst/>
                <a:latin typeface="Roboto"/>
              </a:rPr>
              <a:t> Not only surfaces OS-level information and metrics, but also application health and other signals.</a:t>
            </a:r>
          </a:p>
          <a:p>
            <a:pPr>
              <a:buFont typeface="Arial" panose="020B0604020202020204" pitchFamily="34" charset="0"/>
              <a:buChar char="•"/>
            </a:pPr>
            <a:r>
              <a:rPr lang="en-GB" sz="1200" b="1" i="0" dirty="0">
                <a:solidFill>
                  <a:srgbClr val="000000"/>
                </a:solidFill>
                <a:effectLst/>
                <a:latin typeface="Roboto"/>
              </a:rPr>
              <a:t> Environmental consistency across development, testing, and production</a:t>
            </a:r>
            <a:r>
              <a:rPr lang="en-GB" sz="1200" b="0" i="0" dirty="0">
                <a:solidFill>
                  <a:srgbClr val="000000"/>
                </a:solidFill>
                <a:effectLst/>
                <a:latin typeface="Roboto"/>
              </a:rPr>
              <a:t>: Runs the same on a laptop as it does in the cloud.</a:t>
            </a:r>
          </a:p>
          <a:p>
            <a:pPr>
              <a:buFont typeface="Arial" panose="020B0604020202020204" pitchFamily="34" charset="0"/>
              <a:buChar char="•"/>
            </a:pPr>
            <a:r>
              <a:rPr lang="en-GB" sz="1200" b="1" i="0" dirty="0">
                <a:solidFill>
                  <a:srgbClr val="000000"/>
                </a:solidFill>
                <a:effectLst/>
                <a:latin typeface="Roboto"/>
              </a:rPr>
              <a:t> Cloud and OS distribution portability</a:t>
            </a:r>
            <a:r>
              <a:rPr lang="en-GB" sz="1200" b="0" i="0" dirty="0">
                <a:solidFill>
                  <a:srgbClr val="000000"/>
                </a:solidFill>
                <a:effectLst/>
                <a:latin typeface="Roboto"/>
              </a:rPr>
              <a:t>: Runs on Ubuntu, RHEL, CoreOS, on-prem, Google Kubernetes Engine, and anywhere else.</a:t>
            </a:r>
          </a:p>
          <a:p>
            <a:pPr>
              <a:buFont typeface="Arial" panose="020B0604020202020204" pitchFamily="34" charset="0"/>
              <a:buChar char="•"/>
            </a:pPr>
            <a:r>
              <a:rPr lang="en-GB" sz="1200" b="1" i="0" dirty="0">
                <a:solidFill>
                  <a:srgbClr val="000000"/>
                </a:solidFill>
                <a:effectLst/>
                <a:latin typeface="Roboto"/>
              </a:rPr>
              <a:t> Application-centric management</a:t>
            </a:r>
            <a:r>
              <a:rPr lang="en-GB" sz="1200" b="0" i="0" dirty="0">
                <a:solidFill>
                  <a:srgbClr val="000000"/>
                </a:solidFill>
                <a:effectLst/>
                <a:latin typeface="Roboto"/>
              </a:rPr>
              <a:t>: Raises the level of abstraction from running an OS on virtual hardware to running an application on an OS using logical resources.</a:t>
            </a:r>
          </a:p>
          <a:p>
            <a:pPr>
              <a:buFont typeface="Arial" panose="020B0604020202020204" pitchFamily="34" charset="0"/>
              <a:buChar char="•"/>
            </a:pPr>
            <a:r>
              <a:rPr lang="en-GB" sz="1200" b="1" i="0" dirty="0">
                <a:solidFill>
                  <a:srgbClr val="000000"/>
                </a:solidFill>
                <a:effectLst/>
                <a:latin typeface="Roboto"/>
              </a:rPr>
              <a:t> Loosely coupled, distributed, elastic, liberated </a:t>
            </a:r>
            <a:r>
              <a:rPr lang="en-GB" sz="1200" b="1" i="0" u="none" strike="noStrike" dirty="0">
                <a:solidFill>
                  <a:srgbClr val="000000"/>
                </a:solidFill>
                <a:effectLst/>
                <a:latin typeface="Roboto"/>
                <a:hlinkClick r:id="rId4"/>
              </a:rPr>
              <a:t>micro-services</a:t>
            </a:r>
            <a:r>
              <a:rPr lang="en-GB" sz="1200" b="0" i="0" dirty="0">
                <a:solidFill>
                  <a:srgbClr val="000000"/>
                </a:solidFill>
                <a:effectLst/>
                <a:latin typeface="Roboto"/>
              </a:rPr>
              <a:t>: Applications are broken into smaller, independent pieces and can be deployed and managed dynamically – not a monolithic stack running on one big single-purpose machine.</a:t>
            </a:r>
          </a:p>
          <a:p>
            <a:pPr>
              <a:buFont typeface="Arial" panose="020B0604020202020204" pitchFamily="34" charset="0"/>
              <a:buChar char="•"/>
            </a:pPr>
            <a:r>
              <a:rPr lang="en-GB" sz="1200" b="1" i="0" dirty="0">
                <a:solidFill>
                  <a:srgbClr val="000000"/>
                </a:solidFill>
                <a:effectLst/>
                <a:latin typeface="Roboto"/>
              </a:rPr>
              <a:t>Resource isolation</a:t>
            </a:r>
            <a:r>
              <a:rPr lang="en-GB" sz="1200" b="0" i="0" dirty="0">
                <a:solidFill>
                  <a:srgbClr val="000000"/>
                </a:solidFill>
                <a:effectLst/>
                <a:latin typeface="Roboto"/>
              </a:rPr>
              <a:t>: Predictable application performance.</a:t>
            </a:r>
          </a:p>
          <a:p>
            <a:pPr>
              <a:buFont typeface="Arial" panose="020B0604020202020204" pitchFamily="34" charset="0"/>
              <a:buChar char="•"/>
            </a:pPr>
            <a:r>
              <a:rPr lang="en-GB" sz="1200" b="1" i="0" dirty="0">
                <a:solidFill>
                  <a:srgbClr val="000000"/>
                </a:solidFill>
                <a:effectLst/>
                <a:latin typeface="Roboto"/>
              </a:rPr>
              <a:t>Resource utilization</a:t>
            </a:r>
            <a:r>
              <a:rPr lang="en-GB" sz="1200" b="0" i="0" dirty="0">
                <a:solidFill>
                  <a:srgbClr val="000000"/>
                </a:solidFill>
                <a:effectLst/>
                <a:latin typeface="Roboto"/>
              </a:rPr>
              <a:t>: High efficiency and density.</a:t>
            </a:r>
          </a:p>
        </p:txBody>
      </p:sp>
    </p:spTree>
    <p:extLst>
      <p:ext uri="{BB962C8B-B14F-4D97-AF65-F5344CB8AC3E}">
        <p14:creationId xmlns:p14="http://schemas.microsoft.com/office/powerpoint/2010/main" val="361499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6060-077C-41B8-870F-F190CCC86B40}"/>
              </a:ext>
            </a:extLst>
          </p:cNvPr>
          <p:cNvSpPr>
            <a:spLocks noGrp="1"/>
          </p:cNvSpPr>
          <p:nvPr>
            <p:ph type="title"/>
          </p:nvPr>
        </p:nvSpPr>
        <p:spPr>
          <a:xfrm>
            <a:off x="381000" y="762000"/>
            <a:ext cx="6426962" cy="615553"/>
          </a:xfrm>
        </p:spPr>
        <p:txBody>
          <a:bodyPr/>
          <a:lstStyle/>
          <a:p>
            <a:r>
              <a:rPr lang="en-GB" dirty="0"/>
              <a:t>Why do I want it?</a:t>
            </a:r>
          </a:p>
        </p:txBody>
      </p:sp>
      <p:sp>
        <p:nvSpPr>
          <p:cNvPr id="4" name="TextBox 3">
            <a:extLst>
              <a:ext uri="{FF2B5EF4-FFF2-40B4-BE49-F238E27FC236}">
                <a16:creationId xmlns:a16="http://schemas.microsoft.com/office/drawing/2014/main" id="{E1079855-2DAB-4D9C-B22F-86A486E4AC9C}"/>
              </a:ext>
            </a:extLst>
          </p:cNvPr>
          <p:cNvSpPr txBox="1"/>
          <p:nvPr/>
        </p:nvSpPr>
        <p:spPr>
          <a:xfrm>
            <a:off x="457200" y="1752600"/>
            <a:ext cx="11125200" cy="3139321"/>
          </a:xfrm>
          <a:prstGeom prst="rect">
            <a:avLst/>
          </a:prstGeom>
          <a:noFill/>
        </p:spPr>
        <p:txBody>
          <a:bodyPr wrap="square" rtlCol="0">
            <a:spAutoFit/>
          </a:bodyPr>
          <a:lstStyle/>
          <a:p>
            <a:r>
              <a:rPr lang="en-GB" dirty="0"/>
              <a:t>Kubernetes has a number of features. It can be thought of as:</a:t>
            </a:r>
          </a:p>
          <a:p>
            <a:pPr marL="285750" indent="-285750">
              <a:buFont typeface="Arial" panose="020B0604020202020204" pitchFamily="34" charset="0"/>
              <a:buChar char="•"/>
            </a:pPr>
            <a:r>
              <a:rPr lang="en-GB" dirty="0"/>
              <a:t>a container platform</a:t>
            </a:r>
          </a:p>
          <a:p>
            <a:pPr marL="285750" indent="-285750">
              <a:buFont typeface="Arial" panose="020B0604020202020204" pitchFamily="34" charset="0"/>
              <a:buChar char="•"/>
            </a:pPr>
            <a:r>
              <a:rPr lang="en-GB" dirty="0"/>
              <a:t>a microservices platform</a:t>
            </a:r>
          </a:p>
          <a:p>
            <a:pPr marL="285750" indent="-285750">
              <a:buFont typeface="Arial" panose="020B0604020202020204" pitchFamily="34" charset="0"/>
              <a:buChar char="•"/>
            </a:pPr>
            <a:r>
              <a:rPr lang="en-GB" dirty="0"/>
              <a:t>a portable cloud platform and a lot more.</a:t>
            </a:r>
          </a:p>
          <a:p>
            <a:endParaRPr lang="en-GB" dirty="0"/>
          </a:p>
          <a:p>
            <a:r>
              <a:rPr lang="en-GB" dirty="0"/>
              <a:t>Kubernetes provides a </a:t>
            </a:r>
            <a:r>
              <a:rPr lang="en-GB" b="1" dirty="0"/>
              <a:t>container-centric</a:t>
            </a:r>
            <a:r>
              <a:rPr lang="en-GB" dirty="0"/>
              <a:t> management environment. It orchestrates computing, networking, and storage infrastructure on behalf of user workloads. </a:t>
            </a:r>
          </a:p>
          <a:p>
            <a:endParaRPr lang="en-GB" dirty="0"/>
          </a:p>
          <a:p>
            <a:r>
              <a:rPr lang="en-GB" dirty="0"/>
              <a:t>This provides much of the simplicity of Platform as a Service (PaaS) with the flexibility of Infrastructure as a Service (IaaS), and enables portability across infrastructure providers</a:t>
            </a:r>
          </a:p>
          <a:p>
            <a:endParaRPr lang="en-GB" dirty="0"/>
          </a:p>
        </p:txBody>
      </p:sp>
    </p:spTree>
    <p:extLst>
      <p:ext uri="{BB962C8B-B14F-4D97-AF65-F5344CB8AC3E}">
        <p14:creationId xmlns:p14="http://schemas.microsoft.com/office/powerpoint/2010/main" val="297643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6107430"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What </a:t>
            </a:r>
            <a:r>
              <a:rPr sz="4400" b="0" dirty="0">
                <a:latin typeface="Calibri Light"/>
                <a:cs typeface="Calibri Light"/>
              </a:rPr>
              <a:t>does </a:t>
            </a:r>
            <a:r>
              <a:rPr sz="4400" b="0" spc="-15" dirty="0">
                <a:latin typeface="Calibri Light"/>
                <a:cs typeface="Calibri Light"/>
              </a:rPr>
              <a:t>Kubernetes</a:t>
            </a:r>
            <a:r>
              <a:rPr sz="4400" b="0" spc="-65" dirty="0">
                <a:latin typeface="Calibri Light"/>
                <a:cs typeface="Calibri Light"/>
              </a:rPr>
              <a:t> </a:t>
            </a:r>
            <a:r>
              <a:rPr sz="4400" b="0" dirty="0">
                <a:latin typeface="Calibri Light"/>
                <a:cs typeface="Calibri Light"/>
              </a:rPr>
              <a:t>do?</a:t>
            </a:r>
            <a:endParaRPr sz="4400">
              <a:latin typeface="Calibri Light"/>
              <a:cs typeface="Calibri Light"/>
            </a:endParaRPr>
          </a:p>
        </p:txBody>
      </p:sp>
      <p:sp>
        <p:nvSpPr>
          <p:cNvPr id="3" name="object 3"/>
          <p:cNvSpPr txBox="1"/>
          <p:nvPr/>
        </p:nvSpPr>
        <p:spPr>
          <a:xfrm>
            <a:off x="916939" y="1718208"/>
            <a:ext cx="9068435" cy="5153334"/>
          </a:xfrm>
          <a:prstGeom prst="rect">
            <a:avLst/>
          </a:prstGeom>
        </p:spPr>
        <p:txBody>
          <a:bodyPr vert="horz" wrap="square" lIns="0" tIns="53975" rIns="0" bIns="0" rtlCol="0">
            <a:spAutoFit/>
          </a:bodyPr>
          <a:lstStyle/>
          <a:p>
            <a:pPr marL="241300" indent="-228600">
              <a:lnSpc>
                <a:spcPct val="100000"/>
              </a:lnSpc>
              <a:spcBef>
                <a:spcPts val="425"/>
              </a:spcBef>
              <a:buFont typeface="Arial"/>
              <a:buChar char="•"/>
              <a:tabLst>
                <a:tab pos="241935" algn="l"/>
              </a:tabLst>
            </a:pPr>
            <a:r>
              <a:rPr sz="2800" spc="-15" dirty="0">
                <a:latin typeface="Calibri"/>
                <a:cs typeface="Calibri"/>
              </a:rPr>
              <a:t>Provide </a:t>
            </a:r>
            <a:r>
              <a:rPr sz="2800" spc="-5" dirty="0">
                <a:latin typeface="Calibri"/>
                <a:cs typeface="Calibri"/>
              </a:rPr>
              <a:t>a </a:t>
            </a:r>
            <a:r>
              <a:rPr sz="2800" spc="-10" dirty="0">
                <a:latin typeface="Calibri"/>
                <a:cs typeface="Calibri"/>
              </a:rPr>
              <a:t>runtime </a:t>
            </a:r>
            <a:r>
              <a:rPr sz="2800" spc="-20" dirty="0">
                <a:latin typeface="Calibri"/>
                <a:cs typeface="Calibri"/>
              </a:rPr>
              <a:t>environment </a:t>
            </a:r>
            <a:r>
              <a:rPr sz="2800" spc="-25" dirty="0">
                <a:latin typeface="Calibri"/>
                <a:cs typeface="Calibri"/>
              </a:rPr>
              <a:t>for </a:t>
            </a:r>
            <a:r>
              <a:rPr sz="2800" spc="-20" dirty="0">
                <a:latin typeface="Calibri"/>
                <a:cs typeface="Calibri"/>
              </a:rPr>
              <a:t>Docker</a:t>
            </a:r>
            <a:r>
              <a:rPr lang="en-GB" sz="2800" spc="-20" dirty="0">
                <a:cs typeface="Calibri"/>
              </a:rPr>
              <a:t> (&gt; 1.14 </a:t>
            </a:r>
            <a:r>
              <a:rPr lang="en-GB" sz="2800" spc="-20" dirty="0" err="1">
                <a:cs typeface="Calibri"/>
              </a:rPr>
              <a:t>containerd</a:t>
            </a:r>
            <a:r>
              <a:rPr lang="en-GB" sz="2800" spc="-20" dirty="0">
                <a:cs typeface="Calibri"/>
              </a:rPr>
              <a:t>)</a:t>
            </a:r>
            <a:r>
              <a:rPr sz="2800" spc="145" dirty="0">
                <a:latin typeface="Calibri"/>
                <a:cs typeface="Calibri"/>
              </a:rPr>
              <a:t> </a:t>
            </a:r>
            <a:r>
              <a:rPr sz="2800" spc="-20" dirty="0">
                <a:latin typeface="Calibri"/>
                <a:cs typeface="Calibri"/>
              </a:rPr>
              <a:t>containers</a:t>
            </a:r>
            <a:endParaRPr lang="en-GB" sz="2800" spc="-20" dirty="0">
              <a:latin typeface="Calibri"/>
              <a:cs typeface="Calibri"/>
            </a:endParaRPr>
          </a:p>
          <a:p>
            <a:pPr marL="241300" indent="-228600">
              <a:lnSpc>
                <a:spcPct val="100000"/>
              </a:lnSpc>
              <a:spcBef>
                <a:spcPts val="425"/>
              </a:spcBef>
              <a:buFont typeface="Arial"/>
              <a:buChar char="•"/>
              <a:tabLst>
                <a:tab pos="241935" algn="l"/>
              </a:tabLst>
            </a:pPr>
            <a:r>
              <a:rPr lang="en-GB" sz="2800" spc="-20" dirty="0">
                <a:latin typeface="Calibri"/>
                <a:cs typeface="Calibri"/>
              </a:rPr>
              <a:t>Schedules containers – i.e. finds the best place to run them</a:t>
            </a:r>
            <a:endParaRPr sz="2800" dirty="0">
              <a:latin typeface="Calibri"/>
              <a:cs typeface="Calibri"/>
            </a:endParaRPr>
          </a:p>
          <a:p>
            <a:pPr marL="241300" indent="-228600">
              <a:lnSpc>
                <a:spcPct val="100000"/>
              </a:lnSpc>
              <a:spcBef>
                <a:spcPts val="320"/>
              </a:spcBef>
              <a:buFont typeface="Arial"/>
              <a:buChar char="•"/>
              <a:tabLst>
                <a:tab pos="241935" algn="l"/>
              </a:tabLst>
            </a:pPr>
            <a:r>
              <a:rPr sz="2800" spc="-10" dirty="0">
                <a:latin typeface="Calibri"/>
                <a:cs typeface="Calibri"/>
              </a:rPr>
              <a:t>Scale </a:t>
            </a:r>
            <a:r>
              <a:rPr sz="2800" spc="-5" dirty="0">
                <a:latin typeface="Calibri"/>
                <a:cs typeface="Calibri"/>
              </a:rPr>
              <a:t>and load </a:t>
            </a:r>
            <a:r>
              <a:rPr sz="2800" spc="-10" dirty="0">
                <a:latin typeface="Calibri"/>
                <a:cs typeface="Calibri"/>
              </a:rPr>
              <a:t>balance </a:t>
            </a:r>
            <a:r>
              <a:rPr sz="2800" spc="-20" dirty="0">
                <a:latin typeface="Calibri"/>
                <a:cs typeface="Calibri"/>
              </a:rPr>
              <a:t>containers</a:t>
            </a:r>
            <a:endParaRPr sz="2800" dirty="0">
              <a:latin typeface="Calibri"/>
              <a:cs typeface="Calibri"/>
            </a:endParaRPr>
          </a:p>
          <a:p>
            <a:pPr marL="241300" indent="-228600">
              <a:lnSpc>
                <a:spcPct val="100000"/>
              </a:lnSpc>
              <a:spcBef>
                <a:spcPts val="340"/>
              </a:spcBef>
              <a:buFont typeface="Arial"/>
              <a:buChar char="•"/>
              <a:tabLst>
                <a:tab pos="241935" algn="l"/>
              </a:tabLst>
            </a:pPr>
            <a:r>
              <a:rPr sz="2800" spc="-20" dirty="0">
                <a:latin typeface="Calibri"/>
                <a:cs typeface="Calibri"/>
              </a:rPr>
              <a:t>Abstract </a:t>
            </a:r>
            <a:r>
              <a:rPr sz="2800" spc="-30" dirty="0">
                <a:latin typeface="Calibri"/>
                <a:cs typeface="Calibri"/>
              </a:rPr>
              <a:t>away </a:t>
            </a:r>
            <a:r>
              <a:rPr sz="2800" spc="-5" dirty="0">
                <a:latin typeface="Calibri"/>
                <a:cs typeface="Calibri"/>
              </a:rPr>
              <a:t>the </a:t>
            </a:r>
            <a:r>
              <a:rPr sz="2800" spc="-15" dirty="0">
                <a:latin typeface="Calibri"/>
                <a:cs typeface="Calibri"/>
              </a:rPr>
              <a:t>infrastructure </a:t>
            </a:r>
            <a:r>
              <a:rPr sz="2800" spc="-20" dirty="0">
                <a:latin typeface="Calibri"/>
                <a:cs typeface="Calibri"/>
              </a:rPr>
              <a:t>containers </a:t>
            </a:r>
            <a:r>
              <a:rPr sz="2800" spc="-5" dirty="0">
                <a:latin typeface="Calibri"/>
                <a:cs typeface="Calibri"/>
              </a:rPr>
              <a:t>run</a:t>
            </a:r>
            <a:r>
              <a:rPr sz="2800" spc="185" dirty="0">
                <a:latin typeface="Calibri"/>
                <a:cs typeface="Calibri"/>
              </a:rPr>
              <a:t> </a:t>
            </a:r>
            <a:r>
              <a:rPr sz="2800" spc="-10" dirty="0">
                <a:latin typeface="Calibri"/>
                <a:cs typeface="Calibri"/>
              </a:rPr>
              <a:t>on</a:t>
            </a:r>
            <a:endParaRPr sz="2800" dirty="0">
              <a:latin typeface="Calibri"/>
              <a:cs typeface="Calibri"/>
            </a:endParaRPr>
          </a:p>
          <a:p>
            <a:pPr marL="241300" indent="-228600">
              <a:lnSpc>
                <a:spcPct val="100000"/>
              </a:lnSpc>
              <a:spcBef>
                <a:spcPts val="325"/>
              </a:spcBef>
              <a:buFont typeface="Arial"/>
              <a:buChar char="•"/>
              <a:tabLst>
                <a:tab pos="241935" algn="l"/>
              </a:tabLst>
            </a:pPr>
            <a:r>
              <a:rPr sz="2800" spc="-10" dirty="0">
                <a:latin typeface="Calibri"/>
                <a:cs typeface="Calibri"/>
              </a:rPr>
              <a:t>Monitor</a:t>
            </a:r>
            <a:r>
              <a:rPr lang="en-GB" sz="2800" spc="-10" dirty="0">
                <a:latin typeface="Calibri"/>
                <a:cs typeface="Calibri"/>
              </a:rPr>
              <a:t> </a:t>
            </a:r>
            <a:r>
              <a:rPr sz="2800" spc="-10" dirty="0">
                <a:latin typeface="Calibri"/>
                <a:cs typeface="Calibri"/>
              </a:rPr>
              <a:t>/</a:t>
            </a:r>
            <a:r>
              <a:rPr lang="en-GB" sz="2800" spc="-10" dirty="0">
                <a:latin typeface="Calibri"/>
                <a:cs typeface="Calibri"/>
              </a:rPr>
              <a:t> </a:t>
            </a:r>
            <a:r>
              <a:rPr sz="2800" spc="-10" dirty="0">
                <a:latin typeface="Calibri"/>
                <a:cs typeface="Calibri"/>
              </a:rPr>
              <a:t>health </a:t>
            </a:r>
            <a:r>
              <a:rPr sz="2800" spc="-5" dirty="0">
                <a:latin typeface="Calibri"/>
                <a:cs typeface="Calibri"/>
              </a:rPr>
              <a:t>check</a:t>
            </a:r>
            <a:r>
              <a:rPr sz="2800" spc="55" dirty="0">
                <a:latin typeface="Calibri"/>
                <a:cs typeface="Calibri"/>
              </a:rPr>
              <a:t> </a:t>
            </a:r>
            <a:r>
              <a:rPr sz="2800" spc="-20" dirty="0">
                <a:latin typeface="Calibri"/>
                <a:cs typeface="Calibri"/>
              </a:rPr>
              <a:t>containers</a:t>
            </a:r>
            <a:endParaRPr sz="2800" dirty="0">
              <a:latin typeface="Calibri"/>
              <a:cs typeface="Calibri"/>
            </a:endParaRPr>
          </a:p>
          <a:p>
            <a:pPr marL="241300" indent="-228600">
              <a:lnSpc>
                <a:spcPct val="100000"/>
              </a:lnSpc>
              <a:spcBef>
                <a:spcPts val="325"/>
              </a:spcBef>
              <a:buFont typeface="Arial"/>
              <a:buChar char="•"/>
              <a:tabLst>
                <a:tab pos="241935" algn="l"/>
              </a:tabLst>
            </a:pPr>
            <a:r>
              <a:rPr sz="2800" spc="-20" dirty="0">
                <a:latin typeface="Calibri"/>
                <a:cs typeface="Calibri"/>
              </a:rPr>
              <a:t>Declarative </a:t>
            </a:r>
            <a:r>
              <a:rPr sz="2800" spc="-10" dirty="0">
                <a:latin typeface="Calibri"/>
                <a:cs typeface="Calibri"/>
              </a:rPr>
              <a:t>definition </a:t>
            </a:r>
            <a:r>
              <a:rPr sz="2800" spc="-25" dirty="0">
                <a:latin typeface="Calibri"/>
                <a:cs typeface="Calibri"/>
              </a:rPr>
              <a:t>for </a:t>
            </a:r>
            <a:r>
              <a:rPr sz="2800" spc="-10" dirty="0">
                <a:latin typeface="Calibri"/>
                <a:cs typeface="Calibri"/>
              </a:rPr>
              <a:t>running</a:t>
            </a:r>
            <a:r>
              <a:rPr sz="2800" spc="110" dirty="0">
                <a:latin typeface="Calibri"/>
                <a:cs typeface="Calibri"/>
              </a:rPr>
              <a:t> </a:t>
            </a:r>
            <a:r>
              <a:rPr sz="2800" spc="-20" dirty="0">
                <a:latin typeface="Calibri"/>
                <a:cs typeface="Calibri"/>
              </a:rPr>
              <a:t>containers</a:t>
            </a:r>
            <a:endParaRPr sz="2800" dirty="0">
              <a:latin typeface="Calibri"/>
              <a:cs typeface="Calibri"/>
            </a:endParaRPr>
          </a:p>
          <a:p>
            <a:pPr marL="241300" indent="-228600">
              <a:lnSpc>
                <a:spcPct val="100000"/>
              </a:lnSpc>
              <a:spcBef>
                <a:spcPts val="335"/>
              </a:spcBef>
              <a:buFont typeface="Arial"/>
              <a:buChar char="•"/>
              <a:tabLst>
                <a:tab pos="241935" algn="l"/>
              </a:tabLst>
            </a:pPr>
            <a:r>
              <a:rPr sz="2800" spc="-15" dirty="0">
                <a:latin typeface="Calibri"/>
                <a:cs typeface="Calibri"/>
              </a:rPr>
              <a:t>Update </a:t>
            </a:r>
            <a:r>
              <a:rPr sz="2800" spc="-20" dirty="0">
                <a:latin typeface="Calibri"/>
                <a:cs typeface="Calibri"/>
              </a:rPr>
              <a:t>containers </a:t>
            </a:r>
            <a:r>
              <a:rPr sz="2800" spc="-5" dirty="0">
                <a:latin typeface="Calibri"/>
                <a:cs typeface="Calibri"/>
              </a:rPr>
              <a:t>(also </a:t>
            </a:r>
            <a:r>
              <a:rPr sz="2800" spc="-15" dirty="0">
                <a:latin typeface="Calibri"/>
                <a:cs typeface="Calibri"/>
              </a:rPr>
              <a:t>rolling</a:t>
            </a:r>
            <a:r>
              <a:rPr sz="2800" spc="80" dirty="0">
                <a:latin typeface="Calibri"/>
                <a:cs typeface="Calibri"/>
              </a:rPr>
              <a:t> </a:t>
            </a:r>
            <a:r>
              <a:rPr sz="2800" spc="-15" dirty="0">
                <a:latin typeface="Calibri"/>
                <a:cs typeface="Calibri"/>
              </a:rPr>
              <a:t>updates)</a:t>
            </a:r>
            <a:endParaRPr sz="2800" dirty="0">
              <a:latin typeface="Calibri"/>
              <a:cs typeface="Calibri"/>
            </a:endParaRPr>
          </a:p>
          <a:p>
            <a:pPr marL="241300" indent="-228600">
              <a:lnSpc>
                <a:spcPct val="100000"/>
              </a:lnSpc>
              <a:spcBef>
                <a:spcPts val="325"/>
              </a:spcBef>
              <a:buFont typeface="Arial"/>
              <a:buChar char="•"/>
              <a:tabLst>
                <a:tab pos="241935" algn="l"/>
              </a:tabLst>
            </a:pPr>
            <a:r>
              <a:rPr lang="en-GB" sz="2800" spc="-20" dirty="0">
                <a:latin typeface="Calibri"/>
                <a:cs typeface="Calibri"/>
              </a:rPr>
              <a:t>Provisioning and mounting of storage</a:t>
            </a:r>
            <a:endParaRPr sz="2800" dirty="0">
              <a:latin typeface="Calibri"/>
              <a:cs typeface="Calibri"/>
            </a:endParaRPr>
          </a:p>
          <a:p>
            <a:pPr marL="241300" indent="-228600">
              <a:lnSpc>
                <a:spcPct val="100000"/>
              </a:lnSpc>
              <a:spcBef>
                <a:spcPts val="325"/>
              </a:spcBef>
              <a:buFont typeface="Arial"/>
              <a:buChar char="•"/>
              <a:tabLst>
                <a:tab pos="241935" algn="l"/>
              </a:tabLst>
            </a:pPr>
            <a:r>
              <a:rPr sz="2800" spc="-5" dirty="0">
                <a:latin typeface="Calibri"/>
                <a:cs typeface="Calibri"/>
              </a:rPr>
              <a:t>Service </a:t>
            </a:r>
            <a:r>
              <a:rPr sz="2800" spc="-15" dirty="0">
                <a:latin typeface="Calibri"/>
                <a:cs typeface="Calibri"/>
              </a:rPr>
              <a:t>discovery </a:t>
            </a:r>
            <a:r>
              <a:rPr sz="2800" spc="-5" dirty="0">
                <a:latin typeface="Calibri"/>
                <a:cs typeface="Calibri"/>
              </a:rPr>
              <a:t>and</a:t>
            </a:r>
            <a:r>
              <a:rPr sz="2800" spc="65" dirty="0">
                <a:latin typeface="Calibri"/>
                <a:cs typeface="Calibri"/>
              </a:rPr>
              <a:t> </a:t>
            </a:r>
            <a:r>
              <a:rPr sz="2800" spc="-20" dirty="0">
                <a:latin typeface="Calibri"/>
                <a:cs typeface="Calibri"/>
              </a:rPr>
              <a:t>exposure</a:t>
            </a:r>
            <a:endParaRPr sz="2800" dirty="0">
              <a:latin typeface="Calibri"/>
              <a:cs typeface="Calibri"/>
            </a:endParaRPr>
          </a:p>
          <a:p>
            <a:pPr marL="241300" indent="-228600">
              <a:lnSpc>
                <a:spcPct val="100000"/>
              </a:lnSpc>
              <a:spcBef>
                <a:spcPts val="335"/>
              </a:spcBef>
              <a:buFont typeface="Arial"/>
              <a:buChar char="•"/>
              <a:tabLst>
                <a:tab pos="241935" algn="l"/>
              </a:tabLst>
            </a:pPr>
            <a:r>
              <a:rPr sz="2800" spc="-10" dirty="0">
                <a:latin typeface="Calibri"/>
                <a:cs typeface="Calibri"/>
              </a:rPr>
              <a:t>Labelling </a:t>
            </a:r>
            <a:r>
              <a:rPr sz="2800" spc="-5" dirty="0">
                <a:latin typeface="Calibri"/>
                <a:cs typeface="Calibri"/>
              </a:rPr>
              <a:t>and selection of </a:t>
            </a:r>
            <a:r>
              <a:rPr sz="2800" spc="-20" dirty="0">
                <a:latin typeface="Calibri"/>
                <a:cs typeface="Calibri"/>
              </a:rPr>
              <a:t>any </a:t>
            </a:r>
            <a:r>
              <a:rPr sz="2800" spc="-5" dirty="0">
                <a:latin typeface="Calibri"/>
                <a:cs typeface="Calibri"/>
              </a:rPr>
              <a:t>kind of </a:t>
            </a:r>
            <a:r>
              <a:rPr lang="en-GB" sz="2800" spc="-5" dirty="0" err="1">
                <a:latin typeface="Calibri"/>
                <a:cs typeface="Calibri"/>
              </a:rPr>
              <a:t>objectt</a:t>
            </a:r>
            <a:endParaRPr sz="2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981"/>
            <a:ext cx="8747760"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What </a:t>
            </a:r>
            <a:r>
              <a:rPr sz="4400" b="0" dirty="0">
                <a:latin typeface="Calibri Light"/>
                <a:cs typeface="Calibri Light"/>
              </a:rPr>
              <a:t>does </a:t>
            </a:r>
            <a:r>
              <a:rPr sz="4400" b="0" spc="-15" dirty="0">
                <a:latin typeface="Calibri Light"/>
                <a:cs typeface="Calibri Light"/>
              </a:rPr>
              <a:t>Kubernetes </a:t>
            </a:r>
            <a:r>
              <a:rPr sz="4400" b="0" dirty="0">
                <a:latin typeface="Calibri Light"/>
                <a:cs typeface="Calibri Light"/>
              </a:rPr>
              <a:t>not</a:t>
            </a:r>
            <a:r>
              <a:rPr sz="4400" b="0" spc="-35" dirty="0">
                <a:latin typeface="Calibri Light"/>
                <a:cs typeface="Calibri Light"/>
              </a:rPr>
              <a:t> </a:t>
            </a:r>
            <a:r>
              <a:rPr sz="4400" b="0" dirty="0">
                <a:latin typeface="Calibri Light"/>
                <a:cs typeface="Calibri Light"/>
              </a:rPr>
              <a:t>do?</a:t>
            </a:r>
            <a:endParaRPr sz="4400" dirty="0">
              <a:latin typeface="Calibri Light"/>
              <a:cs typeface="Calibri Light"/>
            </a:endParaRPr>
          </a:p>
        </p:txBody>
      </p:sp>
      <p:sp>
        <p:nvSpPr>
          <p:cNvPr id="3" name="object 3"/>
          <p:cNvSpPr txBox="1"/>
          <p:nvPr/>
        </p:nvSpPr>
        <p:spPr>
          <a:xfrm>
            <a:off x="916939" y="1707918"/>
            <a:ext cx="9247505" cy="4641014"/>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935" algn="l"/>
              </a:tabLst>
            </a:pPr>
            <a:r>
              <a:rPr sz="2800" spc="-15" dirty="0">
                <a:latin typeface="Calibri"/>
                <a:cs typeface="Calibri"/>
              </a:rPr>
              <a:t>Provide </a:t>
            </a:r>
            <a:r>
              <a:rPr sz="2800" spc="-20" dirty="0">
                <a:latin typeface="Calibri"/>
                <a:cs typeface="Calibri"/>
              </a:rPr>
              <a:t>any </a:t>
            </a:r>
            <a:r>
              <a:rPr sz="2800" spc="-5" dirty="0">
                <a:latin typeface="Calibri"/>
                <a:cs typeface="Calibri"/>
              </a:rPr>
              <a:t>additional services than </a:t>
            </a:r>
            <a:r>
              <a:rPr sz="2800" spc="-15" dirty="0">
                <a:latin typeface="Calibri"/>
                <a:cs typeface="Calibri"/>
              </a:rPr>
              <a:t>just</a:t>
            </a:r>
            <a:r>
              <a:rPr sz="2800" spc="135" dirty="0">
                <a:latin typeface="Calibri"/>
                <a:cs typeface="Calibri"/>
              </a:rPr>
              <a:t> </a:t>
            </a:r>
            <a:r>
              <a:rPr sz="2800" spc="-20" dirty="0">
                <a:latin typeface="Calibri"/>
                <a:cs typeface="Calibri"/>
              </a:rPr>
              <a:t>Docker</a:t>
            </a:r>
            <a:endParaRPr lang="en-GB" sz="2800" spc="-20" dirty="0">
              <a:latin typeface="Calibri"/>
              <a:cs typeface="Calibri"/>
            </a:endParaRPr>
          </a:p>
          <a:p>
            <a:pPr marL="241300" indent="-228600">
              <a:spcBef>
                <a:spcPts val="770"/>
              </a:spcBef>
              <a:buFont typeface="Arial"/>
              <a:buChar char="•"/>
              <a:tabLst>
                <a:tab pos="241935" algn="l"/>
              </a:tabLst>
            </a:pPr>
            <a:r>
              <a:rPr lang="en-GB" sz="2800" dirty="0">
                <a:cs typeface="Calibri"/>
              </a:rPr>
              <a:t>Does not dictate logging, monitoring, or alerting solutions. It provides some integrations as proof of concept, and mechanisms to collect and export metrics.</a:t>
            </a:r>
            <a:endParaRPr sz="2800" dirty="0">
              <a:latin typeface="Calibri"/>
              <a:cs typeface="Calibri"/>
            </a:endParaRPr>
          </a:p>
          <a:p>
            <a:pPr marL="241300" indent="-228600">
              <a:lnSpc>
                <a:spcPct val="100000"/>
              </a:lnSpc>
              <a:spcBef>
                <a:spcPts val="670"/>
              </a:spcBef>
              <a:buFont typeface="Arial"/>
              <a:buChar char="•"/>
              <a:tabLst>
                <a:tab pos="241935" algn="l"/>
              </a:tabLst>
            </a:pPr>
            <a:r>
              <a:rPr sz="2800" spc="-10" dirty="0">
                <a:latin typeface="Calibri"/>
                <a:cs typeface="Calibri"/>
              </a:rPr>
              <a:t>Compile </a:t>
            </a:r>
            <a:r>
              <a:rPr sz="2800" spc="-5" dirty="0">
                <a:latin typeface="Calibri"/>
                <a:cs typeface="Calibri"/>
              </a:rPr>
              <a:t>or </a:t>
            </a:r>
            <a:r>
              <a:rPr sz="2800" spc="-10" dirty="0">
                <a:latin typeface="Calibri"/>
                <a:cs typeface="Calibri"/>
              </a:rPr>
              <a:t>build </a:t>
            </a:r>
            <a:r>
              <a:rPr sz="2800" spc="-15" dirty="0">
                <a:latin typeface="Calibri"/>
                <a:cs typeface="Calibri"/>
              </a:rPr>
              <a:t>your source </a:t>
            </a:r>
            <a:r>
              <a:rPr sz="2800" spc="-10" dirty="0">
                <a:latin typeface="Calibri"/>
                <a:cs typeface="Calibri"/>
              </a:rPr>
              <a:t>code (needs</a:t>
            </a:r>
            <a:r>
              <a:rPr sz="2800" spc="140" dirty="0">
                <a:latin typeface="Calibri"/>
                <a:cs typeface="Calibri"/>
              </a:rPr>
              <a:t> </a:t>
            </a:r>
            <a:r>
              <a:rPr sz="2800" spc="-5" dirty="0">
                <a:latin typeface="Calibri"/>
                <a:cs typeface="Calibri"/>
              </a:rPr>
              <a:t>images)</a:t>
            </a:r>
            <a:endParaRPr sz="2800" dirty="0">
              <a:latin typeface="Calibri"/>
              <a:cs typeface="Calibri"/>
            </a:endParaRPr>
          </a:p>
          <a:p>
            <a:pPr marL="241300" marR="1042035" indent="-228600">
              <a:lnSpc>
                <a:spcPts val="3020"/>
              </a:lnSpc>
              <a:spcBef>
                <a:spcPts val="1045"/>
              </a:spcBef>
              <a:buFont typeface="Arial"/>
              <a:buChar char="•"/>
              <a:tabLst>
                <a:tab pos="241935" algn="l"/>
              </a:tabLst>
            </a:pPr>
            <a:r>
              <a:rPr sz="2800" spc="-15" dirty="0">
                <a:latin typeface="Calibri"/>
                <a:cs typeface="Calibri"/>
              </a:rPr>
              <a:t>Provide real orchestration, relies </a:t>
            </a:r>
            <a:r>
              <a:rPr sz="2800" spc="-5" dirty="0">
                <a:latin typeface="Calibri"/>
                <a:cs typeface="Calibri"/>
              </a:rPr>
              <a:t>on </a:t>
            </a:r>
            <a:r>
              <a:rPr sz="2800" spc="-20" dirty="0">
                <a:latin typeface="Calibri"/>
                <a:cs typeface="Calibri"/>
              </a:rPr>
              <a:t>containers </a:t>
            </a:r>
            <a:r>
              <a:rPr sz="2800" spc="-10" dirty="0">
                <a:latin typeface="Calibri"/>
                <a:cs typeface="Calibri"/>
              </a:rPr>
              <a:t>working  independently</a:t>
            </a:r>
            <a:endParaRPr lang="en-GB" sz="2800" spc="-10" dirty="0">
              <a:latin typeface="Calibri"/>
              <a:cs typeface="Calibri"/>
            </a:endParaRPr>
          </a:p>
          <a:p>
            <a:pPr marL="241300" indent="-228600">
              <a:lnSpc>
                <a:spcPct val="100000"/>
              </a:lnSpc>
              <a:spcBef>
                <a:spcPts val="620"/>
              </a:spcBef>
              <a:buFont typeface="Arial"/>
              <a:buChar char="•"/>
              <a:tabLst>
                <a:tab pos="241935" algn="l"/>
              </a:tabLst>
            </a:pPr>
            <a:r>
              <a:rPr sz="2800" spc="-15" dirty="0">
                <a:latin typeface="Calibri"/>
                <a:cs typeface="Calibri"/>
              </a:rPr>
              <a:t>Mandate </a:t>
            </a:r>
            <a:r>
              <a:rPr sz="2800" spc="-5" dirty="0">
                <a:latin typeface="Calibri"/>
                <a:cs typeface="Calibri"/>
              </a:rPr>
              <a:t>or </a:t>
            </a:r>
            <a:r>
              <a:rPr sz="2800" spc="-15" dirty="0">
                <a:latin typeface="Calibri"/>
                <a:cs typeface="Calibri"/>
              </a:rPr>
              <a:t>provide </a:t>
            </a:r>
            <a:r>
              <a:rPr sz="2800" spc="-20" dirty="0">
                <a:latin typeface="Calibri"/>
                <a:cs typeface="Calibri"/>
              </a:rPr>
              <a:t>any </a:t>
            </a:r>
            <a:r>
              <a:rPr sz="2800" spc="-10" dirty="0">
                <a:latin typeface="Calibri"/>
                <a:cs typeface="Calibri"/>
              </a:rPr>
              <a:t>kind </a:t>
            </a:r>
            <a:r>
              <a:rPr sz="2800" spc="-5" dirty="0">
                <a:latin typeface="Calibri"/>
                <a:cs typeface="Calibri"/>
              </a:rPr>
              <a:t>of </a:t>
            </a:r>
            <a:r>
              <a:rPr sz="2800" spc="-10" dirty="0">
                <a:latin typeface="Calibri"/>
                <a:cs typeface="Calibri"/>
              </a:rPr>
              <a:t>special </a:t>
            </a:r>
            <a:r>
              <a:rPr sz="2800" spc="-15" dirty="0">
                <a:latin typeface="Calibri"/>
                <a:cs typeface="Calibri"/>
              </a:rPr>
              <a:t>configuration</a:t>
            </a:r>
            <a:r>
              <a:rPr sz="2800" spc="155" dirty="0">
                <a:latin typeface="Calibri"/>
                <a:cs typeface="Calibri"/>
              </a:rPr>
              <a:t> </a:t>
            </a:r>
            <a:r>
              <a:rPr sz="2800" spc="-5" dirty="0">
                <a:latin typeface="Calibri"/>
                <a:cs typeface="Calibri"/>
              </a:rPr>
              <a:t>language</a:t>
            </a:r>
            <a:endParaRPr sz="2800" dirty="0">
              <a:latin typeface="Calibri"/>
              <a:cs typeface="Calibri"/>
            </a:endParaRPr>
          </a:p>
          <a:p>
            <a:pPr marL="698500" lvl="1" indent="-228600">
              <a:lnSpc>
                <a:spcPct val="100000"/>
              </a:lnSpc>
              <a:spcBef>
                <a:spcPts val="245"/>
              </a:spcBef>
              <a:buFont typeface="Arial"/>
              <a:buChar char="•"/>
              <a:tabLst>
                <a:tab pos="699135" algn="l"/>
              </a:tabLst>
            </a:pPr>
            <a:r>
              <a:rPr sz="2400" spc="-50" dirty="0">
                <a:latin typeface="Calibri"/>
                <a:cs typeface="Calibri"/>
              </a:rPr>
              <a:t>You’re </a:t>
            </a:r>
            <a:r>
              <a:rPr sz="2400" spc="-15" dirty="0">
                <a:latin typeface="Calibri"/>
                <a:cs typeface="Calibri"/>
              </a:rPr>
              <a:t>free to </a:t>
            </a:r>
            <a:r>
              <a:rPr sz="2400" spc="-5" dirty="0">
                <a:latin typeface="Calibri"/>
                <a:cs typeface="Calibri"/>
              </a:rPr>
              <a:t>do </a:t>
            </a:r>
            <a:r>
              <a:rPr sz="2400" spc="-15" dirty="0">
                <a:latin typeface="Calibri"/>
                <a:cs typeface="Calibri"/>
              </a:rPr>
              <a:t>whatever </a:t>
            </a:r>
            <a:r>
              <a:rPr sz="2400" spc="-10" dirty="0">
                <a:latin typeface="Calibri"/>
                <a:cs typeface="Calibri"/>
              </a:rPr>
              <a:t>you</a:t>
            </a:r>
            <a:r>
              <a:rPr sz="2400" spc="60" dirty="0">
                <a:latin typeface="Calibri"/>
                <a:cs typeface="Calibri"/>
              </a:rPr>
              <a:t> </a:t>
            </a:r>
            <a:r>
              <a:rPr sz="2400" spc="-15" dirty="0">
                <a:latin typeface="Calibri"/>
                <a:cs typeface="Calibri"/>
              </a:rPr>
              <a:t>want</a:t>
            </a:r>
            <a:endParaRPr sz="2400" dirty="0">
              <a:latin typeface="Calibri"/>
              <a:cs typeface="Calibri"/>
            </a:endParaRPr>
          </a:p>
          <a:p>
            <a:pPr marL="698500" lvl="1" indent="-228600">
              <a:lnSpc>
                <a:spcPct val="100000"/>
              </a:lnSpc>
              <a:spcBef>
                <a:spcPts val="220"/>
              </a:spcBef>
              <a:buFont typeface="Arial"/>
              <a:buChar char="•"/>
              <a:tabLst>
                <a:tab pos="699135" algn="l"/>
              </a:tabLst>
            </a:pPr>
            <a:r>
              <a:rPr sz="2400" dirty="0">
                <a:latin typeface="Calibri"/>
                <a:cs typeface="Calibri"/>
              </a:rPr>
              <a:t>But: </a:t>
            </a:r>
            <a:r>
              <a:rPr sz="2400" spc="-65" dirty="0">
                <a:latin typeface="Calibri"/>
                <a:cs typeface="Calibri"/>
              </a:rPr>
              <a:t>You </a:t>
            </a:r>
            <a:r>
              <a:rPr sz="2400" spc="-20" dirty="0">
                <a:latin typeface="Calibri"/>
                <a:cs typeface="Calibri"/>
              </a:rPr>
              <a:t>have </a:t>
            </a:r>
            <a:r>
              <a:rPr sz="2400" spc="-15" dirty="0">
                <a:latin typeface="Calibri"/>
                <a:cs typeface="Calibri"/>
              </a:rPr>
              <a:t>to </a:t>
            </a:r>
            <a:r>
              <a:rPr sz="2400" spc="-5" dirty="0">
                <a:latin typeface="Calibri"/>
                <a:cs typeface="Calibri"/>
              </a:rPr>
              <a:t>find out </a:t>
            </a:r>
            <a:r>
              <a:rPr sz="2400" dirty="0">
                <a:latin typeface="Calibri"/>
                <a:cs typeface="Calibri"/>
              </a:rPr>
              <a:t>a </a:t>
            </a:r>
            <a:r>
              <a:rPr sz="2400" spc="-25" dirty="0">
                <a:latin typeface="Calibri"/>
                <a:cs typeface="Calibri"/>
              </a:rPr>
              <a:t>way</a:t>
            </a:r>
            <a:r>
              <a:rPr sz="2400" spc="35" dirty="0">
                <a:latin typeface="Calibri"/>
                <a:cs typeface="Calibri"/>
              </a:rPr>
              <a:t> </a:t>
            </a:r>
            <a:r>
              <a:rPr sz="2400" spc="-15" dirty="0">
                <a:latin typeface="Calibri"/>
                <a:cs typeface="Calibri"/>
              </a:rPr>
              <a:t>yourself</a:t>
            </a:r>
            <a:endParaRPr sz="2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7007" y="2105914"/>
            <a:ext cx="8742680" cy="2769235"/>
          </a:xfrm>
          <a:prstGeom prst="rect">
            <a:avLst/>
          </a:prstGeom>
        </p:spPr>
        <p:txBody>
          <a:bodyPr vert="horz" wrap="square" lIns="0" tIns="12700" rIns="0" bIns="0" rtlCol="0">
            <a:spAutoFit/>
          </a:bodyPr>
          <a:lstStyle/>
          <a:p>
            <a:pPr marL="1800225" marR="1789430" indent="5715" algn="ctr">
              <a:lnSpc>
                <a:spcPct val="100000"/>
              </a:lnSpc>
              <a:spcBef>
                <a:spcPts val="100"/>
              </a:spcBef>
              <a:tabLst>
                <a:tab pos="4401820" algn="l"/>
              </a:tabLst>
            </a:pPr>
            <a:r>
              <a:rPr sz="6000" spc="-25" dirty="0"/>
              <a:t>Kubernetes </a:t>
            </a:r>
            <a:r>
              <a:rPr lang="en-GB" sz="6000" spc="-1465" dirty="0"/>
              <a:t>=</a:t>
            </a:r>
            <a:r>
              <a:rPr lang="en-GB" sz="9000" spc="-2197" baseline="11111" dirty="0"/>
              <a:t>~</a:t>
            </a:r>
            <a:r>
              <a:rPr sz="9000" spc="-2197" baseline="11111" dirty="0"/>
              <a:t> </a:t>
            </a:r>
            <a:r>
              <a:rPr sz="9000" spc="-2010" baseline="11111" dirty="0"/>
              <a:t> </a:t>
            </a:r>
            <a:r>
              <a:rPr sz="6000" dirty="0"/>
              <a:t>Gene</a:t>
            </a:r>
            <a:r>
              <a:rPr sz="6000" spc="-135" dirty="0"/>
              <a:t>r</a:t>
            </a:r>
            <a:r>
              <a:rPr sz="6000" dirty="0"/>
              <a:t>al	Purpose</a:t>
            </a:r>
          </a:p>
          <a:p>
            <a:pPr algn="ctr">
              <a:lnSpc>
                <a:spcPct val="100000"/>
              </a:lnSpc>
            </a:pPr>
            <a:r>
              <a:rPr sz="6000" spc="-10" dirty="0"/>
              <a:t>Platform-as-a-Service</a:t>
            </a:r>
            <a:r>
              <a:rPr sz="6000" spc="-50" dirty="0"/>
              <a:t> </a:t>
            </a:r>
            <a:r>
              <a:rPr sz="6000" spc="-25" dirty="0"/>
              <a:t>(PaaS)</a:t>
            </a:r>
            <a:endParaRPr sz="6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3419" y="0"/>
            <a:ext cx="2378964" cy="194157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609981"/>
            <a:ext cx="3623945" cy="696595"/>
          </a:xfrm>
          <a:prstGeom prst="rect">
            <a:avLst/>
          </a:prstGeom>
        </p:spPr>
        <p:txBody>
          <a:bodyPr vert="horz" wrap="square" lIns="0" tIns="13335" rIns="0" bIns="0" rtlCol="0">
            <a:spAutoFit/>
          </a:bodyPr>
          <a:lstStyle/>
          <a:p>
            <a:pPr marL="12700">
              <a:lnSpc>
                <a:spcPct val="100000"/>
              </a:lnSpc>
              <a:spcBef>
                <a:spcPts val="105"/>
              </a:spcBef>
            </a:pPr>
            <a:r>
              <a:rPr sz="4400" b="0" spc="-30" dirty="0">
                <a:latin typeface="Calibri Light"/>
                <a:cs typeface="Calibri Light"/>
              </a:rPr>
              <a:t>Recap </a:t>
            </a:r>
            <a:r>
              <a:rPr sz="4400" b="0" dirty="0">
                <a:latin typeface="Calibri Light"/>
                <a:cs typeface="Calibri Light"/>
              </a:rPr>
              <a:t>-</a:t>
            </a:r>
            <a:r>
              <a:rPr sz="4400" b="0" spc="-30" dirty="0">
                <a:latin typeface="Calibri Light"/>
                <a:cs typeface="Calibri Light"/>
              </a:rPr>
              <a:t> </a:t>
            </a:r>
            <a:r>
              <a:rPr sz="4400" b="0" spc="-25" dirty="0">
                <a:latin typeface="Calibri Light"/>
                <a:cs typeface="Calibri Light"/>
              </a:rPr>
              <a:t>Docker?</a:t>
            </a:r>
            <a:endParaRPr sz="4400">
              <a:latin typeface="Calibri Light"/>
              <a:cs typeface="Calibri Light"/>
            </a:endParaRPr>
          </a:p>
        </p:txBody>
      </p:sp>
      <p:sp>
        <p:nvSpPr>
          <p:cNvPr id="4" name="object 4"/>
          <p:cNvSpPr/>
          <p:nvPr/>
        </p:nvSpPr>
        <p:spPr>
          <a:xfrm>
            <a:off x="1213103" y="2241804"/>
            <a:ext cx="4427220" cy="3991356"/>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67383" y="2215895"/>
            <a:ext cx="3724655" cy="59893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72539" y="2281427"/>
            <a:ext cx="4308348" cy="3874008"/>
          </a:xfrm>
          <a:prstGeom prst="rect">
            <a:avLst/>
          </a:prstGeom>
          <a:blipFill>
            <a:blip r:embed="rId5" cstate="print"/>
            <a:stretch>
              <a:fillRect/>
            </a:stretch>
          </a:blipFill>
        </p:spPr>
        <p:txBody>
          <a:bodyPr wrap="square" lIns="0" tIns="0" rIns="0" bIns="0" rtlCol="0"/>
          <a:lstStyle/>
          <a:p>
            <a:endParaRPr/>
          </a:p>
        </p:txBody>
      </p:sp>
      <p:sp>
        <p:nvSpPr>
          <p:cNvPr id="7" name="object 7"/>
          <p:cNvSpPr txBox="1"/>
          <p:nvPr/>
        </p:nvSpPr>
        <p:spPr>
          <a:xfrm>
            <a:off x="1364233" y="2299461"/>
            <a:ext cx="3345179" cy="299720"/>
          </a:xfrm>
          <a:prstGeom prst="rect">
            <a:avLst/>
          </a:prstGeom>
        </p:spPr>
        <p:txBody>
          <a:bodyPr vert="horz" wrap="square" lIns="0" tIns="12700" rIns="0" bIns="0" rtlCol="0">
            <a:spAutoFit/>
          </a:bodyPr>
          <a:lstStyle/>
          <a:p>
            <a:pPr>
              <a:lnSpc>
                <a:spcPct val="100000"/>
              </a:lnSpc>
              <a:spcBef>
                <a:spcPts val="100"/>
              </a:spcBef>
            </a:pPr>
            <a:r>
              <a:rPr sz="1800" spc="-15" dirty="0">
                <a:solidFill>
                  <a:srgbClr val="FFFFFF"/>
                </a:solidFill>
                <a:latin typeface="Calibri"/>
                <a:cs typeface="Calibri"/>
              </a:rPr>
              <a:t>Docker </a:t>
            </a:r>
            <a:r>
              <a:rPr sz="1800" spc="-10" dirty="0">
                <a:solidFill>
                  <a:srgbClr val="FFFFFF"/>
                </a:solidFill>
                <a:latin typeface="Calibri"/>
                <a:cs typeface="Calibri"/>
              </a:rPr>
              <a:t>Host </a:t>
            </a:r>
            <a:r>
              <a:rPr sz="1800" dirty="0">
                <a:solidFill>
                  <a:srgbClr val="FFFFFF"/>
                </a:solidFill>
                <a:latin typeface="Calibri"/>
                <a:cs typeface="Calibri"/>
              </a:rPr>
              <a:t>(e.g. </a:t>
            </a:r>
            <a:r>
              <a:rPr sz="1800" spc="-5" dirty="0">
                <a:solidFill>
                  <a:srgbClr val="FFFFFF"/>
                </a:solidFill>
                <a:latin typeface="Calibri"/>
                <a:cs typeface="Calibri"/>
              </a:rPr>
              <a:t>Ubuntu </a:t>
            </a:r>
            <a:r>
              <a:rPr sz="1800" dirty="0">
                <a:solidFill>
                  <a:srgbClr val="FFFFFF"/>
                </a:solidFill>
                <a:latin typeface="Calibri"/>
                <a:cs typeface="Calibri"/>
              </a:rPr>
              <a:t>16.04 </a:t>
            </a:r>
            <a:r>
              <a:rPr sz="1800" spc="-40" dirty="0">
                <a:solidFill>
                  <a:srgbClr val="FFFFFF"/>
                </a:solidFill>
                <a:latin typeface="Calibri"/>
                <a:cs typeface="Calibri"/>
              </a:rPr>
              <a:t>LTS)</a:t>
            </a:r>
            <a:endParaRPr sz="1800">
              <a:latin typeface="Calibri"/>
              <a:cs typeface="Calibri"/>
            </a:endParaRPr>
          </a:p>
        </p:txBody>
      </p:sp>
      <p:sp>
        <p:nvSpPr>
          <p:cNvPr id="8" name="object 8"/>
          <p:cNvSpPr/>
          <p:nvPr/>
        </p:nvSpPr>
        <p:spPr>
          <a:xfrm>
            <a:off x="1548383" y="2863595"/>
            <a:ext cx="1674876" cy="130606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1732788" y="3112007"/>
            <a:ext cx="1356360" cy="87325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1607819" y="2903220"/>
            <a:ext cx="1556004" cy="1188719"/>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1930273" y="3195269"/>
            <a:ext cx="922655" cy="575310"/>
          </a:xfrm>
          <a:prstGeom prst="rect">
            <a:avLst/>
          </a:prstGeom>
        </p:spPr>
        <p:txBody>
          <a:bodyPr vert="horz" wrap="square" lIns="0" tIns="12700" rIns="0" bIns="0" rtlCol="0">
            <a:spAutoFit/>
          </a:bodyPr>
          <a:lstStyle/>
          <a:p>
            <a:pPr marR="5080" algn="ctr">
              <a:lnSpc>
                <a:spcPct val="100000"/>
              </a:lnSpc>
              <a:spcBef>
                <a:spcPts val="100"/>
              </a:spcBef>
            </a:pPr>
            <a:r>
              <a:rPr sz="1800" spc="-5" dirty="0">
                <a:solidFill>
                  <a:srgbClr val="FFFFFF"/>
                </a:solidFill>
                <a:latin typeface="Calibri"/>
                <a:cs typeface="Calibri"/>
              </a:rPr>
              <a:t>Co</a:t>
            </a:r>
            <a:r>
              <a:rPr sz="1800" spc="-15" dirty="0">
                <a:solidFill>
                  <a:srgbClr val="FFFFFF"/>
                </a:solidFill>
                <a:latin typeface="Calibri"/>
                <a:cs typeface="Calibri"/>
              </a:rPr>
              <a:t>n</a:t>
            </a:r>
            <a:r>
              <a:rPr sz="1800" spc="-30" dirty="0">
                <a:solidFill>
                  <a:srgbClr val="FFFFFF"/>
                </a:solidFill>
                <a:latin typeface="Calibri"/>
                <a:cs typeface="Calibri"/>
              </a:rPr>
              <a:t>t</a:t>
            </a:r>
            <a:r>
              <a:rPr sz="1800" dirty="0">
                <a:solidFill>
                  <a:srgbClr val="FFFFFF"/>
                </a:solidFill>
                <a:latin typeface="Calibri"/>
                <a:cs typeface="Calibri"/>
              </a:rPr>
              <a:t>a</a:t>
            </a:r>
            <a:r>
              <a:rPr sz="1800" spc="-10" dirty="0">
                <a:solidFill>
                  <a:srgbClr val="FFFFFF"/>
                </a:solidFill>
                <a:latin typeface="Calibri"/>
                <a:cs typeface="Calibri"/>
              </a:rPr>
              <a:t>i</a:t>
            </a:r>
            <a:r>
              <a:rPr sz="1800" spc="-5" dirty="0">
                <a:solidFill>
                  <a:srgbClr val="FFFFFF"/>
                </a:solidFill>
                <a:latin typeface="Calibri"/>
                <a:cs typeface="Calibri"/>
              </a:rPr>
              <a:t>ner</a:t>
            </a:r>
            <a:endParaRPr sz="1800">
              <a:latin typeface="Calibri"/>
              <a:cs typeface="Calibri"/>
            </a:endParaRPr>
          </a:p>
          <a:p>
            <a:pPr marR="4445" algn="ctr">
              <a:lnSpc>
                <a:spcPct val="100000"/>
              </a:lnSpc>
              <a:spcBef>
                <a:spcPts val="5"/>
              </a:spcBef>
            </a:pPr>
            <a:r>
              <a:rPr sz="1800" spc="-5" dirty="0">
                <a:solidFill>
                  <a:srgbClr val="FFFFFF"/>
                </a:solidFill>
                <a:latin typeface="Calibri"/>
                <a:cs typeface="Calibri"/>
              </a:rPr>
              <a:t>nginx</a:t>
            </a:r>
            <a:endParaRPr sz="1800">
              <a:latin typeface="Calibri"/>
              <a:cs typeface="Calibri"/>
            </a:endParaRPr>
          </a:p>
        </p:txBody>
      </p:sp>
      <p:sp>
        <p:nvSpPr>
          <p:cNvPr id="12" name="object 12"/>
          <p:cNvSpPr/>
          <p:nvPr/>
        </p:nvSpPr>
        <p:spPr>
          <a:xfrm>
            <a:off x="3608832" y="2863595"/>
            <a:ext cx="1674876" cy="1306067"/>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698747" y="3112007"/>
            <a:ext cx="1495044" cy="873251"/>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3668267" y="2903220"/>
            <a:ext cx="1556003" cy="1188719"/>
          </a:xfrm>
          <a:prstGeom prst="rect">
            <a:avLst/>
          </a:prstGeom>
          <a:blipFill>
            <a:blip r:embed="rId10" cstate="print"/>
            <a:stretch>
              <a:fillRect/>
            </a:stretch>
          </a:blipFill>
        </p:spPr>
        <p:txBody>
          <a:bodyPr wrap="square" lIns="0" tIns="0" rIns="0" bIns="0" rtlCol="0"/>
          <a:lstStyle/>
          <a:p>
            <a:endParaRPr/>
          </a:p>
        </p:txBody>
      </p:sp>
      <p:sp>
        <p:nvSpPr>
          <p:cNvPr id="15" name="object 15"/>
          <p:cNvSpPr txBox="1"/>
          <p:nvPr/>
        </p:nvSpPr>
        <p:spPr>
          <a:xfrm>
            <a:off x="3895090" y="3195269"/>
            <a:ext cx="1114425" cy="575310"/>
          </a:xfrm>
          <a:prstGeom prst="rect">
            <a:avLst/>
          </a:prstGeom>
        </p:spPr>
        <p:txBody>
          <a:bodyPr vert="horz" wrap="square" lIns="0" tIns="12700" rIns="0" bIns="0" rtlCol="0">
            <a:spAutoFit/>
          </a:bodyPr>
          <a:lstStyle/>
          <a:p>
            <a:pPr marR="5715" algn="ctr">
              <a:lnSpc>
                <a:spcPct val="100000"/>
              </a:lnSpc>
              <a:spcBef>
                <a:spcPts val="100"/>
              </a:spcBef>
            </a:pPr>
            <a:r>
              <a:rPr sz="1800" spc="-10" dirty="0">
                <a:solidFill>
                  <a:srgbClr val="FFFFFF"/>
                </a:solidFill>
                <a:latin typeface="Calibri"/>
                <a:cs typeface="Calibri"/>
              </a:rPr>
              <a:t>Container</a:t>
            </a:r>
            <a:endParaRPr sz="1800">
              <a:latin typeface="Calibri"/>
              <a:cs typeface="Calibri"/>
            </a:endParaRPr>
          </a:p>
          <a:p>
            <a:pPr marR="5080" algn="ctr">
              <a:lnSpc>
                <a:spcPct val="100000"/>
              </a:lnSpc>
              <a:spcBef>
                <a:spcPts val="5"/>
              </a:spcBef>
            </a:pPr>
            <a:r>
              <a:rPr sz="1800" spc="-5" dirty="0">
                <a:solidFill>
                  <a:srgbClr val="FFFFFF"/>
                </a:solidFill>
                <a:latin typeface="Calibri"/>
                <a:cs typeface="Calibri"/>
              </a:rPr>
              <a:t>node.js</a:t>
            </a:r>
            <a:r>
              <a:rPr sz="1800" spc="-85" dirty="0">
                <a:solidFill>
                  <a:srgbClr val="FFFFFF"/>
                </a:solidFill>
                <a:latin typeface="Calibri"/>
                <a:cs typeface="Calibri"/>
              </a:rPr>
              <a:t> </a:t>
            </a:r>
            <a:r>
              <a:rPr sz="1800" dirty="0">
                <a:solidFill>
                  <a:srgbClr val="FFFFFF"/>
                </a:solidFill>
                <a:latin typeface="Calibri"/>
                <a:cs typeface="Calibri"/>
              </a:rPr>
              <a:t>App</a:t>
            </a:r>
            <a:endParaRPr sz="1800">
              <a:latin typeface="Calibri"/>
              <a:cs typeface="Calibri"/>
            </a:endParaRPr>
          </a:p>
        </p:txBody>
      </p:sp>
      <p:sp>
        <p:nvSpPr>
          <p:cNvPr id="16" name="object 16"/>
          <p:cNvSpPr/>
          <p:nvPr/>
        </p:nvSpPr>
        <p:spPr>
          <a:xfrm>
            <a:off x="3608832" y="4485132"/>
            <a:ext cx="1674876" cy="1304544"/>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3724655" y="4733544"/>
            <a:ext cx="1443227" cy="873252"/>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3668267" y="4524755"/>
            <a:ext cx="1556003" cy="1187196"/>
          </a:xfrm>
          <a:prstGeom prst="rect">
            <a:avLst/>
          </a:prstGeom>
          <a:blipFill>
            <a:blip r:embed="rId13" cstate="print"/>
            <a:stretch>
              <a:fillRect/>
            </a:stretch>
          </a:blipFill>
        </p:spPr>
        <p:txBody>
          <a:bodyPr wrap="square" lIns="0" tIns="0" rIns="0" bIns="0" rtlCol="0"/>
          <a:lstStyle/>
          <a:p>
            <a:endParaRPr/>
          </a:p>
        </p:txBody>
      </p:sp>
      <p:sp>
        <p:nvSpPr>
          <p:cNvPr id="19" name="object 19"/>
          <p:cNvSpPr txBox="1"/>
          <p:nvPr/>
        </p:nvSpPr>
        <p:spPr>
          <a:xfrm>
            <a:off x="3920997" y="4817491"/>
            <a:ext cx="1062990" cy="574040"/>
          </a:xfrm>
          <a:prstGeom prst="rect">
            <a:avLst/>
          </a:prstGeom>
        </p:spPr>
        <p:txBody>
          <a:bodyPr vert="horz" wrap="square" lIns="0" tIns="12700" rIns="0" bIns="0" rtlCol="0">
            <a:spAutoFit/>
          </a:bodyPr>
          <a:lstStyle/>
          <a:p>
            <a:pPr marR="5080" indent="69850">
              <a:lnSpc>
                <a:spcPct val="100000"/>
              </a:lnSpc>
              <a:spcBef>
                <a:spcPts val="100"/>
              </a:spcBef>
            </a:pPr>
            <a:r>
              <a:rPr sz="1800" spc="-10" dirty="0">
                <a:solidFill>
                  <a:srgbClr val="FFFFFF"/>
                </a:solidFill>
                <a:latin typeface="Calibri"/>
                <a:cs typeface="Calibri"/>
              </a:rPr>
              <a:t>Container  </a:t>
            </a:r>
            <a:r>
              <a:rPr sz="1800" spc="-45" dirty="0">
                <a:solidFill>
                  <a:srgbClr val="FFFFFF"/>
                </a:solidFill>
                <a:latin typeface="Calibri"/>
                <a:cs typeface="Calibri"/>
              </a:rPr>
              <a:t>P</a:t>
            </a:r>
            <a:r>
              <a:rPr sz="1800" spc="-5" dirty="0">
                <a:solidFill>
                  <a:srgbClr val="FFFFFF"/>
                </a:solidFill>
                <a:latin typeface="Calibri"/>
                <a:cs typeface="Calibri"/>
              </a:rPr>
              <a:t>o</a:t>
            </a:r>
            <a:r>
              <a:rPr sz="1800" spc="-25" dirty="0">
                <a:solidFill>
                  <a:srgbClr val="FFFFFF"/>
                </a:solidFill>
                <a:latin typeface="Calibri"/>
                <a:cs typeface="Calibri"/>
              </a:rPr>
              <a:t>s</a:t>
            </a:r>
            <a:r>
              <a:rPr sz="1800" dirty="0">
                <a:solidFill>
                  <a:srgbClr val="FFFFFF"/>
                </a:solidFill>
                <a:latin typeface="Calibri"/>
                <a:cs typeface="Calibri"/>
              </a:rPr>
              <a:t>tg</a:t>
            </a:r>
            <a:r>
              <a:rPr sz="1800" spc="-30" dirty="0">
                <a:solidFill>
                  <a:srgbClr val="FFFFFF"/>
                </a:solidFill>
                <a:latin typeface="Calibri"/>
                <a:cs typeface="Calibri"/>
              </a:rPr>
              <a:t>r</a:t>
            </a:r>
            <a:r>
              <a:rPr sz="1800" dirty="0">
                <a:solidFill>
                  <a:srgbClr val="FFFFFF"/>
                </a:solidFill>
                <a:latin typeface="Calibri"/>
                <a:cs typeface="Calibri"/>
              </a:rPr>
              <a:t>eSQL</a:t>
            </a:r>
            <a:endParaRPr sz="1800">
              <a:latin typeface="Calibri"/>
              <a:cs typeface="Calibri"/>
            </a:endParaRPr>
          </a:p>
        </p:txBody>
      </p:sp>
      <p:sp>
        <p:nvSpPr>
          <p:cNvPr id="20" name="object 20"/>
          <p:cNvSpPr txBox="1"/>
          <p:nvPr/>
        </p:nvSpPr>
        <p:spPr>
          <a:xfrm>
            <a:off x="6165341" y="2528696"/>
            <a:ext cx="4754880" cy="1397635"/>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800" spc="-15" dirty="0">
                <a:latin typeface="Calibri"/>
                <a:cs typeface="Calibri"/>
              </a:rPr>
              <a:t>Docker containers </a:t>
            </a:r>
            <a:r>
              <a:rPr sz="1800" spc="-10" dirty="0">
                <a:latin typeface="Calibri"/>
                <a:cs typeface="Calibri"/>
              </a:rPr>
              <a:t>share </a:t>
            </a:r>
            <a:r>
              <a:rPr sz="1800" spc="-5" dirty="0">
                <a:latin typeface="Calibri"/>
                <a:cs typeface="Calibri"/>
              </a:rPr>
              <a:t>Kernel with</a:t>
            </a:r>
            <a:r>
              <a:rPr sz="1800" spc="85" dirty="0">
                <a:latin typeface="Calibri"/>
                <a:cs typeface="Calibri"/>
              </a:rPr>
              <a:t> </a:t>
            </a:r>
            <a:r>
              <a:rPr sz="1800" spc="-10" dirty="0">
                <a:latin typeface="Calibri"/>
                <a:cs typeface="Calibri"/>
              </a:rPr>
              <a:t>Host</a:t>
            </a:r>
            <a:endParaRPr sz="1800" dirty="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Many </a:t>
            </a:r>
            <a:r>
              <a:rPr sz="1800" spc="-15" dirty="0">
                <a:latin typeface="Calibri"/>
                <a:cs typeface="Calibri"/>
              </a:rPr>
              <a:t>containers </a:t>
            </a:r>
            <a:r>
              <a:rPr sz="1800" spc="-10" dirty="0">
                <a:latin typeface="Calibri"/>
                <a:cs typeface="Calibri"/>
              </a:rPr>
              <a:t>can efficiently </a:t>
            </a:r>
            <a:r>
              <a:rPr sz="1800" dirty="0">
                <a:latin typeface="Calibri"/>
                <a:cs typeface="Calibri"/>
              </a:rPr>
              <a:t>run </a:t>
            </a:r>
            <a:r>
              <a:rPr sz="1800" spc="-5" dirty="0">
                <a:latin typeface="Calibri"/>
                <a:cs typeface="Calibri"/>
              </a:rPr>
              <a:t>on one</a:t>
            </a:r>
            <a:r>
              <a:rPr sz="1800" spc="120" dirty="0">
                <a:latin typeface="Calibri"/>
                <a:cs typeface="Calibri"/>
              </a:rPr>
              <a:t> </a:t>
            </a:r>
            <a:r>
              <a:rPr sz="1800" spc="-10" dirty="0">
                <a:latin typeface="Calibri"/>
                <a:cs typeface="Calibri"/>
              </a:rPr>
              <a:t>Host</a:t>
            </a:r>
            <a:endParaRPr sz="1800" dirty="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Powerful </a:t>
            </a:r>
            <a:r>
              <a:rPr sz="1800" spc="-5" dirty="0">
                <a:latin typeface="Calibri"/>
                <a:cs typeface="Calibri"/>
              </a:rPr>
              <a:t>developer</a:t>
            </a:r>
            <a:r>
              <a:rPr sz="1800" spc="20" dirty="0">
                <a:latin typeface="Calibri"/>
                <a:cs typeface="Calibri"/>
              </a:rPr>
              <a:t> </a:t>
            </a:r>
            <a:r>
              <a:rPr sz="1800" spc="-10" dirty="0">
                <a:latin typeface="Calibri"/>
                <a:cs typeface="Calibri"/>
              </a:rPr>
              <a:t>tooling</a:t>
            </a:r>
            <a:endParaRPr sz="1800" dirty="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Dockerfiles are </a:t>
            </a:r>
            <a:r>
              <a:rPr sz="1800" dirty="0">
                <a:latin typeface="Calibri"/>
                <a:cs typeface="Calibri"/>
              </a:rPr>
              <a:t>used </a:t>
            </a:r>
            <a:r>
              <a:rPr sz="1800" spc="-10" dirty="0">
                <a:latin typeface="Calibri"/>
                <a:cs typeface="Calibri"/>
              </a:rPr>
              <a:t>to </a:t>
            </a:r>
            <a:r>
              <a:rPr sz="1800" spc="-5" dirty="0">
                <a:latin typeface="Calibri"/>
                <a:cs typeface="Calibri"/>
              </a:rPr>
              <a:t>build</a:t>
            </a:r>
            <a:r>
              <a:rPr sz="1800" spc="65" dirty="0">
                <a:latin typeface="Calibri"/>
                <a:cs typeface="Calibri"/>
              </a:rPr>
              <a:t> </a:t>
            </a:r>
            <a:r>
              <a:rPr sz="1800" spc="-5" dirty="0">
                <a:latin typeface="Calibri"/>
                <a:cs typeface="Calibri"/>
              </a:rPr>
              <a:t>images</a:t>
            </a:r>
            <a:endParaRPr sz="1800" dirty="0">
              <a:latin typeface="Calibri"/>
              <a:cs typeface="Calibri"/>
            </a:endParaRPr>
          </a:p>
          <a:p>
            <a:pPr marL="299085" indent="-286385">
              <a:lnSpc>
                <a:spcPct val="100000"/>
              </a:lnSpc>
              <a:buFont typeface="Arial"/>
              <a:buChar char="•"/>
              <a:tabLst>
                <a:tab pos="299085" algn="l"/>
                <a:tab pos="299720" algn="l"/>
              </a:tabLst>
            </a:pPr>
            <a:r>
              <a:rPr sz="1800" dirty="0">
                <a:latin typeface="Calibri"/>
                <a:cs typeface="Calibri"/>
              </a:rPr>
              <a:t>A </a:t>
            </a:r>
            <a:r>
              <a:rPr sz="1800" spc="-15" dirty="0">
                <a:latin typeface="Calibri"/>
                <a:cs typeface="Calibri"/>
              </a:rPr>
              <a:t>Docker </a:t>
            </a:r>
            <a:r>
              <a:rPr sz="1800" spc="-10" dirty="0">
                <a:latin typeface="Calibri"/>
                <a:cs typeface="Calibri"/>
              </a:rPr>
              <a:t>Registry can </a:t>
            </a:r>
            <a:r>
              <a:rPr sz="1800" spc="-15" dirty="0">
                <a:latin typeface="Calibri"/>
                <a:cs typeface="Calibri"/>
              </a:rPr>
              <a:t>store Docker</a:t>
            </a:r>
            <a:r>
              <a:rPr sz="1800" spc="85" dirty="0">
                <a:latin typeface="Calibri"/>
                <a:cs typeface="Calibri"/>
              </a:rPr>
              <a:t> </a:t>
            </a:r>
            <a:r>
              <a:rPr sz="1800" spc="-5" dirty="0">
                <a:latin typeface="Calibri"/>
                <a:cs typeface="Calibri"/>
              </a:rPr>
              <a:t>images</a:t>
            </a:r>
            <a:endParaRPr sz="1800" dirty="0">
              <a:latin typeface="Calibri"/>
              <a:cs typeface="Calibri"/>
            </a:endParaRPr>
          </a:p>
        </p:txBody>
      </p:sp>
      <p:sp>
        <p:nvSpPr>
          <p:cNvPr id="21" name="object 21"/>
          <p:cNvSpPr txBox="1"/>
          <p:nvPr/>
        </p:nvSpPr>
        <p:spPr>
          <a:xfrm>
            <a:off x="6622542" y="3900678"/>
            <a:ext cx="2547620" cy="57404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800" spc="-25" dirty="0">
                <a:latin typeface="Calibri"/>
                <a:cs typeface="Calibri"/>
              </a:rPr>
              <a:t>Haufe’s </a:t>
            </a:r>
            <a:r>
              <a:rPr sz="1800" spc="-15" dirty="0">
                <a:latin typeface="Calibri"/>
                <a:cs typeface="Calibri"/>
              </a:rPr>
              <a:t>registry.haufe.io</a:t>
            </a:r>
            <a:endParaRPr sz="180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Official</a:t>
            </a:r>
            <a:r>
              <a:rPr sz="1800" spc="-5" dirty="0">
                <a:latin typeface="Calibri"/>
                <a:cs typeface="Calibri"/>
              </a:rPr>
              <a:t> </a:t>
            </a:r>
            <a:r>
              <a:rPr sz="1800" spc="-25" dirty="0">
                <a:latin typeface="Calibri"/>
                <a:cs typeface="Calibri"/>
              </a:rPr>
              <a:t>hub.docker.com</a:t>
            </a:r>
            <a:endParaRPr sz="1800">
              <a:latin typeface="Calibri"/>
              <a:cs typeface="Calibri"/>
            </a:endParaRPr>
          </a:p>
        </p:txBody>
      </p:sp>
      <p:sp>
        <p:nvSpPr>
          <p:cNvPr id="22" name="object 22"/>
          <p:cNvSpPr txBox="1"/>
          <p:nvPr/>
        </p:nvSpPr>
        <p:spPr>
          <a:xfrm>
            <a:off x="6165341" y="4449317"/>
            <a:ext cx="4494530" cy="848994"/>
          </a:xfrm>
          <a:prstGeom prst="rect">
            <a:avLst/>
          </a:prstGeom>
        </p:spPr>
        <p:txBody>
          <a:bodyPr vert="horz" wrap="square" lIns="0" tIns="12700" rIns="0" bIns="0" rtlCol="0">
            <a:spAutoFit/>
          </a:bodyPr>
          <a:lstStyle/>
          <a:p>
            <a:pPr marL="299085" marR="5080" indent="-286385">
              <a:lnSpc>
                <a:spcPct val="100000"/>
              </a:lnSpc>
              <a:spcBef>
                <a:spcPts val="100"/>
              </a:spcBef>
              <a:buFont typeface="Arial"/>
              <a:buChar char="•"/>
              <a:tabLst>
                <a:tab pos="299085" algn="l"/>
                <a:tab pos="299720" algn="l"/>
              </a:tabLst>
            </a:pPr>
            <a:r>
              <a:rPr sz="1800" spc="-15" dirty="0">
                <a:latin typeface="Calibri"/>
                <a:cs typeface="Calibri"/>
              </a:rPr>
              <a:t>Docker </a:t>
            </a:r>
            <a:r>
              <a:rPr sz="1800" spc="-5" dirty="0">
                <a:latin typeface="Calibri"/>
                <a:cs typeface="Calibri"/>
              </a:rPr>
              <a:t>Engine used by </a:t>
            </a:r>
            <a:r>
              <a:rPr sz="1800" spc="-10" dirty="0">
                <a:latin typeface="Calibri"/>
                <a:cs typeface="Calibri"/>
              </a:rPr>
              <a:t>Kubernetes </a:t>
            </a:r>
            <a:r>
              <a:rPr sz="1800" spc="-5" dirty="0">
                <a:latin typeface="Calibri"/>
                <a:cs typeface="Calibri"/>
              </a:rPr>
              <a:t>under </a:t>
            </a:r>
            <a:r>
              <a:rPr sz="1800" dirty="0">
                <a:latin typeface="Calibri"/>
                <a:cs typeface="Calibri"/>
              </a:rPr>
              <a:t>the  </a:t>
            </a:r>
            <a:r>
              <a:rPr sz="1800" spc="-5" dirty="0">
                <a:latin typeface="Calibri"/>
                <a:cs typeface="Calibri"/>
              </a:rPr>
              <a:t>hood</a:t>
            </a:r>
            <a:endParaRPr sz="1800" dirty="0">
              <a:latin typeface="Calibri"/>
              <a:cs typeface="Calibri"/>
            </a:endParaRPr>
          </a:p>
          <a:p>
            <a:pPr marL="299085" indent="-286385">
              <a:lnSpc>
                <a:spcPct val="100000"/>
              </a:lnSpc>
              <a:buFont typeface="Arial"/>
              <a:buChar char="•"/>
              <a:tabLst>
                <a:tab pos="299085" algn="l"/>
                <a:tab pos="299720" algn="l"/>
              </a:tabLst>
            </a:pPr>
            <a:r>
              <a:rPr sz="1800" spc="-10" dirty="0">
                <a:latin typeface="Calibri"/>
                <a:cs typeface="Calibri"/>
              </a:rPr>
              <a:t>Kubernetes </a:t>
            </a:r>
            <a:r>
              <a:rPr sz="1800" spc="-5" dirty="0">
                <a:latin typeface="Calibri"/>
                <a:cs typeface="Calibri"/>
              </a:rPr>
              <a:t>is </a:t>
            </a:r>
            <a:r>
              <a:rPr sz="1800" spc="-10" dirty="0">
                <a:latin typeface="Calibri"/>
                <a:cs typeface="Calibri"/>
              </a:rPr>
              <a:t>alternative to </a:t>
            </a:r>
            <a:r>
              <a:rPr sz="1800" spc="-15" dirty="0">
                <a:latin typeface="Calibri"/>
                <a:cs typeface="Calibri"/>
              </a:rPr>
              <a:t>Docker</a:t>
            </a:r>
            <a:r>
              <a:rPr sz="1800" spc="60" dirty="0">
                <a:latin typeface="Calibri"/>
                <a:cs typeface="Calibri"/>
              </a:rPr>
              <a:t> </a:t>
            </a:r>
            <a:r>
              <a:rPr sz="1800" spc="-10" dirty="0">
                <a:latin typeface="Calibri"/>
                <a:cs typeface="Calibri"/>
              </a:rPr>
              <a:t>Swarm</a:t>
            </a:r>
            <a:endParaRPr sz="1800" dirty="0">
              <a:latin typeface="Calibri"/>
              <a:cs typeface="Calibri"/>
            </a:endParaRPr>
          </a:p>
        </p:txBody>
      </p:sp>
      <p:sp>
        <p:nvSpPr>
          <p:cNvPr id="23" name="object 23"/>
          <p:cNvSpPr txBox="1"/>
          <p:nvPr/>
        </p:nvSpPr>
        <p:spPr>
          <a:xfrm>
            <a:off x="6622542" y="5272532"/>
            <a:ext cx="4371340" cy="574040"/>
          </a:xfrm>
          <a:prstGeom prst="rect">
            <a:avLst/>
          </a:prstGeom>
        </p:spPr>
        <p:txBody>
          <a:bodyPr vert="horz" wrap="square" lIns="0" tIns="12700" rIns="0" bIns="0" rtlCol="0">
            <a:spAutoFit/>
          </a:bodyPr>
          <a:lstStyle/>
          <a:p>
            <a:pPr marL="299085" indent="-286385">
              <a:lnSpc>
                <a:spcPct val="100000"/>
              </a:lnSpc>
              <a:spcBef>
                <a:spcPts val="100"/>
              </a:spcBef>
              <a:buFont typeface="Arial"/>
              <a:buChar char="•"/>
              <a:tabLst>
                <a:tab pos="299085" algn="l"/>
                <a:tab pos="299720" algn="l"/>
              </a:tabLst>
            </a:pPr>
            <a:r>
              <a:rPr sz="1800" spc="-30" dirty="0">
                <a:latin typeface="Calibri"/>
                <a:cs typeface="Calibri"/>
              </a:rPr>
              <a:t>Older, </a:t>
            </a:r>
            <a:r>
              <a:rPr sz="1800" spc="-10" dirty="0">
                <a:latin typeface="Calibri"/>
                <a:cs typeface="Calibri"/>
              </a:rPr>
              <a:t>more</a:t>
            </a:r>
            <a:r>
              <a:rPr sz="1800" spc="40" dirty="0">
                <a:latin typeface="Calibri"/>
                <a:cs typeface="Calibri"/>
              </a:rPr>
              <a:t> </a:t>
            </a:r>
            <a:r>
              <a:rPr sz="1800" spc="-10" dirty="0">
                <a:latin typeface="Calibri"/>
                <a:cs typeface="Calibri"/>
              </a:rPr>
              <a:t>mature</a:t>
            </a:r>
            <a:endParaRPr sz="1800" dirty="0">
              <a:latin typeface="Calibri"/>
              <a:cs typeface="Calibri"/>
            </a:endParaRPr>
          </a:p>
          <a:p>
            <a:pPr marL="299085" indent="-286385">
              <a:lnSpc>
                <a:spcPct val="100000"/>
              </a:lnSpc>
              <a:buFont typeface="Arial"/>
              <a:buChar char="•"/>
              <a:tabLst>
                <a:tab pos="299085" algn="l"/>
                <a:tab pos="299720" algn="l"/>
              </a:tabLst>
            </a:pPr>
            <a:r>
              <a:rPr sz="1800" dirty="0">
                <a:latin typeface="Calibri"/>
                <a:cs typeface="Calibri"/>
              </a:rPr>
              <a:t>Used </a:t>
            </a:r>
            <a:r>
              <a:rPr sz="1800" spc="5" dirty="0">
                <a:latin typeface="Calibri"/>
                <a:cs typeface="Calibri"/>
              </a:rPr>
              <a:t>e.g. </a:t>
            </a:r>
            <a:r>
              <a:rPr sz="1800" spc="-5" dirty="0">
                <a:latin typeface="Calibri"/>
                <a:cs typeface="Calibri"/>
              </a:rPr>
              <a:t>by GCE (Google </a:t>
            </a:r>
            <a:r>
              <a:rPr sz="1800" spc="-10" dirty="0">
                <a:latin typeface="Calibri"/>
                <a:cs typeface="Calibri"/>
              </a:rPr>
              <a:t>Container</a:t>
            </a:r>
            <a:r>
              <a:rPr sz="1800" spc="25" dirty="0">
                <a:latin typeface="Calibri"/>
                <a:cs typeface="Calibri"/>
              </a:rPr>
              <a:t> </a:t>
            </a:r>
            <a:r>
              <a:rPr sz="1800" spc="-5" dirty="0">
                <a:latin typeface="Calibri"/>
                <a:cs typeface="Calibri"/>
              </a:rPr>
              <a:t>Engine)</a:t>
            </a:r>
            <a:endParaRPr sz="18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1914</Words>
  <Application>Microsoft Office PowerPoint</Application>
  <PresentationFormat>Widescreen</PresentationFormat>
  <Paragraphs>342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Roboto</vt:lpstr>
      <vt:lpstr>Times New Roman</vt:lpstr>
      <vt:lpstr>Office Theme</vt:lpstr>
      <vt:lpstr>PowerPoint Presentation</vt:lpstr>
      <vt:lpstr>What is Kubernetes?</vt:lpstr>
      <vt:lpstr>PowerPoint Presentation</vt:lpstr>
      <vt:lpstr>So first, Why containers?</vt:lpstr>
      <vt:lpstr>Why do I want it?</vt:lpstr>
      <vt:lpstr>What does Kubernetes do?</vt:lpstr>
      <vt:lpstr>What does Kubernetes not do?</vt:lpstr>
      <vt:lpstr>Kubernetes =~  General Purpose Platform-as-a-Service (PaaS)</vt:lpstr>
      <vt:lpstr>Recap - Docker?</vt:lpstr>
      <vt:lpstr>Kubernetes and Docker (containerd)</vt:lpstr>
      <vt:lpstr>Deployment Architecture</vt:lpstr>
      <vt:lpstr>Kubernetes Runtime</vt:lpstr>
      <vt:lpstr>So pods…..</vt:lpstr>
      <vt:lpstr>Abstractions (1) - “Boxes in boxes”</vt:lpstr>
      <vt:lpstr>Abstractions (2) - Services</vt:lpstr>
      <vt:lpstr>Exposing Services (1) - NodePort</vt:lpstr>
      <vt:lpstr>Exposing Services (2) - LoadBalancer</vt:lpstr>
      <vt:lpstr>Exposing Services (3) - Ingress</vt:lpstr>
      <vt:lpstr>Persistent Volumes</vt:lpstr>
      <vt:lpstr>Add-ons</vt:lpstr>
      <vt:lpstr>Working with kubectl</vt:lpstr>
      <vt:lpstr>Example kubectl YAML file</vt:lpstr>
      <vt:lpstr>Example Service YML</vt:lpstr>
      <vt:lpstr>Demo</vt:lpstr>
      <vt:lpstr>Example Ingress YML</vt:lpstr>
      <vt:lpstr>Other Stuff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Bown</dc:creator>
  <cp:lastModifiedBy>Dave Bown</cp:lastModifiedBy>
  <cp:revision>16</cp:revision>
  <dcterms:created xsi:type="dcterms:W3CDTF">2019-04-02T06:39:39Z</dcterms:created>
  <dcterms:modified xsi:type="dcterms:W3CDTF">2019-04-02T09:21:52Z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2017-01-10T00:00:00Z</vt:filetime>
  </property>
  <property fmtid="{D5CDD505-2E9C-101B-9397-08002B2CF9AE}" pid="3" name="Creator">
    <vt:lpwstr>Microsoft® PowerPoint® 2013</vt:lpwstr>
  </property>
  <property fmtid="{D5CDD505-2E9C-101B-9397-08002B2CF9AE}" pid="4" name="LastSaved">
    <vt:filetime>2019-04-02T00:00:00Z</vt:filetime>
  </property>
</Properties>
</file>