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 id="2147483712" r:id="rId2"/>
    <p:sldMasterId id="2147483727" r:id="rId3"/>
    <p:sldMasterId id="2147483742" r:id="rId4"/>
    <p:sldMasterId id="2147483757" r:id="rId5"/>
  </p:sldMasterIdLst>
  <p:notesMasterIdLst>
    <p:notesMasterId r:id="rId29"/>
  </p:notesMasterIdLst>
  <p:sldIdLst>
    <p:sldId id="285" r:id="rId6"/>
    <p:sldId id="286" r:id="rId7"/>
    <p:sldId id="287" r:id="rId8"/>
    <p:sldId id="288" r:id="rId9"/>
    <p:sldId id="323" r:id="rId10"/>
    <p:sldId id="324" r:id="rId11"/>
    <p:sldId id="289" r:id="rId12"/>
    <p:sldId id="290" r:id="rId13"/>
    <p:sldId id="330" r:id="rId14"/>
    <p:sldId id="291" r:id="rId15"/>
    <p:sldId id="326" r:id="rId16"/>
    <p:sldId id="292" r:id="rId17"/>
    <p:sldId id="293" r:id="rId18"/>
    <p:sldId id="294" r:id="rId19"/>
    <p:sldId id="327" r:id="rId20"/>
    <p:sldId id="295" r:id="rId21"/>
    <p:sldId id="296" r:id="rId22"/>
    <p:sldId id="297" r:id="rId23"/>
    <p:sldId id="328" r:id="rId24"/>
    <p:sldId id="298" r:id="rId25"/>
    <p:sldId id="299" r:id="rId26"/>
    <p:sldId id="300" r:id="rId27"/>
    <p:sldId id="32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3EA605-728E-524A-AED3-E17404FA0909}" v="2" dt="2024-09-06T21:08:55.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180"/>
    <p:restoredTop sz="61933"/>
  </p:normalViewPr>
  <p:slideViewPr>
    <p:cSldViewPr snapToGrid="0">
      <p:cViewPr varScale="1">
        <p:scale>
          <a:sx n="88" d="100"/>
          <a:sy n="88" d="100"/>
        </p:scale>
        <p:origin x="16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197681-D79F-E940-A120-32EF7237CD6D}" type="datetimeFigureOut">
              <a:rPr lang="en-US" smtClean="0"/>
              <a:t>8/26/24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F00D3-F1ED-CD4A-B219-9FF7B313AB1C}" type="slidenum">
              <a:rPr lang="en-US" smtClean="0"/>
              <a:t>‹#›</a:t>
            </a:fld>
            <a:endParaRPr lang="en-US"/>
          </a:p>
        </p:txBody>
      </p:sp>
    </p:spTree>
    <p:extLst>
      <p:ext uri="{BB962C8B-B14F-4D97-AF65-F5344CB8AC3E}">
        <p14:creationId xmlns:p14="http://schemas.microsoft.com/office/powerpoint/2010/main" val="1782147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Teleprompter:</a:t>
            </a:r>
          </a:p>
          <a:p>
            <a:endParaRPr lang="en-US" dirty="0"/>
          </a:p>
          <a:p>
            <a:r>
              <a:rPr lang="en-US" dirty="0"/>
              <a:t>Dave Introduction</a:t>
            </a:r>
          </a:p>
          <a:p>
            <a:r>
              <a:rPr lang="en-US" dirty="0"/>
              <a:t>-Hero</a:t>
            </a:r>
          </a:p>
          <a:p>
            <a:r>
              <a:rPr lang="en-US" dirty="0"/>
              <a:t>-User Group Leader</a:t>
            </a:r>
          </a:p>
          <a:p>
            <a:r>
              <a:rPr lang="en-US" dirty="0"/>
              <a:t>-New Voices coach </a:t>
            </a:r>
          </a:p>
          <a:p>
            <a:endParaRPr lang="en-US" dirty="0"/>
          </a:p>
          <a:p>
            <a:r>
              <a:rPr lang="en-US" dirty="0"/>
              <a:t>-My first talk @ community day</a:t>
            </a:r>
          </a:p>
          <a:p>
            <a:endParaRPr lang="en-US" dirty="0"/>
          </a:p>
          <a:p>
            <a:r>
              <a:rPr lang="en-US" dirty="0"/>
              <a:t>Introduce the purpose of the video</a:t>
            </a:r>
          </a:p>
        </p:txBody>
      </p:sp>
      <p:sp>
        <p:nvSpPr>
          <p:cNvPr id="4" name="Slide Number Placeholder 3"/>
          <p:cNvSpPr>
            <a:spLocks noGrp="1"/>
          </p:cNvSpPr>
          <p:nvPr>
            <p:ph type="sldNum" sz="quarter" idx="5"/>
          </p:nvPr>
        </p:nvSpPr>
        <p:spPr/>
        <p:txBody>
          <a:bodyPr/>
          <a:lstStyle/>
          <a:p>
            <a:fld id="{544F00D3-F1ED-CD4A-B219-9FF7B313AB1C}" type="slidenum">
              <a:rPr lang="en-US" smtClean="0"/>
              <a:t>1</a:t>
            </a:fld>
            <a:endParaRPr lang="en-US"/>
          </a:p>
        </p:txBody>
      </p:sp>
    </p:spTree>
    <p:extLst>
      <p:ext uri="{BB962C8B-B14F-4D97-AF65-F5344CB8AC3E}">
        <p14:creationId xmlns:p14="http://schemas.microsoft.com/office/powerpoint/2010/main" val="173902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Module 2!</a:t>
            </a:r>
          </a:p>
        </p:txBody>
      </p:sp>
      <p:sp>
        <p:nvSpPr>
          <p:cNvPr id="4" name="Slide Number Placeholder 3"/>
          <p:cNvSpPr>
            <a:spLocks noGrp="1"/>
          </p:cNvSpPr>
          <p:nvPr>
            <p:ph type="sldNum" sz="quarter" idx="5"/>
          </p:nvPr>
        </p:nvSpPr>
        <p:spPr/>
        <p:txBody>
          <a:bodyPr/>
          <a:lstStyle/>
          <a:p>
            <a:fld id="{544F00D3-F1ED-CD4A-B219-9FF7B313AB1C}" type="slidenum">
              <a:rPr lang="en-US" smtClean="0"/>
              <a:t>11</a:t>
            </a:fld>
            <a:endParaRPr lang="en-US"/>
          </a:p>
        </p:txBody>
      </p:sp>
    </p:spTree>
    <p:extLst>
      <p:ext uri="{BB962C8B-B14F-4D97-AF65-F5344CB8AC3E}">
        <p14:creationId xmlns:p14="http://schemas.microsoft.com/office/powerpoint/2010/main" val="892214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a:t>
            </a:r>
          </a:p>
          <a:p>
            <a:endParaRPr lang="en-US" dirty="0"/>
          </a:p>
          <a:p>
            <a:r>
              <a:rPr lang="en-US" dirty="0"/>
              <a:t>In this module, we focus on the architecture and key elements of a successful talk.</a:t>
            </a:r>
          </a:p>
          <a:p>
            <a:endParaRPr lang="en-US" dirty="0"/>
          </a:p>
          <a:p>
            <a:r>
              <a:rPr lang="en-US" dirty="0"/>
              <a:t>We start by covering the value to the audience of a well organized talk.</a:t>
            </a:r>
          </a:p>
          <a:p>
            <a:endParaRPr lang="en-US" dirty="0"/>
          </a:p>
          <a:p>
            <a:r>
              <a:rPr lang="en-US" dirty="0"/>
              <a:t>Then we talk about why we start by planning what the audience should take away from the talk and work backwards.</a:t>
            </a:r>
          </a:p>
          <a:p>
            <a:endParaRPr lang="en-US" dirty="0"/>
          </a:p>
          <a:p>
            <a:r>
              <a:rPr lang="en-US" dirty="0"/>
              <a:t>The exercise in this lesson has the students think of a talk they would like to give and identify the specific elements of their talks.</a:t>
            </a:r>
          </a:p>
          <a:p>
            <a:endParaRPr lang="en-US" dirty="0"/>
          </a:p>
          <a:p>
            <a:r>
              <a:rPr lang="en-US" dirty="0"/>
              <a:t>This module is based on a blog post written by the AWS New Voices program manager, Mark Pergola.  It would be good to read his blog post, linked here, before leading this course.  </a:t>
            </a:r>
          </a:p>
          <a:p>
            <a:r>
              <a:rPr lang="en-US" dirty="0"/>
              <a:t>It would be even better to share his blog post with your students so they have time to read through it before attending the training.</a:t>
            </a:r>
          </a:p>
        </p:txBody>
      </p:sp>
      <p:sp>
        <p:nvSpPr>
          <p:cNvPr id="4" name="Slide Number Placeholder 3"/>
          <p:cNvSpPr>
            <a:spLocks noGrp="1"/>
          </p:cNvSpPr>
          <p:nvPr>
            <p:ph type="sldNum" sz="quarter" idx="5"/>
          </p:nvPr>
        </p:nvSpPr>
        <p:spPr/>
        <p:txBody>
          <a:bodyPr/>
          <a:lstStyle/>
          <a:p>
            <a:fld id="{544F00D3-F1ED-CD4A-B219-9FF7B313AB1C}" type="slidenum">
              <a:rPr lang="en-US" smtClean="0"/>
              <a:t>12</a:t>
            </a:fld>
            <a:endParaRPr lang="en-US"/>
          </a:p>
        </p:txBody>
      </p:sp>
    </p:spTree>
    <p:extLst>
      <p:ext uri="{BB962C8B-B14F-4D97-AF65-F5344CB8AC3E}">
        <p14:creationId xmlns:p14="http://schemas.microsoft.com/office/powerpoint/2010/main" val="1005076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4F00D3-F1ED-CD4A-B219-9FF7B313AB1C}" type="slidenum">
              <a:rPr lang="en-US" smtClean="0"/>
              <a:t>13</a:t>
            </a:fld>
            <a:endParaRPr lang="en-US"/>
          </a:p>
        </p:txBody>
      </p:sp>
    </p:spTree>
    <p:extLst>
      <p:ext uri="{BB962C8B-B14F-4D97-AF65-F5344CB8AC3E}">
        <p14:creationId xmlns:p14="http://schemas.microsoft.com/office/powerpoint/2010/main" val="1662006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a:t>
            </a:r>
          </a:p>
          <a:p>
            <a:endParaRPr lang="en-US" dirty="0"/>
          </a:p>
          <a:p>
            <a:r>
              <a:rPr lang="en-US" dirty="0"/>
              <a:t>your students will get more out of the module the more they participate.</a:t>
            </a:r>
          </a:p>
          <a:p>
            <a:endParaRPr lang="en-US" dirty="0"/>
          </a:p>
          <a:p>
            <a:r>
              <a:rPr lang="en-US" dirty="0"/>
              <a:t>I want to stress that this module is focused on planning the participant’s talk.  </a:t>
            </a:r>
          </a:p>
          <a:p>
            <a:endParaRPr lang="en-US" dirty="0"/>
          </a:p>
          <a:p>
            <a:r>
              <a:rPr lang="en-US" dirty="0"/>
              <a:t>There is no expectation for your participants to produce a complete presentation.</a:t>
            </a:r>
          </a:p>
          <a:p>
            <a:endParaRPr lang="en-US" dirty="0"/>
          </a:p>
          <a:p>
            <a:r>
              <a:rPr lang="en-US" dirty="0"/>
              <a:t>This module includes a completed example of the talk architecture based on a talk that I gave at </a:t>
            </a:r>
            <a:r>
              <a:rPr lang="en-US" dirty="0" err="1"/>
              <a:t>re:Invent</a:t>
            </a:r>
            <a:r>
              <a:rPr lang="en-US" dirty="0"/>
              <a:t> 2023.  You may want to update this slide with an example from a talk you’ve given.</a:t>
            </a:r>
          </a:p>
          <a:p>
            <a:endParaRPr lang="en-US" dirty="0"/>
          </a:p>
          <a:p>
            <a:r>
              <a:rPr lang="en-US" dirty="0"/>
              <a:t>Encourage students to share feedback with their peers </a:t>
            </a:r>
          </a:p>
          <a:p>
            <a:endParaRPr lang="en-US" dirty="0"/>
          </a:p>
          <a:p>
            <a:endParaRPr lang="en-US" dirty="0"/>
          </a:p>
        </p:txBody>
      </p:sp>
      <p:sp>
        <p:nvSpPr>
          <p:cNvPr id="4" name="Slide Number Placeholder 3"/>
          <p:cNvSpPr>
            <a:spLocks noGrp="1"/>
          </p:cNvSpPr>
          <p:nvPr>
            <p:ph type="sldNum" sz="quarter" idx="5"/>
          </p:nvPr>
        </p:nvSpPr>
        <p:spPr/>
        <p:txBody>
          <a:bodyPr/>
          <a:lstStyle/>
          <a:p>
            <a:fld id="{544F00D3-F1ED-CD4A-B219-9FF7B313AB1C}" type="slidenum">
              <a:rPr lang="en-US" smtClean="0"/>
              <a:t>14</a:t>
            </a:fld>
            <a:endParaRPr lang="en-US"/>
          </a:p>
        </p:txBody>
      </p:sp>
    </p:spTree>
    <p:extLst>
      <p:ext uri="{BB962C8B-B14F-4D97-AF65-F5344CB8AC3E}">
        <p14:creationId xmlns:p14="http://schemas.microsoft.com/office/powerpoint/2010/main" val="2545566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Module 3, we’re going to focus on using storytelling to engage the audience in a talk.</a:t>
            </a:r>
          </a:p>
        </p:txBody>
      </p:sp>
      <p:sp>
        <p:nvSpPr>
          <p:cNvPr id="4" name="Slide Number Placeholder 3"/>
          <p:cNvSpPr>
            <a:spLocks noGrp="1"/>
          </p:cNvSpPr>
          <p:nvPr>
            <p:ph type="sldNum" sz="quarter" idx="5"/>
          </p:nvPr>
        </p:nvSpPr>
        <p:spPr/>
        <p:txBody>
          <a:bodyPr/>
          <a:lstStyle/>
          <a:p>
            <a:fld id="{544F00D3-F1ED-CD4A-B219-9FF7B313AB1C}" type="slidenum">
              <a:rPr lang="en-US" smtClean="0"/>
              <a:t>15</a:t>
            </a:fld>
            <a:endParaRPr lang="en-US"/>
          </a:p>
        </p:txBody>
      </p:sp>
    </p:spTree>
    <p:extLst>
      <p:ext uri="{BB962C8B-B14F-4D97-AF65-F5344CB8AC3E}">
        <p14:creationId xmlns:p14="http://schemas.microsoft.com/office/powerpoint/2010/main" val="1462371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feature length cartoons from the last 20 years use this method.</a:t>
            </a:r>
          </a:p>
          <a:p>
            <a:endParaRPr lang="en-US" dirty="0"/>
          </a:p>
          <a:p>
            <a:r>
              <a:rPr lang="en-US" dirty="0"/>
              <a:t>This should feel familiar.</a:t>
            </a:r>
          </a:p>
          <a:p>
            <a:endParaRPr lang="en-US" dirty="0"/>
          </a:p>
          <a:p>
            <a:r>
              <a:rPr lang="en-US" dirty="0"/>
              <a:t>Once upon a time, there was a character, and every day the character did what the character does.  Until one day, the character has to change to adapt to their changing world or a crazy unforeseen situation.</a:t>
            </a:r>
          </a:p>
          <a:p>
            <a:endParaRPr lang="en-US" dirty="0"/>
          </a:p>
          <a:p>
            <a:r>
              <a:rPr lang="en-US" dirty="0"/>
              <a:t>Because of their changes, they effect change, learn new things, and use their new skills to overcome their challenging situation.</a:t>
            </a:r>
          </a:p>
          <a:p>
            <a:endParaRPr lang="en-US" dirty="0"/>
          </a:p>
          <a:p>
            <a:r>
              <a:rPr lang="en-US" dirty="0"/>
              <a:t>-audience engagement </a:t>
            </a:r>
          </a:p>
          <a:p>
            <a:r>
              <a:rPr lang="en-US" dirty="0"/>
              <a:t>-capture audience attention.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44F00D3-F1ED-CD4A-B219-9FF7B313AB1C}" type="slidenum">
              <a:rPr lang="en-US" smtClean="0"/>
              <a:t>16</a:t>
            </a:fld>
            <a:endParaRPr lang="en-US"/>
          </a:p>
        </p:txBody>
      </p:sp>
    </p:spTree>
    <p:extLst>
      <p:ext uri="{BB962C8B-B14F-4D97-AF65-F5344CB8AC3E}">
        <p14:creationId xmlns:p14="http://schemas.microsoft.com/office/powerpoint/2010/main" val="3846796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Key concepts in this module include</a:t>
            </a:r>
          </a:p>
          <a:p>
            <a:r>
              <a:rPr lang="en-US" dirty="0"/>
              <a:t>-Storytelling basics and the Story Spine method of storytelling.  </a:t>
            </a:r>
          </a:p>
          <a:p>
            <a:r>
              <a:rPr lang="en-US" dirty="0"/>
              <a:t>-How presenting a talk in a story format helps draw the audience in</a:t>
            </a:r>
          </a:p>
          <a:p>
            <a:r>
              <a:rPr lang="en-US" dirty="0"/>
              <a:t>-sessions where storytelling may not be appropriate</a:t>
            </a:r>
          </a:p>
        </p:txBody>
      </p:sp>
      <p:sp>
        <p:nvSpPr>
          <p:cNvPr id="4" name="Slide Number Placeholder 3"/>
          <p:cNvSpPr>
            <a:spLocks noGrp="1"/>
          </p:cNvSpPr>
          <p:nvPr>
            <p:ph type="sldNum" sz="quarter" idx="5"/>
          </p:nvPr>
        </p:nvSpPr>
        <p:spPr/>
        <p:txBody>
          <a:bodyPr/>
          <a:lstStyle/>
          <a:p>
            <a:fld id="{544F00D3-F1ED-CD4A-B219-9FF7B313AB1C}" type="slidenum">
              <a:rPr lang="en-US" smtClean="0"/>
              <a:t>17</a:t>
            </a:fld>
            <a:endParaRPr lang="en-US"/>
          </a:p>
        </p:txBody>
      </p:sp>
    </p:spTree>
    <p:extLst>
      <p:ext uri="{BB962C8B-B14F-4D97-AF65-F5344CB8AC3E}">
        <p14:creationId xmlns:p14="http://schemas.microsoft.com/office/powerpoint/2010/main" val="4164684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I’m hoping the tips for leading this module seem familiar by now.  Participation and feedback are important to the students.  </a:t>
            </a:r>
          </a:p>
          <a:p>
            <a:endParaRPr lang="en-US" dirty="0"/>
          </a:p>
          <a:p>
            <a:r>
              <a:rPr lang="en-US" dirty="0"/>
              <a:t>Help students be mindful of the time it takes to tell their story.  This is just a summary of the talk, so two minutes should suffice.</a:t>
            </a:r>
          </a:p>
        </p:txBody>
      </p:sp>
      <p:sp>
        <p:nvSpPr>
          <p:cNvPr id="4" name="Slide Number Placeholder 3"/>
          <p:cNvSpPr>
            <a:spLocks noGrp="1"/>
          </p:cNvSpPr>
          <p:nvPr>
            <p:ph type="sldNum" sz="quarter" idx="5"/>
          </p:nvPr>
        </p:nvSpPr>
        <p:spPr/>
        <p:txBody>
          <a:bodyPr/>
          <a:lstStyle/>
          <a:p>
            <a:fld id="{544F00D3-F1ED-CD4A-B219-9FF7B313AB1C}" type="slidenum">
              <a:rPr lang="en-US" smtClean="0"/>
              <a:t>18</a:t>
            </a:fld>
            <a:endParaRPr lang="en-US"/>
          </a:p>
        </p:txBody>
      </p:sp>
    </p:spTree>
    <p:extLst>
      <p:ext uri="{BB962C8B-B14F-4D97-AF65-F5344CB8AC3E}">
        <p14:creationId xmlns:p14="http://schemas.microsoft.com/office/powerpoint/2010/main" val="1364621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last module covered in this training.  In Module 4, we help students take the elements they’ve built in the previous 3 modules and tie them together into a cohesive talk.</a:t>
            </a:r>
          </a:p>
        </p:txBody>
      </p:sp>
      <p:sp>
        <p:nvSpPr>
          <p:cNvPr id="4" name="Slide Number Placeholder 3"/>
          <p:cNvSpPr>
            <a:spLocks noGrp="1"/>
          </p:cNvSpPr>
          <p:nvPr>
            <p:ph type="sldNum" sz="quarter" idx="5"/>
          </p:nvPr>
        </p:nvSpPr>
        <p:spPr/>
        <p:txBody>
          <a:bodyPr/>
          <a:lstStyle/>
          <a:p>
            <a:fld id="{544F00D3-F1ED-CD4A-B219-9FF7B313AB1C}" type="slidenum">
              <a:rPr lang="en-US" smtClean="0"/>
              <a:t>19</a:t>
            </a:fld>
            <a:endParaRPr lang="en-US"/>
          </a:p>
        </p:txBody>
      </p:sp>
    </p:spTree>
    <p:extLst>
      <p:ext uri="{BB962C8B-B14F-4D97-AF65-F5344CB8AC3E}">
        <p14:creationId xmlns:p14="http://schemas.microsoft.com/office/powerpoint/2010/main" val="1651831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module 4, we teach time management within a talk, by setting limits for an introduction, the body of the talk, and the conclusion that reinforces the main takeaway.</a:t>
            </a:r>
          </a:p>
          <a:p>
            <a:endParaRPr lang="en-US" dirty="0"/>
          </a:p>
          <a:p>
            <a:r>
              <a:rPr lang="en-US" dirty="0"/>
              <a:t>The students will work with a partner or in a small group and take turns practicing each of the 3 phases of their talk, getting feedback on each phase.</a:t>
            </a:r>
          </a:p>
          <a:p>
            <a:endParaRPr lang="en-US" dirty="0"/>
          </a:p>
          <a:p>
            <a:r>
              <a:rPr lang="en-US" dirty="0"/>
              <a:t>After students have practiced in pairs or small groups, you can invite students to give their talk, in its entirety, completely unrehearsed.</a:t>
            </a:r>
          </a:p>
          <a:p>
            <a:endParaRPr lang="en-US" dirty="0"/>
          </a:p>
          <a:p>
            <a:r>
              <a:rPr lang="en-US"/>
              <a:t>It is just as important to start getting comfortable speaking in front of others as planning your final talk. That is why in this section, we have participants try speaking unrehearsed. This also makes sure they cross the "fear barrier" while in the safety of the training while they are supported.</a:t>
            </a:r>
          </a:p>
          <a:p>
            <a:endParaRPr lang="en-US"/>
          </a:p>
          <a:p>
            <a:r>
              <a:rPr lang="en-US" dirty="0"/>
              <a:t>To prepare to lead this module, write a talk of your own, no longer than 3 minutes, that includes the elements taught in modules 2 and 3.</a:t>
            </a:r>
          </a:p>
        </p:txBody>
      </p:sp>
      <p:sp>
        <p:nvSpPr>
          <p:cNvPr id="4" name="Slide Number Placeholder 3"/>
          <p:cNvSpPr>
            <a:spLocks noGrp="1"/>
          </p:cNvSpPr>
          <p:nvPr>
            <p:ph type="sldNum" sz="quarter" idx="5"/>
          </p:nvPr>
        </p:nvSpPr>
        <p:spPr/>
        <p:txBody>
          <a:bodyPr/>
          <a:lstStyle/>
          <a:p>
            <a:fld id="{544F00D3-F1ED-CD4A-B219-9FF7B313AB1C}" type="slidenum">
              <a:rPr lang="en-US" smtClean="0"/>
              <a:t>20</a:t>
            </a:fld>
            <a:endParaRPr lang="en-US"/>
          </a:p>
        </p:txBody>
      </p:sp>
    </p:spTree>
    <p:extLst>
      <p:ext uri="{BB962C8B-B14F-4D97-AF65-F5344CB8AC3E}">
        <p14:creationId xmlns:p14="http://schemas.microsoft.com/office/powerpoint/2010/main" val="3907921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Teleprompter:</a:t>
            </a:r>
          </a:p>
          <a:p>
            <a:endParaRPr lang="en-US" dirty="0"/>
          </a:p>
          <a:p>
            <a:r>
              <a:rPr lang="en-US" dirty="0"/>
              <a:t>Set the stage</a:t>
            </a:r>
          </a:p>
          <a:p>
            <a:pPr marL="171450" indent="-171450">
              <a:buFont typeface="Calibri"/>
              <a:buChar char="-"/>
            </a:pPr>
            <a:r>
              <a:rPr lang="en-US" dirty="0"/>
              <a:t>Dave to say a couple things about being a User Group Leader – why it's valuable to have others sharing their knowledge</a:t>
            </a:r>
          </a:p>
          <a:p>
            <a:r>
              <a:rPr lang="en-US" dirty="0"/>
              <a:t>-user groups need speakers</a:t>
            </a:r>
          </a:p>
          <a:p>
            <a:r>
              <a:rPr lang="en-US" dirty="0"/>
              <a:t>-user groups need participation and engagement</a:t>
            </a:r>
          </a:p>
          <a:p>
            <a:r>
              <a:rPr lang="en-US" dirty="0"/>
              <a:t>-user groups need new and fresh content</a:t>
            </a:r>
          </a:p>
          <a:p>
            <a:endParaRPr lang="en-US" dirty="0"/>
          </a:p>
          <a:p>
            <a:endParaRPr lang="en-US" dirty="0"/>
          </a:p>
          <a:p>
            <a:r>
              <a:rPr lang="en-US" dirty="0"/>
              <a:t>We developed this training to help launch the next generation of community speakers</a:t>
            </a:r>
          </a:p>
          <a:p>
            <a:endParaRPr lang="en-US" dirty="0"/>
          </a:p>
        </p:txBody>
      </p:sp>
      <p:sp>
        <p:nvSpPr>
          <p:cNvPr id="4" name="Slide Number Placeholder 3"/>
          <p:cNvSpPr>
            <a:spLocks noGrp="1"/>
          </p:cNvSpPr>
          <p:nvPr>
            <p:ph type="sldNum" sz="quarter" idx="5"/>
          </p:nvPr>
        </p:nvSpPr>
        <p:spPr/>
        <p:txBody>
          <a:bodyPr/>
          <a:lstStyle/>
          <a:p>
            <a:fld id="{544F00D3-F1ED-CD4A-B219-9FF7B313AB1C}" type="slidenum">
              <a:rPr lang="en-US" smtClean="0"/>
              <a:t>2</a:t>
            </a:fld>
            <a:endParaRPr lang="en-US"/>
          </a:p>
        </p:txBody>
      </p:sp>
    </p:spTree>
    <p:extLst>
      <p:ext uri="{BB962C8B-B14F-4D97-AF65-F5344CB8AC3E}">
        <p14:creationId xmlns:p14="http://schemas.microsoft.com/office/powerpoint/2010/main" val="2514722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focus on timing</a:t>
            </a:r>
          </a:p>
          <a:p>
            <a:endParaRPr lang="en-US" dirty="0"/>
          </a:p>
          <a:p>
            <a:r>
              <a:rPr lang="en-US" dirty="0"/>
              <a:t>Give feedback</a:t>
            </a:r>
          </a:p>
          <a:p>
            <a:endParaRPr lang="en-US" dirty="0"/>
          </a:p>
        </p:txBody>
      </p:sp>
      <p:sp>
        <p:nvSpPr>
          <p:cNvPr id="4" name="Slide Number Placeholder 3"/>
          <p:cNvSpPr>
            <a:spLocks noGrp="1"/>
          </p:cNvSpPr>
          <p:nvPr>
            <p:ph type="sldNum" sz="quarter" idx="5"/>
          </p:nvPr>
        </p:nvSpPr>
        <p:spPr/>
        <p:txBody>
          <a:bodyPr/>
          <a:lstStyle/>
          <a:p>
            <a:fld id="{544F00D3-F1ED-CD4A-B219-9FF7B313AB1C}" type="slidenum">
              <a:rPr lang="en-US" smtClean="0"/>
              <a:t>21</a:t>
            </a:fld>
            <a:endParaRPr lang="en-US"/>
          </a:p>
        </p:txBody>
      </p:sp>
    </p:spTree>
    <p:extLst>
      <p:ext uri="{BB962C8B-B14F-4D97-AF65-F5344CB8AC3E}">
        <p14:creationId xmlns:p14="http://schemas.microsoft.com/office/powerpoint/2010/main" val="2052277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tips should be familiar to you by now.</a:t>
            </a:r>
          </a:p>
          <a:p>
            <a:endParaRPr lang="en-US" dirty="0"/>
          </a:p>
          <a:p>
            <a:r>
              <a:rPr lang="en-US" dirty="0"/>
              <a:t>Come prepared with your own 3 minute talk</a:t>
            </a:r>
          </a:p>
          <a:p>
            <a:endParaRPr lang="en-US" dirty="0"/>
          </a:p>
          <a:p>
            <a:r>
              <a:rPr lang="en-US" dirty="0"/>
              <a:t>Courage breeds courage.  Those who share will help others share.</a:t>
            </a:r>
          </a:p>
          <a:p>
            <a:endParaRPr lang="en-US" dirty="0"/>
          </a:p>
          <a:p>
            <a:r>
              <a:rPr lang="en-US" dirty="0"/>
              <a:t>Find a couple of example talks on </a:t>
            </a:r>
            <a:r>
              <a:rPr lang="en-US" dirty="0" err="1"/>
              <a:t>youtube</a:t>
            </a:r>
            <a:r>
              <a:rPr lang="en-US" dirty="0"/>
              <a:t> to share with them ahead of the session, so they can have some good reference examples in their minds.</a:t>
            </a:r>
          </a:p>
        </p:txBody>
      </p:sp>
      <p:sp>
        <p:nvSpPr>
          <p:cNvPr id="4" name="Slide Number Placeholder 3"/>
          <p:cNvSpPr>
            <a:spLocks noGrp="1"/>
          </p:cNvSpPr>
          <p:nvPr>
            <p:ph type="sldNum" sz="quarter" idx="5"/>
          </p:nvPr>
        </p:nvSpPr>
        <p:spPr/>
        <p:txBody>
          <a:bodyPr/>
          <a:lstStyle/>
          <a:p>
            <a:fld id="{544F00D3-F1ED-CD4A-B219-9FF7B313AB1C}" type="slidenum">
              <a:rPr lang="en-US" smtClean="0"/>
              <a:t>22</a:t>
            </a:fld>
            <a:endParaRPr lang="en-US"/>
          </a:p>
        </p:txBody>
      </p:sp>
    </p:spTree>
    <p:extLst>
      <p:ext uri="{BB962C8B-B14F-4D97-AF65-F5344CB8AC3E}">
        <p14:creationId xmlns:p14="http://schemas.microsoft.com/office/powerpoint/2010/main" val="1752464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 hosting a lightning talk night</a:t>
            </a:r>
          </a:p>
        </p:txBody>
      </p:sp>
      <p:sp>
        <p:nvSpPr>
          <p:cNvPr id="4" name="Slide Number Placeholder 3"/>
          <p:cNvSpPr>
            <a:spLocks noGrp="1"/>
          </p:cNvSpPr>
          <p:nvPr>
            <p:ph type="sldNum" sz="quarter" idx="5"/>
          </p:nvPr>
        </p:nvSpPr>
        <p:spPr/>
        <p:txBody>
          <a:bodyPr/>
          <a:lstStyle/>
          <a:p>
            <a:fld id="{544F00D3-F1ED-CD4A-B219-9FF7B313AB1C}" type="slidenum">
              <a:rPr lang="en-US" smtClean="0"/>
              <a:t>23</a:t>
            </a:fld>
            <a:endParaRPr lang="en-US"/>
          </a:p>
        </p:txBody>
      </p:sp>
    </p:spTree>
    <p:extLst>
      <p:ext uri="{BB962C8B-B14F-4D97-AF65-F5344CB8AC3E}">
        <p14:creationId xmlns:p14="http://schemas.microsoft.com/office/powerpoint/2010/main" val="2995651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Teleprompter:</a:t>
            </a:r>
          </a:p>
          <a:p>
            <a:endParaRPr lang="en-US" dirty="0"/>
          </a:p>
          <a:p>
            <a:r>
              <a:rPr lang="en-US" dirty="0"/>
              <a:t>to be offered to community by community members.</a:t>
            </a:r>
          </a:p>
          <a:p>
            <a:endParaRPr lang="en-US" dirty="0"/>
          </a:p>
          <a:p>
            <a:r>
              <a:rPr lang="en-US" dirty="0"/>
              <a:t>There are 4 modules that build on each other,   </a:t>
            </a:r>
          </a:p>
          <a:p>
            <a:endParaRPr lang="en-US" dirty="0"/>
          </a:p>
          <a:p>
            <a:r>
              <a:rPr lang="en-US" dirty="0"/>
              <a:t>Can be presented one at a time or as a workshop</a:t>
            </a:r>
          </a:p>
          <a:p>
            <a:endParaRPr lang="en-US" dirty="0"/>
          </a:p>
          <a:p>
            <a:r>
              <a:rPr lang="en-US" dirty="0"/>
              <a:t>E.D.G.E. Method</a:t>
            </a:r>
          </a:p>
          <a:p>
            <a:endParaRPr lang="en-US" dirty="0"/>
          </a:p>
        </p:txBody>
      </p:sp>
      <p:sp>
        <p:nvSpPr>
          <p:cNvPr id="4" name="Slide Number Placeholder 3"/>
          <p:cNvSpPr>
            <a:spLocks noGrp="1"/>
          </p:cNvSpPr>
          <p:nvPr>
            <p:ph type="sldNum" sz="quarter" idx="5"/>
          </p:nvPr>
        </p:nvSpPr>
        <p:spPr/>
        <p:txBody>
          <a:bodyPr/>
          <a:lstStyle/>
          <a:p>
            <a:fld id="{544F00D3-F1ED-CD4A-B219-9FF7B313AB1C}" type="slidenum">
              <a:rPr lang="en-US" smtClean="0"/>
              <a:t>3</a:t>
            </a:fld>
            <a:endParaRPr lang="en-US"/>
          </a:p>
        </p:txBody>
      </p:sp>
    </p:spTree>
    <p:extLst>
      <p:ext uri="{BB962C8B-B14F-4D97-AF65-F5344CB8AC3E}">
        <p14:creationId xmlns:p14="http://schemas.microsoft.com/office/powerpoint/2010/main" val="1597577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Teleprompter:</a:t>
            </a:r>
          </a:p>
          <a:p>
            <a:endParaRPr lang="en-US" dirty="0"/>
          </a:p>
          <a:p>
            <a:r>
              <a:rPr lang="en-US" dirty="0"/>
              <a:t>The 4 modules of this course cover:</a:t>
            </a:r>
          </a:p>
          <a:p>
            <a:endParaRPr lang="en-US" dirty="0"/>
          </a:p>
          <a:p>
            <a:pPr marL="228600" indent="-228600">
              <a:buAutoNum type="arabicPeriod"/>
            </a:pPr>
            <a:r>
              <a:rPr lang="en-US" dirty="0"/>
              <a:t>Helping </a:t>
            </a:r>
            <a:r>
              <a:rPr lang="en-US" dirty="0" err="1"/>
              <a:t>paraticipants</a:t>
            </a:r>
            <a:r>
              <a:rPr lang="en-US" dirty="0"/>
              <a:t> build confidence</a:t>
            </a:r>
            <a:br>
              <a:rPr lang="en-US" dirty="0"/>
            </a:br>
            <a:endParaRPr lang="en-US" dirty="0"/>
          </a:p>
          <a:p>
            <a:pPr marL="228600" indent="-228600">
              <a:buAutoNum type="arabicPeriod"/>
            </a:pPr>
            <a:r>
              <a:rPr lang="en-US" dirty="0"/>
              <a:t>The key elements of a talk</a:t>
            </a:r>
            <a:br>
              <a:rPr lang="en-US" dirty="0"/>
            </a:br>
            <a:endParaRPr lang="en-US" dirty="0"/>
          </a:p>
          <a:p>
            <a:pPr marL="228600" indent="-228600">
              <a:buAutoNum type="arabicPeriod"/>
            </a:pPr>
            <a:r>
              <a:rPr lang="en-US" dirty="0"/>
              <a:t>How to use storytelling to engage the audience</a:t>
            </a:r>
            <a:br>
              <a:rPr lang="en-US" dirty="0"/>
            </a:br>
            <a:endParaRPr lang="en-US" dirty="0"/>
          </a:p>
          <a:p>
            <a:pPr marL="228600" indent="-228600">
              <a:buAutoNum type="arabicPeriod"/>
            </a:pPr>
            <a:r>
              <a:rPr lang="en-US" dirty="0"/>
              <a:t>Timing a talk and practicing with a partner</a:t>
            </a:r>
          </a:p>
        </p:txBody>
      </p:sp>
      <p:sp>
        <p:nvSpPr>
          <p:cNvPr id="4" name="Slide Number Placeholder 3"/>
          <p:cNvSpPr>
            <a:spLocks noGrp="1"/>
          </p:cNvSpPr>
          <p:nvPr>
            <p:ph type="sldNum" sz="quarter" idx="5"/>
          </p:nvPr>
        </p:nvSpPr>
        <p:spPr/>
        <p:txBody>
          <a:bodyPr/>
          <a:lstStyle/>
          <a:p>
            <a:fld id="{544F00D3-F1ED-CD4A-B219-9FF7B313AB1C}" type="slidenum">
              <a:rPr lang="en-US" smtClean="0"/>
              <a:t>4</a:t>
            </a:fld>
            <a:endParaRPr lang="en-US"/>
          </a:p>
        </p:txBody>
      </p:sp>
    </p:spTree>
    <p:extLst>
      <p:ext uri="{BB962C8B-B14F-4D97-AF65-F5344CB8AC3E}">
        <p14:creationId xmlns:p14="http://schemas.microsoft.com/office/powerpoint/2010/main" val="3337644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Teleprompter:</a:t>
            </a:r>
          </a:p>
          <a:p>
            <a:endParaRPr lang="en-US" dirty="0"/>
          </a:p>
          <a:p>
            <a:r>
              <a:rPr lang="en-US" dirty="0"/>
              <a:t>Anyone can facilitate this course.  Expertise is not required!</a:t>
            </a:r>
          </a:p>
          <a:p>
            <a:endParaRPr lang="en-US" dirty="0"/>
          </a:p>
          <a:p>
            <a:r>
              <a:rPr lang="en-US" dirty="0"/>
              <a:t>Your role as a facilitator is to guide the participants, help them stay focused on each lesson, and encourage them to participate.</a:t>
            </a:r>
          </a:p>
          <a:p>
            <a:endParaRPr lang="en-US" dirty="0"/>
          </a:p>
          <a:p>
            <a:r>
              <a:rPr lang="en-US" dirty="0"/>
              <a:t>This is interactive and self-contained to get groups speaking in front of others right away</a:t>
            </a:r>
          </a:p>
          <a:p>
            <a:endParaRPr lang="en-US" dirty="0"/>
          </a:p>
        </p:txBody>
      </p:sp>
      <p:sp>
        <p:nvSpPr>
          <p:cNvPr id="4" name="Slide Number Placeholder 3"/>
          <p:cNvSpPr>
            <a:spLocks noGrp="1"/>
          </p:cNvSpPr>
          <p:nvPr>
            <p:ph type="sldNum" sz="quarter" idx="5"/>
          </p:nvPr>
        </p:nvSpPr>
        <p:spPr/>
        <p:txBody>
          <a:bodyPr/>
          <a:lstStyle/>
          <a:p>
            <a:fld id="{544F00D3-F1ED-CD4A-B219-9FF7B313AB1C}" type="slidenum">
              <a:rPr lang="en-US" smtClean="0"/>
              <a:t>5</a:t>
            </a:fld>
            <a:endParaRPr lang="en-US"/>
          </a:p>
        </p:txBody>
      </p:sp>
    </p:spTree>
    <p:extLst>
      <p:ext uri="{BB962C8B-B14F-4D97-AF65-F5344CB8AC3E}">
        <p14:creationId xmlns:p14="http://schemas.microsoft.com/office/powerpoint/2010/main" val="3559461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Teleprompter:</a:t>
            </a:r>
          </a:p>
          <a:p>
            <a:endParaRPr lang="en-US" dirty="0"/>
          </a:p>
          <a:p>
            <a:r>
              <a:rPr lang="en-US" dirty="0"/>
              <a:t>Goal – Introduce basis of public speaking</a:t>
            </a:r>
          </a:p>
          <a:p>
            <a:r>
              <a:rPr lang="en-US" dirty="0"/>
              <a:t>help students practice speaking in a small group setting</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44F00D3-F1ED-CD4A-B219-9FF7B313AB1C}" type="slidenum">
              <a:rPr lang="en-US" smtClean="0"/>
              <a:t>7</a:t>
            </a:fld>
            <a:endParaRPr lang="en-US"/>
          </a:p>
        </p:txBody>
      </p:sp>
    </p:spTree>
    <p:extLst>
      <p:ext uri="{BB962C8B-B14F-4D97-AF65-F5344CB8AC3E}">
        <p14:creationId xmlns:p14="http://schemas.microsoft.com/office/powerpoint/2010/main" val="3985523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Teleprompter:</a:t>
            </a:r>
          </a:p>
          <a:p>
            <a:r>
              <a:rPr lang="en-US"/>
              <a:t>We have a list of basic topics that should resonate with most students.</a:t>
            </a:r>
          </a:p>
          <a:p>
            <a:endParaRPr lang="en-US"/>
          </a:p>
          <a:p>
            <a:r>
              <a:rPr lang="en-US"/>
              <a:t>Feel free to add your own topics – make this relevant to your students / user group</a:t>
            </a:r>
            <a:endParaRPr lang="en-US" dirty="0"/>
          </a:p>
          <a:p>
            <a:endParaRPr lang="en-US"/>
          </a:p>
          <a:p>
            <a:r>
              <a:rPr lang="en-US" dirty="0"/>
              <a:t>In 90 seconds, tell a story about one of these topics.</a:t>
            </a:r>
          </a:p>
          <a:p>
            <a:endParaRPr lang="en-US" dirty="0"/>
          </a:p>
        </p:txBody>
      </p:sp>
      <p:sp>
        <p:nvSpPr>
          <p:cNvPr id="4" name="Slide Number Placeholder 3"/>
          <p:cNvSpPr>
            <a:spLocks noGrp="1"/>
          </p:cNvSpPr>
          <p:nvPr>
            <p:ph type="sldNum" sz="quarter" idx="5"/>
          </p:nvPr>
        </p:nvSpPr>
        <p:spPr/>
        <p:txBody>
          <a:bodyPr/>
          <a:lstStyle/>
          <a:p>
            <a:fld id="{544F00D3-F1ED-CD4A-B219-9FF7B313AB1C}" type="slidenum">
              <a:rPr lang="en-US" smtClean="0"/>
              <a:t>8</a:t>
            </a:fld>
            <a:endParaRPr lang="en-US"/>
          </a:p>
        </p:txBody>
      </p:sp>
    </p:spTree>
    <p:extLst>
      <p:ext uri="{BB962C8B-B14F-4D97-AF65-F5344CB8AC3E}">
        <p14:creationId xmlns:p14="http://schemas.microsoft.com/office/powerpoint/2010/main" val="3328433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Teleprompter:</a:t>
            </a:r>
          </a:p>
          <a:p>
            <a:endParaRPr lang="en-US"/>
          </a:p>
          <a:p>
            <a:r>
              <a:rPr lang="en-US"/>
              <a:t>Speaker Notes:</a:t>
            </a:r>
          </a:p>
          <a:p>
            <a:r>
              <a:rPr lang="en-US"/>
              <a:t>Story about storage gateway automation (Speaker will improvise this story as part of demonstrating that for learners)</a:t>
            </a:r>
          </a:p>
        </p:txBody>
      </p:sp>
      <p:sp>
        <p:nvSpPr>
          <p:cNvPr id="4" name="Slide Number Placeholder 3"/>
          <p:cNvSpPr>
            <a:spLocks noGrp="1"/>
          </p:cNvSpPr>
          <p:nvPr>
            <p:ph type="sldNum" sz="quarter" idx="5"/>
          </p:nvPr>
        </p:nvSpPr>
        <p:spPr/>
        <p:txBody>
          <a:bodyPr/>
          <a:lstStyle/>
          <a:p>
            <a:fld id="{544F00D3-F1ED-CD4A-B219-9FF7B313AB1C}" type="slidenum">
              <a:rPr lang="en-US" smtClean="0"/>
              <a:t>9</a:t>
            </a:fld>
            <a:endParaRPr lang="en-US"/>
          </a:p>
        </p:txBody>
      </p:sp>
    </p:spTree>
    <p:extLst>
      <p:ext uri="{BB962C8B-B14F-4D97-AF65-F5344CB8AC3E}">
        <p14:creationId xmlns:p14="http://schemas.microsoft.com/office/powerpoint/2010/main" val="3642785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Teleprompter:</a:t>
            </a:r>
          </a:p>
          <a:p>
            <a:endParaRPr lang="en-US" dirty="0"/>
          </a:p>
          <a:p>
            <a:r>
              <a:rPr lang="en-US" dirty="0"/>
              <a:t>Build participation and Engagement early on.</a:t>
            </a:r>
          </a:p>
          <a:p>
            <a:endParaRPr lang="en-US" dirty="0"/>
          </a:p>
          <a:p>
            <a:r>
              <a:rPr lang="en-US" dirty="0"/>
              <a:t>Celebrate bravery</a:t>
            </a:r>
          </a:p>
          <a:p>
            <a:endParaRPr lang="en-US" dirty="0"/>
          </a:p>
          <a:p>
            <a:r>
              <a:rPr lang="en-US" dirty="0"/>
              <a:t>Have questions that demonstrate engagement</a:t>
            </a:r>
          </a:p>
          <a:p>
            <a:endParaRPr lang="en-US" dirty="0"/>
          </a:p>
          <a:p>
            <a:r>
              <a:rPr lang="en-US" dirty="0"/>
              <a:t>It may be helpful to have some questions ready to </a:t>
            </a:r>
            <a:r>
              <a:rPr lang="en-US" dirty="0" err="1"/>
              <a:t>respnd</a:t>
            </a:r>
            <a:r>
              <a:rPr lang="en-US" dirty="0"/>
              <a:t> to the stories.</a:t>
            </a:r>
          </a:p>
          <a:p>
            <a:endParaRPr lang="en-US" dirty="0"/>
          </a:p>
          <a:p>
            <a:r>
              <a:rPr lang="en-US" dirty="0"/>
              <a:t>-So was there a time where you realized your mentor was going to play more than just a passing role in your life/career?</a:t>
            </a:r>
          </a:p>
          <a:p>
            <a:r>
              <a:rPr lang="en-US" dirty="0"/>
              <a:t>-Once you realized you could solve such a complex problem or do the thing you didn’t think you could do, how has that impacted problems you’ve solved since?</a:t>
            </a:r>
          </a:p>
          <a:p>
            <a:r>
              <a:rPr lang="en-US" dirty="0"/>
              <a:t>-So is there anything else you learned from the colleague you didn’t realize could do &lt;thing they found out they could do&gt;?</a:t>
            </a:r>
          </a:p>
          <a:p>
            <a:endParaRPr lang="en-US" dirty="0"/>
          </a:p>
          <a:p>
            <a:r>
              <a:rPr lang="en-US" dirty="0"/>
              <a:t> one thing I like to do is hand out small rewards to people who volunteer to share – stickers work great.</a:t>
            </a:r>
          </a:p>
          <a:p>
            <a:endParaRPr lang="en-US" dirty="0"/>
          </a:p>
        </p:txBody>
      </p:sp>
      <p:sp>
        <p:nvSpPr>
          <p:cNvPr id="4" name="Slide Number Placeholder 3"/>
          <p:cNvSpPr>
            <a:spLocks noGrp="1"/>
          </p:cNvSpPr>
          <p:nvPr>
            <p:ph type="sldNum" sz="quarter" idx="5"/>
          </p:nvPr>
        </p:nvSpPr>
        <p:spPr/>
        <p:txBody>
          <a:bodyPr/>
          <a:lstStyle/>
          <a:p>
            <a:fld id="{544F00D3-F1ED-CD4A-B219-9FF7B313AB1C}" type="slidenum">
              <a:rPr lang="en-US" smtClean="0"/>
              <a:t>10</a:t>
            </a:fld>
            <a:endParaRPr lang="en-US"/>
          </a:p>
        </p:txBody>
      </p:sp>
    </p:spTree>
    <p:extLst>
      <p:ext uri="{BB962C8B-B14F-4D97-AF65-F5344CB8AC3E}">
        <p14:creationId xmlns:p14="http://schemas.microsoft.com/office/powerpoint/2010/main" val="1072508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smtClean="0"/>
              <a:pPr/>
              <a:t>9/3/24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1827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6525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8393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29302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smtClean="0"/>
              <a:pPr/>
              <a:t>9/3/24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3254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2726E-379B-B349-9EED-81ED093FA806}" type="datetimeFigureOut">
              <a:rPr lang="en-US" smtClean="0"/>
              <a:pPr/>
              <a:t>9/3/24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41484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0"/>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33126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9/2/24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58123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8/26/24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66737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984741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55806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A1323-8D79-1946-B0D7-40001CF92E9D}" type="datetimeFigureOut">
              <a:rPr lang="en-US" smtClean="0"/>
              <a:pPr/>
              <a:t>9/3/24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8070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29683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8/26/24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31361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9/2/24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691577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8/26/24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45565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8/26/24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30597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8/26/24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15418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8/26/24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12548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703360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847987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0"/>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43679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753489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665342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66864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758647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636245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1297647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83281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9/4/24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025342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9/4/24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43964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9/4/24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56161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133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02355-E14B-8545-A8F8-0FE83CC9D524}" type="datetimeFigureOut">
              <a:rPr lang="en-US" smtClean="0"/>
              <a:pPr/>
              <a:t>9/3/24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882860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9/4/24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42715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764972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369058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0"/>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931329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10306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21724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199156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73154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78781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411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40F58-564D-2B4F-AE67-E407BA4FCF45}" type="datetimeFigureOut">
              <a:rPr lang="en-US" smtClean="0"/>
              <a:pPr/>
              <a:t>9/3/24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543319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9/4/24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46327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9/4/24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10051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9/4/24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66574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41703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9/4/24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18409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4562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200607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0"/>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8886388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5589641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7035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smtClean="0"/>
              <a:pPr/>
              <a:t>9/3/24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5181963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8722833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7091608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8470781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78427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9/4/24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582842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9/4/24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362750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9/4/24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25749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723090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9/4/24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967621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48914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7277918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447822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52F0-2C01-CFF5-C918-6E152E1E54A0}"/>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E47A7B28-915F-E587-5423-6EC5ADD6C8AD}"/>
              </a:ext>
            </a:extLst>
          </p:cNvPr>
          <p:cNvSpPr>
            <a:spLocks noGrp="1"/>
          </p:cNvSpPr>
          <p:nvPr>
            <p:ph type="ftr" sz="quarter" idx="10"/>
          </p:nvPr>
        </p:nvSpPr>
        <p:spPr/>
        <p:txBody>
          <a:bodyPr/>
          <a:lstStyle/>
          <a:p>
            <a:endParaRPr lang="en-US" dirty="0"/>
          </a:p>
        </p:txBody>
      </p:sp>
      <p:sp>
        <p:nvSpPr>
          <p:cNvPr id="4" name="Date Placeholder 3">
            <a:extLst>
              <a:ext uri="{FF2B5EF4-FFF2-40B4-BE49-F238E27FC236}">
                <a16:creationId xmlns:a16="http://schemas.microsoft.com/office/drawing/2014/main" id="{EC2CF405-0DE9-EE28-66FA-18DAF4AD8C75}"/>
              </a:ext>
            </a:extLst>
          </p:cNvPr>
          <p:cNvSpPr>
            <a:spLocks noGrp="1"/>
          </p:cNvSpPr>
          <p:nvPr>
            <p:ph type="dt" sz="half" idx="11"/>
          </p:nvPr>
        </p:nvSpPr>
        <p:spPr/>
        <p:txBody>
          <a:bodyPr/>
          <a:lstStyle/>
          <a:p>
            <a:fld id="{09B482E8-6E0E-1B4F-B1FD-C69DB9E858D9}" type="datetimeFigureOut">
              <a:rPr lang="en-US" smtClean="0"/>
              <a:pPr/>
              <a:t>9/4/24</a:t>
            </a:fld>
            <a:endParaRPr lang="en-US" dirty="0"/>
          </a:p>
        </p:txBody>
      </p:sp>
      <p:sp>
        <p:nvSpPr>
          <p:cNvPr id="5" name="Slide Number Placeholder 4">
            <a:extLst>
              <a:ext uri="{FF2B5EF4-FFF2-40B4-BE49-F238E27FC236}">
                <a16:creationId xmlns:a16="http://schemas.microsoft.com/office/drawing/2014/main" id="{61CC0864-8AC9-0B09-D7F0-6AB61B26649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3704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9/3/24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46126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9/3/24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31257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4.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6" Type="http://schemas.openxmlformats.org/officeDocument/2006/relationships/theme" Target="../theme/theme5.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9/3/24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662140541"/>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8/26/24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330396"/>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9/4/24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2235067"/>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9/4/24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3529044"/>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9/4/24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236646"/>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Brian_G_Peters/6-rules-of-great-storytelling-as-told-by-pixar-fcc6ae225f50" TargetMode="External"/><Relationship Id="rId2" Type="http://schemas.openxmlformats.org/officeDocument/2006/relationships/notesSlide" Target="../notesSlides/notesSlide11.xml"/><Relationship Id="rId1" Type="http://schemas.openxmlformats.org/officeDocument/2006/relationships/slideLayout" Target="../slideLayouts/slideLayout30.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Brian_G_Peters/6-rules-of-great-storytelling-as-told-by-pixar-fcc6ae225f50" TargetMode="External"/><Relationship Id="rId2" Type="http://schemas.openxmlformats.org/officeDocument/2006/relationships/notesSlide" Target="../notesSlides/notesSlide15.xml"/><Relationship Id="rId1" Type="http://schemas.openxmlformats.org/officeDocument/2006/relationships/slideLayout" Target="../slideLayouts/slideLayout44.xml"/><Relationship Id="rId5" Type="http://schemas.openxmlformats.org/officeDocument/2006/relationships/image" Target="../media/image2.png"/><Relationship Id="rId4" Type="http://schemas.openxmlformats.org/officeDocument/2006/relationships/hyperlink" Target="https://themoth.org/podcast"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7B50-C729-8DFE-EF27-DC3244331FFD}"/>
              </a:ext>
            </a:extLst>
          </p:cNvPr>
          <p:cNvSpPr>
            <a:spLocks noGrp="1"/>
          </p:cNvSpPr>
          <p:nvPr>
            <p:ph type="ctrTitle"/>
          </p:nvPr>
        </p:nvSpPr>
        <p:spPr/>
        <p:txBody>
          <a:bodyPr/>
          <a:lstStyle/>
          <a:p>
            <a:r>
              <a:rPr lang="en-US" dirty="0"/>
              <a:t>Let’s talk about public speaking</a:t>
            </a:r>
            <a:br>
              <a:rPr lang="en-US" dirty="0"/>
            </a:br>
            <a:br>
              <a:rPr lang="en-US" dirty="0"/>
            </a:br>
            <a:r>
              <a:rPr lang="en-US" dirty="0"/>
              <a:t>Train the Trainer</a:t>
            </a:r>
          </a:p>
        </p:txBody>
      </p:sp>
      <p:sp>
        <p:nvSpPr>
          <p:cNvPr id="3" name="Subtitle 2">
            <a:extLst>
              <a:ext uri="{FF2B5EF4-FFF2-40B4-BE49-F238E27FC236}">
                <a16:creationId xmlns:a16="http://schemas.microsoft.com/office/drawing/2014/main" id="{5684F3DB-9F0C-A576-BCDF-501B3CB1D816}"/>
              </a:ext>
            </a:extLst>
          </p:cNvPr>
          <p:cNvSpPr>
            <a:spLocks noGrp="1"/>
          </p:cNvSpPr>
          <p:nvPr>
            <p:ph type="subTitle" idx="1"/>
          </p:nvPr>
        </p:nvSpPr>
        <p:spPr/>
        <p:txBody>
          <a:bodyPr/>
          <a:lstStyle/>
          <a:p>
            <a:r>
              <a:rPr lang="en-US" dirty="0"/>
              <a:t>Loosely based on AWS New Voices training</a:t>
            </a:r>
          </a:p>
        </p:txBody>
      </p:sp>
    </p:spTree>
    <p:extLst>
      <p:ext uri="{BB962C8B-B14F-4D97-AF65-F5344CB8AC3E}">
        <p14:creationId xmlns:p14="http://schemas.microsoft.com/office/powerpoint/2010/main" val="3586862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a:xfrm>
            <a:off x="287079" y="447188"/>
            <a:ext cx="11313041" cy="970450"/>
          </a:xfrm>
        </p:spPr>
        <p:txBody>
          <a:bodyPr/>
          <a:lstStyle/>
          <a:p>
            <a:r>
              <a:rPr lang="en-US" dirty="0"/>
              <a:t>Module 1:  Breaking the Ice</a:t>
            </a:r>
          </a:p>
        </p:txBody>
      </p:sp>
      <p:sp>
        <p:nvSpPr>
          <p:cNvPr id="7" name="Content Placeholder 2">
            <a:extLst>
              <a:ext uri="{FF2B5EF4-FFF2-40B4-BE49-F238E27FC236}">
                <a16:creationId xmlns:a16="http://schemas.microsoft.com/office/drawing/2014/main" id="{FD83D431-3FB5-1F8A-575F-5FE076820013}"/>
              </a:ext>
            </a:extLst>
          </p:cNvPr>
          <p:cNvSpPr txBox="1">
            <a:spLocks/>
          </p:cNvSpPr>
          <p:nvPr/>
        </p:nvSpPr>
        <p:spPr>
          <a:xfrm>
            <a:off x="827424" y="2485210"/>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a:t>Tips:</a:t>
            </a:r>
          </a:p>
          <a:p>
            <a:r>
              <a:rPr lang="en-US" dirty="0"/>
              <a:t>Encourage participation</a:t>
            </a:r>
          </a:p>
          <a:p>
            <a:r>
              <a:rPr lang="en-US" dirty="0"/>
              <a:t>Highlight how you connected with a student’s story</a:t>
            </a:r>
          </a:p>
          <a:p>
            <a:r>
              <a:rPr lang="en-US" dirty="0"/>
              <a:t>Ask questions about the stories (demonstrate engagement)</a:t>
            </a:r>
          </a:p>
          <a:p>
            <a:r>
              <a:rPr lang="en-US" dirty="0"/>
              <a:t>Ask participants to explore how they related to the stories shared</a:t>
            </a:r>
          </a:p>
          <a:p>
            <a:r>
              <a:rPr lang="en-US" dirty="0"/>
              <a:t>Ask participants how they felt sharing and validate their feelings</a:t>
            </a:r>
          </a:p>
          <a:p>
            <a:r>
              <a:rPr lang="en-US" dirty="0"/>
              <a:t>Have small prizes or rewards (candy, stickers, etc.) to give to people who do share</a:t>
            </a:r>
          </a:p>
          <a:p>
            <a:pPr marL="0" indent="0">
              <a:buFont typeface="Wingdings 2" charset="2"/>
              <a:buNone/>
            </a:pPr>
            <a:endParaRPr lang="en-US" dirty="0"/>
          </a:p>
        </p:txBody>
      </p:sp>
    </p:spTree>
    <p:extLst>
      <p:ext uri="{BB962C8B-B14F-4D97-AF65-F5344CB8AC3E}">
        <p14:creationId xmlns:p14="http://schemas.microsoft.com/office/powerpoint/2010/main" val="4165277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A13F-7044-36B1-3EC4-4902D23E2918}"/>
              </a:ext>
            </a:extLst>
          </p:cNvPr>
          <p:cNvSpPr>
            <a:spLocks noGrp="1"/>
          </p:cNvSpPr>
          <p:nvPr>
            <p:ph type="title"/>
          </p:nvPr>
        </p:nvSpPr>
        <p:spPr/>
        <p:txBody>
          <a:bodyPr/>
          <a:lstStyle/>
          <a:p>
            <a:r>
              <a:rPr lang="en-US" dirty="0"/>
              <a:t>Module 2</a:t>
            </a:r>
          </a:p>
        </p:txBody>
      </p:sp>
      <p:sp>
        <p:nvSpPr>
          <p:cNvPr id="3" name="Text Placeholder 2">
            <a:extLst>
              <a:ext uri="{FF2B5EF4-FFF2-40B4-BE49-F238E27FC236}">
                <a16:creationId xmlns:a16="http://schemas.microsoft.com/office/drawing/2014/main" id="{EDCB8F2E-B890-3E62-DFD4-D9ADE73190DD}"/>
              </a:ext>
            </a:extLst>
          </p:cNvPr>
          <p:cNvSpPr>
            <a:spLocks noGrp="1"/>
          </p:cNvSpPr>
          <p:nvPr>
            <p:ph type="body" idx="1"/>
          </p:nvPr>
        </p:nvSpPr>
        <p:spPr/>
        <p:txBody>
          <a:bodyPr/>
          <a:lstStyle/>
          <a:p>
            <a:r>
              <a:rPr lang="en-US" sz="2000" dirty="0"/>
              <a:t>The Architecture of a Talk</a:t>
            </a:r>
            <a:endParaRPr lang="en-US" sz="2000" b="1" dirty="0"/>
          </a:p>
        </p:txBody>
      </p:sp>
    </p:spTree>
    <p:extLst>
      <p:ext uri="{BB962C8B-B14F-4D97-AF65-F5344CB8AC3E}">
        <p14:creationId xmlns:p14="http://schemas.microsoft.com/office/powerpoint/2010/main" val="1859292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p:txBody>
          <a:bodyPr/>
          <a:lstStyle/>
          <a:p>
            <a:r>
              <a:rPr lang="en-US" dirty="0"/>
              <a:t>Module 2:  The architecture of a talk</a:t>
            </a:r>
          </a:p>
        </p:txBody>
      </p:sp>
      <p:sp>
        <p:nvSpPr>
          <p:cNvPr id="4" name="Content Placeholder 2">
            <a:extLst>
              <a:ext uri="{FF2B5EF4-FFF2-40B4-BE49-F238E27FC236}">
                <a16:creationId xmlns:a16="http://schemas.microsoft.com/office/drawing/2014/main" id="{FB07A9B0-974C-05B9-D596-BC9F59AA4231}"/>
              </a:ext>
            </a:extLst>
          </p:cNvPr>
          <p:cNvSpPr>
            <a:spLocks noGrp="1"/>
          </p:cNvSpPr>
          <p:nvPr>
            <p:ph idx="1"/>
          </p:nvPr>
        </p:nvSpPr>
        <p:spPr>
          <a:xfrm>
            <a:off x="0" y="3187607"/>
            <a:ext cx="10554574" cy="3636511"/>
          </a:xfrm>
        </p:spPr>
        <p:txBody>
          <a:bodyPr>
            <a:normAutofit/>
          </a:bodyPr>
          <a:lstStyle/>
          <a:p>
            <a:pPr marL="0" indent="0">
              <a:buNone/>
            </a:pPr>
            <a:r>
              <a:rPr lang="en-US" dirty="0"/>
              <a:t>Goal: </a:t>
            </a:r>
            <a:br>
              <a:rPr lang="en-US" dirty="0"/>
            </a:br>
            <a:r>
              <a:rPr lang="en-US" dirty="0"/>
              <a:t>Teach participants the key elements of a successful talk / presentation</a:t>
            </a:r>
            <a:br>
              <a:rPr lang="en-US" dirty="0"/>
            </a:br>
            <a:endParaRPr lang="en-US" dirty="0"/>
          </a:p>
          <a:p>
            <a:pPr marL="0" indent="0">
              <a:buNone/>
            </a:pPr>
            <a:r>
              <a:rPr lang="en-US" dirty="0"/>
              <a:t>How: </a:t>
            </a:r>
          </a:p>
          <a:p>
            <a:pPr marL="0" indent="0">
              <a:buNone/>
            </a:pPr>
            <a:r>
              <a:rPr lang="en-US" dirty="0"/>
              <a:t>Discuss the value of a well organized talk</a:t>
            </a:r>
            <a:br>
              <a:rPr lang="en-US" dirty="0"/>
            </a:br>
            <a:r>
              <a:rPr lang="en-US" dirty="0"/>
              <a:t>Discuss the need to be clear in what the audience should get from attending this talk</a:t>
            </a:r>
            <a:br>
              <a:rPr lang="en-US" dirty="0"/>
            </a:br>
            <a:r>
              <a:rPr lang="en-US" dirty="0"/>
              <a:t>Write a plan for a talk the participant would like to give</a:t>
            </a:r>
            <a:br>
              <a:rPr lang="en-US" dirty="0"/>
            </a:br>
            <a:endParaRPr lang="en-US" dirty="0"/>
          </a:p>
          <a:p>
            <a:pPr marL="0" indent="0">
              <a:buNone/>
            </a:pPr>
            <a:r>
              <a:rPr lang="en-US" dirty="0"/>
              <a:t>Preparation:</a:t>
            </a:r>
            <a:br>
              <a:rPr lang="en-US" dirty="0"/>
            </a:br>
            <a:r>
              <a:rPr lang="en-US" dirty="0"/>
              <a:t>Review this blog post:  </a:t>
            </a:r>
            <a:r>
              <a:rPr lang="en-US" dirty="0">
                <a:hlinkClick r:id="rId3"/>
              </a:rPr>
              <a:t>https://community.aws/content/2g1gTwrVVIVUl5Uc2T8TrWjhRTe/the-architecture-of-a-talk</a:t>
            </a:r>
          </a:p>
          <a:p>
            <a:pPr marL="0" indent="0">
              <a:buNone/>
            </a:pPr>
            <a:endParaRPr lang="en-US" dirty="0"/>
          </a:p>
          <a:p>
            <a:pPr marL="0" indent="0">
              <a:buNone/>
            </a:pPr>
            <a:endParaRPr lang="en-US" dirty="0"/>
          </a:p>
        </p:txBody>
      </p:sp>
      <p:pic>
        <p:nvPicPr>
          <p:cNvPr id="3" name="Picture 2" descr="A white text on a black background&#10;&#10;Description automatically generated">
            <a:extLst>
              <a:ext uri="{FF2B5EF4-FFF2-40B4-BE49-F238E27FC236}">
                <a16:creationId xmlns:a16="http://schemas.microsoft.com/office/drawing/2014/main" id="{E8CD7CF4-0408-8880-C572-0FCAEAF96A3E}"/>
              </a:ext>
            </a:extLst>
          </p:cNvPr>
          <p:cNvPicPr>
            <a:picLocks noChangeAspect="1"/>
          </p:cNvPicPr>
          <p:nvPr/>
        </p:nvPicPr>
        <p:blipFill>
          <a:blip r:embed="rId4"/>
          <a:stretch>
            <a:fillRect/>
          </a:stretch>
        </p:blipFill>
        <p:spPr>
          <a:xfrm>
            <a:off x="7306908" y="2175918"/>
            <a:ext cx="4732422" cy="1211681"/>
          </a:xfrm>
          <a:prstGeom prst="rect">
            <a:avLst/>
          </a:prstGeom>
        </p:spPr>
      </p:pic>
    </p:spTree>
    <p:extLst>
      <p:ext uri="{BB962C8B-B14F-4D97-AF65-F5344CB8AC3E}">
        <p14:creationId xmlns:p14="http://schemas.microsoft.com/office/powerpoint/2010/main" val="1949361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p:txBody>
          <a:bodyPr/>
          <a:lstStyle/>
          <a:p>
            <a:r>
              <a:rPr lang="en-US" dirty="0"/>
              <a:t>Module 2:  The architecture of a talk</a:t>
            </a:r>
          </a:p>
        </p:txBody>
      </p:sp>
      <p:sp>
        <p:nvSpPr>
          <p:cNvPr id="7" name="Content Placeholder 2">
            <a:extLst>
              <a:ext uri="{FF2B5EF4-FFF2-40B4-BE49-F238E27FC236}">
                <a16:creationId xmlns:a16="http://schemas.microsoft.com/office/drawing/2014/main" id="{FD83D431-3FB5-1F8A-575F-5FE076820013}"/>
              </a:ext>
            </a:extLst>
          </p:cNvPr>
          <p:cNvSpPr txBox="1">
            <a:spLocks/>
          </p:cNvSpPr>
          <p:nvPr/>
        </p:nvSpPr>
        <p:spPr>
          <a:xfrm>
            <a:off x="649624" y="2256610"/>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dirty="0"/>
          </a:p>
          <a:p>
            <a:pPr marL="0" indent="0">
              <a:buFont typeface="Wingdings 2" charset="2"/>
              <a:buNone/>
            </a:pPr>
            <a:r>
              <a:rPr lang="en-US" dirty="0"/>
              <a:t>Important lessons for this module:</a:t>
            </a:r>
          </a:p>
          <a:p>
            <a:r>
              <a:rPr lang="en-US" dirty="0"/>
              <a:t>Be clear about the intended audience</a:t>
            </a:r>
          </a:p>
          <a:p>
            <a:r>
              <a:rPr lang="en-US" dirty="0"/>
              <a:t>Determine the most important thing the audience should learn</a:t>
            </a:r>
          </a:p>
          <a:p>
            <a:r>
              <a:rPr lang="en-US" dirty="0"/>
              <a:t>Identify up to 3 supporting key lessons to reinforce / demonstrate the most important thing</a:t>
            </a:r>
          </a:p>
          <a:p>
            <a:r>
              <a:rPr lang="en-US" dirty="0"/>
              <a:t>Finding a ”right” amount of information to make the talk worth attending</a:t>
            </a:r>
          </a:p>
          <a:p>
            <a:pPr marL="0" indent="0">
              <a:buNone/>
            </a:pPr>
            <a:endParaRPr lang="en-US" dirty="0"/>
          </a:p>
          <a:p>
            <a:pPr marL="0" indent="0">
              <a:buFont typeface="Wingdings 2" charset="2"/>
              <a:buNone/>
            </a:pPr>
            <a:endParaRPr lang="en-US" dirty="0"/>
          </a:p>
        </p:txBody>
      </p:sp>
    </p:spTree>
    <p:extLst>
      <p:ext uri="{BB962C8B-B14F-4D97-AF65-F5344CB8AC3E}">
        <p14:creationId xmlns:p14="http://schemas.microsoft.com/office/powerpoint/2010/main" val="4011461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p:txBody>
          <a:bodyPr/>
          <a:lstStyle/>
          <a:p>
            <a:r>
              <a:rPr lang="en-US" dirty="0"/>
              <a:t>Module 2:  The architecture of a talk</a:t>
            </a:r>
          </a:p>
        </p:txBody>
      </p:sp>
      <p:sp>
        <p:nvSpPr>
          <p:cNvPr id="7" name="Content Placeholder 2">
            <a:extLst>
              <a:ext uri="{FF2B5EF4-FFF2-40B4-BE49-F238E27FC236}">
                <a16:creationId xmlns:a16="http://schemas.microsoft.com/office/drawing/2014/main" id="{FD83D431-3FB5-1F8A-575F-5FE076820013}"/>
              </a:ext>
            </a:extLst>
          </p:cNvPr>
          <p:cNvSpPr txBox="1">
            <a:spLocks/>
          </p:cNvSpPr>
          <p:nvPr/>
        </p:nvSpPr>
        <p:spPr>
          <a:xfrm>
            <a:off x="827424" y="2485210"/>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Tips:</a:t>
            </a:r>
          </a:p>
          <a:p>
            <a:r>
              <a:rPr lang="en-US" dirty="0"/>
              <a:t>Encourage participation</a:t>
            </a:r>
          </a:p>
          <a:p>
            <a:r>
              <a:rPr lang="en-US" dirty="0"/>
              <a:t>This module is not about writing or giving a full talk – it’s about planning the key elements of the student’s talk.</a:t>
            </a:r>
          </a:p>
          <a:p>
            <a:r>
              <a:rPr lang="en-US" dirty="0"/>
              <a:t>Some participants will want to include too much background information, while others not enough.  Help them focus on the most important take-away, and tie all details and supporting lessons back to that.</a:t>
            </a:r>
          </a:p>
          <a:p>
            <a:r>
              <a:rPr lang="en-US" dirty="0"/>
              <a:t>Peer feedback is critical</a:t>
            </a:r>
          </a:p>
          <a:p>
            <a:pPr marL="0" indent="0">
              <a:buFont typeface="Wingdings 2" charset="2"/>
              <a:buNone/>
            </a:pPr>
            <a:endParaRPr lang="en-US" dirty="0"/>
          </a:p>
        </p:txBody>
      </p:sp>
    </p:spTree>
    <p:extLst>
      <p:ext uri="{BB962C8B-B14F-4D97-AF65-F5344CB8AC3E}">
        <p14:creationId xmlns:p14="http://schemas.microsoft.com/office/powerpoint/2010/main" val="2564745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A13F-7044-36B1-3EC4-4902D23E2918}"/>
              </a:ext>
            </a:extLst>
          </p:cNvPr>
          <p:cNvSpPr>
            <a:spLocks noGrp="1"/>
          </p:cNvSpPr>
          <p:nvPr>
            <p:ph type="title"/>
          </p:nvPr>
        </p:nvSpPr>
        <p:spPr/>
        <p:txBody>
          <a:bodyPr/>
          <a:lstStyle/>
          <a:p>
            <a:r>
              <a:rPr lang="en-US" dirty="0"/>
              <a:t>Module 3</a:t>
            </a:r>
          </a:p>
        </p:txBody>
      </p:sp>
      <p:sp>
        <p:nvSpPr>
          <p:cNvPr id="3" name="Text Placeholder 2">
            <a:extLst>
              <a:ext uri="{FF2B5EF4-FFF2-40B4-BE49-F238E27FC236}">
                <a16:creationId xmlns:a16="http://schemas.microsoft.com/office/drawing/2014/main" id="{EDCB8F2E-B890-3E62-DFD4-D9ADE73190DD}"/>
              </a:ext>
            </a:extLst>
          </p:cNvPr>
          <p:cNvSpPr>
            <a:spLocks noGrp="1"/>
          </p:cNvSpPr>
          <p:nvPr>
            <p:ph type="body" idx="1"/>
          </p:nvPr>
        </p:nvSpPr>
        <p:spPr/>
        <p:txBody>
          <a:bodyPr/>
          <a:lstStyle/>
          <a:p>
            <a:r>
              <a:rPr lang="en-US" sz="2000" dirty="0"/>
              <a:t>Building the story in your talk</a:t>
            </a:r>
            <a:endParaRPr lang="en-US" sz="2000" b="1" dirty="0"/>
          </a:p>
        </p:txBody>
      </p:sp>
    </p:spTree>
    <p:extLst>
      <p:ext uri="{BB962C8B-B14F-4D97-AF65-F5344CB8AC3E}">
        <p14:creationId xmlns:p14="http://schemas.microsoft.com/office/powerpoint/2010/main" val="3787709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p:txBody>
          <a:bodyPr/>
          <a:lstStyle/>
          <a:p>
            <a:r>
              <a:rPr lang="en-US" dirty="0"/>
              <a:t>Module 3:  Building the story in your talk</a:t>
            </a:r>
          </a:p>
        </p:txBody>
      </p:sp>
      <p:sp>
        <p:nvSpPr>
          <p:cNvPr id="4" name="Content Placeholder 2">
            <a:extLst>
              <a:ext uri="{FF2B5EF4-FFF2-40B4-BE49-F238E27FC236}">
                <a16:creationId xmlns:a16="http://schemas.microsoft.com/office/drawing/2014/main" id="{FB07A9B0-974C-05B9-D596-BC9F59AA4231}"/>
              </a:ext>
            </a:extLst>
          </p:cNvPr>
          <p:cNvSpPr>
            <a:spLocks noGrp="1"/>
          </p:cNvSpPr>
          <p:nvPr>
            <p:ph idx="1"/>
          </p:nvPr>
        </p:nvSpPr>
        <p:spPr>
          <a:xfrm>
            <a:off x="115978" y="3119754"/>
            <a:ext cx="10554574" cy="3636511"/>
          </a:xfrm>
        </p:spPr>
        <p:txBody>
          <a:bodyPr>
            <a:normAutofit fontScale="92500" lnSpcReduction="10000"/>
          </a:bodyPr>
          <a:lstStyle/>
          <a:p>
            <a:pPr marL="0" indent="0">
              <a:buNone/>
            </a:pPr>
            <a:r>
              <a:rPr lang="en-US" dirty="0"/>
              <a:t>Goal: </a:t>
            </a:r>
            <a:br>
              <a:rPr lang="en-US" dirty="0"/>
            </a:br>
            <a:r>
              <a:rPr lang="en-US" dirty="0"/>
              <a:t>Teach participants the basics of storytelling using the “Story Spine” method</a:t>
            </a:r>
            <a:br>
              <a:rPr lang="en-US" dirty="0"/>
            </a:br>
            <a:endParaRPr lang="en-US" dirty="0"/>
          </a:p>
          <a:p>
            <a:pPr marL="0" indent="0">
              <a:buNone/>
            </a:pPr>
            <a:r>
              <a:rPr lang="en-US" dirty="0"/>
              <a:t>How: </a:t>
            </a:r>
            <a:br>
              <a:rPr lang="en-US" dirty="0"/>
            </a:br>
            <a:r>
              <a:rPr lang="en-US" dirty="0"/>
              <a:t>Discuss audience engagement and relatability</a:t>
            </a:r>
            <a:br>
              <a:rPr lang="en-US" dirty="0"/>
            </a:br>
            <a:r>
              <a:rPr lang="en-US" dirty="0"/>
              <a:t>Teach the story spine model and have participants write a story using this model</a:t>
            </a:r>
            <a:br>
              <a:rPr lang="en-US" dirty="0"/>
            </a:br>
            <a:r>
              <a:rPr lang="en-US" dirty="0"/>
              <a:t>Have participants write and share a summary of their talk following the story spine method</a:t>
            </a:r>
            <a:br>
              <a:rPr lang="en-US" dirty="0"/>
            </a:br>
            <a:endParaRPr lang="en-US" dirty="0"/>
          </a:p>
          <a:p>
            <a:pPr marL="0" indent="0">
              <a:buNone/>
            </a:pPr>
            <a:r>
              <a:rPr lang="en-US" dirty="0"/>
              <a:t>Preparation:</a:t>
            </a:r>
            <a:br>
              <a:rPr lang="en-US" dirty="0"/>
            </a:br>
            <a:r>
              <a:rPr lang="en-US" dirty="0"/>
              <a:t>Read:  </a:t>
            </a:r>
            <a:r>
              <a:rPr lang="en-US" dirty="0">
                <a:hlinkClick r:id="rId3"/>
              </a:rPr>
              <a:t>https://medium.com/@Brian_G_Peters/6-rules-of-great-storytelling-as-told-by-pixar-fcc6ae225f50</a:t>
            </a:r>
            <a:endParaRPr lang="en-US" dirty="0"/>
          </a:p>
          <a:p>
            <a:pPr marL="0" indent="0">
              <a:buNone/>
            </a:pPr>
            <a:r>
              <a:rPr lang="en-US" dirty="0"/>
              <a:t>Listen: </a:t>
            </a:r>
            <a:r>
              <a:rPr lang="en-US" dirty="0">
                <a:hlinkClick r:id="rId4"/>
              </a:rPr>
              <a:t>The Moth</a:t>
            </a:r>
            <a:r>
              <a:rPr lang="en-US" dirty="0"/>
              <a:t> podcast</a:t>
            </a:r>
          </a:p>
          <a:p>
            <a:pPr marL="0" indent="0">
              <a:buNone/>
            </a:pPr>
            <a:endParaRPr lang="en-US" dirty="0"/>
          </a:p>
        </p:txBody>
      </p:sp>
      <p:pic>
        <p:nvPicPr>
          <p:cNvPr id="3" name="Picture 2" descr="A white text on a black background&#10;&#10;Description automatically generated">
            <a:extLst>
              <a:ext uri="{FF2B5EF4-FFF2-40B4-BE49-F238E27FC236}">
                <a16:creationId xmlns:a16="http://schemas.microsoft.com/office/drawing/2014/main" id="{6B60DD20-93FA-EE06-A00C-F47C2F7F9604}"/>
              </a:ext>
            </a:extLst>
          </p:cNvPr>
          <p:cNvPicPr>
            <a:picLocks noChangeAspect="1"/>
          </p:cNvPicPr>
          <p:nvPr/>
        </p:nvPicPr>
        <p:blipFill>
          <a:blip r:embed="rId5"/>
          <a:stretch>
            <a:fillRect/>
          </a:stretch>
        </p:blipFill>
        <p:spPr>
          <a:xfrm>
            <a:off x="7258389" y="2105005"/>
            <a:ext cx="4732422" cy="1211681"/>
          </a:xfrm>
          <a:prstGeom prst="rect">
            <a:avLst/>
          </a:prstGeom>
        </p:spPr>
      </p:pic>
    </p:spTree>
    <p:extLst>
      <p:ext uri="{BB962C8B-B14F-4D97-AF65-F5344CB8AC3E}">
        <p14:creationId xmlns:p14="http://schemas.microsoft.com/office/powerpoint/2010/main" val="2332770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p:txBody>
          <a:bodyPr/>
          <a:lstStyle/>
          <a:p>
            <a:r>
              <a:rPr lang="en-US" dirty="0"/>
              <a:t>Module 3:  Building the story in your talk</a:t>
            </a:r>
          </a:p>
        </p:txBody>
      </p:sp>
      <p:sp>
        <p:nvSpPr>
          <p:cNvPr id="7" name="Content Placeholder 2">
            <a:extLst>
              <a:ext uri="{FF2B5EF4-FFF2-40B4-BE49-F238E27FC236}">
                <a16:creationId xmlns:a16="http://schemas.microsoft.com/office/drawing/2014/main" id="{FD83D431-3FB5-1F8A-575F-5FE076820013}"/>
              </a:ext>
            </a:extLst>
          </p:cNvPr>
          <p:cNvSpPr txBox="1">
            <a:spLocks/>
          </p:cNvSpPr>
          <p:nvPr/>
        </p:nvSpPr>
        <p:spPr>
          <a:xfrm>
            <a:off x="827424" y="2485210"/>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dirty="0"/>
          </a:p>
          <a:p>
            <a:pPr marL="0" indent="0">
              <a:buFont typeface="Wingdings 2" charset="2"/>
              <a:buNone/>
            </a:pPr>
            <a:r>
              <a:rPr lang="en-US" dirty="0"/>
              <a:t>Important lessons for this module:</a:t>
            </a:r>
          </a:p>
          <a:p>
            <a:pPr>
              <a:lnSpc>
                <a:spcPct val="150000"/>
              </a:lnSpc>
            </a:pPr>
            <a:r>
              <a:rPr lang="en-US" dirty="0"/>
              <a:t>Storytelling basics following the Story Spine method</a:t>
            </a:r>
          </a:p>
          <a:p>
            <a:pPr>
              <a:lnSpc>
                <a:spcPct val="150000"/>
              </a:lnSpc>
            </a:pPr>
            <a:r>
              <a:rPr lang="en-US" dirty="0"/>
              <a:t>Reasons why giving a talk in story-format can help with relatability and audience retention</a:t>
            </a:r>
          </a:p>
          <a:p>
            <a:pPr>
              <a:lnSpc>
                <a:spcPct val="150000"/>
              </a:lnSpc>
            </a:pPr>
            <a:r>
              <a:rPr lang="en-US" dirty="0"/>
              <a:t>When using the Story Spine method may not be appropriate</a:t>
            </a:r>
          </a:p>
          <a:p>
            <a:pPr marL="0" indent="0">
              <a:buNone/>
            </a:pPr>
            <a:endParaRPr lang="en-US" dirty="0"/>
          </a:p>
          <a:p>
            <a:pPr marL="0" indent="0">
              <a:buFont typeface="Wingdings 2" charset="2"/>
              <a:buNone/>
            </a:pPr>
            <a:endParaRPr lang="en-US" dirty="0"/>
          </a:p>
        </p:txBody>
      </p:sp>
    </p:spTree>
    <p:extLst>
      <p:ext uri="{BB962C8B-B14F-4D97-AF65-F5344CB8AC3E}">
        <p14:creationId xmlns:p14="http://schemas.microsoft.com/office/powerpoint/2010/main" val="318463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p:txBody>
          <a:bodyPr/>
          <a:lstStyle/>
          <a:p>
            <a:r>
              <a:rPr lang="en-US" dirty="0"/>
              <a:t>Module 3:  Building the story in your talk</a:t>
            </a:r>
          </a:p>
        </p:txBody>
      </p:sp>
      <p:sp>
        <p:nvSpPr>
          <p:cNvPr id="7" name="Content Placeholder 2">
            <a:extLst>
              <a:ext uri="{FF2B5EF4-FFF2-40B4-BE49-F238E27FC236}">
                <a16:creationId xmlns:a16="http://schemas.microsoft.com/office/drawing/2014/main" id="{FD83D431-3FB5-1F8A-575F-5FE076820013}"/>
              </a:ext>
            </a:extLst>
          </p:cNvPr>
          <p:cNvSpPr txBox="1">
            <a:spLocks/>
          </p:cNvSpPr>
          <p:nvPr/>
        </p:nvSpPr>
        <p:spPr>
          <a:xfrm>
            <a:off x="827424" y="2485210"/>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Tips:</a:t>
            </a:r>
          </a:p>
          <a:p>
            <a:pPr>
              <a:lnSpc>
                <a:spcPct val="170000"/>
              </a:lnSpc>
            </a:pPr>
            <a:r>
              <a:rPr lang="en-US" dirty="0"/>
              <a:t>Encourage participation</a:t>
            </a:r>
          </a:p>
          <a:p>
            <a:pPr>
              <a:lnSpc>
                <a:spcPct val="170000"/>
              </a:lnSpc>
            </a:pPr>
            <a:r>
              <a:rPr lang="en-US" dirty="0"/>
              <a:t>The exercise in this module is to tell a short story spine version of the talk planned in module 2.</a:t>
            </a:r>
          </a:p>
          <a:p>
            <a:pPr>
              <a:lnSpc>
                <a:spcPct val="170000"/>
              </a:lnSpc>
            </a:pPr>
            <a:r>
              <a:rPr lang="en-US" dirty="0"/>
              <a:t>Keep these stories to 2 minutes or less.</a:t>
            </a:r>
          </a:p>
          <a:p>
            <a:pPr>
              <a:lnSpc>
                <a:spcPct val="170000"/>
              </a:lnSpc>
            </a:pPr>
            <a:r>
              <a:rPr lang="en-US" dirty="0"/>
              <a:t>Peer feedback is critical.</a:t>
            </a:r>
          </a:p>
          <a:p>
            <a:pPr>
              <a:lnSpc>
                <a:spcPct val="170000"/>
              </a:lnSpc>
            </a:pPr>
            <a:r>
              <a:rPr lang="en-US" dirty="0"/>
              <a:t>Again talk about how you related to the story, how well the problem / challenge was described, and how well the resolution changed the main character.</a:t>
            </a:r>
          </a:p>
          <a:p>
            <a:pPr>
              <a:lnSpc>
                <a:spcPct val="170000"/>
              </a:lnSpc>
            </a:pPr>
            <a:r>
              <a:rPr lang="en-US" dirty="0"/>
              <a:t>Reward people for sharing their examples</a:t>
            </a:r>
          </a:p>
          <a:p>
            <a:pPr marL="0" indent="0">
              <a:buFont typeface="Wingdings 2" charset="2"/>
              <a:buNone/>
            </a:pPr>
            <a:endParaRPr lang="en-US" dirty="0"/>
          </a:p>
        </p:txBody>
      </p:sp>
    </p:spTree>
    <p:extLst>
      <p:ext uri="{BB962C8B-B14F-4D97-AF65-F5344CB8AC3E}">
        <p14:creationId xmlns:p14="http://schemas.microsoft.com/office/powerpoint/2010/main" val="2307347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A13F-7044-36B1-3EC4-4902D23E2918}"/>
              </a:ext>
            </a:extLst>
          </p:cNvPr>
          <p:cNvSpPr>
            <a:spLocks noGrp="1"/>
          </p:cNvSpPr>
          <p:nvPr>
            <p:ph type="title"/>
          </p:nvPr>
        </p:nvSpPr>
        <p:spPr/>
        <p:txBody>
          <a:bodyPr/>
          <a:lstStyle/>
          <a:p>
            <a:r>
              <a:rPr lang="en-US" dirty="0"/>
              <a:t>Module 4</a:t>
            </a:r>
          </a:p>
        </p:txBody>
      </p:sp>
      <p:sp>
        <p:nvSpPr>
          <p:cNvPr id="3" name="Text Placeholder 2">
            <a:extLst>
              <a:ext uri="{FF2B5EF4-FFF2-40B4-BE49-F238E27FC236}">
                <a16:creationId xmlns:a16="http://schemas.microsoft.com/office/drawing/2014/main" id="{EDCB8F2E-B890-3E62-DFD4-D9ADE73190DD}"/>
              </a:ext>
            </a:extLst>
          </p:cNvPr>
          <p:cNvSpPr>
            <a:spLocks noGrp="1"/>
          </p:cNvSpPr>
          <p:nvPr>
            <p:ph type="body" idx="1"/>
          </p:nvPr>
        </p:nvSpPr>
        <p:spPr/>
        <p:txBody>
          <a:bodyPr/>
          <a:lstStyle/>
          <a:p>
            <a:r>
              <a:rPr lang="en-US" sz="2000" dirty="0"/>
              <a:t>Tie it all together</a:t>
            </a:r>
          </a:p>
        </p:txBody>
      </p:sp>
    </p:spTree>
    <p:extLst>
      <p:ext uri="{BB962C8B-B14F-4D97-AF65-F5344CB8AC3E}">
        <p14:creationId xmlns:p14="http://schemas.microsoft.com/office/powerpoint/2010/main" val="2495915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p:txBody>
          <a:bodyPr/>
          <a:lstStyle/>
          <a:p>
            <a:r>
              <a:rPr lang="en-US" dirty="0"/>
              <a:t>Purpose and Goals</a:t>
            </a:r>
          </a:p>
        </p:txBody>
      </p:sp>
      <p:sp>
        <p:nvSpPr>
          <p:cNvPr id="4" name="Content Placeholder 2">
            <a:extLst>
              <a:ext uri="{FF2B5EF4-FFF2-40B4-BE49-F238E27FC236}">
                <a16:creationId xmlns:a16="http://schemas.microsoft.com/office/drawing/2014/main" id="{FB07A9B0-974C-05B9-D596-BC9F59AA4231}"/>
              </a:ext>
            </a:extLst>
          </p:cNvPr>
          <p:cNvSpPr>
            <a:spLocks noGrp="1"/>
          </p:cNvSpPr>
          <p:nvPr>
            <p:ph idx="1"/>
          </p:nvPr>
        </p:nvSpPr>
        <p:spPr/>
        <p:txBody>
          <a:bodyPr>
            <a:normAutofit/>
          </a:bodyPr>
          <a:lstStyle/>
          <a:p>
            <a:pPr>
              <a:lnSpc>
                <a:spcPct val="150000"/>
              </a:lnSpc>
            </a:pPr>
            <a:r>
              <a:rPr lang="en-US" dirty="0"/>
              <a:t>An easy to lead public speaker training</a:t>
            </a:r>
          </a:p>
          <a:p>
            <a:pPr>
              <a:lnSpc>
                <a:spcPct val="150000"/>
              </a:lnSpc>
            </a:pPr>
            <a:r>
              <a:rPr lang="en-US" dirty="0"/>
              <a:t>Training can be offered to members of user groups</a:t>
            </a:r>
          </a:p>
          <a:p>
            <a:pPr>
              <a:lnSpc>
                <a:spcPct val="150000"/>
              </a:lnSpc>
            </a:pPr>
            <a:r>
              <a:rPr lang="en-US" dirty="0"/>
              <a:t>Helps generate new speakers for your user group</a:t>
            </a:r>
          </a:p>
          <a:p>
            <a:pPr>
              <a:lnSpc>
                <a:spcPct val="150000"/>
              </a:lnSpc>
            </a:pPr>
            <a:r>
              <a:rPr lang="en-US" dirty="0"/>
              <a:t>Helps members feel more invested in the user group</a:t>
            </a:r>
          </a:p>
          <a:p>
            <a:pPr>
              <a:lnSpc>
                <a:spcPct val="150000"/>
              </a:lnSpc>
            </a:pPr>
            <a:r>
              <a:rPr lang="en-US" dirty="0"/>
              <a:t>Mentor the next generation of Community Day speakers</a:t>
            </a:r>
          </a:p>
          <a:p>
            <a:endParaRPr lang="en-US" dirty="0"/>
          </a:p>
        </p:txBody>
      </p:sp>
      <p:pic>
        <p:nvPicPr>
          <p:cNvPr id="3" name="Picture 2" descr="A white text on a black background&#10;&#10;Description automatically generated">
            <a:extLst>
              <a:ext uri="{FF2B5EF4-FFF2-40B4-BE49-F238E27FC236}">
                <a16:creationId xmlns:a16="http://schemas.microsoft.com/office/drawing/2014/main" id="{E3F7E002-E671-D05E-AB2D-CFBA4A41E536}"/>
              </a:ext>
            </a:extLst>
          </p:cNvPr>
          <p:cNvPicPr>
            <a:picLocks noChangeAspect="1"/>
          </p:cNvPicPr>
          <p:nvPr/>
        </p:nvPicPr>
        <p:blipFill>
          <a:blip r:embed="rId3"/>
          <a:stretch>
            <a:fillRect/>
          </a:stretch>
        </p:blipFill>
        <p:spPr>
          <a:xfrm>
            <a:off x="7213602" y="2119934"/>
            <a:ext cx="4732422" cy="1211681"/>
          </a:xfrm>
          <a:prstGeom prst="rect">
            <a:avLst/>
          </a:prstGeom>
        </p:spPr>
      </p:pic>
    </p:spTree>
    <p:extLst>
      <p:ext uri="{BB962C8B-B14F-4D97-AF65-F5344CB8AC3E}">
        <p14:creationId xmlns:p14="http://schemas.microsoft.com/office/powerpoint/2010/main" val="134836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p:txBody>
          <a:bodyPr/>
          <a:lstStyle/>
          <a:p>
            <a:r>
              <a:rPr lang="en-US" dirty="0"/>
              <a:t>Module 4:  Tie it all together</a:t>
            </a:r>
          </a:p>
        </p:txBody>
      </p:sp>
      <p:sp>
        <p:nvSpPr>
          <p:cNvPr id="4" name="Content Placeholder 2">
            <a:extLst>
              <a:ext uri="{FF2B5EF4-FFF2-40B4-BE49-F238E27FC236}">
                <a16:creationId xmlns:a16="http://schemas.microsoft.com/office/drawing/2014/main" id="{FB07A9B0-974C-05B9-D596-BC9F59AA4231}"/>
              </a:ext>
            </a:extLst>
          </p:cNvPr>
          <p:cNvSpPr>
            <a:spLocks noGrp="1"/>
          </p:cNvSpPr>
          <p:nvPr>
            <p:ph idx="1"/>
          </p:nvPr>
        </p:nvSpPr>
        <p:spPr>
          <a:xfrm>
            <a:off x="242978" y="2984287"/>
            <a:ext cx="10554574" cy="3636511"/>
          </a:xfrm>
        </p:spPr>
        <p:txBody>
          <a:bodyPr>
            <a:normAutofit/>
          </a:bodyPr>
          <a:lstStyle/>
          <a:p>
            <a:pPr marL="0" indent="0">
              <a:buNone/>
            </a:pPr>
            <a:r>
              <a:rPr lang="en-US" dirty="0"/>
              <a:t>Goal: Teach students how to set time limits on portions of their talks and have them practice with a partner or the group.</a:t>
            </a:r>
            <a:br>
              <a:rPr lang="en-US" dirty="0"/>
            </a:br>
            <a:br>
              <a:rPr lang="en-US" dirty="0"/>
            </a:br>
            <a:endParaRPr lang="en-US" dirty="0"/>
          </a:p>
          <a:p>
            <a:pPr marL="0" indent="0">
              <a:buNone/>
            </a:pPr>
            <a:r>
              <a:rPr lang="en-US" dirty="0"/>
              <a:t>How: With a partner or in a small group, students will present 3 portions of their talk:  An introduction (30 seconds), the main story (2 minutes) and the conclusion/summary (30 seconds).  Partners / group members will give feedback.</a:t>
            </a:r>
            <a:br>
              <a:rPr lang="en-US" dirty="0"/>
            </a:br>
            <a:endParaRPr lang="en-US" dirty="0"/>
          </a:p>
          <a:p>
            <a:pPr marL="0" indent="0">
              <a:buNone/>
            </a:pPr>
            <a:r>
              <a:rPr lang="en-US" dirty="0"/>
              <a:t>Preparation: Prepare an intro, body, and conclusion for a talk you would give.  Keeping the example to the times listed above.</a:t>
            </a:r>
            <a:br>
              <a:rPr lang="en-US" dirty="0"/>
            </a:br>
            <a:endParaRPr lang="en-US" dirty="0"/>
          </a:p>
        </p:txBody>
      </p:sp>
      <p:pic>
        <p:nvPicPr>
          <p:cNvPr id="3" name="Picture 2" descr="A white text on a black background&#10;&#10;Description automatically generated">
            <a:extLst>
              <a:ext uri="{FF2B5EF4-FFF2-40B4-BE49-F238E27FC236}">
                <a16:creationId xmlns:a16="http://schemas.microsoft.com/office/drawing/2014/main" id="{A235ECC0-4A65-A89B-DBA2-53080FDF525E}"/>
              </a:ext>
            </a:extLst>
          </p:cNvPr>
          <p:cNvPicPr>
            <a:picLocks noChangeAspect="1"/>
          </p:cNvPicPr>
          <p:nvPr/>
        </p:nvPicPr>
        <p:blipFill>
          <a:blip r:embed="rId3"/>
          <a:stretch>
            <a:fillRect/>
          </a:stretch>
        </p:blipFill>
        <p:spPr>
          <a:xfrm>
            <a:off x="7135224" y="2086344"/>
            <a:ext cx="4732422" cy="1211681"/>
          </a:xfrm>
          <a:prstGeom prst="rect">
            <a:avLst/>
          </a:prstGeom>
        </p:spPr>
      </p:pic>
    </p:spTree>
    <p:extLst>
      <p:ext uri="{BB962C8B-B14F-4D97-AF65-F5344CB8AC3E}">
        <p14:creationId xmlns:p14="http://schemas.microsoft.com/office/powerpoint/2010/main" val="763846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p:txBody>
          <a:bodyPr/>
          <a:lstStyle/>
          <a:p>
            <a:r>
              <a:rPr lang="en-US" dirty="0"/>
              <a:t>Module 4:  Building a Story Board outline</a:t>
            </a:r>
          </a:p>
        </p:txBody>
      </p:sp>
      <p:sp>
        <p:nvSpPr>
          <p:cNvPr id="7" name="Content Placeholder 2">
            <a:extLst>
              <a:ext uri="{FF2B5EF4-FFF2-40B4-BE49-F238E27FC236}">
                <a16:creationId xmlns:a16="http://schemas.microsoft.com/office/drawing/2014/main" id="{FD83D431-3FB5-1F8A-575F-5FE076820013}"/>
              </a:ext>
            </a:extLst>
          </p:cNvPr>
          <p:cNvSpPr txBox="1">
            <a:spLocks/>
          </p:cNvSpPr>
          <p:nvPr/>
        </p:nvSpPr>
        <p:spPr>
          <a:xfrm>
            <a:off x="827424" y="2485210"/>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dirty="0"/>
          </a:p>
          <a:p>
            <a:pPr marL="0" indent="0">
              <a:buFont typeface="Wingdings 2" charset="2"/>
              <a:buNone/>
            </a:pPr>
            <a:r>
              <a:rPr lang="en-US" dirty="0"/>
              <a:t>Important lessons for this module:</a:t>
            </a:r>
          </a:p>
          <a:p>
            <a:pPr>
              <a:lnSpc>
                <a:spcPct val="150000"/>
              </a:lnSpc>
            </a:pPr>
            <a:r>
              <a:rPr lang="en-US" dirty="0"/>
              <a:t>Managing time in a talk</a:t>
            </a:r>
          </a:p>
          <a:p>
            <a:pPr>
              <a:lnSpc>
                <a:spcPct val="150000"/>
              </a:lnSpc>
            </a:pPr>
            <a:r>
              <a:rPr lang="en-US" dirty="0"/>
              <a:t>Practice giving a talk</a:t>
            </a:r>
          </a:p>
          <a:p>
            <a:pPr>
              <a:lnSpc>
                <a:spcPct val="150000"/>
              </a:lnSpc>
            </a:pPr>
            <a:r>
              <a:rPr lang="en-US" dirty="0"/>
              <a:t>Get feedback on the key points of the talk</a:t>
            </a:r>
          </a:p>
          <a:p>
            <a:endParaRPr lang="en-US" dirty="0"/>
          </a:p>
          <a:p>
            <a:endParaRPr lang="en-US" dirty="0"/>
          </a:p>
          <a:p>
            <a:pPr marL="0" indent="0">
              <a:buFont typeface="Wingdings 2" charset="2"/>
              <a:buNone/>
            </a:pPr>
            <a:endParaRPr lang="en-US" dirty="0"/>
          </a:p>
        </p:txBody>
      </p:sp>
    </p:spTree>
    <p:extLst>
      <p:ext uri="{BB962C8B-B14F-4D97-AF65-F5344CB8AC3E}">
        <p14:creationId xmlns:p14="http://schemas.microsoft.com/office/powerpoint/2010/main" val="684025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p:txBody>
          <a:bodyPr/>
          <a:lstStyle/>
          <a:p>
            <a:r>
              <a:rPr lang="en-US" dirty="0"/>
              <a:t>Module 4:  Building a Story Board</a:t>
            </a:r>
          </a:p>
        </p:txBody>
      </p:sp>
      <p:sp>
        <p:nvSpPr>
          <p:cNvPr id="7" name="Content Placeholder 2">
            <a:extLst>
              <a:ext uri="{FF2B5EF4-FFF2-40B4-BE49-F238E27FC236}">
                <a16:creationId xmlns:a16="http://schemas.microsoft.com/office/drawing/2014/main" id="{FD83D431-3FB5-1F8A-575F-5FE076820013}"/>
              </a:ext>
            </a:extLst>
          </p:cNvPr>
          <p:cNvSpPr txBox="1">
            <a:spLocks/>
          </p:cNvSpPr>
          <p:nvPr/>
        </p:nvSpPr>
        <p:spPr>
          <a:xfrm>
            <a:off x="827424" y="2485210"/>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Tips:</a:t>
            </a:r>
          </a:p>
          <a:p>
            <a:pPr>
              <a:lnSpc>
                <a:spcPct val="150000"/>
              </a:lnSpc>
            </a:pPr>
            <a:r>
              <a:rPr lang="en-US" dirty="0"/>
              <a:t>Encourage participation.</a:t>
            </a:r>
          </a:p>
          <a:p>
            <a:pPr>
              <a:lnSpc>
                <a:spcPct val="150000"/>
              </a:lnSpc>
            </a:pPr>
            <a:r>
              <a:rPr lang="en-US" dirty="0"/>
              <a:t>The exercise in this module is to set time limits for introduction, the body of the talk, and the conclusion.  </a:t>
            </a:r>
          </a:p>
          <a:p>
            <a:pPr>
              <a:lnSpc>
                <a:spcPct val="150000"/>
              </a:lnSpc>
            </a:pPr>
            <a:r>
              <a:rPr lang="en-US" dirty="0"/>
              <a:t>Keep these stories to 3 minutes.</a:t>
            </a:r>
          </a:p>
          <a:p>
            <a:pPr>
              <a:lnSpc>
                <a:spcPct val="150000"/>
              </a:lnSpc>
            </a:pPr>
            <a:r>
              <a:rPr lang="en-US" dirty="0"/>
              <a:t>Peer feedback is critical.</a:t>
            </a:r>
          </a:p>
          <a:p>
            <a:pPr>
              <a:lnSpc>
                <a:spcPct val="150000"/>
              </a:lnSpc>
            </a:pPr>
            <a:r>
              <a:rPr lang="en-US" dirty="0"/>
              <a:t>Again talk about how you related to the story, how well the problem / challenge was described, and how well the resolution changed the main character.</a:t>
            </a:r>
          </a:p>
          <a:p>
            <a:pPr>
              <a:lnSpc>
                <a:spcPct val="150000"/>
              </a:lnSpc>
            </a:pPr>
            <a:r>
              <a:rPr lang="en-US" dirty="0"/>
              <a:t>Reward people for sharing their examples.</a:t>
            </a:r>
          </a:p>
          <a:p>
            <a:endParaRPr lang="en-US" dirty="0"/>
          </a:p>
          <a:p>
            <a:pPr marL="0" indent="0">
              <a:buFont typeface="Wingdings 2" charset="2"/>
              <a:buNone/>
            </a:pPr>
            <a:endParaRPr lang="en-US" dirty="0"/>
          </a:p>
        </p:txBody>
      </p:sp>
    </p:spTree>
    <p:extLst>
      <p:ext uri="{BB962C8B-B14F-4D97-AF65-F5344CB8AC3E}">
        <p14:creationId xmlns:p14="http://schemas.microsoft.com/office/powerpoint/2010/main" val="2256195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196142-56EE-9E08-6726-E75AF9E69610}"/>
              </a:ext>
            </a:extLst>
          </p:cNvPr>
          <p:cNvSpPr>
            <a:spLocks noGrp="1"/>
          </p:cNvSpPr>
          <p:nvPr>
            <p:ph type="title"/>
          </p:nvPr>
        </p:nvSpPr>
        <p:spPr/>
        <p:txBody>
          <a:bodyPr/>
          <a:lstStyle/>
          <a:p>
            <a:r>
              <a:rPr lang="en-US" dirty="0"/>
              <a:t>So now what?</a:t>
            </a:r>
          </a:p>
        </p:txBody>
      </p:sp>
      <p:sp>
        <p:nvSpPr>
          <p:cNvPr id="5" name="Content Placeholder 4">
            <a:extLst>
              <a:ext uri="{FF2B5EF4-FFF2-40B4-BE49-F238E27FC236}">
                <a16:creationId xmlns:a16="http://schemas.microsoft.com/office/drawing/2014/main" id="{DA83E3B0-AA6C-01A7-AF27-94BB142DF987}"/>
              </a:ext>
            </a:extLst>
          </p:cNvPr>
          <p:cNvSpPr>
            <a:spLocks noGrp="1"/>
          </p:cNvSpPr>
          <p:nvPr>
            <p:ph idx="1"/>
          </p:nvPr>
        </p:nvSpPr>
        <p:spPr/>
        <p:txBody>
          <a:bodyPr/>
          <a:lstStyle/>
          <a:p>
            <a:pPr>
              <a:lnSpc>
                <a:spcPct val="150000"/>
              </a:lnSpc>
            </a:pPr>
            <a:r>
              <a:rPr lang="en-US" dirty="0"/>
              <a:t>Recognize participants who complete all 4 modules.</a:t>
            </a:r>
          </a:p>
          <a:p>
            <a:pPr>
              <a:lnSpc>
                <a:spcPct val="150000"/>
              </a:lnSpc>
            </a:pPr>
            <a:r>
              <a:rPr lang="en-US" dirty="0"/>
              <a:t>Offer participants opportunities to give short talks at upcoming user group meetings.</a:t>
            </a:r>
          </a:p>
          <a:p>
            <a:pPr>
              <a:lnSpc>
                <a:spcPct val="150000"/>
              </a:lnSpc>
            </a:pPr>
            <a:r>
              <a:rPr lang="en-US" dirty="0"/>
              <a:t>If you have more members of the community express interest, maybe offer a second opportunity to work through the modules.</a:t>
            </a:r>
          </a:p>
          <a:p>
            <a:pPr>
              <a:lnSpc>
                <a:spcPct val="150000"/>
              </a:lnSpc>
            </a:pPr>
            <a:r>
              <a:rPr lang="en-US" dirty="0"/>
              <a:t>Partner with another community group and walk them through the training!</a:t>
            </a:r>
          </a:p>
          <a:p>
            <a:pPr marL="0" indent="0">
              <a:buNone/>
            </a:pPr>
            <a:endParaRPr lang="en-US" dirty="0"/>
          </a:p>
          <a:p>
            <a:endParaRPr lang="en-US" dirty="0"/>
          </a:p>
        </p:txBody>
      </p:sp>
    </p:spTree>
    <p:extLst>
      <p:ext uri="{BB962C8B-B14F-4D97-AF65-F5344CB8AC3E}">
        <p14:creationId xmlns:p14="http://schemas.microsoft.com/office/powerpoint/2010/main" val="3670874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p:txBody>
          <a:bodyPr/>
          <a:lstStyle/>
          <a:p>
            <a:r>
              <a:rPr lang="en-US" dirty="0"/>
              <a:t>How does it work?</a:t>
            </a:r>
          </a:p>
        </p:txBody>
      </p:sp>
      <p:sp>
        <p:nvSpPr>
          <p:cNvPr id="4" name="Content Placeholder 2">
            <a:extLst>
              <a:ext uri="{FF2B5EF4-FFF2-40B4-BE49-F238E27FC236}">
                <a16:creationId xmlns:a16="http://schemas.microsoft.com/office/drawing/2014/main" id="{FB07A9B0-974C-05B9-D596-BC9F59AA4231}"/>
              </a:ext>
            </a:extLst>
          </p:cNvPr>
          <p:cNvSpPr>
            <a:spLocks noGrp="1"/>
          </p:cNvSpPr>
          <p:nvPr>
            <p:ph idx="1"/>
          </p:nvPr>
        </p:nvSpPr>
        <p:spPr>
          <a:xfrm>
            <a:off x="818712" y="2222287"/>
            <a:ext cx="10554574" cy="4188525"/>
          </a:xfrm>
        </p:spPr>
        <p:txBody>
          <a:bodyPr>
            <a:normAutofit/>
          </a:bodyPr>
          <a:lstStyle/>
          <a:p>
            <a:pPr>
              <a:lnSpc>
                <a:spcPct val="150000"/>
              </a:lnSpc>
            </a:pPr>
            <a:r>
              <a:rPr lang="en-US" dirty="0"/>
              <a:t>Training is divided into 4 modules to help build a talk</a:t>
            </a:r>
          </a:p>
          <a:p>
            <a:pPr>
              <a:lnSpc>
                <a:spcPct val="150000"/>
              </a:lnSpc>
            </a:pPr>
            <a:r>
              <a:rPr lang="en-US" dirty="0"/>
              <a:t>Modules build on each other – work chronologically</a:t>
            </a:r>
          </a:p>
          <a:p>
            <a:pPr>
              <a:lnSpc>
                <a:spcPct val="150000"/>
              </a:lnSpc>
            </a:pPr>
            <a:r>
              <a:rPr lang="en-US" dirty="0"/>
              <a:t>Each module is based on the E.D.G.E. training method:</a:t>
            </a:r>
          </a:p>
          <a:p>
            <a:pPr lvl="1">
              <a:lnSpc>
                <a:spcPct val="150000"/>
              </a:lnSpc>
            </a:pPr>
            <a:r>
              <a:rPr lang="en-US" dirty="0"/>
              <a:t>Explain – brief overview and key information for the module</a:t>
            </a:r>
          </a:p>
          <a:p>
            <a:pPr lvl="1">
              <a:lnSpc>
                <a:spcPct val="150000"/>
              </a:lnSpc>
            </a:pPr>
            <a:r>
              <a:rPr lang="en-US" dirty="0"/>
              <a:t>Demonstrate – give an example of what the module produces</a:t>
            </a:r>
          </a:p>
          <a:p>
            <a:pPr lvl="1">
              <a:lnSpc>
                <a:spcPct val="150000"/>
              </a:lnSpc>
            </a:pPr>
            <a:r>
              <a:rPr lang="en-US" dirty="0"/>
              <a:t>Guide – help participants build their own example</a:t>
            </a:r>
          </a:p>
          <a:p>
            <a:pPr lvl="1">
              <a:lnSpc>
                <a:spcPct val="150000"/>
              </a:lnSpc>
            </a:pPr>
            <a:r>
              <a:rPr lang="en-US" dirty="0"/>
              <a:t>Enable -  Participants share what they have learned</a:t>
            </a:r>
          </a:p>
          <a:p>
            <a:pPr>
              <a:lnSpc>
                <a:spcPct val="150000"/>
              </a:lnSpc>
            </a:pPr>
            <a:r>
              <a:rPr lang="en-US" dirty="0"/>
              <a:t>We include specific feedback questions in every module</a:t>
            </a:r>
          </a:p>
          <a:p>
            <a:endParaRPr lang="en-US" dirty="0"/>
          </a:p>
        </p:txBody>
      </p:sp>
      <p:pic>
        <p:nvPicPr>
          <p:cNvPr id="3" name="Picture 2" descr="A white text on a black background&#10;&#10;Description automatically generated">
            <a:extLst>
              <a:ext uri="{FF2B5EF4-FFF2-40B4-BE49-F238E27FC236}">
                <a16:creationId xmlns:a16="http://schemas.microsoft.com/office/drawing/2014/main" id="{174E76BC-D7AF-5623-5BC6-C7BE150E5D6B}"/>
              </a:ext>
            </a:extLst>
          </p:cNvPr>
          <p:cNvPicPr>
            <a:picLocks noChangeAspect="1"/>
          </p:cNvPicPr>
          <p:nvPr/>
        </p:nvPicPr>
        <p:blipFill>
          <a:blip r:embed="rId3"/>
          <a:stretch>
            <a:fillRect/>
          </a:stretch>
        </p:blipFill>
        <p:spPr>
          <a:xfrm>
            <a:off x="7392397" y="2168453"/>
            <a:ext cx="4732422" cy="1211681"/>
          </a:xfrm>
          <a:prstGeom prst="rect">
            <a:avLst/>
          </a:prstGeom>
        </p:spPr>
      </p:pic>
    </p:spTree>
    <p:extLst>
      <p:ext uri="{BB962C8B-B14F-4D97-AF65-F5344CB8AC3E}">
        <p14:creationId xmlns:p14="http://schemas.microsoft.com/office/powerpoint/2010/main" val="161517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p:txBody>
          <a:bodyPr/>
          <a:lstStyle/>
          <a:p>
            <a:r>
              <a:rPr lang="en-US" dirty="0"/>
              <a:t>Course Overview</a:t>
            </a:r>
          </a:p>
        </p:txBody>
      </p:sp>
      <p:sp>
        <p:nvSpPr>
          <p:cNvPr id="4" name="Content Placeholder 2">
            <a:extLst>
              <a:ext uri="{FF2B5EF4-FFF2-40B4-BE49-F238E27FC236}">
                <a16:creationId xmlns:a16="http://schemas.microsoft.com/office/drawing/2014/main" id="{FB07A9B0-974C-05B9-D596-BC9F59AA4231}"/>
              </a:ext>
            </a:extLst>
          </p:cNvPr>
          <p:cNvSpPr>
            <a:spLocks noGrp="1"/>
          </p:cNvSpPr>
          <p:nvPr>
            <p:ph idx="1"/>
          </p:nvPr>
        </p:nvSpPr>
        <p:spPr/>
        <p:txBody>
          <a:bodyPr>
            <a:normAutofit/>
          </a:bodyPr>
          <a:lstStyle/>
          <a:p>
            <a:r>
              <a:rPr lang="en-US" dirty="0"/>
              <a:t>Module 1:  Breaking the ice</a:t>
            </a:r>
            <a:br>
              <a:rPr lang="en-US" dirty="0"/>
            </a:br>
            <a:endParaRPr lang="en-US" dirty="0"/>
          </a:p>
          <a:p>
            <a:r>
              <a:rPr lang="en-US" dirty="0"/>
              <a:t>Module 2:  The architecture of a talk</a:t>
            </a:r>
            <a:br>
              <a:rPr lang="en-US" dirty="0"/>
            </a:br>
            <a:endParaRPr lang="en-US" dirty="0"/>
          </a:p>
          <a:p>
            <a:r>
              <a:rPr lang="en-US" dirty="0"/>
              <a:t>Module 3:  Building the story in your talk</a:t>
            </a:r>
            <a:br>
              <a:rPr lang="en-US" dirty="0"/>
            </a:br>
            <a:endParaRPr lang="en-US" dirty="0"/>
          </a:p>
          <a:p>
            <a:r>
              <a:rPr lang="en-US" dirty="0"/>
              <a:t>Module 4:  Practicing your talk</a:t>
            </a:r>
          </a:p>
          <a:p>
            <a:endParaRPr lang="en-US" dirty="0"/>
          </a:p>
        </p:txBody>
      </p:sp>
      <p:pic>
        <p:nvPicPr>
          <p:cNvPr id="3" name="Picture 2" descr="A white text on a black background&#10;&#10;Description automatically generated">
            <a:extLst>
              <a:ext uri="{FF2B5EF4-FFF2-40B4-BE49-F238E27FC236}">
                <a16:creationId xmlns:a16="http://schemas.microsoft.com/office/drawing/2014/main" id="{A4F36A75-9B24-9E3F-A6E7-C2B0A278A640}"/>
              </a:ext>
            </a:extLst>
          </p:cNvPr>
          <p:cNvPicPr>
            <a:picLocks noChangeAspect="1"/>
          </p:cNvPicPr>
          <p:nvPr/>
        </p:nvPicPr>
        <p:blipFill>
          <a:blip r:embed="rId3"/>
          <a:stretch>
            <a:fillRect/>
          </a:stretch>
        </p:blipFill>
        <p:spPr>
          <a:xfrm>
            <a:off x="7288247" y="2138596"/>
            <a:ext cx="4732422" cy="1211681"/>
          </a:xfrm>
          <a:prstGeom prst="rect">
            <a:avLst/>
          </a:prstGeom>
        </p:spPr>
      </p:pic>
    </p:spTree>
    <p:extLst>
      <p:ext uri="{BB962C8B-B14F-4D97-AF65-F5344CB8AC3E}">
        <p14:creationId xmlns:p14="http://schemas.microsoft.com/office/powerpoint/2010/main" val="2712336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p:txBody>
          <a:bodyPr/>
          <a:lstStyle/>
          <a:p>
            <a:r>
              <a:rPr lang="en-US"/>
              <a:t>Facilitator's Role</a:t>
            </a:r>
          </a:p>
        </p:txBody>
      </p:sp>
      <p:sp>
        <p:nvSpPr>
          <p:cNvPr id="4" name="Content Placeholder 2">
            <a:extLst>
              <a:ext uri="{FF2B5EF4-FFF2-40B4-BE49-F238E27FC236}">
                <a16:creationId xmlns:a16="http://schemas.microsoft.com/office/drawing/2014/main" id="{FB07A9B0-974C-05B9-D596-BC9F59AA4231}"/>
              </a:ext>
            </a:extLst>
          </p:cNvPr>
          <p:cNvSpPr>
            <a:spLocks noGrp="1"/>
          </p:cNvSpPr>
          <p:nvPr>
            <p:ph idx="1"/>
          </p:nvPr>
        </p:nvSpPr>
        <p:spPr/>
        <p:txBody>
          <a:bodyPr>
            <a:normAutofit/>
          </a:bodyPr>
          <a:lstStyle/>
          <a:p>
            <a:pPr>
              <a:lnSpc>
                <a:spcPct val="150000"/>
              </a:lnSpc>
            </a:pPr>
            <a:r>
              <a:rPr lang="en-US" dirty="0"/>
              <a:t>Facilitator's do NOT need to be experts – you can be learning too</a:t>
            </a:r>
          </a:p>
          <a:p>
            <a:pPr>
              <a:lnSpc>
                <a:spcPct val="150000"/>
              </a:lnSpc>
            </a:pPr>
            <a:r>
              <a:rPr lang="en-US" dirty="0"/>
              <a:t>Facilitators are </a:t>
            </a:r>
          </a:p>
          <a:p>
            <a:pPr lvl="1">
              <a:lnSpc>
                <a:spcPct val="150000"/>
              </a:lnSpc>
            </a:pPr>
            <a:r>
              <a:rPr lang="en-US" dirty="0"/>
              <a:t>Guiding participants through the steps</a:t>
            </a:r>
          </a:p>
          <a:p>
            <a:pPr lvl="1">
              <a:lnSpc>
                <a:spcPct val="150000"/>
              </a:lnSpc>
            </a:pPr>
            <a:r>
              <a:rPr lang="en-US" dirty="0"/>
              <a:t>Keeping time</a:t>
            </a:r>
          </a:p>
          <a:p>
            <a:pPr lvl="1">
              <a:lnSpc>
                <a:spcPct val="150000"/>
              </a:lnSpc>
            </a:pPr>
            <a:r>
              <a:rPr lang="en-US" dirty="0"/>
              <a:t>Clarifying instructions</a:t>
            </a:r>
          </a:p>
          <a:p>
            <a:pPr lvl="1">
              <a:lnSpc>
                <a:spcPct val="150000"/>
              </a:lnSpc>
            </a:pPr>
            <a:r>
              <a:rPr lang="en-US" dirty="0"/>
              <a:t>Encouraging participation</a:t>
            </a:r>
          </a:p>
          <a:p>
            <a:endParaRPr lang="en-US" dirty="0"/>
          </a:p>
        </p:txBody>
      </p:sp>
      <p:pic>
        <p:nvPicPr>
          <p:cNvPr id="3" name="Picture 2" descr="A white text on a black background&#10;&#10;Description automatically generated">
            <a:extLst>
              <a:ext uri="{FF2B5EF4-FFF2-40B4-BE49-F238E27FC236}">
                <a16:creationId xmlns:a16="http://schemas.microsoft.com/office/drawing/2014/main" id="{FE908A5F-FB64-FAF8-1745-FDDBE659117A}"/>
              </a:ext>
            </a:extLst>
          </p:cNvPr>
          <p:cNvPicPr>
            <a:picLocks noChangeAspect="1"/>
          </p:cNvPicPr>
          <p:nvPr/>
        </p:nvPicPr>
        <p:blipFill>
          <a:blip r:embed="rId3"/>
          <a:stretch>
            <a:fillRect/>
          </a:stretch>
        </p:blipFill>
        <p:spPr>
          <a:xfrm>
            <a:off x="7277049" y="2150139"/>
            <a:ext cx="4732422" cy="1211681"/>
          </a:xfrm>
          <a:prstGeom prst="rect">
            <a:avLst/>
          </a:prstGeom>
        </p:spPr>
      </p:pic>
    </p:spTree>
    <p:extLst>
      <p:ext uri="{BB962C8B-B14F-4D97-AF65-F5344CB8AC3E}">
        <p14:creationId xmlns:p14="http://schemas.microsoft.com/office/powerpoint/2010/main" val="2888375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A13F-7044-36B1-3EC4-4902D23E2918}"/>
              </a:ext>
            </a:extLst>
          </p:cNvPr>
          <p:cNvSpPr>
            <a:spLocks noGrp="1"/>
          </p:cNvSpPr>
          <p:nvPr>
            <p:ph type="title"/>
          </p:nvPr>
        </p:nvSpPr>
        <p:spPr/>
        <p:txBody>
          <a:bodyPr/>
          <a:lstStyle/>
          <a:p>
            <a:r>
              <a:rPr lang="en-US"/>
              <a:t>Module 1</a:t>
            </a:r>
          </a:p>
        </p:txBody>
      </p:sp>
      <p:sp>
        <p:nvSpPr>
          <p:cNvPr id="3" name="Text Placeholder 2">
            <a:extLst>
              <a:ext uri="{FF2B5EF4-FFF2-40B4-BE49-F238E27FC236}">
                <a16:creationId xmlns:a16="http://schemas.microsoft.com/office/drawing/2014/main" id="{EDCB8F2E-B890-3E62-DFD4-D9ADE73190DD}"/>
              </a:ext>
            </a:extLst>
          </p:cNvPr>
          <p:cNvSpPr>
            <a:spLocks noGrp="1"/>
          </p:cNvSpPr>
          <p:nvPr>
            <p:ph type="body" idx="1"/>
          </p:nvPr>
        </p:nvSpPr>
        <p:spPr/>
        <p:txBody>
          <a:bodyPr/>
          <a:lstStyle/>
          <a:p>
            <a:r>
              <a:rPr lang="en-US" sz="2000" dirty="0"/>
              <a:t>Breaking the Ice</a:t>
            </a:r>
            <a:endParaRPr lang="en-US" sz="2000" b="1" dirty="0"/>
          </a:p>
        </p:txBody>
      </p:sp>
    </p:spTree>
    <p:extLst>
      <p:ext uri="{BB962C8B-B14F-4D97-AF65-F5344CB8AC3E}">
        <p14:creationId xmlns:p14="http://schemas.microsoft.com/office/powerpoint/2010/main" val="69265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a:xfrm>
            <a:off x="287079" y="447188"/>
            <a:ext cx="11313041" cy="970450"/>
          </a:xfrm>
        </p:spPr>
        <p:txBody>
          <a:bodyPr/>
          <a:lstStyle/>
          <a:p>
            <a:r>
              <a:rPr lang="en-US" dirty="0"/>
              <a:t>Module 1:  Breaking the Ice</a:t>
            </a:r>
          </a:p>
        </p:txBody>
      </p:sp>
      <p:sp>
        <p:nvSpPr>
          <p:cNvPr id="4" name="Content Placeholder 2">
            <a:extLst>
              <a:ext uri="{FF2B5EF4-FFF2-40B4-BE49-F238E27FC236}">
                <a16:creationId xmlns:a16="http://schemas.microsoft.com/office/drawing/2014/main" id="{FB07A9B0-974C-05B9-D596-BC9F59AA4231}"/>
              </a:ext>
            </a:extLst>
          </p:cNvPr>
          <p:cNvSpPr>
            <a:spLocks noGrp="1"/>
          </p:cNvSpPr>
          <p:nvPr>
            <p:ph idx="1"/>
          </p:nvPr>
        </p:nvSpPr>
        <p:spPr>
          <a:xfrm>
            <a:off x="510864" y="2221992"/>
            <a:ext cx="7252392" cy="4188820"/>
          </a:xfrm>
        </p:spPr>
        <p:txBody>
          <a:bodyPr>
            <a:normAutofit/>
          </a:bodyPr>
          <a:lstStyle/>
          <a:p>
            <a:pPr marL="0" indent="0">
              <a:buNone/>
            </a:pPr>
            <a:r>
              <a:rPr lang="en-US" dirty="0"/>
              <a:t>Goal: </a:t>
            </a:r>
            <a:br>
              <a:rPr lang="en-US" dirty="0"/>
            </a:br>
            <a:r>
              <a:rPr lang="en-US" dirty="0"/>
              <a:t>Help participants feel comfortable speaking in a small group setting</a:t>
            </a:r>
            <a:br>
              <a:rPr lang="en-US" dirty="0"/>
            </a:br>
            <a:endParaRPr lang="en-US" dirty="0"/>
          </a:p>
          <a:p>
            <a:pPr marL="0" indent="0">
              <a:buNone/>
            </a:pPr>
            <a:r>
              <a:rPr lang="en-US" dirty="0"/>
              <a:t>How: </a:t>
            </a:r>
          </a:p>
          <a:p>
            <a:pPr marL="0" indent="0">
              <a:buNone/>
            </a:pPr>
            <a:r>
              <a:rPr lang="en-US" dirty="0"/>
              <a:t>Discuss the value of being a good public speaker</a:t>
            </a:r>
            <a:br>
              <a:rPr lang="en-US" dirty="0"/>
            </a:br>
            <a:r>
              <a:rPr lang="en-US" dirty="0"/>
              <a:t>Discuss opportunities for speaking in public</a:t>
            </a:r>
            <a:br>
              <a:rPr lang="en-US" dirty="0"/>
            </a:br>
            <a:r>
              <a:rPr lang="en-US" dirty="0"/>
              <a:t>Tell a personal and relatable story based on pre-selected topics</a:t>
            </a:r>
            <a:br>
              <a:rPr lang="en-US" dirty="0"/>
            </a:br>
            <a:endParaRPr lang="en-US" dirty="0"/>
          </a:p>
          <a:p>
            <a:pPr marL="0" indent="0">
              <a:buNone/>
            </a:pPr>
            <a:r>
              <a:rPr lang="en-US" dirty="0"/>
              <a:t>Preparation:</a:t>
            </a:r>
            <a:br>
              <a:rPr lang="en-US" dirty="0"/>
            </a:br>
            <a:r>
              <a:rPr lang="en-US" dirty="0"/>
              <a:t>Review the topics on the next slide and have a story of your own to share as an example</a:t>
            </a:r>
          </a:p>
          <a:p>
            <a:pPr marL="0" indent="0">
              <a:buNone/>
            </a:pPr>
            <a:endParaRPr lang="en-US" dirty="0"/>
          </a:p>
        </p:txBody>
      </p:sp>
      <p:pic>
        <p:nvPicPr>
          <p:cNvPr id="3" name="Picture 2" descr="A white text on a black background&#10;&#10;Description automatically generated">
            <a:extLst>
              <a:ext uri="{FF2B5EF4-FFF2-40B4-BE49-F238E27FC236}">
                <a16:creationId xmlns:a16="http://schemas.microsoft.com/office/drawing/2014/main" id="{7E3660E1-0380-905A-7F72-802CCDE9324B}"/>
              </a:ext>
            </a:extLst>
          </p:cNvPr>
          <p:cNvPicPr>
            <a:picLocks noChangeAspect="1"/>
          </p:cNvPicPr>
          <p:nvPr/>
        </p:nvPicPr>
        <p:blipFill>
          <a:blip r:embed="rId3"/>
          <a:stretch>
            <a:fillRect/>
          </a:stretch>
        </p:blipFill>
        <p:spPr>
          <a:xfrm>
            <a:off x="7239727" y="2153871"/>
            <a:ext cx="4732422" cy="1211681"/>
          </a:xfrm>
          <a:prstGeom prst="rect">
            <a:avLst/>
          </a:prstGeom>
        </p:spPr>
      </p:pic>
    </p:spTree>
    <p:extLst>
      <p:ext uri="{BB962C8B-B14F-4D97-AF65-F5344CB8AC3E}">
        <p14:creationId xmlns:p14="http://schemas.microsoft.com/office/powerpoint/2010/main" val="964859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a:xfrm>
            <a:off x="287079" y="447188"/>
            <a:ext cx="11313041" cy="970450"/>
          </a:xfrm>
        </p:spPr>
        <p:txBody>
          <a:bodyPr/>
          <a:lstStyle/>
          <a:p>
            <a:r>
              <a:rPr lang="en-US" dirty="0"/>
              <a:t>Module 1:  Breaking the Ice</a:t>
            </a:r>
          </a:p>
        </p:txBody>
      </p:sp>
      <p:sp>
        <p:nvSpPr>
          <p:cNvPr id="7" name="Content Placeholder 2">
            <a:extLst>
              <a:ext uri="{FF2B5EF4-FFF2-40B4-BE49-F238E27FC236}">
                <a16:creationId xmlns:a16="http://schemas.microsoft.com/office/drawing/2014/main" id="{FD83D431-3FB5-1F8A-575F-5FE076820013}"/>
              </a:ext>
            </a:extLst>
          </p:cNvPr>
          <p:cNvSpPr txBox="1">
            <a:spLocks/>
          </p:cNvSpPr>
          <p:nvPr/>
        </p:nvSpPr>
        <p:spPr>
          <a:xfrm>
            <a:off x="827424" y="2485210"/>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Topics:</a:t>
            </a:r>
          </a:p>
          <a:p>
            <a:r>
              <a:rPr lang="en-US" dirty="0"/>
              <a:t>A childhood Hero</a:t>
            </a:r>
          </a:p>
          <a:p>
            <a:r>
              <a:rPr lang="en-US" dirty="0"/>
              <a:t>A time you did something others said you couldn’t do</a:t>
            </a:r>
          </a:p>
          <a:p>
            <a:r>
              <a:rPr lang="en-US" dirty="0"/>
              <a:t>An important mentor or teacher in your life</a:t>
            </a:r>
          </a:p>
          <a:p>
            <a:r>
              <a:rPr lang="en-US" dirty="0"/>
              <a:t>A problem you are proud of solving and how you solved it</a:t>
            </a:r>
          </a:p>
          <a:p>
            <a:r>
              <a:rPr lang="en-US" dirty="0"/>
              <a:t>An event that made you view a colleague in a different light</a:t>
            </a:r>
          </a:p>
          <a:p>
            <a:pPr marL="0" indent="0">
              <a:buNone/>
            </a:pPr>
            <a:endParaRPr lang="en-US" dirty="0"/>
          </a:p>
          <a:p>
            <a:pPr marL="0" indent="0">
              <a:buFont typeface="Wingdings 2" charset="2"/>
              <a:buNone/>
            </a:pPr>
            <a:endParaRPr lang="en-US" dirty="0"/>
          </a:p>
        </p:txBody>
      </p:sp>
      <p:pic>
        <p:nvPicPr>
          <p:cNvPr id="8" name="Picture 7" descr="A white text on a black background&#10;&#10;Description automatically generated">
            <a:extLst>
              <a:ext uri="{FF2B5EF4-FFF2-40B4-BE49-F238E27FC236}">
                <a16:creationId xmlns:a16="http://schemas.microsoft.com/office/drawing/2014/main" id="{F2315F01-1F71-2159-FF3E-683D3F9ADA9E}"/>
              </a:ext>
            </a:extLst>
          </p:cNvPr>
          <p:cNvPicPr>
            <a:picLocks noChangeAspect="1"/>
          </p:cNvPicPr>
          <p:nvPr/>
        </p:nvPicPr>
        <p:blipFill>
          <a:blip r:embed="rId3"/>
          <a:stretch>
            <a:fillRect/>
          </a:stretch>
        </p:blipFill>
        <p:spPr>
          <a:xfrm>
            <a:off x="7209869" y="2147623"/>
            <a:ext cx="4732422" cy="1211681"/>
          </a:xfrm>
          <a:prstGeom prst="rect">
            <a:avLst/>
          </a:prstGeom>
        </p:spPr>
      </p:pic>
    </p:spTree>
    <p:extLst>
      <p:ext uri="{BB962C8B-B14F-4D97-AF65-F5344CB8AC3E}">
        <p14:creationId xmlns:p14="http://schemas.microsoft.com/office/powerpoint/2010/main" val="274142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7E7-A451-36AB-BE3F-043FFE5CCC16}"/>
              </a:ext>
            </a:extLst>
          </p:cNvPr>
          <p:cNvSpPr>
            <a:spLocks noGrp="1"/>
          </p:cNvSpPr>
          <p:nvPr>
            <p:ph type="title"/>
          </p:nvPr>
        </p:nvSpPr>
        <p:spPr>
          <a:xfrm>
            <a:off x="287079" y="447188"/>
            <a:ext cx="11313041" cy="970450"/>
          </a:xfrm>
        </p:spPr>
        <p:txBody>
          <a:bodyPr/>
          <a:lstStyle/>
          <a:p>
            <a:r>
              <a:rPr lang="en-US"/>
              <a:t>Module 1:  Breaking the Ice</a:t>
            </a:r>
          </a:p>
        </p:txBody>
      </p:sp>
      <p:sp>
        <p:nvSpPr>
          <p:cNvPr id="7" name="Content Placeholder 2">
            <a:extLst>
              <a:ext uri="{FF2B5EF4-FFF2-40B4-BE49-F238E27FC236}">
                <a16:creationId xmlns:a16="http://schemas.microsoft.com/office/drawing/2014/main" id="{FD83D431-3FB5-1F8A-575F-5FE076820013}"/>
              </a:ext>
            </a:extLst>
          </p:cNvPr>
          <p:cNvSpPr txBox="1">
            <a:spLocks/>
          </p:cNvSpPr>
          <p:nvPr/>
        </p:nvSpPr>
        <p:spPr>
          <a:xfrm>
            <a:off x="827424" y="2485210"/>
            <a:ext cx="6385141"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a:t>EXAMPLE: My Story from the prompt "A problem you are proud of solving and how you solved" it</a:t>
            </a:r>
          </a:p>
          <a:p>
            <a:pPr marL="0" indent="0">
              <a:buNone/>
            </a:pPr>
            <a:endParaRPr lang="en-US"/>
          </a:p>
          <a:p>
            <a:pPr marL="0" indent="0">
              <a:buFont typeface="Wingdings 2" charset="2"/>
              <a:buNone/>
            </a:pPr>
            <a:endParaRPr lang="en-US"/>
          </a:p>
        </p:txBody>
      </p:sp>
      <p:pic>
        <p:nvPicPr>
          <p:cNvPr id="8" name="Picture 7" descr="A white text on a black background&#10;&#10;Description automatically generated">
            <a:extLst>
              <a:ext uri="{FF2B5EF4-FFF2-40B4-BE49-F238E27FC236}">
                <a16:creationId xmlns:a16="http://schemas.microsoft.com/office/drawing/2014/main" id="{F2315F01-1F71-2159-FF3E-683D3F9ADA9E}"/>
              </a:ext>
            </a:extLst>
          </p:cNvPr>
          <p:cNvPicPr>
            <a:picLocks noChangeAspect="1"/>
          </p:cNvPicPr>
          <p:nvPr/>
        </p:nvPicPr>
        <p:blipFill>
          <a:blip r:embed="rId3"/>
          <a:stretch>
            <a:fillRect/>
          </a:stretch>
        </p:blipFill>
        <p:spPr>
          <a:xfrm>
            <a:off x="7209869" y="2147623"/>
            <a:ext cx="4732422" cy="1211681"/>
          </a:xfrm>
          <a:prstGeom prst="rect">
            <a:avLst/>
          </a:prstGeom>
        </p:spPr>
      </p:pic>
    </p:spTree>
    <p:extLst>
      <p:ext uri="{BB962C8B-B14F-4D97-AF65-F5344CB8AC3E}">
        <p14:creationId xmlns:p14="http://schemas.microsoft.com/office/powerpoint/2010/main" val="44780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Module Intro">
      <a:dk1>
        <a:srgbClr val="000000"/>
      </a:dk1>
      <a:lt1>
        <a:srgbClr val="FFFFFF"/>
      </a:lt1>
      <a:dk2>
        <a:srgbClr val="212121"/>
      </a:dk2>
      <a:lt2>
        <a:srgbClr val="636363"/>
      </a:lt2>
      <a:accent1>
        <a:srgbClr val="ED7100"/>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Quotable">
  <a:themeElements>
    <a:clrScheme name="Module 2">
      <a:dk1>
        <a:srgbClr val="000000"/>
      </a:dk1>
      <a:lt1>
        <a:srgbClr val="FFFFFF"/>
      </a:lt1>
      <a:dk2>
        <a:srgbClr val="202020"/>
      </a:dk2>
      <a:lt2>
        <a:srgbClr val="E8E8E8"/>
      </a:lt2>
      <a:accent1>
        <a:srgbClr val="8C4FFF"/>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3.xml><?xml version="1.0" encoding="utf-8"?>
<a:theme xmlns:a="http://schemas.openxmlformats.org/drawingml/2006/main" name="1_Quotable">
  <a:themeElements>
    <a:clrScheme name="Module 3">
      <a:dk1>
        <a:srgbClr val="000000"/>
      </a:dk1>
      <a:lt1>
        <a:srgbClr val="FFFFFF"/>
      </a:lt1>
      <a:dk2>
        <a:srgbClr val="282828"/>
      </a:dk2>
      <a:lt2>
        <a:srgbClr val="E8E8E8"/>
      </a:lt2>
      <a:accent1>
        <a:srgbClr val="C924D1"/>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4.xml><?xml version="1.0" encoding="utf-8"?>
<a:theme xmlns:a="http://schemas.openxmlformats.org/drawingml/2006/main" name="2_Quotable">
  <a:themeElements>
    <a:clrScheme name="Module 4">
      <a:dk1>
        <a:srgbClr val="000000"/>
      </a:dk1>
      <a:lt1>
        <a:srgbClr val="FFFFFF"/>
      </a:lt1>
      <a:dk2>
        <a:srgbClr val="282828"/>
      </a:dk2>
      <a:lt2>
        <a:srgbClr val="E8E8E8"/>
      </a:lt2>
      <a:accent1>
        <a:srgbClr val="DD344C"/>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5.xml><?xml version="1.0" encoding="utf-8"?>
<a:theme xmlns:a="http://schemas.openxmlformats.org/drawingml/2006/main" name="3_Quotable">
  <a:themeElements>
    <a:clrScheme name="Training Slides">
      <a:dk1>
        <a:srgbClr val="000000"/>
      </a:dk1>
      <a:lt1>
        <a:srgbClr val="FFFFFF"/>
      </a:lt1>
      <a:dk2>
        <a:srgbClr val="282828"/>
      </a:dk2>
      <a:lt2>
        <a:srgbClr val="E8E8E8"/>
      </a:lt2>
      <a:accent1>
        <a:srgbClr val="79A116"/>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Quotable</Template>
  <TotalTime>33264</TotalTime>
  <Words>2370</Words>
  <Application>Microsoft Macintosh PowerPoint</Application>
  <PresentationFormat>Widescreen</PresentationFormat>
  <Paragraphs>284</Paragraphs>
  <Slides>23</Slides>
  <Notes>22</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23</vt:i4>
      </vt:variant>
    </vt:vector>
  </HeadingPairs>
  <TitlesOfParts>
    <vt:vector size="33" baseType="lpstr">
      <vt:lpstr>Aptos</vt:lpstr>
      <vt:lpstr>Arial</vt:lpstr>
      <vt:lpstr>Calibri</vt:lpstr>
      <vt:lpstr>Century Gothic</vt:lpstr>
      <vt:lpstr>Wingdings 2</vt:lpstr>
      <vt:lpstr>Quotable</vt:lpstr>
      <vt:lpstr>Quotable</vt:lpstr>
      <vt:lpstr>1_Quotable</vt:lpstr>
      <vt:lpstr>2_Quotable</vt:lpstr>
      <vt:lpstr>3_Quotable</vt:lpstr>
      <vt:lpstr>Let’s talk about public speaking  Train the Trainer</vt:lpstr>
      <vt:lpstr>Purpose and Goals</vt:lpstr>
      <vt:lpstr>How does it work?</vt:lpstr>
      <vt:lpstr>Course Overview</vt:lpstr>
      <vt:lpstr>Facilitator's Role</vt:lpstr>
      <vt:lpstr>Module 1</vt:lpstr>
      <vt:lpstr>Module 1:  Breaking the Ice</vt:lpstr>
      <vt:lpstr>Module 1:  Breaking the Ice</vt:lpstr>
      <vt:lpstr>Module 1:  Breaking the Ice</vt:lpstr>
      <vt:lpstr>Module 1:  Breaking the Ice</vt:lpstr>
      <vt:lpstr>Module 2</vt:lpstr>
      <vt:lpstr>Module 2:  The architecture of a talk</vt:lpstr>
      <vt:lpstr>Module 2:  The architecture of a talk</vt:lpstr>
      <vt:lpstr>Module 2:  The architecture of a talk</vt:lpstr>
      <vt:lpstr>Module 3</vt:lpstr>
      <vt:lpstr>Module 3:  Building the story in your talk</vt:lpstr>
      <vt:lpstr>Module 3:  Building the story in your talk</vt:lpstr>
      <vt:lpstr>Module 3:  Building the story in your talk</vt:lpstr>
      <vt:lpstr>Module 4</vt:lpstr>
      <vt:lpstr>Module 4:  Tie it all together</vt:lpstr>
      <vt:lpstr>Module 4:  Building a Story Board outline</vt:lpstr>
      <vt:lpstr>Module 4:  Building a Story Board</vt:lpstr>
      <vt:lpstr>So now what?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talk about public speaking</dc:title>
  <dc:subject/>
  <dc:creator>Dave Stauffacher</dc:creator>
  <cp:keywords/>
  <dc:description/>
  <cp:lastModifiedBy>Dave Stauffacher</cp:lastModifiedBy>
  <cp:revision>2</cp:revision>
  <dcterms:created xsi:type="dcterms:W3CDTF">2024-06-26T01:08:29Z</dcterms:created>
  <dcterms:modified xsi:type="dcterms:W3CDTF">2024-09-06T21:09:21Z</dcterms:modified>
  <cp:category/>
</cp:coreProperties>
</file>