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 id="2147483712" r:id="rId2"/>
    <p:sldMasterId id="2147483727" r:id="rId3"/>
    <p:sldMasterId id="2147483742" r:id="rId4"/>
    <p:sldMasterId id="2147483757" r:id="rId5"/>
  </p:sldMasterIdLst>
  <p:notesMasterIdLst>
    <p:notesMasterId r:id="rId46"/>
  </p:notesMasterIdLst>
  <p:sldIdLst>
    <p:sldId id="256" r:id="rId6"/>
    <p:sldId id="325" r:id="rId7"/>
    <p:sldId id="257" r:id="rId8"/>
    <p:sldId id="258" r:id="rId9"/>
    <p:sldId id="305" r:id="rId10"/>
    <p:sldId id="261" r:id="rId11"/>
    <p:sldId id="301" r:id="rId12"/>
    <p:sldId id="259" r:id="rId13"/>
    <p:sldId id="268" r:id="rId14"/>
    <p:sldId id="302" r:id="rId15"/>
    <p:sldId id="260" r:id="rId16"/>
    <p:sldId id="306" r:id="rId17"/>
    <p:sldId id="264" r:id="rId18"/>
    <p:sldId id="269" r:id="rId19"/>
    <p:sldId id="271" r:id="rId20"/>
    <p:sldId id="272" r:id="rId21"/>
    <p:sldId id="273" r:id="rId22"/>
    <p:sldId id="270" r:id="rId23"/>
    <p:sldId id="330" r:id="rId24"/>
    <p:sldId id="308" r:id="rId25"/>
    <p:sldId id="309" r:id="rId26"/>
    <p:sldId id="307" r:id="rId27"/>
    <p:sldId id="274" r:id="rId28"/>
    <p:sldId id="313" r:id="rId29"/>
    <p:sldId id="263" r:id="rId30"/>
    <p:sldId id="312" r:id="rId31"/>
    <p:sldId id="267" r:id="rId32"/>
    <p:sldId id="275" r:id="rId33"/>
    <p:sldId id="278" r:id="rId34"/>
    <p:sldId id="310" r:id="rId35"/>
    <p:sldId id="279" r:id="rId36"/>
    <p:sldId id="320" r:id="rId37"/>
    <p:sldId id="321" r:id="rId38"/>
    <p:sldId id="319" r:id="rId39"/>
    <p:sldId id="322" r:id="rId40"/>
    <p:sldId id="284" r:id="rId41"/>
    <p:sldId id="265" r:id="rId42"/>
    <p:sldId id="326" r:id="rId43"/>
    <p:sldId id="329" r:id="rId44"/>
    <p:sldId id="32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86"/>
    <p:restoredTop sz="86707"/>
  </p:normalViewPr>
  <p:slideViewPr>
    <p:cSldViewPr snapToGrid="0">
      <p:cViewPr varScale="1">
        <p:scale>
          <a:sx n="136" d="100"/>
          <a:sy n="136" d="100"/>
        </p:scale>
        <p:origin x="7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e Stauffacher" userId="8814f9eebd9c2cf9" providerId="LiveId" clId="{BA4C9EA3-31D1-274D-AC2C-93EEF02380F1}"/>
    <pc:docChg chg="undo custSel modSld">
      <pc:chgData name="Dave Stauffacher" userId="8814f9eebd9c2cf9" providerId="LiveId" clId="{BA4C9EA3-31D1-274D-AC2C-93EEF02380F1}" dt="2024-09-17T22:21:23.485" v="1502" actId="729"/>
      <pc:docMkLst>
        <pc:docMk/>
      </pc:docMkLst>
      <pc:sldChg chg="modNotesTx">
        <pc:chgData name="Dave Stauffacher" userId="8814f9eebd9c2cf9" providerId="LiveId" clId="{BA4C9EA3-31D1-274D-AC2C-93EEF02380F1}" dt="2024-09-17T21:09:50.466" v="336" actId="20577"/>
        <pc:sldMkLst>
          <pc:docMk/>
          <pc:sldMk cId="3460080991" sldId="256"/>
        </pc:sldMkLst>
      </pc:sldChg>
      <pc:sldChg chg="modSp mod">
        <pc:chgData name="Dave Stauffacher" userId="8814f9eebd9c2cf9" providerId="LiveId" clId="{BA4C9EA3-31D1-274D-AC2C-93EEF02380F1}" dt="2024-09-17T21:42:28.071" v="1485" actId="20577"/>
        <pc:sldMkLst>
          <pc:docMk/>
          <pc:sldMk cId="1781858295" sldId="259"/>
        </pc:sldMkLst>
        <pc:spChg chg="mod">
          <ac:chgData name="Dave Stauffacher" userId="8814f9eebd9c2cf9" providerId="LiveId" clId="{BA4C9EA3-31D1-274D-AC2C-93EEF02380F1}" dt="2024-09-17T21:42:28.071" v="1485" actId="20577"/>
          <ac:spMkLst>
            <pc:docMk/>
            <pc:sldMk cId="1781858295" sldId="259"/>
            <ac:spMk id="3" creationId="{C83D3403-EE75-DA17-E8BD-1BE137264313}"/>
          </ac:spMkLst>
        </pc:spChg>
      </pc:sldChg>
      <pc:sldChg chg="modSp mod">
        <pc:chgData name="Dave Stauffacher" userId="8814f9eebd9c2cf9" providerId="LiveId" clId="{BA4C9EA3-31D1-274D-AC2C-93EEF02380F1}" dt="2024-09-17T22:20:39.319" v="1501" actId="5793"/>
        <pc:sldMkLst>
          <pc:docMk/>
          <pc:sldMk cId="958531539" sldId="260"/>
        </pc:sldMkLst>
        <pc:spChg chg="mod">
          <ac:chgData name="Dave Stauffacher" userId="8814f9eebd9c2cf9" providerId="LiveId" clId="{BA4C9EA3-31D1-274D-AC2C-93EEF02380F1}" dt="2024-09-17T22:20:39.319" v="1501" actId="5793"/>
          <ac:spMkLst>
            <pc:docMk/>
            <pc:sldMk cId="958531539" sldId="260"/>
            <ac:spMk id="2" creationId="{8F4E7E46-F886-C9A4-570A-884653B3240D}"/>
          </ac:spMkLst>
        </pc:spChg>
      </pc:sldChg>
      <pc:sldChg chg="modNotesTx">
        <pc:chgData name="Dave Stauffacher" userId="8814f9eebd9c2cf9" providerId="LiveId" clId="{BA4C9EA3-31D1-274D-AC2C-93EEF02380F1}" dt="2024-09-17T21:14:19.897" v="1210" actId="20577"/>
        <pc:sldMkLst>
          <pc:docMk/>
          <pc:sldMk cId="6867097" sldId="261"/>
        </pc:sldMkLst>
      </pc:sldChg>
      <pc:sldChg chg="modSp mod">
        <pc:chgData name="Dave Stauffacher" userId="8814f9eebd9c2cf9" providerId="LiveId" clId="{BA4C9EA3-31D1-274D-AC2C-93EEF02380F1}" dt="2024-09-17T21:41:53.622" v="1439" actId="20577"/>
        <pc:sldMkLst>
          <pc:docMk/>
          <pc:sldMk cId="1400001040" sldId="268"/>
        </pc:sldMkLst>
        <pc:spChg chg="mod">
          <ac:chgData name="Dave Stauffacher" userId="8814f9eebd9c2cf9" providerId="LiveId" clId="{BA4C9EA3-31D1-274D-AC2C-93EEF02380F1}" dt="2024-09-17T21:41:53.622" v="1439" actId="20577"/>
          <ac:spMkLst>
            <pc:docMk/>
            <pc:sldMk cId="1400001040" sldId="268"/>
            <ac:spMk id="3" creationId="{C83D3403-EE75-DA17-E8BD-1BE137264313}"/>
          </ac:spMkLst>
        </pc:spChg>
      </pc:sldChg>
      <pc:sldChg chg="modNotesTx">
        <pc:chgData name="Dave Stauffacher" userId="8814f9eebd9c2cf9" providerId="LiveId" clId="{BA4C9EA3-31D1-274D-AC2C-93EEF02380F1}" dt="2024-09-17T21:14:50.914" v="1325" actId="20577"/>
        <pc:sldMkLst>
          <pc:docMk/>
          <pc:sldMk cId="1705358973" sldId="301"/>
        </pc:sldMkLst>
      </pc:sldChg>
      <pc:sldChg chg="mod modShow">
        <pc:chgData name="Dave Stauffacher" userId="8814f9eebd9c2cf9" providerId="LiveId" clId="{BA4C9EA3-31D1-274D-AC2C-93EEF02380F1}" dt="2024-09-17T21:42:41.311" v="1486" actId="729"/>
        <pc:sldMkLst>
          <pc:docMk/>
          <pc:sldMk cId="1397821935" sldId="302"/>
        </pc:sldMkLst>
      </pc:sldChg>
      <pc:sldChg chg="modNotesTx">
        <pc:chgData name="Dave Stauffacher" userId="8814f9eebd9c2cf9" providerId="LiveId" clId="{BA4C9EA3-31D1-274D-AC2C-93EEF02380F1}" dt="2024-09-17T21:13:38.334" v="1094" actId="20577"/>
        <pc:sldMkLst>
          <pc:docMk/>
          <pc:sldMk cId="4023161956" sldId="305"/>
        </pc:sldMkLst>
      </pc:sldChg>
      <pc:sldChg chg="modSp mod">
        <pc:chgData name="Dave Stauffacher" userId="8814f9eebd9c2cf9" providerId="LiveId" clId="{BA4C9EA3-31D1-274D-AC2C-93EEF02380F1}" dt="2024-09-17T22:20:09.816" v="1493" actId="20577"/>
        <pc:sldMkLst>
          <pc:docMk/>
          <pc:sldMk cId="2289716344" sldId="309"/>
        </pc:sldMkLst>
        <pc:spChg chg="mod">
          <ac:chgData name="Dave Stauffacher" userId="8814f9eebd9c2cf9" providerId="LiveId" clId="{BA4C9EA3-31D1-274D-AC2C-93EEF02380F1}" dt="2024-09-17T22:20:09.816" v="1493" actId="20577"/>
          <ac:spMkLst>
            <pc:docMk/>
            <pc:sldMk cId="2289716344" sldId="309"/>
            <ac:spMk id="2" creationId="{8F4E7E46-F886-C9A4-570A-884653B3240D}"/>
          </ac:spMkLst>
        </pc:spChg>
      </pc:sldChg>
      <pc:sldChg chg="mod modShow">
        <pc:chgData name="Dave Stauffacher" userId="8814f9eebd9c2cf9" providerId="LiveId" clId="{BA4C9EA3-31D1-274D-AC2C-93EEF02380F1}" dt="2024-09-17T22:21:23.485" v="1502" actId="729"/>
        <pc:sldMkLst>
          <pc:docMk/>
          <pc:sldMk cId="3338465735" sldId="313"/>
        </pc:sldMkLst>
      </pc:sldChg>
      <pc:sldChg chg="modNotesTx">
        <pc:chgData name="Dave Stauffacher" userId="8814f9eebd9c2cf9" providerId="LiveId" clId="{BA4C9EA3-31D1-274D-AC2C-93EEF02380F1}" dt="2024-09-17T21:08:23.553" v="3" actId="20577"/>
        <pc:sldMkLst>
          <pc:docMk/>
          <pc:sldMk cId="66024622"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97681-D79F-E940-A120-32EF7237CD6D}" type="datetimeFigureOut">
              <a:rPr lang="en-US" smtClean="0"/>
              <a:t>9/17/24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F00D3-F1ED-CD4A-B219-9FF7B313AB1C}" type="slidenum">
              <a:rPr lang="en-US" smtClean="0"/>
              <a:t>‹#›</a:t>
            </a:fld>
            <a:endParaRPr lang="en-US"/>
          </a:p>
        </p:txBody>
      </p:sp>
    </p:spTree>
    <p:extLst>
      <p:ext uri="{BB962C8B-B14F-4D97-AF65-F5344CB8AC3E}">
        <p14:creationId xmlns:p14="http://schemas.microsoft.com/office/powerpoint/2010/main" val="1782147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Facilitator Notes:</a:t>
            </a:r>
          </a:p>
          <a:p>
            <a:r>
              <a:rPr lang="en-US" dirty="0"/>
              <a:t>Make sure to reinforce that:</a:t>
            </a:r>
          </a:p>
          <a:p>
            <a:r>
              <a:rPr lang="en-US" dirty="0"/>
              <a:t>-Public Speaking takes practice and time</a:t>
            </a:r>
          </a:p>
          <a:p>
            <a:r>
              <a:rPr lang="en-US" dirty="0"/>
              <a:t>-This 4-module course is an introduction to public speaking – a set of tools to help plan and organize a talk.</a:t>
            </a:r>
          </a:p>
          <a:p>
            <a:r>
              <a:rPr lang="en-US" dirty="0"/>
              <a:t>-Anyone / everyone can be a public speaker!</a:t>
            </a:r>
          </a:p>
        </p:txBody>
      </p:sp>
      <p:sp>
        <p:nvSpPr>
          <p:cNvPr id="4" name="Slide Number Placeholder 3"/>
          <p:cNvSpPr>
            <a:spLocks noGrp="1"/>
          </p:cNvSpPr>
          <p:nvPr>
            <p:ph type="sldNum" sz="quarter" idx="5"/>
          </p:nvPr>
        </p:nvSpPr>
        <p:spPr/>
        <p:txBody>
          <a:bodyPr/>
          <a:lstStyle/>
          <a:p>
            <a:fld id="{544F00D3-F1ED-CD4A-B219-9FF7B313AB1C}" type="slidenum">
              <a:rPr lang="en-US" smtClean="0"/>
              <a:t>1</a:t>
            </a:fld>
            <a:endParaRPr lang="en-US"/>
          </a:p>
        </p:txBody>
      </p:sp>
    </p:spTree>
    <p:extLst>
      <p:ext uri="{BB962C8B-B14F-4D97-AF65-F5344CB8AC3E}">
        <p14:creationId xmlns:p14="http://schemas.microsoft.com/office/powerpoint/2010/main" val="3450045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18</a:t>
            </a:fld>
            <a:endParaRPr lang="en-US"/>
          </a:p>
        </p:txBody>
      </p:sp>
    </p:spTree>
    <p:extLst>
      <p:ext uri="{BB962C8B-B14F-4D97-AF65-F5344CB8AC3E}">
        <p14:creationId xmlns:p14="http://schemas.microsoft.com/office/powerpoint/2010/main" val="1469468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4F00D3-F1ED-CD4A-B219-9FF7B313AB1C}" type="slidenum">
              <a:rPr lang="en-US" smtClean="0"/>
              <a:t>19</a:t>
            </a:fld>
            <a:endParaRPr lang="en-US"/>
          </a:p>
        </p:txBody>
      </p:sp>
    </p:spTree>
    <p:extLst>
      <p:ext uri="{BB962C8B-B14F-4D97-AF65-F5344CB8AC3E}">
        <p14:creationId xmlns:p14="http://schemas.microsoft.com/office/powerpoint/2010/main" val="30192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Facilitators: you can have participants break into pairs again for this activity, or if there is time, individuals can try this in front of the group</a:t>
            </a:r>
          </a:p>
        </p:txBody>
      </p:sp>
      <p:sp>
        <p:nvSpPr>
          <p:cNvPr id="4" name="Slide Number Placeholder 3"/>
          <p:cNvSpPr>
            <a:spLocks noGrp="1"/>
          </p:cNvSpPr>
          <p:nvPr>
            <p:ph type="sldNum" sz="quarter" idx="5"/>
          </p:nvPr>
        </p:nvSpPr>
        <p:spPr/>
        <p:txBody>
          <a:bodyPr/>
          <a:lstStyle/>
          <a:p>
            <a:fld id="{544F00D3-F1ED-CD4A-B219-9FF7B313AB1C}" type="slidenum">
              <a:rPr lang="en-US" smtClean="0"/>
              <a:t>20</a:t>
            </a:fld>
            <a:endParaRPr lang="en-US"/>
          </a:p>
        </p:txBody>
      </p:sp>
    </p:spTree>
    <p:extLst>
      <p:ext uri="{BB962C8B-B14F-4D97-AF65-F5344CB8AC3E}">
        <p14:creationId xmlns:p14="http://schemas.microsoft.com/office/powerpoint/2010/main" val="3944656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Facilitator Notes:</a:t>
            </a:r>
          </a:p>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22</a:t>
            </a:fld>
            <a:endParaRPr lang="en-US"/>
          </a:p>
        </p:txBody>
      </p:sp>
    </p:spTree>
    <p:extLst>
      <p:ext uri="{BB962C8B-B14F-4D97-AF65-F5344CB8AC3E}">
        <p14:creationId xmlns:p14="http://schemas.microsoft.com/office/powerpoint/2010/main" val="3121062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4F00D3-F1ED-CD4A-B219-9FF7B313AB1C}" type="slidenum">
              <a:rPr lang="en-US" smtClean="0"/>
              <a:t>23</a:t>
            </a:fld>
            <a:endParaRPr lang="en-US"/>
          </a:p>
        </p:txBody>
      </p:sp>
    </p:spTree>
    <p:extLst>
      <p:ext uri="{BB962C8B-B14F-4D97-AF65-F5344CB8AC3E}">
        <p14:creationId xmlns:p14="http://schemas.microsoft.com/office/powerpoint/2010/main" val="2505609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27</a:t>
            </a:fld>
            <a:endParaRPr lang="en-US"/>
          </a:p>
        </p:txBody>
      </p:sp>
    </p:spTree>
    <p:extLst>
      <p:ext uri="{BB962C8B-B14F-4D97-AF65-F5344CB8AC3E}">
        <p14:creationId xmlns:p14="http://schemas.microsoft.com/office/powerpoint/2010/main" val="1142002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4F00D3-F1ED-CD4A-B219-9FF7B313AB1C}" type="slidenum">
              <a:rPr lang="en-US" smtClean="0"/>
              <a:t>28</a:t>
            </a:fld>
            <a:endParaRPr lang="en-US"/>
          </a:p>
        </p:txBody>
      </p:sp>
    </p:spTree>
    <p:extLst>
      <p:ext uri="{BB962C8B-B14F-4D97-AF65-F5344CB8AC3E}">
        <p14:creationId xmlns:p14="http://schemas.microsoft.com/office/powerpoint/2010/main" val="568543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Facilitator notes:</a:t>
            </a:r>
          </a:p>
          <a:p>
            <a:endParaRPr lang="en-US" dirty="0"/>
          </a:p>
          <a:p>
            <a:r>
              <a:rPr lang="en-US" dirty="0"/>
              <a:t>In this module, participants will be focusing on timing their introduction, the body of their talk, and the conclusion.  </a:t>
            </a:r>
          </a:p>
          <a:p>
            <a:endParaRPr lang="en-US" dirty="0"/>
          </a:p>
          <a:p>
            <a:r>
              <a:rPr lang="en-US" dirty="0"/>
              <a:t>It is important to stress that the 30 seconds -&gt; 2 minutes -&gt; 30 seconds guidance for timing is just an example for a 3 minute talk, and that there is no rule to keep talk intros or conclusions to 30 seconds.</a:t>
            </a:r>
          </a:p>
          <a:p>
            <a:endParaRPr lang="en-US" dirty="0"/>
          </a:p>
          <a:p>
            <a:r>
              <a:rPr lang="en-US" dirty="0"/>
              <a:t>If time is constrained, focus less on partner sharing and instead focus on having a couple of participants share their stories for the whole group.</a:t>
            </a:r>
          </a:p>
        </p:txBody>
      </p:sp>
      <p:sp>
        <p:nvSpPr>
          <p:cNvPr id="4" name="Slide Number Placeholder 3"/>
          <p:cNvSpPr>
            <a:spLocks noGrp="1"/>
          </p:cNvSpPr>
          <p:nvPr>
            <p:ph type="sldNum" sz="quarter" idx="5"/>
          </p:nvPr>
        </p:nvSpPr>
        <p:spPr/>
        <p:txBody>
          <a:bodyPr/>
          <a:lstStyle/>
          <a:p>
            <a:fld id="{544F00D3-F1ED-CD4A-B219-9FF7B313AB1C}" type="slidenum">
              <a:rPr lang="en-US" smtClean="0"/>
              <a:t>30</a:t>
            </a:fld>
            <a:endParaRPr lang="en-US"/>
          </a:p>
        </p:txBody>
      </p:sp>
    </p:spTree>
    <p:extLst>
      <p:ext uri="{BB962C8B-B14F-4D97-AF65-F5344CB8AC3E}">
        <p14:creationId xmlns:p14="http://schemas.microsoft.com/office/powerpoint/2010/main" val="3059226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4F00D3-F1ED-CD4A-B219-9FF7B313AB1C}" type="slidenum">
              <a:rPr lang="en-US" smtClean="0"/>
              <a:t>31</a:t>
            </a:fld>
            <a:endParaRPr lang="en-US"/>
          </a:p>
        </p:txBody>
      </p:sp>
    </p:spTree>
    <p:extLst>
      <p:ext uri="{BB962C8B-B14F-4D97-AF65-F5344CB8AC3E}">
        <p14:creationId xmlns:p14="http://schemas.microsoft.com/office/powerpoint/2010/main" val="390917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4F00D3-F1ED-CD4A-B219-9FF7B313AB1C}" type="slidenum">
              <a:rPr lang="en-US" smtClean="0"/>
              <a:t>32</a:t>
            </a:fld>
            <a:endParaRPr lang="en-US"/>
          </a:p>
        </p:txBody>
      </p:sp>
    </p:spTree>
    <p:extLst>
      <p:ext uri="{BB962C8B-B14F-4D97-AF65-F5344CB8AC3E}">
        <p14:creationId xmlns:p14="http://schemas.microsoft.com/office/powerpoint/2010/main" val="207663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2</a:t>
            </a:fld>
            <a:endParaRPr lang="en-US"/>
          </a:p>
        </p:txBody>
      </p:sp>
    </p:spTree>
    <p:extLst>
      <p:ext uri="{BB962C8B-B14F-4D97-AF65-F5344CB8AC3E}">
        <p14:creationId xmlns:p14="http://schemas.microsoft.com/office/powerpoint/2010/main" val="773636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4F00D3-F1ED-CD4A-B219-9FF7B313AB1C}" type="slidenum">
              <a:rPr lang="en-US" smtClean="0"/>
              <a:t>33</a:t>
            </a:fld>
            <a:endParaRPr lang="en-US"/>
          </a:p>
        </p:txBody>
      </p:sp>
    </p:spTree>
    <p:extLst>
      <p:ext uri="{BB962C8B-B14F-4D97-AF65-F5344CB8AC3E}">
        <p14:creationId xmlns:p14="http://schemas.microsoft.com/office/powerpoint/2010/main" val="408727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4F00D3-F1ED-CD4A-B219-9FF7B313AB1C}" type="slidenum">
              <a:rPr lang="en-US" smtClean="0"/>
              <a:t>34</a:t>
            </a:fld>
            <a:endParaRPr lang="en-US"/>
          </a:p>
        </p:txBody>
      </p:sp>
    </p:spTree>
    <p:extLst>
      <p:ext uri="{BB962C8B-B14F-4D97-AF65-F5344CB8AC3E}">
        <p14:creationId xmlns:p14="http://schemas.microsoft.com/office/powerpoint/2010/main" val="2630465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4F00D3-F1ED-CD4A-B219-9FF7B313AB1C}" type="slidenum">
              <a:rPr lang="en-US" smtClean="0"/>
              <a:t>35</a:t>
            </a:fld>
            <a:endParaRPr lang="en-US"/>
          </a:p>
        </p:txBody>
      </p:sp>
    </p:spTree>
    <p:extLst>
      <p:ext uri="{BB962C8B-B14F-4D97-AF65-F5344CB8AC3E}">
        <p14:creationId xmlns:p14="http://schemas.microsoft.com/office/powerpoint/2010/main" val="2818447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36</a:t>
            </a:fld>
            <a:endParaRPr lang="en-US"/>
          </a:p>
        </p:txBody>
      </p:sp>
    </p:spTree>
    <p:extLst>
      <p:ext uri="{BB962C8B-B14F-4D97-AF65-F5344CB8AC3E}">
        <p14:creationId xmlns:p14="http://schemas.microsoft.com/office/powerpoint/2010/main" val="2863591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37</a:t>
            </a:fld>
            <a:endParaRPr lang="en-US"/>
          </a:p>
        </p:txBody>
      </p:sp>
    </p:spTree>
    <p:extLst>
      <p:ext uri="{BB962C8B-B14F-4D97-AF65-F5344CB8AC3E}">
        <p14:creationId xmlns:p14="http://schemas.microsoft.com/office/powerpoint/2010/main" val="200832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38</a:t>
            </a:fld>
            <a:endParaRPr lang="en-US"/>
          </a:p>
        </p:txBody>
      </p:sp>
    </p:spTree>
    <p:extLst>
      <p:ext uri="{BB962C8B-B14F-4D97-AF65-F5344CB8AC3E}">
        <p14:creationId xmlns:p14="http://schemas.microsoft.com/office/powerpoint/2010/main" val="2734287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39</a:t>
            </a:fld>
            <a:endParaRPr lang="en-US"/>
          </a:p>
        </p:txBody>
      </p:sp>
    </p:spTree>
    <p:extLst>
      <p:ext uri="{BB962C8B-B14F-4D97-AF65-F5344CB8AC3E}">
        <p14:creationId xmlns:p14="http://schemas.microsoft.com/office/powerpoint/2010/main" val="708152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40</a:t>
            </a:fld>
            <a:endParaRPr lang="en-US"/>
          </a:p>
        </p:txBody>
      </p:sp>
    </p:spTree>
    <p:extLst>
      <p:ext uri="{BB962C8B-B14F-4D97-AF65-F5344CB8AC3E}">
        <p14:creationId xmlns:p14="http://schemas.microsoft.com/office/powerpoint/2010/main" val="329825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Facilitator Notes:</a:t>
            </a:r>
          </a:p>
          <a:p>
            <a:r>
              <a:rPr lang="en-US" dirty="0"/>
              <a:t>This module has participants tell a short personal story to which every one can relate.</a:t>
            </a:r>
          </a:p>
          <a:p>
            <a:r>
              <a:rPr lang="en-US" dirty="0"/>
              <a:t>Make sure to give students a couple of minutes to think about their talk, then limit their story telling to their partner to only 90 seconds.</a:t>
            </a:r>
          </a:p>
          <a:p>
            <a:r>
              <a:rPr lang="en-US" dirty="0"/>
              <a:t>The goal is to help the participants muster the courage to tell a personal story to one other person.  </a:t>
            </a:r>
          </a:p>
          <a:p>
            <a:r>
              <a:rPr lang="en-US" dirty="0"/>
              <a:t>If time permits, have one or two students tell their personal 90 second story to the larger group.</a:t>
            </a:r>
          </a:p>
        </p:txBody>
      </p:sp>
      <p:sp>
        <p:nvSpPr>
          <p:cNvPr id="4" name="Slide Number Placeholder 3"/>
          <p:cNvSpPr>
            <a:spLocks noGrp="1"/>
          </p:cNvSpPr>
          <p:nvPr>
            <p:ph type="sldNum" sz="quarter" idx="5"/>
          </p:nvPr>
        </p:nvSpPr>
        <p:spPr/>
        <p:txBody>
          <a:bodyPr/>
          <a:lstStyle/>
          <a:p>
            <a:fld id="{544F00D3-F1ED-CD4A-B219-9FF7B313AB1C}" type="slidenum">
              <a:rPr lang="en-US" smtClean="0"/>
              <a:t>5</a:t>
            </a:fld>
            <a:endParaRPr lang="en-US"/>
          </a:p>
        </p:txBody>
      </p:sp>
    </p:spTree>
    <p:extLst>
      <p:ext uri="{BB962C8B-B14F-4D97-AF65-F5344CB8AC3E}">
        <p14:creationId xmlns:p14="http://schemas.microsoft.com/office/powerpoint/2010/main" val="240617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here is to address participant fears about public speaking.  If you’ve felt these too, be open about that.</a:t>
            </a:r>
          </a:p>
        </p:txBody>
      </p:sp>
      <p:sp>
        <p:nvSpPr>
          <p:cNvPr id="4" name="Slide Number Placeholder 3"/>
          <p:cNvSpPr>
            <a:spLocks noGrp="1"/>
          </p:cNvSpPr>
          <p:nvPr>
            <p:ph type="sldNum" sz="quarter" idx="5"/>
          </p:nvPr>
        </p:nvSpPr>
        <p:spPr/>
        <p:txBody>
          <a:bodyPr/>
          <a:lstStyle/>
          <a:p>
            <a:fld id="{544F00D3-F1ED-CD4A-B219-9FF7B313AB1C}" type="slidenum">
              <a:rPr lang="en-US" smtClean="0"/>
              <a:t>6</a:t>
            </a:fld>
            <a:endParaRPr lang="en-US"/>
          </a:p>
        </p:txBody>
      </p:sp>
    </p:spTree>
    <p:extLst>
      <p:ext uri="{BB962C8B-B14F-4D97-AF65-F5344CB8AC3E}">
        <p14:creationId xmlns:p14="http://schemas.microsoft.com/office/powerpoint/2010/main" val="3996428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great opportunity to validate what would make speaking easier for participants.</a:t>
            </a:r>
          </a:p>
        </p:txBody>
      </p:sp>
      <p:sp>
        <p:nvSpPr>
          <p:cNvPr id="4" name="Slide Number Placeholder 3"/>
          <p:cNvSpPr>
            <a:spLocks noGrp="1"/>
          </p:cNvSpPr>
          <p:nvPr>
            <p:ph type="sldNum" sz="quarter" idx="5"/>
          </p:nvPr>
        </p:nvSpPr>
        <p:spPr/>
        <p:txBody>
          <a:bodyPr/>
          <a:lstStyle/>
          <a:p>
            <a:fld id="{544F00D3-F1ED-CD4A-B219-9FF7B313AB1C}" type="slidenum">
              <a:rPr lang="en-US" smtClean="0"/>
              <a:t>7</a:t>
            </a:fld>
            <a:endParaRPr lang="en-US"/>
          </a:p>
        </p:txBody>
      </p:sp>
    </p:spTree>
    <p:extLst>
      <p:ext uri="{BB962C8B-B14F-4D97-AF65-F5344CB8AC3E}">
        <p14:creationId xmlns:p14="http://schemas.microsoft.com/office/powerpoint/2010/main" val="10942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Facilitator Notes</a:t>
            </a:r>
          </a:p>
          <a:p>
            <a:pPr marL="171450" indent="-171450">
              <a:buFont typeface="Calibri"/>
              <a:buChar char="-"/>
            </a:pPr>
            <a:r>
              <a:rPr lang="en-US">
                <a:latin typeface="Calibri"/>
                <a:cs typeface="Calibri"/>
              </a:rPr>
              <a:t>You can also have volunteers share with the awhole group after sharing in partners, based on time. This can be a nice way to have a group feedback discussion. </a:t>
            </a:r>
          </a:p>
        </p:txBody>
      </p:sp>
      <p:sp>
        <p:nvSpPr>
          <p:cNvPr id="4" name="Slide Number Placeholder 3"/>
          <p:cNvSpPr>
            <a:spLocks noGrp="1"/>
          </p:cNvSpPr>
          <p:nvPr>
            <p:ph type="sldNum" sz="quarter" idx="5"/>
          </p:nvPr>
        </p:nvSpPr>
        <p:spPr/>
        <p:txBody>
          <a:bodyPr/>
          <a:lstStyle/>
          <a:p>
            <a:fld id="{544F00D3-F1ED-CD4A-B219-9FF7B313AB1C}" type="slidenum">
              <a:rPr lang="en-US" smtClean="0"/>
              <a:t>9</a:t>
            </a:fld>
            <a:endParaRPr lang="en-US"/>
          </a:p>
        </p:txBody>
      </p:sp>
    </p:spTree>
    <p:extLst>
      <p:ext uri="{BB962C8B-B14F-4D97-AF65-F5344CB8AC3E}">
        <p14:creationId xmlns:p14="http://schemas.microsoft.com/office/powerpoint/2010/main" val="395313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14</a:t>
            </a:fld>
            <a:endParaRPr lang="en-US"/>
          </a:p>
        </p:txBody>
      </p:sp>
    </p:spTree>
    <p:extLst>
      <p:ext uri="{BB962C8B-B14F-4D97-AF65-F5344CB8AC3E}">
        <p14:creationId xmlns:p14="http://schemas.microsoft.com/office/powerpoint/2010/main" val="1986758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Facilitator Note: Feel free to recreate this slide with the details of a talk you have given or seen that you can speak to. Otherwise this talk is based on AWS Hero Dave Stauffacher's AWS re:Invent breakout in 2023 that can be found below. *Option – for a longer session or an activity to take home, share the video and this slide with participants to get a deeper understanding. Video: </a:t>
            </a:r>
            <a:r>
              <a:rPr lang="en-US"/>
              <a:t>https://youtu.be/o1r4-tJ7Ezk?si=ldtpcHOpNiDBKX54</a:t>
            </a:r>
            <a:endParaRPr lang="en-US">
              <a:latin typeface="Calibri"/>
              <a:cs typeface="Calibri"/>
            </a:endParaRPr>
          </a:p>
        </p:txBody>
      </p:sp>
      <p:sp>
        <p:nvSpPr>
          <p:cNvPr id="4" name="Slide Number Placeholder 3"/>
          <p:cNvSpPr>
            <a:spLocks noGrp="1"/>
          </p:cNvSpPr>
          <p:nvPr>
            <p:ph type="sldNum" sz="quarter" idx="5"/>
          </p:nvPr>
        </p:nvSpPr>
        <p:spPr/>
        <p:txBody>
          <a:bodyPr/>
          <a:lstStyle/>
          <a:p>
            <a:fld id="{544F00D3-F1ED-CD4A-B219-9FF7B313AB1C}" type="slidenum">
              <a:rPr lang="en-US" smtClean="0"/>
              <a:t>16</a:t>
            </a:fld>
            <a:endParaRPr lang="en-US"/>
          </a:p>
        </p:txBody>
      </p:sp>
    </p:spTree>
    <p:extLst>
      <p:ext uri="{BB962C8B-B14F-4D97-AF65-F5344CB8AC3E}">
        <p14:creationId xmlns:p14="http://schemas.microsoft.com/office/powerpoint/2010/main" val="749005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4F00D3-F1ED-CD4A-B219-9FF7B313AB1C}" type="slidenum">
              <a:rPr lang="en-US" smtClean="0"/>
              <a:t>17</a:t>
            </a:fld>
            <a:endParaRPr lang="en-US"/>
          </a:p>
        </p:txBody>
      </p:sp>
    </p:spTree>
    <p:extLst>
      <p:ext uri="{BB962C8B-B14F-4D97-AF65-F5344CB8AC3E}">
        <p14:creationId xmlns:p14="http://schemas.microsoft.com/office/powerpoint/2010/main" val="363333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1827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6525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8393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29302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3254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41484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0"/>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33126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58123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6673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98474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5580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070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29683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3136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691577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9/17/24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45565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3059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15418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12548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703360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847987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0"/>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4367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753489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665342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6686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758647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636245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29764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83281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025342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9/17/24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43964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56161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133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smtClean="0"/>
              <a:pPr/>
              <a:t>9/17/24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882860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2715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764972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369058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0"/>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931329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10306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21724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199156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73154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78781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411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smtClean="0"/>
              <a:pPr/>
              <a:t>9/17/24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543319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46327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9/17/24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10051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6574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4170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18409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4562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200607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0"/>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888638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558964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7035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smtClean="0"/>
              <a:pPr/>
              <a:t>9/17/24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518196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872283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709160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847078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78427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582842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9/17/24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36275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5749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72309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96762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4891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7277918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447822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52F0-2C01-CFF5-C918-6E152E1E54A0}"/>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47A7B28-915F-E587-5423-6EC5ADD6C8AD}"/>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EC2CF405-0DE9-EE28-66FA-18DAF4AD8C75}"/>
              </a:ext>
            </a:extLst>
          </p:cNvPr>
          <p:cNvSpPr>
            <a:spLocks noGrp="1"/>
          </p:cNvSpPr>
          <p:nvPr>
            <p:ph type="dt" sz="half" idx="11"/>
          </p:nvPr>
        </p:nvSpPr>
        <p:spPr/>
        <p:txBody>
          <a:bodyPr/>
          <a:lstStyle/>
          <a:p>
            <a:fld id="{09B482E8-6E0E-1B4F-B1FD-C69DB9E858D9}" type="datetimeFigureOut">
              <a:rPr lang="en-US" smtClean="0"/>
              <a:pPr/>
              <a:t>9/17/24</a:t>
            </a:fld>
            <a:endParaRPr lang="en-US" dirty="0"/>
          </a:p>
        </p:txBody>
      </p:sp>
      <p:sp>
        <p:nvSpPr>
          <p:cNvPr id="5" name="Slide Number Placeholder 4">
            <a:extLst>
              <a:ext uri="{FF2B5EF4-FFF2-40B4-BE49-F238E27FC236}">
                <a16:creationId xmlns:a16="http://schemas.microsoft.com/office/drawing/2014/main" id="{61CC0864-8AC9-0B09-D7F0-6AB61B26649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370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4612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9/17/24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125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6" Type="http://schemas.openxmlformats.org/officeDocument/2006/relationships/theme" Target="../theme/theme5.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9/17/24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662140541"/>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9/17/24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330396"/>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9/17/24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2235067"/>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9/17/24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529044"/>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9/17/24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236646"/>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99percentinvisible.org/" TargetMode="External"/><Relationship Id="rId3" Type="http://schemas.openxmlformats.org/officeDocument/2006/relationships/hyperlink" Target="https://medium.com/@Brian_G_Peters/6-rules-of-great-storytelling-as-told-by-pixar-fcc6ae225f50" TargetMode="External"/><Relationship Id="rId7" Type="http://schemas.openxmlformats.org/officeDocument/2006/relationships/hyperlink" Target="https://themoth.org/podcas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amazon.com/gp/product/B09BTYSNSG/ref=kinw_myk_ro_title?ccs_id=f6523807-7e9b-4b49-918a-e75be19f9f77" TargetMode="External"/><Relationship Id="rId11" Type="http://schemas.openxmlformats.org/officeDocument/2006/relationships/hyperlink" Target="https://www.youtube.com/watch?v=o1r4-tJ7Ezk" TargetMode="External"/><Relationship Id="rId5" Type="http://schemas.openxmlformats.org/officeDocument/2006/relationships/hyperlink" Target="https://www.amazon.com/gp/product/B06XHBRG2L/ref=kinw_myk_ro_title?ccs_id=79307e2f-94e0-4dcc-820a-35e700279277" TargetMode="External"/><Relationship Id="rId10" Type="http://schemas.openxmlformats.org/officeDocument/2006/relationships/hyperlink" Target="https://aws.amazon.com/developer/community/community-builders/" TargetMode="External"/><Relationship Id="rId4" Type="http://schemas.openxmlformats.org/officeDocument/2006/relationships/hyperlink" Target="https://bguest.blogspot.com/2012/03/storytelling-tips-from-ira-glass.html" TargetMode="External"/><Relationship Id="rId9" Type="http://schemas.openxmlformats.org/officeDocument/2006/relationships/hyperlink" Target="https://getmortified.com/audio/podcast/"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7B50-C729-8DFE-EF27-DC3244331FFD}"/>
              </a:ext>
            </a:extLst>
          </p:cNvPr>
          <p:cNvSpPr>
            <a:spLocks noGrp="1"/>
          </p:cNvSpPr>
          <p:nvPr>
            <p:ph type="ctrTitle"/>
          </p:nvPr>
        </p:nvSpPr>
        <p:spPr/>
        <p:txBody>
          <a:bodyPr/>
          <a:lstStyle/>
          <a:p>
            <a:r>
              <a:rPr lang="en-US" dirty="0"/>
              <a:t>Let’s talk about public speaking</a:t>
            </a:r>
          </a:p>
        </p:txBody>
      </p:sp>
      <p:sp>
        <p:nvSpPr>
          <p:cNvPr id="3" name="Subtitle 2">
            <a:extLst>
              <a:ext uri="{FF2B5EF4-FFF2-40B4-BE49-F238E27FC236}">
                <a16:creationId xmlns:a16="http://schemas.microsoft.com/office/drawing/2014/main" id="{5684F3DB-9F0C-A576-BCDF-501B3CB1D816}"/>
              </a:ext>
            </a:extLst>
          </p:cNvPr>
          <p:cNvSpPr>
            <a:spLocks noGrp="1"/>
          </p:cNvSpPr>
          <p:nvPr>
            <p:ph type="subTitle" idx="1"/>
          </p:nvPr>
        </p:nvSpPr>
        <p:spPr/>
        <p:txBody>
          <a:bodyPr/>
          <a:lstStyle/>
          <a:p>
            <a:r>
              <a:rPr lang="en-US" dirty="0"/>
              <a:t>Loosely based on AWS New Voices training</a:t>
            </a:r>
          </a:p>
        </p:txBody>
      </p:sp>
    </p:spTree>
    <p:extLst>
      <p:ext uri="{BB962C8B-B14F-4D97-AF65-F5344CB8AC3E}">
        <p14:creationId xmlns:p14="http://schemas.microsoft.com/office/powerpoint/2010/main" val="346008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D2A6-493E-8609-3FCF-B4DB30E129FB}"/>
              </a:ext>
            </a:extLst>
          </p:cNvPr>
          <p:cNvSpPr>
            <a:spLocks noGrp="1"/>
          </p:cNvSpPr>
          <p:nvPr>
            <p:ph type="title"/>
          </p:nvPr>
        </p:nvSpPr>
        <p:spPr/>
        <p:txBody>
          <a:bodyPr/>
          <a:lstStyle/>
          <a:p>
            <a:r>
              <a:rPr lang="en-US" dirty="0"/>
              <a:t>Exercise – your first story</a:t>
            </a:r>
          </a:p>
        </p:txBody>
      </p:sp>
      <p:sp>
        <p:nvSpPr>
          <p:cNvPr id="3" name="Content Placeholder 2">
            <a:extLst>
              <a:ext uri="{FF2B5EF4-FFF2-40B4-BE49-F238E27FC236}">
                <a16:creationId xmlns:a16="http://schemas.microsoft.com/office/drawing/2014/main" id="{C83D3403-EE75-DA17-E8BD-1BE137264313}"/>
              </a:ext>
            </a:extLst>
          </p:cNvPr>
          <p:cNvSpPr>
            <a:spLocks noGrp="1"/>
          </p:cNvSpPr>
          <p:nvPr>
            <p:ph idx="1"/>
          </p:nvPr>
        </p:nvSpPr>
        <p:spPr>
          <a:xfrm>
            <a:off x="827424" y="2485210"/>
            <a:ext cx="10554574" cy="3636511"/>
          </a:xfrm>
        </p:spPr>
        <p:txBody>
          <a:bodyPr>
            <a:normAutofit/>
          </a:bodyPr>
          <a:lstStyle/>
          <a:p>
            <a:pPr marL="0" indent="0">
              <a:buNone/>
            </a:pPr>
            <a:r>
              <a:rPr lang="en-US"/>
              <a:t>Tell a short story about one of the following:</a:t>
            </a:r>
            <a:br>
              <a:rPr lang="en-US"/>
            </a:br>
            <a:endParaRPr lang="en-US"/>
          </a:p>
          <a:p>
            <a:pPr>
              <a:lnSpc>
                <a:spcPct val="150000"/>
              </a:lnSpc>
            </a:pPr>
            <a:r>
              <a:rPr lang="en-US"/>
              <a:t>A childhood Hero</a:t>
            </a:r>
          </a:p>
          <a:p>
            <a:pPr>
              <a:lnSpc>
                <a:spcPct val="150000"/>
              </a:lnSpc>
            </a:pPr>
            <a:r>
              <a:rPr lang="en-US"/>
              <a:t>A time you did something others said you couldn’t do</a:t>
            </a:r>
          </a:p>
          <a:p>
            <a:pPr>
              <a:lnSpc>
                <a:spcPct val="150000"/>
              </a:lnSpc>
            </a:pPr>
            <a:r>
              <a:rPr lang="en-US"/>
              <a:t>An important mentor or teacher in your life</a:t>
            </a:r>
          </a:p>
          <a:p>
            <a:pPr>
              <a:lnSpc>
                <a:spcPct val="150000"/>
              </a:lnSpc>
            </a:pPr>
            <a:r>
              <a:rPr lang="en-US"/>
              <a:t>A problem you are proud of solving and how you solved it</a:t>
            </a:r>
          </a:p>
          <a:p>
            <a:pPr>
              <a:lnSpc>
                <a:spcPct val="150000"/>
              </a:lnSpc>
            </a:pPr>
            <a:r>
              <a:rPr lang="en-US"/>
              <a:t>An event that made you view a colleague in a different light</a:t>
            </a:r>
          </a:p>
          <a:p>
            <a:endParaRPr lang="en-US"/>
          </a:p>
          <a:p>
            <a:pPr marL="0" indent="0">
              <a:buNone/>
            </a:pPr>
            <a:endParaRPr lang="en-US"/>
          </a:p>
        </p:txBody>
      </p:sp>
    </p:spTree>
    <p:extLst>
      <p:ext uri="{BB962C8B-B14F-4D97-AF65-F5344CB8AC3E}">
        <p14:creationId xmlns:p14="http://schemas.microsoft.com/office/powerpoint/2010/main" val="139782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7E46-F886-C9A4-570A-884653B3240D}"/>
              </a:ext>
            </a:extLst>
          </p:cNvPr>
          <p:cNvSpPr>
            <a:spLocks noGrp="1"/>
          </p:cNvSpPr>
          <p:nvPr>
            <p:ph type="title"/>
          </p:nvPr>
        </p:nvSpPr>
        <p:spPr/>
        <p:txBody>
          <a:bodyPr/>
          <a:lstStyle/>
          <a:p>
            <a:r>
              <a:rPr lang="en-US" dirty="0"/>
              <a:t>Exercise 1 – peer feedback</a:t>
            </a:r>
          </a:p>
        </p:txBody>
      </p:sp>
      <p:sp>
        <p:nvSpPr>
          <p:cNvPr id="3" name="Content Placeholder 2">
            <a:extLst>
              <a:ext uri="{FF2B5EF4-FFF2-40B4-BE49-F238E27FC236}">
                <a16:creationId xmlns:a16="http://schemas.microsoft.com/office/drawing/2014/main" id="{31B52E43-7281-9988-CC22-F7EFBA8F5682}"/>
              </a:ext>
            </a:extLst>
          </p:cNvPr>
          <p:cNvSpPr>
            <a:spLocks noGrp="1"/>
          </p:cNvSpPr>
          <p:nvPr>
            <p:ph idx="1"/>
          </p:nvPr>
        </p:nvSpPr>
        <p:spPr/>
        <p:txBody>
          <a:bodyPr/>
          <a:lstStyle/>
          <a:p>
            <a:pPr marL="0" indent="0">
              <a:buNone/>
            </a:pPr>
            <a:r>
              <a:rPr lang="en-US" dirty="0"/>
              <a:t>Go through these questions with your partner</a:t>
            </a:r>
          </a:p>
          <a:p>
            <a:pPr>
              <a:lnSpc>
                <a:spcPct val="150000"/>
              </a:lnSpc>
            </a:pPr>
            <a:r>
              <a:rPr lang="en-US" dirty="0"/>
              <a:t>What was the key takeaway from the talk?</a:t>
            </a:r>
          </a:p>
          <a:p>
            <a:pPr>
              <a:lnSpc>
                <a:spcPct val="150000"/>
              </a:lnSpc>
            </a:pPr>
            <a:r>
              <a:rPr lang="en-US" dirty="0"/>
              <a:t>What in the story grabbed your attention?</a:t>
            </a:r>
          </a:p>
          <a:p>
            <a:pPr>
              <a:lnSpc>
                <a:spcPct val="150000"/>
              </a:lnSpc>
            </a:pPr>
            <a:r>
              <a:rPr lang="en-US" dirty="0"/>
              <a:t>What details, if any, would you like to see added or left out?</a:t>
            </a:r>
          </a:p>
        </p:txBody>
      </p:sp>
    </p:spTree>
    <p:extLst>
      <p:ext uri="{BB962C8B-B14F-4D97-AF65-F5344CB8AC3E}">
        <p14:creationId xmlns:p14="http://schemas.microsoft.com/office/powerpoint/2010/main" val="95853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A13F-7044-36B1-3EC4-4902D23E2918}"/>
              </a:ext>
            </a:extLst>
          </p:cNvPr>
          <p:cNvSpPr>
            <a:spLocks noGrp="1"/>
          </p:cNvSpPr>
          <p:nvPr>
            <p:ph type="title"/>
          </p:nvPr>
        </p:nvSpPr>
        <p:spPr/>
        <p:txBody>
          <a:bodyPr/>
          <a:lstStyle/>
          <a:p>
            <a:r>
              <a:rPr lang="en-US" dirty="0"/>
              <a:t>Module 2</a:t>
            </a:r>
          </a:p>
        </p:txBody>
      </p:sp>
      <p:sp>
        <p:nvSpPr>
          <p:cNvPr id="3" name="Text Placeholder 2">
            <a:extLst>
              <a:ext uri="{FF2B5EF4-FFF2-40B4-BE49-F238E27FC236}">
                <a16:creationId xmlns:a16="http://schemas.microsoft.com/office/drawing/2014/main" id="{EDCB8F2E-B890-3E62-DFD4-D9ADE73190DD}"/>
              </a:ext>
            </a:extLst>
          </p:cNvPr>
          <p:cNvSpPr>
            <a:spLocks noGrp="1"/>
          </p:cNvSpPr>
          <p:nvPr>
            <p:ph type="body" idx="1"/>
          </p:nvPr>
        </p:nvSpPr>
        <p:spPr/>
        <p:txBody>
          <a:bodyPr/>
          <a:lstStyle/>
          <a:p>
            <a:r>
              <a:rPr lang="en-US" sz="2000" dirty="0"/>
              <a:t>The architecture of a talk</a:t>
            </a:r>
            <a:endParaRPr lang="en-US" sz="2000" b="1" dirty="0"/>
          </a:p>
        </p:txBody>
      </p:sp>
    </p:spTree>
    <p:extLst>
      <p:ext uri="{BB962C8B-B14F-4D97-AF65-F5344CB8AC3E}">
        <p14:creationId xmlns:p14="http://schemas.microsoft.com/office/powerpoint/2010/main" val="3489474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6D9C-86AF-135F-BBA3-A0CE22E5EDB0}"/>
              </a:ext>
            </a:extLst>
          </p:cNvPr>
          <p:cNvSpPr>
            <a:spLocks noGrp="1"/>
          </p:cNvSpPr>
          <p:nvPr>
            <p:ph type="title"/>
          </p:nvPr>
        </p:nvSpPr>
        <p:spPr/>
        <p:txBody>
          <a:bodyPr/>
          <a:lstStyle/>
          <a:p>
            <a:r>
              <a:rPr lang="en-US" dirty="0"/>
              <a:t>Discussion - A talk you would love to hear</a:t>
            </a:r>
          </a:p>
        </p:txBody>
      </p:sp>
      <p:sp>
        <p:nvSpPr>
          <p:cNvPr id="3" name="Content Placeholder 2">
            <a:extLst>
              <a:ext uri="{FF2B5EF4-FFF2-40B4-BE49-F238E27FC236}">
                <a16:creationId xmlns:a16="http://schemas.microsoft.com/office/drawing/2014/main" id="{387412E5-F1F6-F45A-6867-71BD7F5B9C7F}"/>
              </a:ext>
            </a:extLst>
          </p:cNvPr>
          <p:cNvSpPr>
            <a:spLocks noGrp="1"/>
          </p:cNvSpPr>
          <p:nvPr>
            <p:ph idx="1"/>
          </p:nvPr>
        </p:nvSpPr>
        <p:spPr/>
        <p:txBody>
          <a:bodyPr/>
          <a:lstStyle/>
          <a:p>
            <a:r>
              <a:rPr lang="en-US" dirty="0"/>
              <a:t>What’s the topic?</a:t>
            </a:r>
            <a:br>
              <a:rPr lang="en-US" dirty="0"/>
            </a:br>
            <a:endParaRPr lang="en-US" dirty="0"/>
          </a:p>
          <a:p>
            <a:r>
              <a:rPr lang="en-US" dirty="0"/>
              <a:t>Why do you want to hear it?</a:t>
            </a:r>
            <a:br>
              <a:rPr lang="en-US" dirty="0"/>
            </a:br>
            <a:endParaRPr lang="en-US" dirty="0"/>
          </a:p>
          <a:p>
            <a:r>
              <a:rPr lang="en-US" dirty="0"/>
              <a:t>What makes this talk special?</a:t>
            </a:r>
            <a:br>
              <a:rPr lang="en-US" dirty="0"/>
            </a:br>
            <a:endParaRPr lang="en-US" dirty="0"/>
          </a:p>
          <a:p>
            <a:r>
              <a:rPr lang="en-US" dirty="0"/>
              <a:t>Who </a:t>
            </a:r>
            <a:r>
              <a:rPr lang="en-US"/>
              <a:t>is</a:t>
            </a:r>
            <a:r>
              <a:rPr lang="en-US" dirty="0"/>
              <a:t> giving the talk?</a:t>
            </a:r>
          </a:p>
        </p:txBody>
      </p:sp>
    </p:spTree>
    <p:extLst>
      <p:ext uri="{BB962C8B-B14F-4D97-AF65-F5344CB8AC3E}">
        <p14:creationId xmlns:p14="http://schemas.microsoft.com/office/powerpoint/2010/main" val="422737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The structure of a talk</a:t>
            </a:r>
          </a:p>
        </p:txBody>
      </p:sp>
      <p:sp>
        <p:nvSpPr>
          <p:cNvPr id="6" name="Content Placeholder 2">
            <a:extLst>
              <a:ext uri="{FF2B5EF4-FFF2-40B4-BE49-F238E27FC236}">
                <a16:creationId xmlns:a16="http://schemas.microsoft.com/office/drawing/2014/main" id="{199DF083-3C3A-8A46-65C4-074ABE88D4EF}"/>
              </a:ext>
            </a:extLst>
          </p:cNvPr>
          <p:cNvSpPr>
            <a:spLocks noGrp="1"/>
          </p:cNvSpPr>
          <p:nvPr>
            <p:ph idx="1"/>
          </p:nvPr>
        </p:nvSpPr>
        <p:spPr/>
        <p:txBody>
          <a:bodyPr/>
          <a:lstStyle/>
          <a:p>
            <a:pPr marL="0" indent="0">
              <a:buNone/>
            </a:pPr>
            <a:r>
              <a:rPr lang="en-US"/>
              <a:t>A well structured talk:</a:t>
            </a:r>
            <a:br>
              <a:rPr lang="en-US"/>
            </a:br>
            <a:endParaRPr lang="en-US"/>
          </a:p>
          <a:p>
            <a:pPr>
              <a:lnSpc>
                <a:spcPct val="150000"/>
              </a:lnSpc>
            </a:pPr>
            <a:r>
              <a:rPr lang="en-US"/>
              <a:t>Holds </a:t>
            </a:r>
            <a:r>
              <a:rPr lang="en-US" dirty="0"/>
              <a:t>audience</a:t>
            </a:r>
            <a:r>
              <a:rPr lang="en-US"/>
              <a:t> attention</a:t>
            </a:r>
          </a:p>
          <a:p>
            <a:pPr>
              <a:lnSpc>
                <a:spcPct val="150000"/>
              </a:lnSpc>
            </a:pPr>
            <a:r>
              <a:rPr lang="en-US"/>
              <a:t>Is easier </a:t>
            </a:r>
            <a:r>
              <a:rPr lang="en-US" dirty="0"/>
              <a:t>to </a:t>
            </a:r>
            <a:r>
              <a:rPr lang="en-US"/>
              <a:t>remember</a:t>
            </a:r>
          </a:p>
          <a:p>
            <a:pPr>
              <a:lnSpc>
                <a:spcPct val="150000"/>
              </a:lnSpc>
            </a:pPr>
            <a:r>
              <a:rPr lang="en-US"/>
              <a:t>Ensures your audience gets your most important point</a:t>
            </a:r>
          </a:p>
          <a:p>
            <a:pPr>
              <a:lnSpc>
                <a:spcPct val="150000"/>
              </a:lnSpc>
            </a:pPr>
            <a:r>
              <a:rPr lang="en-US"/>
              <a:t>Builds your credibility as a speaker</a:t>
            </a:r>
          </a:p>
          <a:p>
            <a:pPr>
              <a:lnSpc>
                <a:spcPct val="150000"/>
              </a:lnSpc>
            </a:pPr>
            <a:r>
              <a:rPr lang="en-US"/>
              <a:t>Helps you feel more confident giving </a:t>
            </a:r>
            <a:r>
              <a:rPr lang="en-US" dirty="0"/>
              <a:t>the </a:t>
            </a:r>
            <a:r>
              <a:rPr lang="en-US"/>
              <a:t>talk</a:t>
            </a:r>
          </a:p>
          <a:p>
            <a:pPr marL="0" indent="0">
              <a:buNone/>
            </a:pPr>
            <a:endParaRPr lang="en-US"/>
          </a:p>
        </p:txBody>
      </p:sp>
    </p:spTree>
    <p:extLst>
      <p:ext uri="{BB962C8B-B14F-4D97-AF65-F5344CB8AC3E}">
        <p14:creationId xmlns:p14="http://schemas.microsoft.com/office/powerpoint/2010/main" val="157888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8ACC-1455-AEC0-9C06-AA6B64CAB343}"/>
              </a:ext>
            </a:extLst>
          </p:cNvPr>
          <p:cNvSpPr>
            <a:spLocks noGrp="1"/>
          </p:cNvSpPr>
          <p:nvPr>
            <p:ph type="title"/>
          </p:nvPr>
        </p:nvSpPr>
        <p:spPr/>
        <p:txBody>
          <a:bodyPr/>
          <a:lstStyle/>
          <a:p>
            <a:r>
              <a:rPr lang="en-US" dirty="0"/>
              <a:t>Exercise – Plan your talk</a:t>
            </a:r>
          </a:p>
        </p:txBody>
      </p:sp>
      <p:sp>
        <p:nvSpPr>
          <p:cNvPr id="4" name="Rounded Rectangle 3">
            <a:extLst>
              <a:ext uri="{FF2B5EF4-FFF2-40B4-BE49-F238E27FC236}">
                <a16:creationId xmlns:a16="http://schemas.microsoft.com/office/drawing/2014/main" id="{92E730F6-7821-DF39-5053-EEB68C4C00DA}"/>
              </a:ext>
            </a:extLst>
          </p:cNvPr>
          <p:cNvSpPr/>
          <p:nvPr/>
        </p:nvSpPr>
        <p:spPr>
          <a:xfrm>
            <a:off x="935668" y="2466753"/>
            <a:ext cx="1828800" cy="4359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My Topic</a:t>
            </a:r>
          </a:p>
        </p:txBody>
      </p:sp>
      <p:sp>
        <p:nvSpPr>
          <p:cNvPr id="5" name="Rounded Rectangle 4">
            <a:extLst>
              <a:ext uri="{FF2B5EF4-FFF2-40B4-BE49-F238E27FC236}">
                <a16:creationId xmlns:a16="http://schemas.microsoft.com/office/drawing/2014/main" id="{BCD376F4-79B9-8CD2-B352-AF33EB8D7066}"/>
              </a:ext>
            </a:extLst>
          </p:cNvPr>
          <p:cNvSpPr/>
          <p:nvPr/>
        </p:nvSpPr>
        <p:spPr>
          <a:xfrm>
            <a:off x="5181599" y="2466754"/>
            <a:ext cx="1828800" cy="4359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 My Title</a:t>
            </a:r>
          </a:p>
        </p:txBody>
      </p:sp>
      <p:sp>
        <p:nvSpPr>
          <p:cNvPr id="6" name="Rounded Rectangle 5">
            <a:extLst>
              <a:ext uri="{FF2B5EF4-FFF2-40B4-BE49-F238E27FC236}">
                <a16:creationId xmlns:a16="http://schemas.microsoft.com/office/drawing/2014/main" id="{EF51A25C-A8D1-31A0-6F32-32941247E984}"/>
              </a:ext>
            </a:extLst>
          </p:cNvPr>
          <p:cNvSpPr/>
          <p:nvPr/>
        </p:nvSpPr>
        <p:spPr>
          <a:xfrm>
            <a:off x="9175898" y="2466753"/>
            <a:ext cx="2080434" cy="4359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 My Audience</a:t>
            </a:r>
          </a:p>
        </p:txBody>
      </p:sp>
      <p:sp>
        <p:nvSpPr>
          <p:cNvPr id="7" name="Rounded Rectangle 6">
            <a:extLst>
              <a:ext uri="{FF2B5EF4-FFF2-40B4-BE49-F238E27FC236}">
                <a16:creationId xmlns:a16="http://schemas.microsoft.com/office/drawing/2014/main" id="{54426937-71DF-18F3-5AAD-3775607A9D21}"/>
              </a:ext>
            </a:extLst>
          </p:cNvPr>
          <p:cNvSpPr/>
          <p:nvPr/>
        </p:nvSpPr>
        <p:spPr>
          <a:xfrm>
            <a:off x="935668" y="3626181"/>
            <a:ext cx="1828800" cy="651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 Learning Objective</a:t>
            </a:r>
          </a:p>
        </p:txBody>
      </p:sp>
      <p:sp>
        <p:nvSpPr>
          <p:cNvPr id="8" name="Rounded Rectangle 7">
            <a:extLst>
              <a:ext uri="{FF2B5EF4-FFF2-40B4-BE49-F238E27FC236}">
                <a16:creationId xmlns:a16="http://schemas.microsoft.com/office/drawing/2014/main" id="{76FF08A1-0675-9461-9486-196FB726FD03}"/>
              </a:ext>
            </a:extLst>
          </p:cNvPr>
          <p:cNvSpPr/>
          <p:nvPr/>
        </p:nvSpPr>
        <p:spPr>
          <a:xfrm>
            <a:off x="999463" y="5324864"/>
            <a:ext cx="1828800" cy="651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 How does this help?</a:t>
            </a:r>
          </a:p>
        </p:txBody>
      </p:sp>
      <p:sp>
        <p:nvSpPr>
          <p:cNvPr id="9" name="Down Arrow 8">
            <a:extLst>
              <a:ext uri="{FF2B5EF4-FFF2-40B4-BE49-F238E27FC236}">
                <a16:creationId xmlns:a16="http://schemas.microsoft.com/office/drawing/2014/main" id="{3830E248-D4F2-905D-08B9-86F1CDDDC775}"/>
              </a:ext>
            </a:extLst>
          </p:cNvPr>
          <p:cNvSpPr/>
          <p:nvPr/>
        </p:nvSpPr>
        <p:spPr>
          <a:xfrm>
            <a:off x="1706528" y="4475523"/>
            <a:ext cx="287079" cy="6512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FA4D6739-9B7C-DDE8-FD46-A6FBDCC4E8D6}"/>
              </a:ext>
            </a:extLst>
          </p:cNvPr>
          <p:cNvSpPr/>
          <p:nvPr/>
        </p:nvSpPr>
        <p:spPr>
          <a:xfrm>
            <a:off x="3501656" y="5324863"/>
            <a:ext cx="1828800" cy="651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 Key Points</a:t>
            </a:r>
          </a:p>
        </p:txBody>
      </p:sp>
      <p:sp>
        <p:nvSpPr>
          <p:cNvPr id="11" name="Down Arrow 10">
            <a:extLst>
              <a:ext uri="{FF2B5EF4-FFF2-40B4-BE49-F238E27FC236}">
                <a16:creationId xmlns:a16="http://schemas.microsoft.com/office/drawing/2014/main" id="{760422CF-254A-EB04-496C-825371268158}"/>
              </a:ext>
            </a:extLst>
          </p:cNvPr>
          <p:cNvSpPr/>
          <p:nvPr/>
        </p:nvSpPr>
        <p:spPr>
          <a:xfrm rot="16200000">
            <a:off x="3028510" y="5425939"/>
            <a:ext cx="287079" cy="4890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78D47BE-509C-C058-BB64-91FFE4E92BD3}"/>
              </a:ext>
            </a:extLst>
          </p:cNvPr>
          <p:cNvGrpSpPr/>
          <p:nvPr/>
        </p:nvGrpSpPr>
        <p:grpSpPr>
          <a:xfrm>
            <a:off x="5245396" y="4772513"/>
            <a:ext cx="2395869" cy="1755944"/>
            <a:chOff x="5550195" y="4274288"/>
            <a:chExt cx="2395869" cy="1755944"/>
          </a:xfrm>
        </p:grpSpPr>
        <p:grpSp>
          <p:nvGrpSpPr>
            <p:cNvPr id="17" name="Group 16">
              <a:extLst>
                <a:ext uri="{FF2B5EF4-FFF2-40B4-BE49-F238E27FC236}">
                  <a16:creationId xmlns:a16="http://schemas.microsoft.com/office/drawing/2014/main" id="{283D66A6-A3BC-C9CE-0549-770FBFF00B39}"/>
                </a:ext>
              </a:extLst>
            </p:cNvPr>
            <p:cNvGrpSpPr/>
            <p:nvPr/>
          </p:nvGrpSpPr>
          <p:grpSpPr>
            <a:xfrm>
              <a:off x="6404345" y="4373540"/>
              <a:ext cx="1541719" cy="1579765"/>
              <a:chOff x="3639880" y="5111317"/>
              <a:chExt cx="1541719" cy="1579765"/>
            </a:xfrm>
          </p:grpSpPr>
          <p:sp>
            <p:nvSpPr>
              <p:cNvPr id="12" name="Rounded Rectangle 11">
                <a:extLst>
                  <a:ext uri="{FF2B5EF4-FFF2-40B4-BE49-F238E27FC236}">
                    <a16:creationId xmlns:a16="http://schemas.microsoft.com/office/drawing/2014/main" id="{D8D333F1-0CC0-133B-D82A-CE97901A645B}"/>
                  </a:ext>
                </a:extLst>
              </p:cNvPr>
              <p:cNvSpPr/>
              <p:nvPr/>
            </p:nvSpPr>
            <p:spPr>
              <a:xfrm>
                <a:off x="3639880" y="5111317"/>
                <a:ext cx="1541719" cy="428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 point 1</a:t>
                </a:r>
              </a:p>
            </p:txBody>
          </p:sp>
          <p:sp>
            <p:nvSpPr>
              <p:cNvPr id="14" name="Rounded Rectangle 13">
                <a:extLst>
                  <a:ext uri="{FF2B5EF4-FFF2-40B4-BE49-F238E27FC236}">
                    <a16:creationId xmlns:a16="http://schemas.microsoft.com/office/drawing/2014/main" id="{28AA3AA9-4F63-9E53-EE98-7752F0B48935}"/>
                  </a:ext>
                </a:extLst>
              </p:cNvPr>
              <p:cNvSpPr/>
              <p:nvPr/>
            </p:nvSpPr>
            <p:spPr>
              <a:xfrm>
                <a:off x="3639880" y="5686947"/>
                <a:ext cx="1541719" cy="428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 point 2</a:t>
                </a:r>
              </a:p>
            </p:txBody>
          </p:sp>
          <p:sp>
            <p:nvSpPr>
              <p:cNvPr id="15" name="Rounded Rectangle 14">
                <a:extLst>
                  <a:ext uri="{FF2B5EF4-FFF2-40B4-BE49-F238E27FC236}">
                    <a16:creationId xmlns:a16="http://schemas.microsoft.com/office/drawing/2014/main" id="{205EA6B2-BFA1-D68A-F5C2-A49DEFFD4B07}"/>
                  </a:ext>
                </a:extLst>
              </p:cNvPr>
              <p:cNvSpPr/>
              <p:nvPr/>
            </p:nvSpPr>
            <p:spPr>
              <a:xfrm>
                <a:off x="3639880" y="6262577"/>
                <a:ext cx="1541719" cy="428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 point 3</a:t>
                </a:r>
              </a:p>
            </p:txBody>
          </p:sp>
        </p:grpSp>
        <p:sp>
          <p:nvSpPr>
            <p:cNvPr id="13" name="Left Brace 12">
              <a:extLst>
                <a:ext uri="{FF2B5EF4-FFF2-40B4-BE49-F238E27FC236}">
                  <a16:creationId xmlns:a16="http://schemas.microsoft.com/office/drawing/2014/main" id="{1FE6E834-64CA-44E5-3FA9-140F02866E79}"/>
                </a:ext>
              </a:extLst>
            </p:cNvPr>
            <p:cNvSpPr/>
            <p:nvPr/>
          </p:nvSpPr>
          <p:spPr>
            <a:xfrm>
              <a:off x="5550195" y="4274288"/>
              <a:ext cx="1190847" cy="17559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9" name="Rounded Rectangle 18">
            <a:extLst>
              <a:ext uri="{FF2B5EF4-FFF2-40B4-BE49-F238E27FC236}">
                <a16:creationId xmlns:a16="http://schemas.microsoft.com/office/drawing/2014/main" id="{105565E0-F5C7-9039-BE96-6C114EC7AE89}"/>
              </a:ext>
            </a:extLst>
          </p:cNvPr>
          <p:cNvSpPr/>
          <p:nvPr/>
        </p:nvSpPr>
        <p:spPr>
          <a:xfrm>
            <a:off x="9112101" y="3626181"/>
            <a:ext cx="2427767" cy="651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 Most Important Thing</a:t>
            </a:r>
          </a:p>
        </p:txBody>
      </p:sp>
      <p:sp>
        <p:nvSpPr>
          <p:cNvPr id="20" name="Rounded Rectangle 19">
            <a:extLst>
              <a:ext uri="{FF2B5EF4-FFF2-40B4-BE49-F238E27FC236}">
                <a16:creationId xmlns:a16="http://schemas.microsoft.com/office/drawing/2014/main" id="{4083696D-76A0-B76A-60C0-B3CFDF1548F6}"/>
              </a:ext>
            </a:extLst>
          </p:cNvPr>
          <p:cNvSpPr/>
          <p:nvPr/>
        </p:nvSpPr>
        <p:spPr>
          <a:xfrm>
            <a:off x="9175898" y="5324863"/>
            <a:ext cx="2427766" cy="651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 My Personal Story</a:t>
            </a:r>
          </a:p>
        </p:txBody>
      </p:sp>
      <p:sp>
        <p:nvSpPr>
          <p:cNvPr id="21" name="Down Arrow 20">
            <a:extLst>
              <a:ext uri="{FF2B5EF4-FFF2-40B4-BE49-F238E27FC236}">
                <a16:creationId xmlns:a16="http://schemas.microsoft.com/office/drawing/2014/main" id="{29364413-EE9E-D65E-2F5C-F135BF402B8C}"/>
              </a:ext>
            </a:extLst>
          </p:cNvPr>
          <p:cNvSpPr/>
          <p:nvPr/>
        </p:nvSpPr>
        <p:spPr>
          <a:xfrm rot="14411675">
            <a:off x="8149526" y="3724871"/>
            <a:ext cx="287079" cy="12332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CA0909B1-1518-524C-CA14-A75B6DE12E4D}"/>
              </a:ext>
            </a:extLst>
          </p:cNvPr>
          <p:cNvSpPr/>
          <p:nvPr/>
        </p:nvSpPr>
        <p:spPr>
          <a:xfrm>
            <a:off x="10157637" y="4374562"/>
            <a:ext cx="287079" cy="8620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324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8ACC-1455-AEC0-9C06-AA6B64CAB343}"/>
              </a:ext>
            </a:extLst>
          </p:cNvPr>
          <p:cNvSpPr>
            <a:spLocks noGrp="1"/>
          </p:cNvSpPr>
          <p:nvPr>
            <p:ph type="title"/>
          </p:nvPr>
        </p:nvSpPr>
        <p:spPr/>
        <p:txBody>
          <a:bodyPr/>
          <a:lstStyle/>
          <a:p>
            <a:r>
              <a:rPr lang="en-US" dirty="0"/>
              <a:t>Example Plan</a:t>
            </a:r>
          </a:p>
        </p:txBody>
      </p:sp>
      <p:sp>
        <p:nvSpPr>
          <p:cNvPr id="4" name="Rounded Rectangle 3">
            <a:extLst>
              <a:ext uri="{FF2B5EF4-FFF2-40B4-BE49-F238E27FC236}">
                <a16:creationId xmlns:a16="http://schemas.microsoft.com/office/drawing/2014/main" id="{92E730F6-7821-DF39-5053-EEB68C4C00DA}"/>
              </a:ext>
            </a:extLst>
          </p:cNvPr>
          <p:cNvSpPr/>
          <p:nvPr/>
        </p:nvSpPr>
        <p:spPr>
          <a:xfrm>
            <a:off x="935668" y="2466753"/>
            <a:ext cx="1828800" cy="6512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Storage Migration</a:t>
            </a:r>
          </a:p>
        </p:txBody>
      </p:sp>
      <p:sp>
        <p:nvSpPr>
          <p:cNvPr id="5" name="Rounded Rectangle 4">
            <a:extLst>
              <a:ext uri="{FF2B5EF4-FFF2-40B4-BE49-F238E27FC236}">
                <a16:creationId xmlns:a16="http://schemas.microsoft.com/office/drawing/2014/main" id="{BCD376F4-79B9-8CD2-B352-AF33EB8D7066}"/>
              </a:ext>
            </a:extLst>
          </p:cNvPr>
          <p:cNvSpPr/>
          <p:nvPr/>
        </p:nvSpPr>
        <p:spPr>
          <a:xfrm>
            <a:off x="5181599" y="2466754"/>
            <a:ext cx="1828800" cy="8435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 Moving a Billion files to </a:t>
            </a:r>
            <a:r>
              <a:rPr lang="en-US" dirty="0" err="1"/>
              <a:t>FSx</a:t>
            </a:r>
            <a:endParaRPr lang="en-US" dirty="0"/>
          </a:p>
        </p:txBody>
      </p:sp>
      <p:sp>
        <p:nvSpPr>
          <p:cNvPr id="6" name="Rounded Rectangle 5">
            <a:extLst>
              <a:ext uri="{FF2B5EF4-FFF2-40B4-BE49-F238E27FC236}">
                <a16:creationId xmlns:a16="http://schemas.microsoft.com/office/drawing/2014/main" id="{EF51A25C-A8D1-31A0-6F32-32941247E984}"/>
              </a:ext>
            </a:extLst>
          </p:cNvPr>
          <p:cNvSpPr/>
          <p:nvPr/>
        </p:nvSpPr>
        <p:spPr>
          <a:xfrm>
            <a:off x="9175898" y="2466753"/>
            <a:ext cx="2080434" cy="6512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 Cloud Engineers</a:t>
            </a:r>
          </a:p>
        </p:txBody>
      </p:sp>
      <p:sp>
        <p:nvSpPr>
          <p:cNvPr id="7" name="Rounded Rectangle 6">
            <a:extLst>
              <a:ext uri="{FF2B5EF4-FFF2-40B4-BE49-F238E27FC236}">
                <a16:creationId xmlns:a16="http://schemas.microsoft.com/office/drawing/2014/main" id="{54426937-71DF-18F3-5AAD-3775607A9D21}"/>
              </a:ext>
            </a:extLst>
          </p:cNvPr>
          <p:cNvSpPr/>
          <p:nvPr/>
        </p:nvSpPr>
        <p:spPr>
          <a:xfrm>
            <a:off x="935668" y="3626181"/>
            <a:ext cx="1828800" cy="8493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 Hard migrations can be done</a:t>
            </a:r>
          </a:p>
        </p:txBody>
      </p:sp>
      <p:sp>
        <p:nvSpPr>
          <p:cNvPr id="8" name="Rounded Rectangle 7">
            <a:extLst>
              <a:ext uri="{FF2B5EF4-FFF2-40B4-BE49-F238E27FC236}">
                <a16:creationId xmlns:a16="http://schemas.microsoft.com/office/drawing/2014/main" id="{76FF08A1-0675-9461-9486-196FB726FD03}"/>
              </a:ext>
            </a:extLst>
          </p:cNvPr>
          <p:cNvSpPr/>
          <p:nvPr/>
        </p:nvSpPr>
        <p:spPr>
          <a:xfrm>
            <a:off x="999463" y="5324864"/>
            <a:ext cx="1828800" cy="970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 Builds Confidence / Skills</a:t>
            </a:r>
          </a:p>
        </p:txBody>
      </p:sp>
      <p:sp>
        <p:nvSpPr>
          <p:cNvPr id="9" name="Down Arrow 8">
            <a:extLst>
              <a:ext uri="{FF2B5EF4-FFF2-40B4-BE49-F238E27FC236}">
                <a16:creationId xmlns:a16="http://schemas.microsoft.com/office/drawing/2014/main" id="{3830E248-D4F2-905D-08B9-86F1CDDDC775}"/>
              </a:ext>
            </a:extLst>
          </p:cNvPr>
          <p:cNvSpPr/>
          <p:nvPr/>
        </p:nvSpPr>
        <p:spPr>
          <a:xfrm>
            <a:off x="1706528" y="4546143"/>
            <a:ext cx="287079" cy="6512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FA4D6739-9B7C-DDE8-FD46-A6FBDCC4E8D6}"/>
              </a:ext>
            </a:extLst>
          </p:cNvPr>
          <p:cNvSpPr/>
          <p:nvPr/>
        </p:nvSpPr>
        <p:spPr>
          <a:xfrm>
            <a:off x="3501656" y="5324863"/>
            <a:ext cx="1828800" cy="651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 Key Points</a:t>
            </a:r>
          </a:p>
        </p:txBody>
      </p:sp>
      <p:sp>
        <p:nvSpPr>
          <p:cNvPr id="11" name="Down Arrow 10">
            <a:extLst>
              <a:ext uri="{FF2B5EF4-FFF2-40B4-BE49-F238E27FC236}">
                <a16:creationId xmlns:a16="http://schemas.microsoft.com/office/drawing/2014/main" id="{760422CF-254A-EB04-496C-825371268158}"/>
              </a:ext>
            </a:extLst>
          </p:cNvPr>
          <p:cNvSpPr/>
          <p:nvPr/>
        </p:nvSpPr>
        <p:spPr>
          <a:xfrm rot="16200000">
            <a:off x="3028510" y="5425939"/>
            <a:ext cx="287079" cy="4890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78D47BE-509C-C058-BB64-91FFE4E92BD3}"/>
              </a:ext>
            </a:extLst>
          </p:cNvPr>
          <p:cNvGrpSpPr/>
          <p:nvPr/>
        </p:nvGrpSpPr>
        <p:grpSpPr>
          <a:xfrm>
            <a:off x="5245396" y="4772513"/>
            <a:ext cx="2395869" cy="1755944"/>
            <a:chOff x="5550195" y="4274288"/>
            <a:chExt cx="2395869" cy="1755944"/>
          </a:xfrm>
        </p:grpSpPr>
        <p:grpSp>
          <p:nvGrpSpPr>
            <p:cNvPr id="17" name="Group 16">
              <a:extLst>
                <a:ext uri="{FF2B5EF4-FFF2-40B4-BE49-F238E27FC236}">
                  <a16:creationId xmlns:a16="http://schemas.microsoft.com/office/drawing/2014/main" id="{283D66A6-A3BC-C9CE-0549-770FBFF00B39}"/>
                </a:ext>
              </a:extLst>
            </p:cNvPr>
            <p:cNvGrpSpPr/>
            <p:nvPr/>
          </p:nvGrpSpPr>
          <p:grpSpPr>
            <a:xfrm>
              <a:off x="6404345" y="4373540"/>
              <a:ext cx="1541719" cy="1579765"/>
              <a:chOff x="3639880" y="5111317"/>
              <a:chExt cx="1541719" cy="1579765"/>
            </a:xfrm>
          </p:grpSpPr>
          <p:sp>
            <p:nvSpPr>
              <p:cNvPr id="12" name="Rounded Rectangle 11">
                <a:extLst>
                  <a:ext uri="{FF2B5EF4-FFF2-40B4-BE49-F238E27FC236}">
                    <a16:creationId xmlns:a16="http://schemas.microsoft.com/office/drawing/2014/main" id="{D8D333F1-0CC0-133B-D82A-CE97901A645B}"/>
                  </a:ext>
                </a:extLst>
              </p:cNvPr>
              <p:cNvSpPr/>
              <p:nvPr/>
            </p:nvSpPr>
            <p:spPr>
              <a:xfrm>
                <a:off x="3639880" y="5111317"/>
                <a:ext cx="1541719" cy="428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Know your data</a:t>
                </a:r>
              </a:p>
            </p:txBody>
          </p:sp>
          <p:sp>
            <p:nvSpPr>
              <p:cNvPr id="14" name="Rounded Rectangle 13">
                <a:extLst>
                  <a:ext uri="{FF2B5EF4-FFF2-40B4-BE49-F238E27FC236}">
                    <a16:creationId xmlns:a16="http://schemas.microsoft.com/office/drawing/2014/main" id="{28AA3AA9-4F63-9E53-EE98-7752F0B48935}"/>
                  </a:ext>
                </a:extLst>
              </p:cNvPr>
              <p:cNvSpPr/>
              <p:nvPr/>
            </p:nvSpPr>
            <p:spPr>
              <a:xfrm>
                <a:off x="3639880" y="5686947"/>
                <a:ext cx="1541719" cy="428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Scale the copies</a:t>
                </a:r>
              </a:p>
            </p:txBody>
          </p:sp>
          <p:sp>
            <p:nvSpPr>
              <p:cNvPr id="15" name="Rounded Rectangle 14">
                <a:extLst>
                  <a:ext uri="{FF2B5EF4-FFF2-40B4-BE49-F238E27FC236}">
                    <a16:creationId xmlns:a16="http://schemas.microsoft.com/office/drawing/2014/main" id="{205EA6B2-BFA1-D68A-F5C2-A49DEFFD4B07}"/>
                  </a:ext>
                </a:extLst>
              </p:cNvPr>
              <p:cNvSpPr/>
              <p:nvPr/>
            </p:nvSpPr>
            <p:spPr>
              <a:xfrm>
                <a:off x="3639880" y="6262577"/>
                <a:ext cx="1541719" cy="428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Have a plan</a:t>
                </a:r>
              </a:p>
            </p:txBody>
          </p:sp>
        </p:grpSp>
        <p:sp>
          <p:nvSpPr>
            <p:cNvPr id="13" name="Left Brace 12">
              <a:extLst>
                <a:ext uri="{FF2B5EF4-FFF2-40B4-BE49-F238E27FC236}">
                  <a16:creationId xmlns:a16="http://schemas.microsoft.com/office/drawing/2014/main" id="{1FE6E834-64CA-44E5-3FA9-140F02866E79}"/>
                </a:ext>
              </a:extLst>
            </p:cNvPr>
            <p:cNvSpPr/>
            <p:nvPr/>
          </p:nvSpPr>
          <p:spPr>
            <a:xfrm>
              <a:off x="5550195" y="4274288"/>
              <a:ext cx="1190847" cy="17559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9" name="Rounded Rectangle 18">
            <a:extLst>
              <a:ext uri="{FF2B5EF4-FFF2-40B4-BE49-F238E27FC236}">
                <a16:creationId xmlns:a16="http://schemas.microsoft.com/office/drawing/2014/main" id="{105565E0-F5C7-9039-BE96-6C114EC7AE89}"/>
              </a:ext>
            </a:extLst>
          </p:cNvPr>
          <p:cNvSpPr/>
          <p:nvPr/>
        </p:nvSpPr>
        <p:spPr>
          <a:xfrm>
            <a:off x="9112101" y="3626181"/>
            <a:ext cx="2427767" cy="651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 You can’t plan too much!</a:t>
            </a:r>
          </a:p>
        </p:txBody>
      </p:sp>
      <p:sp>
        <p:nvSpPr>
          <p:cNvPr id="20" name="Rounded Rectangle 19">
            <a:extLst>
              <a:ext uri="{FF2B5EF4-FFF2-40B4-BE49-F238E27FC236}">
                <a16:creationId xmlns:a16="http://schemas.microsoft.com/office/drawing/2014/main" id="{4083696D-76A0-B76A-60C0-B3CFDF1548F6}"/>
              </a:ext>
            </a:extLst>
          </p:cNvPr>
          <p:cNvSpPr/>
          <p:nvPr/>
        </p:nvSpPr>
        <p:spPr>
          <a:xfrm>
            <a:off x="9175898" y="5324863"/>
            <a:ext cx="2427766" cy="12035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 I moved 1.5 Billion files (20 TB) with a 2 hour outage</a:t>
            </a:r>
          </a:p>
        </p:txBody>
      </p:sp>
      <p:sp>
        <p:nvSpPr>
          <p:cNvPr id="21" name="Down Arrow 20">
            <a:extLst>
              <a:ext uri="{FF2B5EF4-FFF2-40B4-BE49-F238E27FC236}">
                <a16:creationId xmlns:a16="http://schemas.microsoft.com/office/drawing/2014/main" id="{29364413-EE9E-D65E-2F5C-F135BF402B8C}"/>
              </a:ext>
            </a:extLst>
          </p:cNvPr>
          <p:cNvSpPr/>
          <p:nvPr/>
        </p:nvSpPr>
        <p:spPr>
          <a:xfrm rot="14411675">
            <a:off x="8149526" y="3724871"/>
            <a:ext cx="287079" cy="12332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CA0909B1-1518-524C-CA14-A75B6DE12E4D}"/>
              </a:ext>
            </a:extLst>
          </p:cNvPr>
          <p:cNvSpPr/>
          <p:nvPr/>
        </p:nvSpPr>
        <p:spPr>
          <a:xfrm>
            <a:off x="10157637" y="4374562"/>
            <a:ext cx="287079" cy="8620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081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Exercise – Plan your talk</a:t>
            </a:r>
          </a:p>
        </p:txBody>
      </p:sp>
      <p:sp>
        <p:nvSpPr>
          <p:cNvPr id="6" name="Content Placeholder 2">
            <a:extLst>
              <a:ext uri="{FF2B5EF4-FFF2-40B4-BE49-F238E27FC236}">
                <a16:creationId xmlns:a16="http://schemas.microsoft.com/office/drawing/2014/main" id="{199DF083-3C3A-8A46-65C4-074ABE88D4EF}"/>
              </a:ext>
            </a:extLst>
          </p:cNvPr>
          <p:cNvSpPr>
            <a:spLocks noGrp="1"/>
          </p:cNvSpPr>
          <p:nvPr>
            <p:ph idx="1"/>
          </p:nvPr>
        </p:nvSpPr>
        <p:spPr/>
        <p:txBody>
          <a:bodyPr/>
          <a:lstStyle/>
          <a:p>
            <a:r>
              <a:rPr lang="en-US" dirty="0"/>
              <a:t>Who is my audience?</a:t>
            </a:r>
            <a:br>
              <a:rPr lang="en-US" dirty="0"/>
            </a:br>
            <a:endParaRPr lang="en-US" dirty="0"/>
          </a:p>
          <a:p>
            <a:r>
              <a:rPr lang="en-US" dirty="0"/>
              <a:t>What is my topic?</a:t>
            </a:r>
            <a:br>
              <a:rPr lang="en-US" dirty="0"/>
            </a:br>
            <a:endParaRPr lang="en-US" dirty="0"/>
          </a:p>
        </p:txBody>
      </p:sp>
    </p:spTree>
    <p:extLst>
      <p:ext uri="{BB962C8B-B14F-4D97-AF65-F5344CB8AC3E}">
        <p14:creationId xmlns:p14="http://schemas.microsoft.com/office/powerpoint/2010/main" val="2343661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Exercise – Plan your talk</a:t>
            </a:r>
          </a:p>
        </p:txBody>
      </p:sp>
      <p:sp>
        <p:nvSpPr>
          <p:cNvPr id="6" name="Content Placeholder 2">
            <a:extLst>
              <a:ext uri="{FF2B5EF4-FFF2-40B4-BE49-F238E27FC236}">
                <a16:creationId xmlns:a16="http://schemas.microsoft.com/office/drawing/2014/main" id="{199DF083-3C3A-8A46-65C4-074ABE88D4EF}"/>
              </a:ext>
            </a:extLst>
          </p:cNvPr>
          <p:cNvSpPr>
            <a:spLocks noGrp="1"/>
          </p:cNvSpPr>
          <p:nvPr>
            <p:ph idx="1"/>
          </p:nvPr>
        </p:nvSpPr>
        <p:spPr/>
        <p:txBody>
          <a:bodyPr/>
          <a:lstStyle/>
          <a:p>
            <a:r>
              <a:rPr lang="en-US" dirty="0"/>
              <a:t>What will my audience learn to do?</a:t>
            </a:r>
            <a:br>
              <a:rPr lang="en-US" dirty="0"/>
            </a:br>
            <a:endParaRPr lang="en-US" dirty="0"/>
          </a:p>
          <a:p>
            <a:r>
              <a:rPr lang="en-US" dirty="0"/>
              <a:t>How will learning this help my audience?</a:t>
            </a:r>
            <a:br>
              <a:rPr lang="en-US" dirty="0"/>
            </a:br>
            <a:endParaRPr lang="en-US" dirty="0"/>
          </a:p>
          <a:p>
            <a:r>
              <a:rPr lang="en-US" dirty="0"/>
              <a:t>What 3 points do I need to make to teach this to my audience?</a:t>
            </a:r>
            <a:br>
              <a:rPr lang="en-US" dirty="0"/>
            </a:br>
            <a:endParaRPr lang="en-US" dirty="0"/>
          </a:p>
          <a:p>
            <a:r>
              <a:rPr lang="en-US" dirty="0"/>
              <a:t>What is the MOST important thing my audience should remember?</a:t>
            </a:r>
          </a:p>
        </p:txBody>
      </p:sp>
    </p:spTree>
    <p:extLst>
      <p:ext uri="{BB962C8B-B14F-4D97-AF65-F5344CB8AC3E}">
        <p14:creationId xmlns:p14="http://schemas.microsoft.com/office/powerpoint/2010/main" val="2982091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Exercise – Plan your talk</a:t>
            </a:r>
          </a:p>
        </p:txBody>
      </p:sp>
      <p:sp>
        <p:nvSpPr>
          <p:cNvPr id="6" name="Content Placeholder 2">
            <a:extLst>
              <a:ext uri="{FF2B5EF4-FFF2-40B4-BE49-F238E27FC236}">
                <a16:creationId xmlns:a16="http://schemas.microsoft.com/office/drawing/2014/main" id="{199DF083-3C3A-8A46-65C4-074ABE88D4EF}"/>
              </a:ext>
            </a:extLst>
          </p:cNvPr>
          <p:cNvSpPr>
            <a:spLocks noGrp="1"/>
          </p:cNvSpPr>
          <p:nvPr>
            <p:ph idx="1"/>
          </p:nvPr>
        </p:nvSpPr>
        <p:spPr/>
        <p:txBody>
          <a:bodyPr/>
          <a:lstStyle/>
          <a:p>
            <a:r>
              <a:rPr lang="en-US" dirty="0"/>
              <a:t>What makes this important to me?</a:t>
            </a:r>
            <a:br>
              <a:rPr lang="en-US" dirty="0"/>
            </a:br>
            <a:endParaRPr lang="en-US" dirty="0"/>
          </a:p>
        </p:txBody>
      </p:sp>
    </p:spTree>
    <p:extLst>
      <p:ext uri="{BB962C8B-B14F-4D97-AF65-F5344CB8AC3E}">
        <p14:creationId xmlns:p14="http://schemas.microsoft.com/office/powerpoint/2010/main" val="14314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CA3F-2167-2B55-BDBF-8B89E039E24C}"/>
              </a:ext>
            </a:extLst>
          </p:cNvPr>
          <p:cNvSpPr>
            <a:spLocks noGrp="1"/>
          </p:cNvSpPr>
          <p:nvPr>
            <p:ph type="ctrTitle"/>
          </p:nvPr>
        </p:nvSpPr>
        <p:spPr>
          <a:xfrm>
            <a:off x="251791" y="0"/>
            <a:ext cx="11688418" cy="4914526"/>
          </a:xfrm>
        </p:spPr>
        <p:txBody>
          <a:bodyPr/>
          <a:lstStyle/>
          <a:p>
            <a:r>
              <a:rPr lang="en-US" sz="4600" dirty="0"/>
              <a:t>Dave </a:t>
            </a:r>
            <a:r>
              <a:rPr lang="en-US" sz="4600" dirty="0" err="1"/>
              <a:t>Stauffacher</a:t>
            </a:r>
            <a:r>
              <a:rPr lang="en-US" sz="4600" dirty="0"/>
              <a:t> </a:t>
            </a:r>
            <a:br>
              <a:rPr lang="en-US" sz="3400" dirty="0"/>
            </a:br>
            <a:r>
              <a:rPr lang="en-US" sz="3400" dirty="0"/>
              <a:t>AWS Community Hero</a:t>
            </a:r>
            <a:br>
              <a:rPr lang="en-US" sz="3400" dirty="0"/>
            </a:br>
            <a:br>
              <a:rPr lang="en-US" sz="3400" dirty="0"/>
            </a:br>
            <a:r>
              <a:rPr lang="en-US" sz="4600" dirty="0"/>
              <a:t>Mark Pergola</a:t>
            </a:r>
            <a:br>
              <a:rPr lang="en-US" sz="3400" dirty="0"/>
            </a:br>
            <a:r>
              <a:rPr lang="en-US" sz="3400" dirty="0"/>
              <a:t>Sr. Community Content Manager AWS</a:t>
            </a:r>
            <a:br>
              <a:rPr lang="en-US" sz="3400" dirty="0"/>
            </a:br>
            <a:br>
              <a:rPr lang="en-US" sz="3400" dirty="0"/>
            </a:br>
            <a:endParaRPr lang="en-US" sz="3400" dirty="0"/>
          </a:p>
        </p:txBody>
      </p:sp>
    </p:spTree>
    <p:extLst>
      <p:ext uri="{BB962C8B-B14F-4D97-AF65-F5344CB8AC3E}">
        <p14:creationId xmlns:p14="http://schemas.microsoft.com/office/powerpoint/2010/main" val="66024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Exercise – </a:t>
            </a:r>
            <a:r>
              <a:rPr lang="en-US" dirty="0" err="1"/>
              <a:t>GiveYour</a:t>
            </a:r>
            <a:r>
              <a:rPr lang="en-US" dirty="0"/>
              <a:t> Talk</a:t>
            </a:r>
          </a:p>
        </p:txBody>
      </p:sp>
      <p:sp>
        <p:nvSpPr>
          <p:cNvPr id="6" name="Content Placeholder 2">
            <a:extLst>
              <a:ext uri="{FF2B5EF4-FFF2-40B4-BE49-F238E27FC236}">
                <a16:creationId xmlns:a16="http://schemas.microsoft.com/office/drawing/2014/main" id="{199DF083-3C3A-8A46-65C4-074ABE88D4EF}"/>
              </a:ext>
            </a:extLst>
          </p:cNvPr>
          <p:cNvSpPr>
            <a:spLocks noGrp="1"/>
          </p:cNvSpPr>
          <p:nvPr>
            <p:ph idx="1"/>
          </p:nvPr>
        </p:nvSpPr>
        <p:spPr/>
        <p:txBody>
          <a:bodyPr/>
          <a:lstStyle/>
          <a:p>
            <a:pPr>
              <a:lnSpc>
                <a:spcPct val="150000"/>
              </a:lnSpc>
            </a:pPr>
            <a:r>
              <a:rPr lang="en-US" dirty="0"/>
              <a:t>Working from your notes, try giving your talk</a:t>
            </a:r>
          </a:p>
          <a:p>
            <a:pPr>
              <a:lnSpc>
                <a:spcPct val="150000"/>
              </a:lnSpc>
            </a:pPr>
            <a:r>
              <a:rPr lang="en-US" dirty="0"/>
              <a:t>3-5 minutes</a:t>
            </a:r>
          </a:p>
          <a:p>
            <a:pPr>
              <a:lnSpc>
                <a:spcPct val="150000"/>
              </a:lnSpc>
            </a:pPr>
            <a:r>
              <a:rPr lang="en-US" dirty="0"/>
              <a:t>It doesn't have to be perfect</a:t>
            </a:r>
          </a:p>
        </p:txBody>
      </p:sp>
    </p:spTree>
    <p:extLst>
      <p:ext uri="{BB962C8B-B14F-4D97-AF65-F5344CB8AC3E}">
        <p14:creationId xmlns:p14="http://schemas.microsoft.com/office/powerpoint/2010/main" val="922691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7E46-F886-C9A4-570A-884653B3240D}"/>
              </a:ext>
            </a:extLst>
          </p:cNvPr>
          <p:cNvSpPr>
            <a:spLocks noGrp="1"/>
          </p:cNvSpPr>
          <p:nvPr>
            <p:ph type="title"/>
          </p:nvPr>
        </p:nvSpPr>
        <p:spPr/>
        <p:txBody>
          <a:bodyPr/>
          <a:lstStyle/>
          <a:p>
            <a:r>
              <a:rPr lang="en-US" dirty="0"/>
              <a:t>Exercise 2 - peer feedback</a:t>
            </a:r>
          </a:p>
        </p:txBody>
      </p:sp>
      <p:sp>
        <p:nvSpPr>
          <p:cNvPr id="3" name="Content Placeholder 2">
            <a:extLst>
              <a:ext uri="{FF2B5EF4-FFF2-40B4-BE49-F238E27FC236}">
                <a16:creationId xmlns:a16="http://schemas.microsoft.com/office/drawing/2014/main" id="{31B52E43-7281-9988-CC22-F7EFBA8F5682}"/>
              </a:ext>
            </a:extLst>
          </p:cNvPr>
          <p:cNvSpPr>
            <a:spLocks noGrp="1"/>
          </p:cNvSpPr>
          <p:nvPr>
            <p:ph idx="1"/>
          </p:nvPr>
        </p:nvSpPr>
        <p:spPr/>
        <p:txBody>
          <a:bodyPr/>
          <a:lstStyle/>
          <a:p>
            <a:pPr>
              <a:lnSpc>
                <a:spcPct val="150000"/>
              </a:lnSpc>
            </a:pPr>
            <a:r>
              <a:rPr lang="en-US"/>
              <a:t>What was the key takeaway from the talk?</a:t>
            </a:r>
          </a:p>
          <a:p>
            <a:pPr>
              <a:lnSpc>
                <a:spcPct val="150000"/>
              </a:lnSpc>
            </a:pPr>
            <a:r>
              <a:rPr lang="en-US"/>
              <a:t>What in the story grabbed your attention?</a:t>
            </a:r>
          </a:p>
          <a:p>
            <a:pPr>
              <a:lnSpc>
                <a:spcPct val="150000"/>
              </a:lnSpc>
            </a:pPr>
            <a:r>
              <a:rPr lang="en-US"/>
              <a:t>What details, if any, would you like to see added or left out?</a:t>
            </a:r>
          </a:p>
        </p:txBody>
      </p:sp>
    </p:spTree>
    <p:extLst>
      <p:ext uri="{BB962C8B-B14F-4D97-AF65-F5344CB8AC3E}">
        <p14:creationId xmlns:p14="http://schemas.microsoft.com/office/powerpoint/2010/main" val="2289716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A13F-7044-36B1-3EC4-4902D23E2918}"/>
              </a:ext>
            </a:extLst>
          </p:cNvPr>
          <p:cNvSpPr>
            <a:spLocks noGrp="1"/>
          </p:cNvSpPr>
          <p:nvPr>
            <p:ph type="title"/>
          </p:nvPr>
        </p:nvSpPr>
        <p:spPr/>
        <p:txBody>
          <a:bodyPr/>
          <a:lstStyle/>
          <a:p>
            <a:r>
              <a:rPr lang="en-US" dirty="0"/>
              <a:t>Module 3</a:t>
            </a:r>
          </a:p>
        </p:txBody>
      </p:sp>
      <p:sp>
        <p:nvSpPr>
          <p:cNvPr id="3" name="Text Placeholder 2">
            <a:extLst>
              <a:ext uri="{FF2B5EF4-FFF2-40B4-BE49-F238E27FC236}">
                <a16:creationId xmlns:a16="http://schemas.microsoft.com/office/drawing/2014/main" id="{EDCB8F2E-B890-3E62-DFD4-D9ADE73190DD}"/>
              </a:ext>
            </a:extLst>
          </p:cNvPr>
          <p:cNvSpPr>
            <a:spLocks noGrp="1"/>
          </p:cNvSpPr>
          <p:nvPr>
            <p:ph type="body" idx="1"/>
          </p:nvPr>
        </p:nvSpPr>
        <p:spPr/>
        <p:txBody>
          <a:bodyPr/>
          <a:lstStyle/>
          <a:p>
            <a:r>
              <a:rPr lang="en-US" sz="2000" dirty="0"/>
              <a:t>Building the story in your talk</a:t>
            </a:r>
            <a:endParaRPr lang="en-US" sz="2000" b="1" dirty="0"/>
          </a:p>
        </p:txBody>
      </p:sp>
    </p:spTree>
    <p:extLst>
      <p:ext uri="{BB962C8B-B14F-4D97-AF65-F5344CB8AC3E}">
        <p14:creationId xmlns:p14="http://schemas.microsoft.com/office/powerpoint/2010/main" val="1953411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Think of your talk as a story you tell</a:t>
            </a:r>
          </a:p>
        </p:txBody>
      </p:sp>
      <p:sp>
        <p:nvSpPr>
          <p:cNvPr id="6" name="Content Placeholder 2">
            <a:extLst>
              <a:ext uri="{FF2B5EF4-FFF2-40B4-BE49-F238E27FC236}">
                <a16:creationId xmlns:a16="http://schemas.microsoft.com/office/drawing/2014/main" id="{199DF083-3C3A-8A46-65C4-074ABE88D4EF}"/>
              </a:ext>
            </a:extLst>
          </p:cNvPr>
          <p:cNvSpPr>
            <a:spLocks noGrp="1"/>
          </p:cNvSpPr>
          <p:nvPr>
            <p:ph idx="1"/>
          </p:nvPr>
        </p:nvSpPr>
        <p:spPr/>
        <p:txBody>
          <a:bodyPr/>
          <a:lstStyle/>
          <a:p>
            <a:r>
              <a:rPr lang="en-US" dirty="0"/>
              <a:t>Why do you go to a movie?</a:t>
            </a:r>
            <a:br>
              <a:rPr lang="en-US" dirty="0"/>
            </a:br>
            <a:endParaRPr lang="en-US" dirty="0"/>
          </a:p>
          <a:p>
            <a:r>
              <a:rPr lang="en-US" dirty="0"/>
              <a:t>When you read for fun, what do you read?</a:t>
            </a:r>
            <a:br>
              <a:rPr lang="en-US" dirty="0"/>
            </a:br>
            <a:endParaRPr lang="en-US" dirty="0"/>
          </a:p>
          <a:p>
            <a:r>
              <a:rPr lang="en-US" dirty="0"/>
              <a:t>In exercise 1, did you just list facts?  Why not?</a:t>
            </a:r>
          </a:p>
        </p:txBody>
      </p:sp>
    </p:spTree>
    <p:extLst>
      <p:ext uri="{BB962C8B-B14F-4D97-AF65-F5344CB8AC3E}">
        <p14:creationId xmlns:p14="http://schemas.microsoft.com/office/powerpoint/2010/main" val="1126038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1100-E32D-675F-6528-CD82FD2DA7E8}"/>
              </a:ext>
            </a:extLst>
          </p:cNvPr>
          <p:cNvSpPr>
            <a:spLocks noGrp="1"/>
          </p:cNvSpPr>
          <p:nvPr>
            <p:ph type="title"/>
          </p:nvPr>
        </p:nvSpPr>
        <p:spPr/>
        <p:txBody>
          <a:bodyPr/>
          <a:lstStyle/>
          <a:p>
            <a:r>
              <a:rPr lang="en-US"/>
              <a:t>Finding the story in your talk</a:t>
            </a:r>
          </a:p>
        </p:txBody>
      </p:sp>
      <p:sp>
        <p:nvSpPr>
          <p:cNvPr id="4" name="TextBox 3">
            <a:extLst>
              <a:ext uri="{FF2B5EF4-FFF2-40B4-BE49-F238E27FC236}">
                <a16:creationId xmlns:a16="http://schemas.microsoft.com/office/drawing/2014/main" id="{5C307DD0-2B67-9C45-4555-BD7816C42CA2}"/>
              </a:ext>
            </a:extLst>
          </p:cNvPr>
          <p:cNvSpPr txBox="1"/>
          <p:nvPr/>
        </p:nvSpPr>
        <p:spPr>
          <a:xfrm>
            <a:off x="6693931" y="2281538"/>
            <a:ext cx="5029200" cy="3970318"/>
          </a:xfrm>
          <a:prstGeom prst="rect">
            <a:avLst/>
          </a:prstGeom>
          <a:noFill/>
        </p:spPr>
        <p:txBody>
          <a:bodyPr wrap="square" rtlCol="0">
            <a:spAutoFit/>
          </a:bodyPr>
          <a:lstStyle/>
          <a:p>
            <a:pPr marL="285750" indent="-285750">
              <a:buClr>
                <a:schemeClr val="accent1"/>
              </a:buClr>
              <a:buSzPct val="128000"/>
              <a:buFont typeface="Courier New" panose="02070309020205020404" pitchFamily="49" charset="0"/>
              <a:buChar char="o"/>
            </a:pPr>
            <a:r>
              <a:rPr lang="en-US"/>
              <a:t>Great stories are universal</a:t>
            </a:r>
            <a:br>
              <a:rPr lang="en-US"/>
            </a:br>
            <a:endParaRPr lang="en-US"/>
          </a:p>
          <a:p>
            <a:pPr marL="285750" indent="-285750">
              <a:buClr>
                <a:schemeClr val="accent1"/>
              </a:buClr>
              <a:buSzPct val="128000"/>
              <a:buFont typeface="Courier New" panose="02070309020205020404" pitchFamily="49" charset="0"/>
              <a:buChar char="o"/>
            </a:pPr>
            <a:r>
              <a:rPr lang="en-US"/>
              <a:t>Great stories have a clear structure and purpose</a:t>
            </a:r>
            <a:br>
              <a:rPr lang="en-US"/>
            </a:br>
            <a:endParaRPr lang="en-US"/>
          </a:p>
          <a:p>
            <a:pPr marL="285750" indent="-285750">
              <a:buClr>
                <a:schemeClr val="accent1"/>
              </a:buClr>
              <a:buSzPct val="128000"/>
              <a:buFont typeface="Courier New" panose="02070309020205020404" pitchFamily="49" charset="0"/>
              <a:buChar char="o"/>
            </a:pPr>
            <a:r>
              <a:rPr lang="en-US"/>
              <a:t>Great stories have a character to cheer for (an underdog)</a:t>
            </a:r>
            <a:br>
              <a:rPr lang="en-US"/>
            </a:br>
            <a:endParaRPr lang="en-US"/>
          </a:p>
          <a:p>
            <a:pPr marL="285750" indent="-285750">
              <a:buClr>
                <a:schemeClr val="accent1"/>
              </a:buClr>
              <a:buSzPct val="128000"/>
              <a:buFont typeface="Courier New" panose="02070309020205020404" pitchFamily="49" charset="0"/>
              <a:buChar char="o"/>
            </a:pPr>
            <a:r>
              <a:rPr lang="en-US"/>
              <a:t>Great stories appeal to our emotions</a:t>
            </a:r>
            <a:br>
              <a:rPr lang="en-US"/>
            </a:br>
            <a:endParaRPr lang="en-US"/>
          </a:p>
          <a:p>
            <a:pPr marL="285750" indent="-285750">
              <a:buClr>
                <a:schemeClr val="accent1"/>
              </a:buClr>
              <a:buSzPct val="128000"/>
              <a:buFont typeface="Courier New" panose="02070309020205020404" pitchFamily="49" charset="0"/>
              <a:buChar char="o"/>
            </a:pPr>
            <a:r>
              <a:rPr lang="en-US"/>
              <a:t>Great stories are surprising and unexpected</a:t>
            </a:r>
            <a:br>
              <a:rPr lang="en-US"/>
            </a:br>
            <a:endParaRPr lang="en-US"/>
          </a:p>
          <a:p>
            <a:pPr marL="285750" indent="-285750">
              <a:buClr>
                <a:schemeClr val="accent1"/>
              </a:buClr>
              <a:buSzPct val="128000"/>
              <a:buFont typeface="Courier New" panose="02070309020205020404" pitchFamily="49" charset="0"/>
              <a:buChar char="o"/>
            </a:pPr>
            <a:r>
              <a:rPr lang="en-US"/>
              <a:t>Great stories are simple and focused</a:t>
            </a:r>
          </a:p>
        </p:txBody>
      </p:sp>
      <p:sp>
        <p:nvSpPr>
          <p:cNvPr id="3" name="TextBox 2">
            <a:extLst>
              <a:ext uri="{FF2B5EF4-FFF2-40B4-BE49-F238E27FC236}">
                <a16:creationId xmlns:a16="http://schemas.microsoft.com/office/drawing/2014/main" id="{D32875C7-CA9D-5F9E-7A4E-C729832425FA}"/>
              </a:ext>
            </a:extLst>
          </p:cNvPr>
          <p:cNvSpPr txBox="1"/>
          <p:nvPr/>
        </p:nvSpPr>
        <p:spPr>
          <a:xfrm>
            <a:off x="234288" y="2645228"/>
            <a:ext cx="6206764" cy="3139321"/>
          </a:xfrm>
          <a:prstGeom prst="rect">
            <a:avLst/>
          </a:prstGeom>
          <a:noFill/>
        </p:spPr>
        <p:txBody>
          <a:bodyPr wrap="none" rtlCol="0">
            <a:spAutoFit/>
          </a:bodyPr>
          <a:lstStyle/>
          <a:p>
            <a:r>
              <a:rPr lang="en-US" dirty="0">
                <a:latin typeface="American Typewriter" panose="02090604020004020304" pitchFamily="18" charset="77"/>
              </a:rPr>
              <a:t>Once upon a time, there was [character].</a:t>
            </a:r>
          </a:p>
          <a:p>
            <a:endParaRPr lang="en-US" dirty="0">
              <a:latin typeface="American Typewriter" panose="02090604020004020304" pitchFamily="18" charset="77"/>
            </a:endParaRPr>
          </a:p>
          <a:p>
            <a:r>
              <a:rPr lang="en-US" dirty="0">
                <a:latin typeface="American Typewriter" panose="02090604020004020304" pitchFamily="18" charset="77"/>
              </a:rPr>
              <a:t>Every Day, [what did ”normal” look like?]</a:t>
            </a:r>
          </a:p>
          <a:p>
            <a:endParaRPr lang="en-US" dirty="0">
              <a:latin typeface="American Typewriter" panose="02090604020004020304" pitchFamily="18" charset="77"/>
            </a:endParaRPr>
          </a:p>
          <a:p>
            <a:r>
              <a:rPr lang="en-US" dirty="0">
                <a:latin typeface="American Typewriter" panose="02090604020004020304" pitchFamily="18" charset="77"/>
              </a:rPr>
              <a:t>One day, [a change takes place].</a:t>
            </a:r>
          </a:p>
          <a:p>
            <a:endParaRPr lang="en-US" dirty="0">
              <a:latin typeface="American Typewriter" panose="02090604020004020304" pitchFamily="18" charset="77"/>
            </a:endParaRPr>
          </a:p>
          <a:p>
            <a:r>
              <a:rPr lang="en-US" dirty="0">
                <a:latin typeface="American Typewriter" panose="02090604020004020304" pitchFamily="18" charset="77"/>
              </a:rPr>
              <a:t>Because of that, [character does something different]</a:t>
            </a:r>
          </a:p>
          <a:p>
            <a:endParaRPr lang="en-US" dirty="0">
              <a:latin typeface="American Typewriter" panose="02090604020004020304" pitchFamily="18" charset="77"/>
            </a:endParaRPr>
          </a:p>
          <a:p>
            <a:r>
              <a:rPr lang="en-US" dirty="0">
                <a:latin typeface="American Typewriter" panose="02090604020004020304" pitchFamily="18" charset="77"/>
              </a:rPr>
              <a:t>Because of that, [character does something else new]</a:t>
            </a:r>
          </a:p>
          <a:p>
            <a:endParaRPr lang="en-US" dirty="0">
              <a:latin typeface="American Typewriter" panose="02090604020004020304" pitchFamily="18" charset="77"/>
            </a:endParaRPr>
          </a:p>
          <a:p>
            <a:r>
              <a:rPr lang="en-US" dirty="0">
                <a:latin typeface="American Typewriter" panose="02090604020004020304" pitchFamily="18" charset="77"/>
              </a:rPr>
              <a:t>Until finally [character solves or adapts to the change]</a:t>
            </a:r>
          </a:p>
        </p:txBody>
      </p:sp>
    </p:spTree>
    <p:extLst>
      <p:ext uri="{BB962C8B-B14F-4D97-AF65-F5344CB8AC3E}">
        <p14:creationId xmlns:p14="http://schemas.microsoft.com/office/powerpoint/2010/main" val="3338465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1100-E32D-675F-6528-CD82FD2DA7E8}"/>
              </a:ext>
            </a:extLst>
          </p:cNvPr>
          <p:cNvSpPr>
            <a:spLocks noGrp="1"/>
          </p:cNvSpPr>
          <p:nvPr>
            <p:ph type="title"/>
          </p:nvPr>
        </p:nvSpPr>
        <p:spPr/>
        <p:txBody>
          <a:bodyPr/>
          <a:lstStyle/>
          <a:p>
            <a:r>
              <a:rPr lang="en-US"/>
              <a:t>What makes a </a:t>
            </a:r>
            <a:r>
              <a:rPr lang="en-US" dirty="0"/>
              <a:t>story </a:t>
            </a:r>
            <a:r>
              <a:rPr lang="en-US"/>
              <a:t>great?</a:t>
            </a:r>
            <a:endParaRPr lang="en-US" dirty="0"/>
          </a:p>
        </p:txBody>
      </p:sp>
      <p:sp>
        <p:nvSpPr>
          <p:cNvPr id="4" name="TextBox 3">
            <a:extLst>
              <a:ext uri="{FF2B5EF4-FFF2-40B4-BE49-F238E27FC236}">
                <a16:creationId xmlns:a16="http://schemas.microsoft.com/office/drawing/2014/main" id="{5C307DD0-2B67-9C45-4555-BD7816C42CA2}"/>
              </a:ext>
            </a:extLst>
          </p:cNvPr>
          <p:cNvSpPr txBox="1"/>
          <p:nvPr/>
        </p:nvSpPr>
        <p:spPr>
          <a:xfrm>
            <a:off x="808484" y="2722696"/>
            <a:ext cx="7906752" cy="3139321"/>
          </a:xfrm>
          <a:prstGeom prst="rect">
            <a:avLst/>
          </a:prstGeom>
          <a:noFill/>
        </p:spPr>
        <p:txBody>
          <a:bodyPr wrap="square" rtlCol="0">
            <a:spAutoFit/>
          </a:bodyPr>
          <a:lstStyle/>
          <a:p>
            <a:pPr marL="285750" indent="-285750">
              <a:buClr>
                <a:schemeClr val="accent1"/>
              </a:buClr>
              <a:buSzPct val="128000"/>
              <a:buFont typeface="Courier New" panose="02070309020205020404" pitchFamily="49" charset="0"/>
              <a:buChar char="o"/>
            </a:pPr>
            <a:r>
              <a:rPr lang="en-US" dirty="0"/>
              <a:t>Great stories are universal</a:t>
            </a:r>
            <a:br>
              <a:rPr lang="en-US" dirty="0"/>
            </a:br>
            <a:endParaRPr lang="en-US" dirty="0"/>
          </a:p>
          <a:p>
            <a:pPr marL="285750" indent="-285750">
              <a:buClr>
                <a:schemeClr val="accent1"/>
              </a:buClr>
              <a:buSzPct val="128000"/>
              <a:buFont typeface="Courier New" panose="02070309020205020404" pitchFamily="49" charset="0"/>
              <a:buChar char="o"/>
            </a:pPr>
            <a:r>
              <a:rPr lang="en-US" dirty="0"/>
              <a:t>Great stories have a clear structure and purpose</a:t>
            </a:r>
            <a:br>
              <a:rPr lang="en-US" dirty="0"/>
            </a:br>
            <a:endParaRPr lang="en-US" dirty="0"/>
          </a:p>
          <a:p>
            <a:pPr marL="285750" indent="-285750">
              <a:buClr>
                <a:schemeClr val="accent1"/>
              </a:buClr>
              <a:buSzPct val="128000"/>
              <a:buFont typeface="Courier New" panose="02070309020205020404" pitchFamily="49" charset="0"/>
              <a:buChar char="o"/>
            </a:pPr>
            <a:r>
              <a:rPr lang="en-US" dirty="0"/>
              <a:t>Great stories have a character to cheer for (an underdog)</a:t>
            </a:r>
            <a:br>
              <a:rPr lang="en-US" dirty="0"/>
            </a:br>
            <a:endParaRPr lang="en-US" dirty="0"/>
          </a:p>
          <a:p>
            <a:pPr marL="285750" indent="-285750">
              <a:buClr>
                <a:schemeClr val="accent1"/>
              </a:buClr>
              <a:buSzPct val="128000"/>
              <a:buFont typeface="Courier New" panose="02070309020205020404" pitchFamily="49" charset="0"/>
              <a:buChar char="o"/>
            </a:pPr>
            <a:r>
              <a:rPr lang="en-US" dirty="0"/>
              <a:t>Great stories appeal to our emotions</a:t>
            </a:r>
            <a:br>
              <a:rPr lang="en-US" dirty="0"/>
            </a:br>
            <a:endParaRPr lang="en-US" dirty="0"/>
          </a:p>
          <a:p>
            <a:pPr marL="285750" indent="-285750">
              <a:buClr>
                <a:schemeClr val="accent1"/>
              </a:buClr>
              <a:buSzPct val="128000"/>
              <a:buFont typeface="Courier New" panose="02070309020205020404" pitchFamily="49" charset="0"/>
              <a:buChar char="o"/>
            </a:pPr>
            <a:r>
              <a:rPr lang="en-US" dirty="0"/>
              <a:t>Great stories are surprising and unexpected</a:t>
            </a:r>
            <a:br>
              <a:rPr lang="en-US" dirty="0"/>
            </a:br>
            <a:endParaRPr lang="en-US" dirty="0"/>
          </a:p>
          <a:p>
            <a:pPr marL="285750" indent="-285750">
              <a:buClr>
                <a:schemeClr val="accent1"/>
              </a:buClr>
              <a:buSzPct val="128000"/>
              <a:buFont typeface="Courier New" panose="02070309020205020404" pitchFamily="49" charset="0"/>
              <a:buChar char="o"/>
            </a:pPr>
            <a:r>
              <a:rPr lang="en-US" dirty="0"/>
              <a:t>Great stories are simple and focused</a:t>
            </a:r>
          </a:p>
        </p:txBody>
      </p:sp>
    </p:spTree>
    <p:extLst>
      <p:ext uri="{BB962C8B-B14F-4D97-AF65-F5344CB8AC3E}">
        <p14:creationId xmlns:p14="http://schemas.microsoft.com/office/powerpoint/2010/main" val="230374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1100-E32D-675F-6528-CD82FD2DA7E8}"/>
              </a:ext>
            </a:extLst>
          </p:cNvPr>
          <p:cNvSpPr>
            <a:spLocks noGrp="1"/>
          </p:cNvSpPr>
          <p:nvPr>
            <p:ph type="title"/>
          </p:nvPr>
        </p:nvSpPr>
        <p:spPr/>
        <p:txBody>
          <a:bodyPr/>
          <a:lstStyle/>
          <a:p>
            <a:r>
              <a:rPr lang="en-US"/>
              <a:t>Finding the story in your talk</a:t>
            </a:r>
          </a:p>
        </p:txBody>
      </p:sp>
      <p:sp>
        <p:nvSpPr>
          <p:cNvPr id="3" name="TextBox 2">
            <a:extLst>
              <a:ext uri="{FF2B5EF4-FFF2-40B4-BE49-F238E27FC236}">
                <a16:creationId xmlns:a16="http://schemas.microsoft.com/office/drawing/2014/main" id="{A40D9164-1115-C1B1-7146-2023C4464E98}"/>
              </a:ext>
            </a:extLst>
          </p:cNvPr>
          <p:cNvSpPr txBox="1"/>
          <p:nvPr/>
        </p:nvSpPr>
        <p:spPr>
          <a:xfrm>
            <a:off x="2992617" y="2564205"/>
            <a:ext cx="6206764" cy="3139321"/>
          </a:xfrm>
          <a:prstGeom prst="rect">
            <a:avLst/>
          </a:prstGeom>
          <a:noFill/>
        </p:spPr>
        <p:txBody>
          <a:bodyPr wrap="none" rtlCol="0">
            <a:spAutoFit/>
          </a:bodyPr>
          <a:lstStyle/>
          <a:p>
            <a:r>
              <a:rPr lang="en-US" dirty="0">
                <a:latin typeface="American Typewriter" panose="02090604020004020304" pitchFamily="18" charset="77"/>
              </a:rPr>
              <a:t>Once upon a time, there was [character].</a:t>
            </a:r>
          </a:p>
          <a:p>
            <a:endParaRPr lang="en-US" dirty="0">
              <a:latin typeface="American Typewriter" panose="02090604020004020304" pitchFamily="18" charset="77"/>
            </a:endParaRPr>
          </a:p>
          <a:p>
            <a:r>
              <a:rPr lang="en-US" dirty="0">
                <a:latin typeface="American Typewriter" panose="02090604020004020304" pitchFamily="18" charset="77"/>
              </a:rPr>
              <a:t>Every Day, [what did ”normal” look like?]</a:t>
            </a:r>
          </a:p>
          <a:p>
            <a:endParaRPr lang="en-US" dirty="0">
              <a:latin typeface="American Typewriter" panose="02090604020004020304" pitchFamily="18" charset="77"/>
            </a:endParaRPr>
          </a:p>
          <a:p>
            <a:r>
              <a:rPr lang="en-US" dirty="0">
                <a:latin typeface="American Typewriter" panose="02090604020004020304" pitchFamily="18" charset="77"/>
              </a:rPr>
              <a:t>One day, [a change takes place].</a:t>
            </a:r>
          </a:p>
          <a:p>
            <a:endParaRPr lang="en-US" dirty="0">
              <a:latin typeface="American Typewriter" panose="02090604020004020304" pitchFamily="18" charset="77"/>
            </a:endParaRPr>
          </a:p>
          <a:p>
            <a:r>
              <a:rPr lang="en-US" dirty="0">
                <a:latin typeface="American Typewriter" panose="02090604020004020304" pitchFamily="18" charset="77"/>
              </a:rPr>
              <a:t>Because of that, [character does something different]</a:t>
            </a:r>
          </a:p>
          <a:p>
            <a:endParaRPr lang="en-US" dirty="0">
              <a:latin typeface="American Typewriter" panose="02090604020004020304" pitchFamily="18" charset="77"/>
            </a:endParaRPr>
          </a:p>
          <a:p>
            <a:r>
              <a:rPr lang="en-US" dirty="0">
                <a:latin typeface="American Typewriter" panose="02090604020004020304" pitchFamily="18" charset="77"/>
              </a:rPr>
              <a:t>Because of that, [character does something else new]</a:t>
            </a:r>
          </a:p>
          <a:p>
            <a:endParaRPr lang="en-US" dirty="0">
              <a:latin typeface="American Typewriter" panose="02090604020004020304" pitchFamily="18" charset="77"/>
            </a:endParaRPr>
          </a:p>
          <a:p>
            <a:r>
              <a:rPr lang="en-US" dirty="0">
                <a:latin typeface="American Typewriter" panose="02090604020004020304" pitchFamily="18" charset="77"/>
              </a:rPr>
              <a:t>Until finally [character solves or adapts to the change]</a:t>
            </a:r>
          </a:p>
        </p:txBody>
      </p:sp>
    </p:spTree>
    <p:extLst>
      <p:ext uri="{BB962C8B-B14F-4D97-AF65-F5344CB8AC3E}">
        <p14:creationId xmlns:p14="http://schemas.microsoft.com/office/powerpoint/2010/main" val="3924055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9E0C-9CD3-F7A9-9D07-110C8D550D85}"/>
              </a:ext>
            </a:extLst>
          </p:cNvPr>
          <p:cNvSpPr>
            <a:spLocks noGrp="1"/>
          </p:cNvSpPr>
          <p:nvPr>
            <p:ph type="title"/>
          </p:nvPr>
        </p:nvSpPr>
        <p:spPr/>
        <p:txBody>
          <a:bodyPr/>
          <a:lstStyle/>
          <a:p>
            <a:r>
              <a:rPr lang="en-US" dirty="0"/>
              <a:t>Example</a:t>
            </a:r>
          </a:p>
        </p:txBody>
      </p:sp>
      <p:sp>
        <p:nvSpPr>
          <p:cNvPr id="4" name="TextBox 3">
            <a:extLst>
              <a:ext uri="{FF2B5EF4-FFF2-40B4-BE49-F238E27FC236}">
                <a16:creationId xmlns:a16="http://schemas.microsoft.com/office/drawing/2014/main" id="{4A9D7277-D505-50C7-ACD0-3DCF494D900A}"/>
              </a:ext>
            </a:extLst>
          </p:cNvPr>
          <p:cNvSpPr txBox="1"/>
          <p:nvPr/>
        </p:nvSpPr>
        <p:spPr>
          <a:xfrm>
            <a:off x="4758776" y="2056686"/>
            <a:ext cx="6623222" cy="4524315"/>
          </a:xfrm>
          <a:prstGeom prst="rect">
            <a:avLst/>
          </a:prstGeom>
          <a:noFill/>
        </p:spPr>
        <p:txBody>
          <a:bodyPr wrap="square" rtlCol="0">
            <a:spAutoFit/>
          </a:bodyPr>
          <a:lstStyle/>
          <a:p>
            <a:r>
              <a:rPr lang="en-US" u="sng" dirty="0"/>
              <a:t>Once upon a time</a:t>
            </a:r>
            <a:r>
              <a:rPr lang="en-US" dirty="0"/>
              <a:t> there was an outer-space-loving sysadmin.  </a:t>
            </a:r>
            <a:r>
              <a:rPr lang="en-US" u="sng" dirty="0"/>
              <a:t>Every day </a:t>
            </a:r>
            <a:r>
              <a:rPr lang="en-US" dirty="0"/>
              <a:t>he watched as his file data grew larger and larger.  Gigabytes became terabytes, and millions of files became billions of files.  </a:t>
            </a:r>
            <a:br>
              <a:rPr lang="en-US" dirty="0"/>
            </a:br>
            <a:endParaRPr lang="en-US" dirty="0"/>
          </a:p>
          <a:p>
            <a:r>
              <a:rPr lang="en-US" u="sng" dirty="0"/>
              <a:t>One day</a:t>
            </a:r>
            <a:r>
              <a:rPr lang="en-US" dirty="0"/>
              <a:t>, his business announced everything was moving to the cloud – including his super critical storage!</a:t>
            </a:r>
            <a:br>
              <a:rPr lang="en-US" dirty="0"/>
            </a:br>
            <a:br>
              <a:rPr lang="en-US" dirty="0"/>
            </a:br>
            <a:r>
              <a:rPr lang="en-US" u="sng" dirty="0"/>
              <a:t>Because of that</a:t>
            </a:r>
            <a:r>
              <a:rPr lang="en-US" dirty="0"/>
              <a:t>, he would have to sort out how to migrate his data with only a 2 hour window for the cutover.  He planned and tested and tuned things, </a:t>
            </a:r>
            <a:r>
              <a:rPr lang="en-US" u="sng" dirty="0"/>
              <a:t>until he was finally</a:t>
            </a:r>
            <a:r>
              <a:rPr lang="en-US" dirty="0"/>
              <a:t> ready to move the data.</a:t>
            </a:r>
            <a:br>
              <a:rPr lang="en-US" dirty="0"/>
            </a:br>
            <a:endParaRPr lang="en-US" dirty="0"/>
          </a:p>
          <a:p>
            <a:r>
              <a:rPr lang="en-US" dirty="0"/>
              <a:t>With the precision of a NASA launch, his cutover was perfect. </a:t>
            </a:r>
            <a:r>
              <a:rPr lang="en-US" u="sng" dirty="0"/>
              <a:t>Ever since then</a:t>
            </a:r>
            <a:r>
              <a:rPr lang="en-US" dirty="0"/>
              <a:t>, his data has continued growing to petabytes, living happily ever after in the cloud.</a:t>
            </a:r>
          </a:p>
        </p:txBody>
      </p:sp>
      <p:pic>
        <p:nvPicPr>
          <p:cNvPr id="6" name="Picture 5" descr="Cartoon of a person wearing a cape standing on a roof&#10;&#10;Description automatically generated">
            <a:extLst>
              <a:ext uri="{FF2B5EF4-FFF2-40B4-BE49-F238E27FC236}">
                <a16:creationId xmlns:a16="http://schemas.microsoft.com/office/drawing/2014/main" id="{D01C0134-5E04-214E-851A-1D8ED9BDA408}"/>
              </a:ext>
            </a:extLst>
          </p:cNvPr>
          <p:cNvPicPr>
            <a:picLocks noChangeAspect="1"/>
          </p:cNvPicPr>
          <p:nvPr/>
        </p:nvPicPr>
        <p:blipFill>
          <a:blip r:embed="rId3"/>
          <a:stretch>
            <a:fillRect/>
          </a:stretch>
        </p:blipFill>
        <p:spPr>
          <a:xfrm>
            <a:off x="438807" y="2309870"/>
            <a:ext cx="3925614" cy="3925614"/>
          </a:xfrm>
          <a:prstGeom prst="rect">
            <a:avLst/>
          </a:prstGeom>
        </p:spPr>
      </p:pic>
    </p:spTree>
    <p:extLst>
      <p:ext uri="{BB962C8B-B14F-4D97-AF65-F5344CB8AC3E}">
        <p14:creationId xmlns:p14="http://schemas.microsoft.com/office/powerpoint/2010/main" val="3670646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9E0C-9CD3-F7A9-9D07-110C8D550D85}"/>
              </a:ext>
            </a:extLst>
          </p:cNvPr>
          <p:cNvSpPr>
            <a:spLocks noGrp="1"/>
          </p:cNvSpPr>
          <p:nvPr>
            <p:ph type="title"/>
          </p:nvPr>
        </p:nvSpPr>
        <p:spPr/>
        <p:txBody>
          <a:bodyPr/>
          <a:lstStyle/>
          <a:p>
            <a:r>
              <a:rPr lang="en-US"/>
              <a:t>Exercise – Tell Your Story in 90 Seconds</a:t>
            </a:r>
          </a:p>
        </p:txBody>
      </p:sp>
      <p:sp>
        <p:nvSpPr>
          <p:cNvPr id="4" name="TextBox 3">
            <a:extLst>
              <a:ext uri="{FF2B5EF4-FFF2-40B4-BE49-F238E27FC236}">
                <a16:creationId xmlns:a16="http://schemas.microsoft.com/office/drawing/2014/main" id="{4A9D7277-D505-50C7-ACD0-3DCF494D900A}"/>
              </a:ext>
            </a:extLst>
          </p:cNvPr>
          <p:cNvSpPr txBox="1"/>
          <p:nvPr/>
        </p:nvSpPr>
        <p:spPr>
          <a:xfrm>
            <a:off x="4758776" y="2785734"/>
            <a:ext cx="6623222" cy="3139321"/>
          </a:xfrm>
          <a:prstGeom prst="rect">
            <a:avLst/>
          </a:prstGeom>
          <a:noFill/>
        </p:spPr>
        <p:txBody>
          <a:bodyPr wrap="square" rtlCol="0">
            <a:spAutoFit/>
          </a:bodyPr>
          <a:lstStyle/>
          <a:p>
            <a:r>
              <a:rPr lang="en-US" dirty="0"/>
              <a:t>Once upon a time …  </a:t>
            </a:r>
            <a:br>
              <a:rPr lang="en-US" dirty="0"/>
            </a:br>
            <a:endParaRPr lang="en-US" dirty="0"/>
          </a:p>
          <a:p>
            <a:r>
              <a:rPr lang="en-US" dirty="0"/>
              <a:t>Every day …</a:t>
            </a:r>
            <a:br>
              <a:rPr lang="en-US" dirty="0"/>
            </a:br>
            <a:endParaRPr lang="en-US" dirty="0"/>
          </a:p>
          <a:p>
            <a:r>
              <a:rPr lang="en-US" dirty="0"/>
              <a:t>One day …</a:t>
            </a:r>
          </a:p>
          <a:p>
            <a:br>
              <a:rPr lang="en-US" dirty="0"/>
            </a:br>
            <a:r>
              <a:rPr lang="en-US" dirty="0"/>
              <a:t>Because of that …</a:t>
            </a:r>
            <a:br>
              <a:rPr lang="en-US" dirty="0"/>
            </a:br>
            <a:endParaRPr lang="en-US" dirty="0"/>
          </a:p>
          <a:p>
            <a:r>
              <a:rPr lang="en-US" dirty="0"/>
              <a:t>Until finally …</a:t>
            </a:r>
            <a:br>
              <a:rPr lang="en-US" dirty="0"/>
            </a:br>
            <a:endParaRPr lang="en-US" dirty="0"/>
          </a:p>
          <a:p>
            <a:r>
              <a:rPr lang="en-US" dirty="0"/>
              <a:t>Ever since then …</a:t>
            </a:r>
          </a:p>
        </p:txBody>
      </p:sp>
      <p:pic>
        <p:nvPicPr>
          <p:cNvPr id="5" name="Picture 2" descr="Create a cartoon drawing of a woman from India giving a presentation on stage at a technical conference in the style of a Disney or Pixar movie.  The characters should not be the same gender or race.">
            <a:extLst>
              <a:ext uri="{FF2B5EF4-FFF2-40B4-BE49-F238E27FC236}">
                <a16:creationId xmlns:a16="http://schemas.microsoft.com/office/drawing/2014/main" id="{59EBD774-917A-62A2-FF70-7FE83E129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473" y="2353554"/>
            <a:ext cx="3869689" cy="3869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093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9E0C-9CD3-F7A9-9D07-110C8D550D85}"/>
              </a:ext>
            </a:extLst>
          </p:cNvPr>
          <p:cNvSpPr>
            <a:spLocks noGrp="1"/>
          </p:cNvSpPr>
          <p:nvPr>
            <p:ph type="title"/>
          </p:nvPr>
        </p:nvSpPr>
        <p:spPr/>
        <p:txBody>
          <a:bodyPr/>
          <a:lstStyle/>
          <a:p>
            <a:r>
              <a:rPr lang="en-US"/>
              <a:t>Exercise 3 – peer feedback</a:t>
            </a:r>
          </a:p>
        </p:txBody>
      </p:sp>
      <p:pic>
        <p:nvPicPr>
          <p:cNvPr id="8194" name="Picture 2" descr="Create a cartoon drawing of a person answering questions after a presentation at a technical conference in the style of a Disney or Pixar movie.  This person should be from Saudi Arabia.">
            <a:extLst>
              <a:ext uri="{FF2B5EF4-FFF2-40B4-BE49-F238E27FC236}">
                <a16:creationId xmlns:a16="http://schemas.microsoft.com/office/drawing/2014/main" id="{494522B4-4C41-F8C3-34BB-810138E3C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46" y="2375065"/>
            <a:ext cx="4150426" cy="415042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5C4C532D-CCB1-7066-12D7-B41FD7EC4D93}"/>
              </a:ext>
            </a:extLst>
          </p:cNvPr>
          <p:cNvSpPr txBox="1">
            <a:spLocks/>
          </p:cNvSpPr>
          <p:nvPr/>
        </p:nvSpPr>
        <p:spPr>
          <a:xfrm>
            <a:off x="4738254" y="2374687"/>
            <a:ext cx="6787431"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50000"/>
              </a:lnSpc>
            </a:pPr>
            <a:r>
              <a:rPr lang="en-US" dirty="0"/>
              <a:t>What was the key takeaway from the talk?</a:t>
            </a:r>
          </a:p>
          <a:p>
            <a:pPr>
              <a:lnSpc>
                <a:spcPct val="150000"/>
              </a:lnSpc>
            </a:pPr>
            <a:r>
              <a:rPr lang="en-US" dirty="0"/>
              <a:t>What in the story grabbed your attention?</a:t>
            </a:r>
          </a:p>
          <a:p>
            <a:pPr>
              <a:lnSpc>
                <a:spcPct val="150000"/>
              </a:lnSpc>
            </a:pPr>
            <a:r>
              <a:rPr lang="en-US" dirty="0"/>
              <a:t>What details, if any, would you like to see added or left out?</a:t>
            </a:r>
          </a:p>
          <a:p>
            <a:pPr>
              <a:lnSpc>
                <a:spcPct val="150000"/>
              </a:lnSpc>
            </a:pPr>
            <a:r>
              <a:rPr lang="en-US" dirty="0"/>
              <a:t>Would anyone like to share their story?</a:t>
            </a:r>
          </a:p>
        </p:txBody>
      </p:sp>
    </p:spTree>
    <p:extLst>
      <p:ext uri="{BB962C8B-B14F-4D97-AF65-F5344CB8AC3E}">
        <p14:creationId xmlns:p14="http://schemas.microsoft.com/office/powerpoint/2010/main" val="231474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8FA53-FA21-5526-D78B-A72588D4A53C}"/>
              </a:ext>
            </a:extLst>
          </p:cNvPr>
          <p:cNvSpPr>
            <a:spLocks noGrp="1"/>
          </p:cNvSpPr>
          <p:nvPr>
            <p:ph type="title"/>
          </p:nvPr>
        </p:nvSpPr>
        <p:spPr/>
        <p:txBody>
          <a:bodyPr/>
          <a:lstStyle/>
          <a:p>
            <a:r>
              <a:rPr lang="en-US" dirty="0"/>
              <a:t>New Voices… What is it?</a:t>
            </a:r>
          </a:p>
        </p:txBody>
      </p:sp>
      <p:sp>
        <p:nvSpPr>
          <p:cNvPr id="3" name="Content Placeholder 2">
            <a:extLst>
              <a:ext uri="{FF2B5EF4-FFF2-40B4-BE49-F238E27FC236}">
                <a16:creationId xmlns:a16="http://schemas.microsoft.com/office/drawing/2014/main" id="{485AA090-E984-42E7-5F10-E5E0FC3BFA7F}"/>
              </a:ext>
            </a:extLst>
          </p:cNvPr>
          <p:cNvSpPr>
            <a:spLocks noGrp="1"/>
          </p:cNvSpPr>
          <p:nvPr>
            <p:ph idx="1"/>
          </p:nvPr>
        </p:nvSpPr>
        <p:spPr/>
        <p:txBody>
          <a:bodyPr>
            <a:normAutofit lnSpcReduction="10000"/>
          </a:bodyPr>
          <a:lstStyle/>
          <a:p>
            <a:r>
              <a:rPr lang="en-US" dirty="0"/>
              <a:t>This is a very new program, offering public speaking training to members of the AWS Community Builders program</a:t>
            </a:r>
            <a:br>
              <a:rPr lang="en-US" dirty="0"/>
            </a:br>
            <a:br>
              <a:rPr lang="en-US" dirty="0"/>
            </a:br>
            <a:endParaRPr lang="en-US" dirty="0"/>
          </a:p>
          <a:p>
            <a:pPr marL="0" indent="0">
              <a:buNone/>
            </a:pPr>
            <a:r>
              <a:rPr lang="en-US" b="0" i="0" dirty="0">
                <a:effectLst/>
              </a:rPr>
              <a:t>Community Opportunities</a:t>
            </a:r>
          </a:p>
          <a:p>
            <a:r>
              <a:rPr lang="en-US" b="0" i="0" dirty="0">
                <a:effectLst/>
              </a:rPr>
              <a:t>The AWS Community Builders program offers technical resources, education, and networking opportunities to AWS technical enthusiasts and emerging thought leaders who are passionate about sharing knowledge and connecting with the technical community.</a:t>
            </a:r>
          </a:p>
          <a:p>
            <a:pPr lvl="1"/>
            <a:r>
              <a:rPr lang="en-US" dirty="0"/>
              <a:t>Next Cohort in January 2025</a:t>
            </a:r>
          </a:p>
          <a:p>
            <a:pPr lvl="1"/>
            <a:r>
              <a:rPr lang="en-US" dirty="0"/>
              <a:t>Get on the waitlist now if you’re interested</a:t>
            </a:r>
          </a:p>
          <a:p>
            <a:r>
              <a:rPr lang="en-US" dirty="0"/>
              <a:t>AWS User Groups</a:t>
            </a:r>
          </a:p>
        </p:txBody>
      </p:sp>
    </p:spTree>
    <p:extLst>
      <p:ext uri="{BB962C8B-B14F-4D97-AF65-F5344CB8AC3E}">
        <p14:creationId xmlns:p14="http://schemas.microsoft.com/office/powerpoint/2010/main" val="994705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A13F-7044-36B1-3EC4-4902D23E2918}"/>
              </a:ext>
            </a:extLst>
          </p:cNvPr>
          <p:cNvSpPr>
            <a:spLocks noGrp="1"/>
          </p:cNvSpPr>
          <p:nvPr>
            <p:ph type="title"/>
          </p:nvPr>
        </p:nvSpPr>
        <p:spPr/>
        <p:txBody>
          <a:bodyPr/>
          <a:lstStyle/>
          <a:p>
            <a:r>
              <a:rPr lang="en-US" dirty="0"/>
              <a:t>Module 4</a:t>
            </a:r>
          </a:p>
        </p:txBody>
      </p:sp>
      <p:sp>
        <p:nvSpPr>
          <p:cNvPr id="3" name="Text Placeholder 2">
            <a:extLst>
              <a:ext uri="{FF2B5EF4-FFF2-40B4-BE49-F238E27FC236}">
                <a16:creationId xmlns:a16="http://schemas.microsoft.com/office/drawing/2014/main" id="{EDCB8F2E-B890-3E62-DFD4-D9ADE73190DD}"/>
              </a:ext>
            </a:extLst>
          </p:cNvPr>
          <p:cNvSpPr>
            <a:spLocks noGrp="1"/>
          </p:cNvSpPr>
          <p:nvPr>
            <p:ph type="body" idx="1"/>
          </p:nvPr>
        </p:nvSpPr>
        <p:spPr/>
        <p:txBody>
          <a:bodyPr/>
          <a:lstStyle/>
          <a:p>
            <a:r>
              <a:rPr lang="en-US" sz="2000" b="1" dirty="0"/>
              <a:t>Tie it all together</a:t>
            </a:r>
          </a:p>
        </p:txBody>
      </p:sp>
    </p:spTree>
    <p:extLst>
      <p:ext uri="{BB962C8B-B14F-4D97-AF65-F5344CB8AC3E}">
        <p14:creationId xmlns:p14="http://schemas.microsoft.com/office/powerpoint/2010/main" val="1876415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a:t>Put Your 3-Minute Talk Together</a:t>
            </a:r>
            <a:r>
              <a:rPr lang="en-US" dirty="0"/>
              <a:t>!</a:t>
            </a:r>
          </a:p>
        </p:txBody>
      </p:sp>
      <p:sp>
        <p:nvSpPr>
          <p:cNvPr id="4" name="Rounded Rectangle 26">
            <a:extLst>
              <a:ext uri="{FF2B5EF4-FFF2-40B4-BE49-F238E27FC236}">
                <a16:creationId xmlns:a16="http://schemas.microsoft.com/office/drawing/2014/main" id="{DCD62F37-C3F2-8137-9744-E55ECEEF477A}"/>
              </a:ext>
            </a:extLst>
          </p:cNvPr>
          <p:cNvSpPr/>
          <p:nvPr/>
        </p:nvSpPr>
        <p:spPr>
          <a:xfrm>
            <a:off x="741461" y="3114515"/>
            <a:ext cx="2101836" cy="19293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dirty="0"/>
              <a:t>Opening</a:t>
            </a:r>
          </a:p>
          <a:p>
            <a:pPr algn="ctr"/>
            <a:endParaRPr lang="en-US" sz="1400" dirty="0"/>
          </a:p>
        </p:txBody>
      </p:sp>
      <p:sp>
        <p:nvSpPr>
          <p:cNvPr id="5" name="Rounded Rectangle 26">
            <a:extLst>
              <a:ext uri="{FF2B5EF4-FFF2-40B4-BE49-F238E27FC236}">
                <a16:creationId xmlns:a16="http://schemas.microsoft.com/office/drawing/2014/main" id="{4A3E073F-300F-FF70-60FB-BC9989502DED}"/>
              </a:ext>
            </a:extLst>
          </p:cNvPr>
          <p:cNvSpPr/>
          <p:nvPr/>
        </p:nvSpPr>
        <p:spPr>
          <a:xfrm>
            <a:off x="3949882" y="2532989"/>
            <a:ext cx="3445361" cy="31225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t>The Body of the Talk</a:t>
            </a:r>
            <a:endParaRPr lang="en-US" sz="3600"/>
          </a:p>
          <a:p>
            <a:pPr algn="ctr"/>
            <a:endParaRPr lang="en-US" sz="1400"/>
          </a:p>
        </p:txBody>
      </p:sp>
      <p:sp>
        <p:nvSpPr>
          <p:cNvPr id="7" name="Rounded Rectangle 26">
            <a:extLst>
              <a:ext uri="{FF2B5EF4-FFF2-40B4-BE49-F238E27FC236}">
                <a16:creationId xmlns:a16="http://schemas.microsoft.com/office/drawing/2014/main" id="{309DA70A-4698-BDD9-8485-529F818D0743}"/>
              </a:ext>
            </a:extLst>
          </p:cNvPr>
          <p:cNvSpPr/>
          <p:nvPr/>
        </p:nvSpPr>
        <p:spPr>
          <a:xfrm>
            <a:off x="8501827" y="3114515"/>
            <a:ext cx="2101836" cy="19293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dirty="0"/>
              <a:t>Closing</a:t>
            </a:r>
            <a:endParaRPr lang="en-US" sz="2800" dirty="0"/>
          </a:p>
          <a:p>
            <a:pPr algn="ctr"/>
            <a:endParaRPr lang="en-US" sz="1400" dirty="0"/>
          </a:p>
        </p:txBody>
      </p:sp>
      <p:cxnSp>
        <p:nvCxnSpPr>
          <p:cNvPr id="3" name="Straight Connector 2">
            <a:extLst>
              <a:ext uri="{FF2B5EF4-FFF2-40B4-BE49-F238E27FC236}">
                <a16:creationId xmlns:a16="http://schemas.microsoft.com/office/drawing/2014/main" id="{CA8000DB-A03A-9CC8-19A9-6CE8F5931AB9}"/>
              </a:ext>
            </a:extLst>
          </p:cNvPr>
          <p:cNvCxnSpPr/>
          <p:nvPr/>
        </p:nvCxnSpPr>
        <p:spPr>
          <a:xfrm>
            <a:off x="599888" y="6271743"/>
            <a:ext cx="2384981" cy="0"/>
          </a:xfrm>
          <a:prstGeom prst="line">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3BC7CB0-0544-2DD4-7C3D-DB80A52EC060}"/>
              </a:ext>
            </a:extLst>
          </p:cNvPr>
          <p:cNvCxnSpPr/>
          <p:nvPr/>
        </p:nvCxnSpPr>
        <p:spPr>
          <a:xfrm>
            <a:off x="8300915" y="6271743"/>
            <a:ext cx="2384981" cy="0"/>
          </a:xfrm>
          <a:prstGeom prst="line">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35A2D1-F739-3880-FC5A-BCE22C9871BE}"/>
              </a:ext>
            </a:extLst>
          </p:cNvPr>
          <p:cNvCxnSpPr>
            <a:cxnSpLocks/>
          </p:cNvCxnSpPr>
          <p:nvPr/>
        </p:nvCxnSpPr>
        <p:spPr>
          <a:xfrm>
            <a:off x="3711019" y="6271743"/>
            <a:ext cx="3821895" cy="0"/>
          </a:xfrm>
          <a:prstGeom prst="line">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2F53A90-CBDC-8714-17B3-0AD61AC47A03}"/>
              </a:ext>
            </a:extLst>
          </p:cNvPr>
          <p:cNvSpPr txBox="1"/>
          <p:nvPr/>
        </p:nvSpPr>
        <p:spPr>
          <a:xfrm>
            <a:off x="1482036" y="5932715"/>
            <a:ext cx="620683" cy="369332"/>
          </a:xfrm>
          <a:prstGeom prst="rect">
            <a:avLst/>
          </a:prstGeom>
          <a:noFill/>
        </p:spPr>
        <p:txBody>
          <a:bodyPr wrap="none" rtlCol="0">
            <a:spAutoFit/>
          </a:bodyPr>
          <a:lstStyle/>
          <a:p>
            <a:r>
              <a:rPr lang="en-US" dirty="0"/>
              <a:t>10%</a:t>
            </a:r>
          </a:p>
        </p:txBody>
      </p:sp>
      <p:sp>
        <p:nvSpPr>
          <p:cNvPr id="10" name="TextBox 9">
            <a:extLst>
              <a:ext uri="{FF2B5EF4-FFF2-40B4-BE49-F238E27FC236}">
                <a16:creationId xmlns:a16="http://schemas.microsoft.com/office/drawing/2014/main" id="{89F30640-40CA-7CE2-65C0-0FCB9CA7CEF8}"/>
              </a:ext>
            </a:extLst>
          </p:cNvPr>
          <p:cNvSpPr txBox="1"/>
          <p:nvPr/>
        </p:nvSpPr>
        <p:spPr>
          <a:xfrm>
            <a:off x="5362220" y="5932715"/>
            <a:ext cx="620683" cy="369332"/>
          </a:xfrm>
          <a:prstGeom prst="rect">
            <a:avLst/>
          </a:prstGeom>
          <a:noFill/>
        </p:spPr>
        <p:txBody>
          <a:bodyPr wrap="none" rtlCol="0">
            <a:spAutoFit/>
          </a:bodyPr>
          <a:lstStyle/>
          <a:p>
            <a:r>
              <a:rPr lang="en-US" dirty="0"/>
              <a:t>80%</a:t>
            </a:r>
          </a:p>
        </p:txBody>
      </p:sp>
      <p:sp>
        <p:nvSpPr>
          <p:cNvPr id="11" name="TextBox 10">
            <a:extLst>
              <a:ext uri="{FF2B5EF4-FFF2-40B4-BE49-F238E27FC236}">
                <a16:creationId xmlns:a16="http://schemas.microsoft.com/office/drawing/2014/main" id="{4D8D983E-F4A0-1D19-4E13-A7CA63D81D83}"/>
              </a:ext>
            </a:extLst>
          </p:cNvPr>
          <p:cNvSpPr txBox="1"/>
          <p:nvPr/>
        </p:nvSpPr>
        <p:spPr>
          <a:xfrm>
            <a:off x="9242404" y="5902411"/>
            <a:ext cx="620683"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3132423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a:t>Exercise – Practice Opening</a:t>
            </a:r>
          </a:p>
        </p:txBody>
      </p:sp>
      <p:sp>
        <p:nvSpPr>
          <p:cNvPr id="4" name="Rounded Rectangle 26">
            <a:extLst>
              <a:ext uri="{FF2B5EF4-FFF2-40B4-BE49-F238E27FC236}">
                <a16:creationId xmlns:a16="http://schemas.microsoft.com/office/drawing/2014/main" id="{DCD62F37-C3F2-8137-9744-E55ECEEF477A}"/>
              </a:ext>
            </a:extLst>
          </p:cNvPr>
          <p:cNvSpPr/>
          <p:nvPr/>
        </p:nvSpPr>
        <p:spPr>
          <a:xfrm>
            <a:off x="741461" y="3430203"/>
            <a:ext cx="2101836" cy="19293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t>Opening</a:t>
            </a:r>
          </a:p>
          <a:p>
            <a:pPr algn="ctr"/>
            <a:endParaRPr lang="en-US" sz="1400"/>
          </a:p>
        </p:txBody>
      </p:sp>
      <p:sp>
        <p:nvSpPr>
          <p:cNvPr id="10" name="Content Placeholder 2">
            <a:extLst>
              <a:ext uri="{FF2B5EF4-FFF2-40B4-BE49-F238E27FC236}">
                <a16:creationId xmlns:a16="http://schemas.microsoft.com/office/drawing/2014/main" id="{1D6CFEA9-6D43-612D-A948-CE41FAB40B54}"/>
              </a:ext>
            </a:extLst>
          </p:cNvPr>
          <p:cNvSpPr txBox="1">
            <a:spLocks/>
          </p:cNvSpPr>
          <p:nvPr/>
        </p:nvSpPr>
        <p:spPr>
          <a:xfrm>
            <a:off x="4476312" y="2845659"/>
            <a:ext cx="6411382" cy="350568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50000"/>
              </a:lnSpc>
            </a:pPr>
            <a:r>
              <a:rPr lang="en-US" dirty="0"/>
              <a:t>Use your Architecture &amp; Personal Story</a:t>
            </a:r>
          </a:p>
          <a:p>
            <a:pPr>
              <a:lnSpc>
                <a:spcPct val="150000"/>
              </a:lnSpc>
            </a:pPr>
            <a:r>
              <a:rPr lang="en-US" dirty="0"/>
              <a:t>Introduce the problem and yourself</a:t>
            </a:r>
          </a:p>
          <a:p>
            <a:pPr>
              <a:lnSpc>
                <a:spcPct val="150000"/>
              </a:lnSpc>
            </a:pPr>
            <a:r>
              <a:rPr lang="en-US" dirty="0"/>
              <a:t>Do this in </a:t>
            </a:r>
            <a:r>
              <a:rPr lang="en-US" b="1" dirty="0"/>
              <a:t>30 seconds</a:t>
            </a:r>
          </a:p>
          <a:p>
            <a:pPr>
              <a:lnSpc>
                <a:spcPct val="150000"/>
              </a:lnSpc>
            </a:pPr>
            <a:r>
              <a:rPr lang="en-US" dirty="0"/>
              <a:t>If you are the listener, give your partner feedback (30 seconds)</a:t>
            </a:r>
          </a:p>
          <a:p>
            <a:endParaRPr lang="en-US" dirty="0"/>
          </a:p>
        </p:txBody>
      </p:sp>
    </p:spTree>
    <p:extLst>
      <p:ext uri="{BB962C8B-B14F-4D97-AF65-F5344CB8AC3E}">
        <p14:creationId xmlns:p14="http://schemas.microsoft.com/office/powerpoint/2010/main" val="260518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Exercise – The Body of Your Talk</a:t>
            </a:r>
          </a:p>
        </p:txBody>
      </p:sp>
      <p:sp>
        <p:nvSpPr>
          <p:cNvPr id="5" name="Rounded Rectangle 26">
            <a:extLst>
              <a:ext uri="{FF2B5EF4-FFF2-40B4-BE49-F238E27FC236}">
                <a16:creationId xmlns:a16="http://schemas.microsoft.com/office/drawing/2014/main" id="{4A3E073F-300F-FF70-60FB-BC9989502DED}"/>
              </a:ext>
            </a:extLst>
          </p:cNvPr>
          <p:cNvSpPr/>
          <p:nvPr/>
        </p:nvSpPr>
        <p:spPr>
          <a:xfrm>
            <a:off x="811645" y="2648151"/>
            <a:ext cx="3445361" cy="31225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t>The Body of the Talk</a:t>
            </a:r>
            <a:endParaRPr lang="en-US" sz="3600"/>
          </a:p>
          <a:p>
            <a:pPr algn="ctr"/>
            <a:endParaRPr lang="en-US" sz="1400"/>
          </a:p>
        </p:txBody>
      </p:sp>
      <p:sp>
        <p:nvSpPr>
          <p:cNvPr id="10" name="Content Placeholder 2">
            <a:extLst>
              <a:ext uri="{FF2B5EF4-FFF2-40B4-BE49-F238E27FC236}">
                <a16:creationId xmlns:a16="http://schemas.microsoft.com/office/drawing/2014/main" id="{AA615A41-C4C7-4720-414D-45CCB4967781}"/>
              </a:ext>
            </a:extLst>
          </p:cNvPr>
          <p:cNvSpPr txBox="1">
            <a:spLocks/>
          </p:cNvSpPr>
          <p:nvPr/>
        </p:nvSpPr>
        <p:spPr>
          <a:xfrm>
            <a:off x="4556522" y="2554896"/>
            <a:ext cx="6411382" cy="350568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50000"/>
              </a:lnSpc>
            </a:pPr>
            <a:r>
              <a:rPr lang="en-US"/>
              <a:t>Use your Architecture &amp; Personal Story</a:t>
            </a:r>
          </a:p>
          <a:p>
            <a:pPr>
              <a:lnSpc>
                <a:spcPct val="150000"/>
              </a:lnSpc>
            </a:pPr>
            <a:r>
              <a:rPr lang="en-US"/>
              <a:t>Teach your 3 key points, continuing your story where you can</a:t>
            </a:r>
          </a:p>
          <a:p>
            <a:pPr>
              <a:lnSpc>
                <a:spcPct val="150000"/>
              </a:lnSpc>
            </a:pPr>
            <a:r>
              <a:rPr lang="en-US"/>
              <a:t>Do this in </a:t>
            </a:r>
            <a:r>
              <a:rPr lang="en-US" b="1"/>
              <a:t>2 minutes</a:t>
            </a:r>
          </a:p>
          <a:p>
            <a:pPr>
              <a:lnSpc>
                <a:spcPct val="150000"/>
              </a:lnSpc>
            </a:pPr>
            <a:r>
              <a:rPr lang="en-US"/>
              <a:t>If you are the listener, give your partner feedback (30 seconds)</a:t>
            </a:r>
            <a:endParaRPr lang="en-US" b="1"/>
          </a:p>
          <a:p>
            <a:endParaRPr lang="en-US"/>
          </a:p>
        </p:txBody>
      </p:sp>
    </p:spTree>
    <p:extLst>
      <p:ext uri="{BB962C8B-B14F-4D97-AF65-F5344CB8AC3E}">
        <p14:creationId xmlns:p14="http://schemas.microsoft.com/office/powerpoint/2010/main" val="1419598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Exercise – Practice Your Closing</a:t>
            </a:r>
          </a:p>
        </p:txBody>
      </p:sp>
      <p:sp>
        <p:nvSpPr>
          <p:cNvPr id="7" name="Rounded Rectangle 26">
            <a:extLst>
              <a:ext uri="{FF2B5EF4-FFF2-40B4-BE49-F238E27FC236}">
                <a16:creationId xmlns:a16="http://schemas.microsoft.com/office/drawing/2014/main" id="{309DA70A-4698-BDD9-8485-529F818D0743}"/>
              </a:ext>
            </a:extLst>
          </p:cNvPr>
          <p:cNvSpPr/>
          <p:nvPr/>
        </p:nvSpPr>
        <p:spPr>
          <a:xfrm>
            <a:off x="871802" y="3259755"/>
            <a:ext cx="2101836" cy="19293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t>Closing</a:t>
            </a:r>
            <a:endParaRPr lang="en-US" sz="2800"/>
          </a:p>
          <a:p>
            <a:pPr algn="ctr"/>
            <a:endParaRPr lang="en-US" sz="1400"/>
          </a:p>
        </p:txBody>
      </p:sp>
      <p:sp>
        <p:nvSpPr>
          <p:cNvPr id="10" name="Content Placeholder 2">
            <a:extLst>
              <a:ext uri="{FF2B5EF4-FFF2-40B4-BE49-F238E27FC236}">
                <a16:creationId xmlns:a16="http://schemas.microsoft.com/office/drawing/2014/main" id="{FA5294EF-0A9F-253D-4CB2-C967129D07E8}"/>
              </a:ext>
            </a:extLst>
          </p:cNvPr>
          <p:cNvSpPr txBox="1">
            <a:spLocks/>
          </p:cNvSpPr>
          <p:nvPr/>
        </p:nvSpPr>
        <p:spPr>
          <a:xfrm>
            <a:off x="3944917" y="2675212"/>
            <a:ext cx="6411382" cy="350568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50000"/>
              </a:lnSpc>
            </a:pPr>
            <a:r>
              <a:rPr lang="en-US"/>
              <a:t>Use your Architecture &amp; Personal Story</a:t>
            </a:r>
          </a:p>
          <a:p>
            <a:pPr>
              <a:lnSpc>
                <a:spcPct val="150000"/>
              </a:lnSpc>
            </a:pPr>
            <a:r>
              <a:rPr lang="en-US"/>
              <a:t>Tell us how the problem was solved, and what the most important thing to remember is</a:t>
            </a:r>
          </a:p>
          <a:p>
            <a:pPr>
              <a:lnSpc>
                <a:spcPct val="150000"/>
              </a:lnSpc>
            </a:pPr>
            <a:r>
              <a:rPr lang="en-US"/>
              <a:t>Do this in </a:t>
            </a:r>
            <a:r>
              <a:rPr lang="en-US" b="1"/>
              <a:t>30 seconds</a:t>
            </a:r>
          </a:p>
          <a:p>
            <a:pPr>
              <a:lnSpc>
                <a:spcPct val="150000"/>
              </a:lnSpc>
            </a:pPr>
            <a:r>
              <a:rPr lang="en-US"/>
              <a:t>If you are the listener, give your partner feedback (30 seconds)</a:t>
            </a:r>
            <a:endParaRPr lang="en-US" b="1"/>
          </a:p>
          <a:p>
            <a:endParaRPr lang="en-US"/>
          </a:p>
        </p:txBody>
      </p:sp>
    </p:spTree>
    <p:extLst>
      <p:ext uri="{BB962C8B-B14F-4D97-AF65-F5344CB8AC3E}">
        <p14:creationId xmlns:p14="http://schemas.microsoft.com/office/powerpoint/2010/main" val="1815676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a:t>Brave Volunteer</a:t>
            </a:r>
          </a:p>
        </p:txBody>
      </p:sp>
      <p:sp>
        <p:nvSpPr>
          <p:cNvPr id="4" name="Rounded Rectangle 26">
            <a:extLst>
              <a:ext uri="{FF2B5EF4-FFF2-40B4-BE49-F238E27FC236}">
                <a16:creationId xmlns:a16="http://schemas.microsoft.com/office/drawing/2014/main" id="{DCD62F37-C3F2-8137-9744-E55ECEEF477A}"/>
              </a:ext>
            </a:extLst>
          </p:cNvPr>
          <p:cNvSpPr/>
          <p:nvPr/>
        </p:nvSpPr>
        <p:spPr>
          <a:xfrm>
            <a:off x="741461" y="2977713"/>
            <a:ext cx="2101836" cy="19293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t>Opening</a:t>
            </a:r>
          </a:p>
          <a:p>
            <a:pPr algn="ctr"/>
            <a:endParaRPr lang="en-US" sz="1400"/>
          </a:p>
        </p:txBody>
      </p:sp>
      <p:sp>
        <p:nvSpPr>
          <p:cNvPr id="5" name="Rounded Rectangle 26">
            <a:extLst>
              <a:ext uri="{FF2B5EF4-FFF2-40B4-BE49-F238E27FC236}">
                <a16:creationId xmlns:a16="http://schemas.microsoft.com/office/drawing/2014/main" id="{4A3E073F-300F-FF70-60FB-BC9989502DED}"/>
              </a:ext>
            </a:extLst>
          </p:cNvPr>
          <p:cNvSpPr/>
          <p:nvPr/>
        </p:nvSpPr>
        <p:spPr>
          <a:xfrm>
            <a:off x="3949882" y="2396187"/>
            <a:ext cx="3445361" cy="31225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t>The Body of the Talk</a:t>
            </a:r>
            <a:endParaRPr lang="en-US" sz="3600"/>
          </a:p>
          <a:p>
            <a:pPr algn="ctr"/>
            <a:endParaRPr lang="en-US" sz="1400"/>
          </a:p>
        </p:txBody>
      </p:sp>
      <p:sp>
        <p:nvSpPr>
          <p:cNvPr id="7" name="Rounded Rectangle 26">
            <a:extLst>
              <a:ext uri="{FF2B5EF4-FFF2-40B4-BE49-F238E27FC236}">
                <a16:creationId xmlns:a16="http://schemas.microsoft.com/office/drawing/2014/main" id="{309DA70A-4698-BDD9-8485-529F818D0743}"/>
              </a:ext>
            </a:extLst>
          </p:cNvPr>
          <p:cNvSpPr/>
          <p:nvPr/>
        </p:nvSpPr>
        <p:spPr>
          <a:xfrm>
            <a:off x="8501828" y="2992752"/>
            <a:ext cx="2101836" cy="19293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t>Closing</a:t>
            </a:r>
            <a:endParaRPr lang="en-US" sz="2800"/>
          </a:p>
          <a:p>
            <a:pPr algn="ctr"/>
            <a:endParaRPr lang="en-US" sz="1400"/>
          </a:p>
        </p:txBody>
      </p:sp>
      <p:cxnSp>
        <p:nvCxnSpPr>
          <p:cNvPr id="6" name="Straight Connector 5">
            <a:extLst>
              <a:ext uri="{FF2B5EF4-FFF2-40B4-BE49-F238E27FC236}">
                <a16:creationId xmlns:a16="http://schemas.microsoft.com/office/drawing/2014/main" id="{F339B958-C738-5D4F-5619-AA8FA82CD588}"/>
              </a:ext>
            </a:extLst>
          </p:cNvPr>
          <p:cNvCxnSpPr/>
          <p:nvPr/>
        </p:nvCxnSpPr>
        <p:spPr>
          <a:xfrm>
            <a:off x="599888" y="6249971"/>
            <a:ext cx="2384981" cy="0"/>
          </a:xfrm>
          <a:prstGeom prst="line">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B86AFCA-E2C5-C16B-EA77-18708DB6159A}"/>
              </a:ext>
            </a:extLst>
          </p:cNvPr>
          <p:cNvCxnSpPr/>
          <p:nvPr/>
        </p:nvCxnSpPr>
        <p:spPr>
          <a:xfrm>
            <a:off x="8300915" y="6249971"/>
            <a:ext cx="2384981" cy="0"/>
          </a:xfrm>
          <a:prstGeom prst="line">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AB99459-49EC-3F20-D2BB-24B17A439BA9}"/>
              </a:ext>
            </a:extLst>
          </p:cNvPr>
          <p:cNvCxnSpPr>
            <a:cxnSpLocks/>
          </p:cNvCxnSpPr>
          <p:nvPr/>
        </p:nvCxnSpPr>
        <p:spPr>
          <a:xfrm>
            <a:off x="3711019" y="6249971"/>
            <a:ext cx="3821895" cy="0"/>
          </a:xfrm>
          <a:prstGeom prst="line">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2E55689-C1F2-91E8-64A5-39980C67AA83}"/>
              </a:ext>
            </a:extLst>
          </p:cNvPr>
          <p:cNvSpPr txBox="1"/>
          <p:nvPr/>
        </p:nvSpPr>
        <p:spPr>
          <a:xfrm>
            <a:off x="1482036" y="5910943"/>
            <a:ext cx="620683" cy="369332"/>
          </a:xfrm>
          <a:prstGeom prst="rect">
            <a:avLst/>
          </a:prstGeom>
          <a:noFill/>
        </p:spPr>
        <p:txBody>
          <a:bodyPr wrap="none" rtlCol="0">
            <a:spAutoFit/>
          </a:bodyPr>
          <a:lstStyle/>
          <a:p>
            <a:r>
              <a:rPr lang="en-US" dirty="0"/>
              <a:t>10%</a:t>
            </a:r>
          </a:p>
        </p:txBody>
      </p:sp>
      <p:sp>
        <p:nvSpPr>
          <p:cNvPr id="12" name="TextBox 11">
            <a:extLst>
              <a:ext uri="{FF2B5EF4-FFF2-40B4-BE49-F238E27FC236}">
                <a16:creationId xmlns:a16="http://schemas.microsoft.com/office/drawing/2014/main" id="{5D8336AE-2CCC-5B17-459C-589E4BAD5DBA}"/>
              </a:ext>
            </a:extLst>
          </p:cNvPr>
          <p:cNvSpPr txBox="1"/>
          <p:nvPr/>
        </p:nvSpPr>
        <p:spPr>
          <a:xfrm>
            <a:off x="5362220" y="5910943"/>
            <a:ext cx="620683" cy="369332"/>
          </a:xfrm>
          <a:prstGeom prst="rect">
            <a:avLst/>
          </a:prstGeom>
          <a:noFill/>
        </p:spPr>
        <p:txBody>
          <a:bodyPr wrap="none" rtlCol="0">
            <a:spAutoFit/>
          </a:bodyPr>
          <a:lstStyle/>
          <a:p>
            <a:r>
              <a:rPr lang="en-US" dirty="0"/>
              <a:t>80%</a:t>
            </a:r>
          </a:p>
        </p:txBody>
      </p:sp>
      <p:sp>
        <p:nvSpPr>
          <p:cNvPr id="13" name="TextBox 12">
            <a:extLst>
              <a:ext uri="{FF2B5EF4-FFF2-40B4-BE49-F238E27FC236}">
                <a16:creationId xmlns:a16="http://schemas.microsoft.com/office/drawing/2014/main" id="{953E6ED9-DBBD-F736-1A23-E4AD046B4FFB}"/>
              </a:ext>
            </a:extLst>
          </p:cNvPr>
          <p:cNvSpPr txBox="1"/>
          <p:nvPr/>
        </p:nvSpPr>
        <p:spPr>
          <a:xfrm>
            <a:off x="9242404" y="5880639"/>
            <a:ext cx="620683"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579765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Next Steps</a:t>
            </a:r>
          </a:p>
        </p:txBody>
      </p:sp>
      <p:sp>
        <p:nvSpPr>
          <p:cNvPr id="4" name="Content Placeholder 2">
            <a:extLst>
              <a:ext uri="{FF2B5EF4-FFF2-40B4-BE49-F238E27FC236}">
                <a16:creationId xmlns:a16="http://schemas.microsoft.com/office/drawing/2014/main" id="{FB07A9B0-974C-05B9-D596-BC9F59AA4231}"/>
              </a:ext>
            </a:extLst>
          </p:cNvPr>
          <p:cNvSpPr>
            <a:spLocks noGrp="1"/>
          </p:cNvSpPr>
          <p:nvPr>
            <p:ph idx="1"/>
          </p:nvPr>
        </p:nvSpPr>
        <p:spPr/>
        <p:txBody>
          <a:bodyPr>
            <a:normAutofit/>
          </a:bodyPr>
          <a:lstStyle/>
          <a:p>
            <a:pPr>
              <a:lnSpc>
                <a:spcPct val="150000"/>
              </a:lnSpc>
            </a:pPr>
            <a:r>
              <a:rPr lang="en-US" dirty="0"/>
              <a:t>Finalize your talk</a:t>
            </a:r>
          </a:p>
          <a:p>
            <a:pPr>
              <a:lnSpc>
                <a:spcPct val="150000"/>
              </a:lnSpc>
            </a:pPr>
            <a:r>
              <a:rPr lang="en-US" dirty="0"/>
              <a:t>Practice, Practice, Practice</a:t>
            </a:r>
          </a:p>
          <a:p>
            <a:pPr>
              <a:lnSpc>
                <a:spcPct val="150000"/>
              </a:lnSpc>
            </a:pPr>
            <a:r>
              <a:rPr lang="en-US" dirty="0"/>
              <a:t>Talk to your user group about giving your talk</a:t>
            </a:r>
          </a:p>
          <a:p>
            <a:pPr>
              <a:lnSpc>
                <a:spcPct val="150000"/>
              </a:lnSpc>
            </a:pPr>
            <a:r>
              <a:rPr lang="en-US" dirty="0"/>
              <a:t>Mentor someone else!</a:t>
            </a:r>
          </a:p>
          <a:p>
            <a:pPr>
              <a:lnSpc>
                <a:spcPct val="150000"/>
              </a:lnSpc>
            </a:pPr>
            <a:r>
              <a:rPr lang="en-US" dirty="0"/>
              <a:t>Consider applying for Community Builders</a:t>
            </a:r>
          </a:p>
          <a:p>
            <a:endParaRPr lang="en-US" dirty="0"/>
          </a:p>
        </p:txBody>
      </p:sp>
      <p:pic>
        <p:nvPicPr>
          <p:cNvPr id="3" name="Picture 2" descr="A white text on a black background&#10;&#10;Description automatically generated">
            <a:extLst>
              <a:ext uri="{FF2B5EF4-FFF2-40B4-BE49-F238E27FC236}">
                <a16:creationId xmlns:a16="http://schemas.microsoft.com/office/drawing/2014/main" id="{972E962E-B9B1-B7AC-C677-53C98A26E86A}"/>
              </a:ext>
            </a:extLst>
          </p:cNvPr>
          <p:cNvPicPr>
            <a:picLocks noChangeAspect="1"/>
          </p:cNvPicPr>
          <p:nvPr/>
        </p:nvPicPr>
        <p:blipFill>
          <a:blip r:embed="rId3"/>
          <a:stretch>
            <a:fillRect/>
          </a:stretch>
        </p:blipFill>
        <p:spPr>
          <a:xfrm>
            <a:off x="7321838" y="2051885"/>
            <a:ext cx="4732422" cy="1211681"/>
          </a:xfrm>
          <a:prstGeom prst="rect">
            <a:avLst/>
          </a:prstGeom>
        </p:spPr>
      </p:pic>
    </p:spTree>
    <p:extLst>
      <p:ext uri="{BB962C8B-B14F-4D97-AF65-F5344CB8AC3E}">
        <p14:creationId xmlns:p14="http://schemas.microsoft.com/office/powerpoint/2010/main" val="1030219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E6A97-FF13-D27E-0483-A73BFCA5E5F2}"/>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BC7EB52-387C-41EF-1328-34F32D1C72CB}"/>
              </a:ext>
            </a:extLst>
          </p:cNvPr>
          <p:cNvSpPr>
            <a:spLocks noGrp="1"/>
          </p:cNvSpPr>
          <p:nvPr>
            <p:ph idx="1"/>
          </p:nvPr>
        </p:nvSpPr>
        <p:spPr/>
        <p:txBody>
          <a:bodyPr>
            <a:normAutofit fontScale="55000" lnSpcReduction="20000"/>
          </a:bodyPr>
          <a:lstStyle/>
          <a:p>
            <a:pPr marL="0" indent="0">
              <a:buNone/>
            </a:pPr>
            <a:r>
              <a:rPr lang="en-US" dirty="0"/>
              <a:t>Articles</a:t>
            </a:r>
            <a:endParaRPr lang="en-US" dirty="0">
              <a:hlinkClick r:id="rId3"/>
            </a:endParaRPr>
          </a:p>
          <a:p>
            <a:r>
              <a:rPr lang="en-US" dirty="0">
                <a:hlinkClick r:id="rId3"/>
              </a:rPr>
              <a:t>https://community.aws/content/2g1gTwrVVIVUl5Uc2T8TrWjhRTe/the-architecture-of-a-talk</a:t>
            </a:r>
          </a:p>
          <a:p>
            <a:r>
              <a:rPr lang="en-US" dirty="0">
                <a:hlinkClick r:id="rId3"/>
              </a:rPr>
              <a:t>https://medium.com/@Brian_G_Peters/6-rules-of-great-storytelling-as-told-by-pixar-fcc6ae225f50</a:t>
            </a:r>
            <a:endParaRPr lang="en-US" dirty="0"/>
          </a:p>
          <a:p>
            <a:r>
              <a:rPr lang="en-US" dirty="0">
                <a:hlinkClick r:id="rId4"/>
              </a:rPr>
              <a:t>https://</a:t>
            </a:r>
            <a:r>
              <a:rPr lang="en-US" dirty="0" err="1">
                <a:hlinkClick r:id="rId4"/>
              </a:rPr>
              <a:t>bguest.blogspot.com</a:t>
            </a:r>
            <a:r>
              <a:rPr lang="en-US" dirty="0">
                <a:hlinkClick r:id="rId4"/>
              </a:rPr>
              <a:t>/2012/03/storytelling-tips-from-</a:t>
            </a:r>
            <a:r>
              <a:rPr lang="en-US" dirty="0" err="1">
                <a:hlinkClick r:id="rId4"/>
              </a:rPr>
              <a:t>ira</a:t>
            </a:r>
            <a:r>
              <a:rPr lang="en-US" dirty="0">
                <a:hlinkClick r:id="rId4"/>
              </a:rPr>
              <a:t>-</a:t>
            </a:r>
            <a:r>
              <a:rPr lang="en-US" dirty="0" err="1">
                <a:hlinkClick r:id="rId4"/>
              </a:rPr>
              <a:t>glass.html</a:t>
            </a:r>
            <a:br>
              <a:rPr lang="en-US" dirty="0"/>
            </a:br>
            <a:endParaRPr lang="en-US" dirty="0"/>
          </a:p>
          <a:p>
            <a:pPr marL="0" indent="0">
              <a:buNone/>
            </a:pPr>
            <a:r>
              <a:rPr lang="en-US" dirty="0"/>
              <a:t>Books</a:t>
            </a:r>
          </a:p>
          <a:p>
            <a:r>
              <a:rPr lang="en-US" dirty="0">
                <a:hlinkClick r:id="rId5"/>
              </a:rPr>
              <a:t>Pixar Storytelling </a:t>
            </a:r>
            <a:r>
              <a:rPr lang="en-US" dirty="0"/>
              <a:t>(Dean </a:t>
            </a:r>
            <a:r>
              <a:rPr lang="en-US" dirty="0" err="1"/>
              <a:t>Movshovitz</a:t>
            </a:r>
            <a:r>
              <a:rPr lang="en-US" dirty="0"/>
              <a:t>)</a:t>
            </a:r>
          </a:p>
          <a:p>
            <a:r>
              <a:rPr lang="en-US" dirty="0">
                <a:hlinkClick r:id="rId6"/>
              </a:rPr>
              <a:t>How to tell a story </a:t>
            </a:r>
            <a:r>
              <a:rPr lang="en-US" dirty="0"/>
              <a:t>(from The Moth)</a:t>
            </a:r>
            <a:br>
              <a:rPr lang="en-US" dirty="0"/>
            </a:br>
            <a:endParaRPr lang="en-US" dirty="0"/>
          </a:p>
          <a:p>
            <a:pPr marL="0" indent="0">
              <a:buNone/>
            </a:pPr>
            <a:r>
              <a:rPr lang="en-US" dirty="0"/>
              <a:t>Podcasts</a:t>
            </a:r>
          </a:p>
          <a:p>
            <a:r>
              <a:rPr lang="en-US" dirty="0">
                <a:hlinkClick r:id="rId7"/>
              </a:rPr>
              <a:t>The Moth</a:t>
            </a:r>
            <a:endParaRPr lang="en-US" dirty="0"/>
          </a:p>
          <a:p>
            <a:r>
              <a:rPr lang="en-US" dirty="0">
                <a:hlinkClick r:id="rId8"/>
              </a:rPr>
              <a:t>99% Invisible</a:t>
            </a:r>
            <a:endParaRPr lang="en-US" dirty="0"/>
          </a:p>
          <a:p>
            <a:r>
              <a:rPr lang="en-US" dirty="0">
                <a:hlinkClick r:id="rId9"/>
              </a:rPr>
              <a:t>Mortified</a:t>
            </a:r>
            <a:endParaRPr lang="en-US" dirty="0"/>
          </a:p>
          <a:p>
            <a:endParaRPr lang="en-US" dirty="0"/>
          </a:p>
          <a:p>
            <a:pPr marL="0" indent="0">
              <a:buNone/>
            </a:pPr>
            <a:r>
              <a:rPr lang="en-US" dirty="0">
                <a:hlinkClick r:id="rId10"/>
              </a:rPr>
              <a:t>AWS Community Builders</a:t>
            </a:r>
            <a:br>
              <a:rPr lang="en-US" dirty="0"/>
            </a:br>
            <a:endParaRPr lang="en-US" dirty="0"/>
          </a:p>
          <a:p>
            <a:pPr marL="0" indent="0">
              <a:buNone/>
            </a:pPr>
            <a:r>
              <a:rPr lang="en-US" dirty="0">
                <a:hlinkClick r:id="rId11"/>
              </a:rPr>
              <a:t>My Talk from </a:t>
            </a:r>
            <a:r>
              <a:rPr lang="en-US" dirty="0" err="1">
                <a:hlinkClick r:id="rId11"/>
              </a:rPr>
              <a:t>re:Invent</a:t>
            </a:r>
            <a:r>
              <a:rPr lang="en-US" dirty="0">
                <a:hlinkClick r:id="rId11"/>
              </a:rPr>
              <a:t> 2023</a:t>
            </a:r>
            <a:endParaRPr lang="en-US" dirty="0"/>
          </a:p>
          <a:p>
            <a:endParaRPr lang="en-US" dirty="0"/>
          </a:p>
          <a:p>
            <a:endParaRPr lang="en-US" dirty="0"/>
          </a:p>
        </p:txBody>
      </p:sp>
    </p:spTree>
    <p:extLst>
      <p:ext uri="{BB962C8B-B14F-4D97-AF65-F5344CB8AC3E}">
        <p14:creationId xmlns:p14="http://schemas.microsoft.com/office/powerpoint/2010/main" val="2929535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6079C4-392F-D0D7-40E0-E62E7036DBCB}"/>
              </a:ext>
            </a:extLst>
          </p:cNvPr>
          <p:cNvSpPr txBox="1">
            <a:spLocks/>
          </p:cNvSpPr>
          <p:nvPr/>
        </p:nvSpPr>
        <p:spPr>
          <a:xfrm>
            <a:off x="251791" y="1744133"/>
            <a:ext cx="11688418" cy="124460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600" dirty="0"/>
              <a:t>Dave </a:t>
            </a:r>
            <a:r>
              <a:rPr lang="en-US" sz="4600" dirty="0" err="1"/>
              <a:t>Stauffacher</a:t>
            </a:r>
            <a:r>
              <a:rPr lang="en-US" sz="4600" dirty="0"/>
              <a:t> 					Mark Pergola</a:t>
            </a:r>
            <a:br>
              <a:rPr lang="en-US" sz="3400" dirty="0"/>
            </a:br>
            <a:br>
              <a:rPr lang="en-US" sz="3400" dirty="0"/>
            </a:br>
            <a:br>
              <a:rPr lang="en-US" sz="3400" dirty="0"/>
            </a:br>
            <a:endParaRPr lang="en-US" sz="3400" dirty="0"/>
          </a:p>
        </p:txBody>
      </p:sp>
      <p:pic>
        <p:nvPicPr>
          <p:cNvPr id="10" name="Picture 9">
            <a:extLst>
              <a:ext uri="{FF2B5EF4-FFF2-40B4-BE49-F238E27FC236}">
                <a16:creationId xmlns:a16="http://schemas.microsoft.com/office/drawing/2014/main" id="{510C8F74-68C4-7BCE-F24E-7E7A2F928C89}"/>
              </a:ext>
            </a:extLst>
          </p:cNvPr>
          <p:cNvPicPr>
            <a:picLocks noChangeAspect="1"/>
          </p:cNvPicPr>
          <p:nvPr/>
        </p:nvPicPr>
        <p:blipFill>
          <a:blip r:embed="rId3"/>
          <a:stretch>
            <a:fillRect/>
          </a:stretch>
        </p:blipFill>
        <p:spPr>
          <a:xfrm>
            <a:off x="8737598" y="1871134"/>
            <a:ext cx="1744133" cy="1744133"/>
          </a:xfrm>
          <a:prstGeom prst="rect">
            <a:avLst/>
          </a:prstGeom>
        </p:spPr>
      </p:pic>
      <p:pic>
        <p:nvPicPr>
          <p:cNvPr id="12" name="Picture 11">
            <a:extLst>
              <a:ext uri="{FF2B5EF4-FFF2-40B4-BE49-F238E27FC236}">
                <a16:creationId xmlns:a16="http://schemas.microsoft.com/office/drawing/2014/main" id="{BC03DC60-9EDB-3125-480D-D1D51DA66D53}"/>
              </a:ext>
            </a:extLst>
          </p:cNvPr>
          <p:cNvPicPr>
            <a:picLocks noChangeAspect="1"/>
          </p:cNvPicPr>
          <p:nvPr/>
        </p:nvPicPr>
        <p:blipFill>
          <a:blip r:embed="rId4"/>
          <a:stretch>
            <a:fillRect/>
          </a:stretch>
        </p:blipFill>
        <p:spPr>
          <a:xfrm>
            <a:off x="1710269" y="1824566"/>
            <a:ext cx="1744133" cy="1744133"/>
          </a:xfrm>
          <a:prstGeom prst="rect">
            <a:avLst/>
          </a:prstGeom>
        </p:spPr>
      </p:pic>
      <p:sp>
        <p:nvSpPr>
          <p:cNvPr id="2" name="TextBox 1">
            <a:extLst>
              <a:ext uri="{FF2B5EF4-FFF2-40B4-BE49-F238E27FC236}">
                <a16:creationId xmlns:a16="http://schemas.microsoft.com/office/drawing/2014/main" id="{CDD00D52-D493-4BDF-7D39-87E43FBFD4A0}"/>
              </a:ext>
            </a:extLst>
          </p:cNvPr>
          <p:cNvSpPr txBox="1"/>
          <p:nvPr/>
        </p:nvSpPr>
        <p:spPr>
          <a:xfrm>
            <a:off x="1526597" y="4044100"/>
            <a:ext cx="2111475" cy="369332"/>
          </a:xfrm>
          <a:prstGeom prst="rect">
            <a:avLst/>
          </a:prstGeom>
          <a:noFill/>
        </p:spPr>
        <p:txBody>
          <a:bodyPr wrap="none" rtlCol="0">
            <a:spAutoFit/>
          </a:bodyPr>
          <a:lstStyle/>
          <a:p>
            <a:r>
              <a:rPr lang="en-US" dirty="0"/>
              <a:t>Normal QR Code</a:t>
            </a:r>
          </a:p>
        </p:txBody>
      </p:sp>
      <p:sp>
        <p:nvSpPr>
          <p:cNvPr id="3" name="TextBox 2">
            <a:extLst>
              <a:ext uri="{FF2B5EF4-FFF2-40B4-BE49-F238E27FC236}">
                <a16:creationId xmlns:a16="http://schemas.microsoft.com/office/drawing/2014/main" id="{1337AEE2-4EC9-969B-C2EC-D0547BDE30AD}"/>
              </a:ext>
            </a:extLst>
          </p:cNvPr>
          <p:cNvSpPr txBox="1"/>
          <p:nvPr/>
        </p:nvSpPr>
        <p:spPr>
          <a:xfrm>
            <a:off x="8553926" y="4044100"/>
            <a:ext cx="2214068" cy="369332"/>
          </a:xfrm>
          <a:prstGeom prst="rect">
            <a:avLst/>
          </a:prstGeom>
          <a:noFill/>
        </p:spPr>
        <p:txBody>
          <a:bodyPr wrap="none" rtlCol="0">
            <a:spAutoFit/>
          </a:bodyPr>
          <a:lstStyle/>
          <a:p>
            <a:r>
              <a:rPr lang="en-US" dirty="0"/>
              <a:t>LinkedIn QR Code</a:t>
            </a:r>
          </a:p>
        </p:txBody>
      </p:sp>
    </p:spTree>
    <p:extLst>
      <p:ext uri="{BB962C8B-B14F-4D97-AF65-F5344CB8AC3E}">
        <p14:creationId xmlns:p14="http://schemas.microsoft.com/office/powerpoint/2010/main" val="1216749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6079C4-392F-D0D7-40E0-E62E7036DBCB}"/>
              </a:ext>
            </a:extLst>
          </p:cNvPr>
          <p:cNvSpPr txBox="1">
            <a:spLocks/>
          </p:cNvSpPr>
          <p:nvPr/>
        </p:nvSpPr>
        <p:spPr>
          <a:xfrm>
            <a:off x="251791" y="812800"/>
            <a:ext cx="11688418" cy="124460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600" dirty="0"/>
              <a:t>Please help us improve this training </a:t>
            </a:r>
          </a:p>
          <a:p>
            <a:pPr algn="ctr"/>
            <a:r>
              <a:rPr lang="en-US" sz="4600" dirty="0"/>
              <a:t>for User Groups!</a:t>
            </a:r>
            <a:endParaRPr lang="en-US" sz="3400" dirty="0"/>
          </a:p>
        </p:txBody>
      </p:sp>
      <p:pic>
        <p:nvPicPr>
          <p:cNvPr id="3" name="Picture 2">
            <a:extLst>
              <a:ext uri="{FF2B5EF4-FFF2-40B4-BE49-F238E27FC236}">
                <a16:creationId xmlns:a16="http://schemas.microsoft.com/office/drawing/2014/main" id="{9C2B33E5-07FD-10FD-327A-A860BB599196}"/>
              </a:ext>
            </a:extLst>
          </p:cNvPr>
          <p:cNvPicPr>
            <a:picLocks noChangeAspect="1"/>
          </p:cNvPicPr>
          <p:nvPr/>
        </p:nvPicPr>
        <p:blipFill>
          <a:blip r:embed="rId3"/>
          <a:stretch>
            <a:fillRect/>
          </a:stretch>
        </p:blipFill>
        <p:spPr>
          <a:xfrm>
            <a:off x="4826000" y="2159000"/>
            <a:ext cx="2540000" cy="2540000"/>
          </a:xfrm>
          <a:prstGeom prst="rect">
            <a:avLst/>
          </a:prstGeom>
        </p:spPr>
      </p:pic>
    </p:spTree>
    <p:extLst>
      <p:ext uri="{BB962C8B-B14F-4D97-AF65-F5344CB8AC3E}">
        <p14:creationId xmlns:p14="http://schemas.microsoft.com/office/powerpoint/2010/main" val="3493397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1476-8793-6062-742D-AA8260943C78}"/>
              </a:ext>
            </a:extLst>
          </p:cNvPr>
          <p:cNvSpPr>
            <a:spLocks noGrp="1"/>
          </p:cNvSpPr>
          <p:nvPr>
            <p:ph type="title"/>
          </p:nvPr>
        </p:nvSpPr>
        <p:spPr/>
        <p:txBody>
          <a:bodyPr/>
          <a:lstStyle/>
          <a:p>
            <a:r>
              <a:rPr lang="en-US" dirty="0"/>
              <a:t>Why offer training?</a:t>
            </a:r>
          </a:p>
        </p:txBody>
      </p:sp>
      <p:sp>
        <p:nvSpPr>
          <p:cNvPr id="3" name="Content Placeholder 2">
            <a:extLst>
              <a:ext uri="{FF2B5EF4-FFF2-40B4-BE49-F238E27FC236}">
                <a16:creationId xmlns:a16="http://schemas.microsoft.com/office/drawing/2014/main" id="{6073D84A-2D5F-0B2F-B3F1-3F8B29D8FDCE}"/>
              </a:ext>
            </a:extLst>
          </p:cNvPr>
          <p:cNvSpPr>
            <a:spLocks noGrp="1"/>
          </p:cNvSpPr>
          <p:nvPr>
            <p:ph idx="1"/>
          </p:nvPr>
        </p:nvSpPr>
        <p:spPr/>
        <p:txBody>
          <a:bodyPr/>
          <a:lstStyle/>
          <a:p>
            <a:r>
              <a:rPr lang="en-US" dirty="0"/>
              <a:t>Help </a:t>
            </a:r>
            <a:r>
              <a:rPr lang="en-US"/>
              <a:t>share technical knowledge between communities</a:t>
            </a:r>
            <a:br>
              <a:rPr lang="en-US"/>
            </a:br>
            <a:endParaRPr lang="en-US" dirty="0"/>
          </a:p>
          <a:p>
            <a:r>
              <a:rPr lang="en-US" dirty="0"/>
              <a:t>Help grow careers &amp; reputations</a:t>
            </a:r>
            <a:br>
              <a:rPr lang="en-US" dirty="0"/>
            </a:br>
            <a:endParaRPr lang="en-US" dirty="0"/>
          </a:p>
          <a:p>
            <a:r>
              <a:rPr lang="en-US" dirty="0"/>
              <a:t>Help build stronger and more engaged </a:t>
            </a:r>
            <a:r>
              <a:rPr lang="en-US"/>
              <a:t>communities</a:t>
            </a:r>
            <a:br>
              <a:rPr lang="en-US" dirty="0"/>
            </a:br>
            <a:endParaRPr lang="en-US" dirty="0"/>
          </a:p>
          <a:p>
            <a:r>
              <a:rPr lang="en-US" dirty="0"/>
              <a:t>It is a good skill for everyone to have</a:t>
            </a:r>
          </a:p>
        </p:txBody>
      </p:sp>
    </p:spTree>
    <p:extLst>
      <p:ext uri="{BB962C8B-B14F-4D97-AF65-F5344CB8AC3E}">
        <p14:creationId xmlns:p14="http://schemas.microsoft.com/office/powerpoint/2010/main" val="2237327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982913-D0D7-BC71-7426-3C1FB8A22CF0}"/>
              </a:ext>
            </a:extLst>
          </p:cNvPr>
          <p:cNvPicPr>
            <a:picLocks noChangeAspect="1"/>
          </p:cNvPicPr>
          <p:nvPr/>
        </p:nvPicPr>
        <p:blipFill>
          <a:blip r:embed="rId3"/>
          <a:stretch>
            <a:fillRect/>
          </a:stretch>
        </p:blipFill>
        <p:spPr>
          <a:xfrm>
            <a:off x="-56303" y="0"/>
            <a:ext cx="6568440" cy="6858000"/>
          </a:xfrm>
          <a:prstGeom prst="rect">
            <a:avLst/>
          </a:prstGeom>
        </p:spPr>
      </p:pic>
    </p:spTree>
    <p:extLst>
      <p:ext uri="{BB962C8B-B14F-4D97-AF65-F5344CB8AC3E}">
        <p14:creationId xmlns:p14="http://schemas.microsoft.com/office/powerpoint/2010/main" val="207864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A13F-7044-36B1-3EC4-4902D23E2918}"/>
              </a:ext>
            </a:extLst>
          </p:cNvPr>
          <p:cNvSpPr>
            <a:spLocks noGrp="1"/>
          </p:cNvSpPr>
          <p:nvPr>
            <p:ph type="title"/>
          </p:nvPr>
        </p:nvSpPr>
        <p:spPr/>
        <p:txBody>
          <a:bodyPr/>
          <a:lstStyle/>
          <a:p>
            <a:r>
              <a:rPr lang="en-US" dirty="0"/>
              <a:t>Module 1</a:t>
            </a:r>
          </a:p>
        </p:txBody>
      </p:sp>
      <p:sp>
        <p:nvSpPr>
          <p:cNvPr id="3" name="Text Placeholder 2">
            <a:extLst>
              <a:ext uri="{FF2B5EF4-FFF2-40B4-BE49-F238E27FC236}">
                <a16:creationId xmlns:a16="http://schemas.microsoft.com/office/drawing/2014/main" id="{EDCB8F2E-B890-3E62-DFD4-D9ADE73190DD}"/>
              </a:ext>
            </a:extLst>
          </p:cNvPr>
          <p:cNvSpPr>
            <a:spLocks noGrp="1"/>
          </p:cNvSpPr>
          <p:nvPr>
            <p:ph type="body" idx="1"/>
          </p:nvPr>
        </p:nvSpPr>
        <p:spPr/>
        <p:txBody>
          <a:bodyPr/>
          <a:lstStyle/>
          <a:p>
            <a:r>
              <a:rPr lang="en-US" sz="2000" dirty="0"/>
              <a:t>Breaking the ice</a:t>
            </a:r>
            <a:endParaRPr lang="en-US" sz="2000" b="1" dirty="0"/>
          </a:p>
        </p:txBody>
      </p:sp>
    </p:spTree>
    <p:extLst>
      <p:ext uri="{BB962C8B-B14F-4D97-AF65-F5344CB8AC3E}">
        <p14:creationId xmlns:p14="http://schemas.microsoft.com/office/powerpoint/2010/main" val="402316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AB29-79DC-A8BB-5DCF-B48081C3A892}"/>
              </a:ext>
            </a:extLst>
          </p:cNvPr>
          <p:cNvSpPr>
            <a:spLocks noGrp="1"/>
          </p:cNvSpPr>
          <p:nvPr>
            <p:ph type="title"/>
          </p:nvPr>
        </p:nvSpPr>
        <p:spPr/>
        <p:txBody>
          <a:bodyPr/>
          <a:lstStyle/>
          <a:p>
            <a:r>
              <a:rPr lang="en-US" dirty="0"/>
              <a:t>The ugly side of public speaking</a:t>
            </a:r>
          </a:p>
        </p:txBody>
      </p:sp>
      <p:sp>
        <p:nvSpPr>
          <p:cNvPr id="3" name="Content Placeholder 2">
            <a:extLst>
              <a:ext uri="{FF2B5EF4-FFF2-40B4-BE49-F238E27FC236}">
                <a16:creationId xmlns:a16="http://schemas.microsoft.com/office/drawing/2014/main" id="{1FB8B43A-EE01-6437-AB20-9092243E26E5}"/>
              </a:ext>
            </a:extLst>
          </p:cNvPr>
          <p:cNvSpPr>
            <a:spLocks noGrp="1"/>
          </p:cNvSpPr>
          <p:nvPr>
            <p:ph idx="1"/>
          </p:nvPr>
        </p:nvSpPr>
        <p:spPr>
          <a:xfrm>
            <a:off x="818712" y="2222287"/>
            <a:ext cx="10554574" cy="4357189"/>
          </a:xfrm>
        </p:spPr>
        <p:txBody>
          <a:bodyPr/>
          <a:lstStyle/>
          <a:p>
            <a:r>
              <a:rPr lang="en-US" dirty="0"/>
              <a:t>Intimidating!</a:t>
            </a:r>
            <a:br>
              <a:rPr lang="en-US" dirty="0"/>
            </a:br>
            <a:endParaRPr lang="en-US" dirty="0"/>
          </a:p>
          <a:p>
            <a:r>
              <a:rPr lang="en-US" dirty="0"/>
              <a:t>Being in front of a crowd.</a:t>
            </a:r>
            <a:br>
              <a:rPr lang="en-US" dirty="0"/>
            </a:br>
            <a:endParaRPr lang="en-US" dirty="0"/>
          </a:p>
          <a:p>
            <a:r>
              <a:rPr lang="en-US" dirty="0"/>
              <a:t>Imposter Syndrome?  Feeling judged?  Am I qualified?</a:t>
            </a:r>
            <a:br>
              <a:rPr lang="en-US" dirty="0"/>
            </a:br>
            <a:endParaRPr lang="en-US" dirty="0"/>
          </a:p>
          <a:p>
            <a:r>
              <a:rPr lang="en-US" dirty="0"/>
              <a:t>What if I suck at explaining something?</a:t>
            </a:r>
            <a:endParaRPr lang="en-US"/>
          </a:p>
        </p:txBody>
      </p:sp>
    </p:spTree>
    <p:extLst>
      <p:ext uri="{BB962C8B-B14F-4D97-AF65-F5344CB8AC3E}">
        <p14:creationId xmlns:p14="http://schemas.microsoft.com/office/powerpoint/2010/main" val="6867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AB29-79DC-A8BB-5DCF-B48081C3A892}"/>
              </a:ext>
            </a:extLst>
          </p:cNvPr>
          <p:cNvSpPr>
            <a:spLocks noGrp="1"/>
          </p:cNvSpPr>
          <p:nvPr>
            <p:ph type="title"/>
          </p:nvPr>
        </p:nvSpPr>
        <p:spPr/>
        <p:txBody>
          <a:bodyPr/>
          <a:lstStyle/>
          <a:p>
            <a:r>
              <a:rPr lang="en-US" dirty="0"/>
              <a:t>Discussion Point</a:t>
            </a:r>
          </a:p>
        </p:txBody>
      </p:sp>
      <p:sp>
        <p:nvSpPr>
          <p:cNvPr id="3" name="Content Placeholder 2">
            <a:extLst>
              <a:ext uri="{FF2B5EF4-FFF2-40B4-BE49-F238E27FC236}">
                <a16:creationId xmlns:a16="http://schemas.microsoft.com/office/drawing/2014/main" id="{1FB8B43A-EE01-6437-AB20-9092243E26E5}"/>
              </a:ext>
            </a:extLst>
          </p:cNvPr>
          <p:cNvSpPr>
            <a:spLocks noGrp="1"/>
          </p:cNvSpPr>
          <p:nvPr>
            <p:ph idx="1"/>
          </p:nvPr>
        </p:nvSpPr>
        <p:spPr>
          <a:xfrm>
            <a:off x="818712" y="2222287"/>
            <a:ext cx="10554574" cy="4357189"/>
          </a:xfrm>
        </p:spPr>
        <p:txBody>
          <a:bodyPr/>
          <a:lstStyle/>
          <a:p>
            <a:endParaRPr lang="en-US" dirty="0"/>
          </a:p>
          <a:p>
            <a:pPr>
              <a:lnSpc>
                <a:spcPct val="150000"/>
              </a:lnSpc>
            </a:pPr>
            <a:r>
              <a:rPr lang="en-US" dirty="0"/>
              <a:t>What skill or trait would make public speaking easier for you?</a:t>
            </a:r>
            <a:endParaRPr lang="en-US" dirty="0">
              <a:solidFill>
                <a:srgbClr val="000000"/>
              </a:solidFill>
            </a:endParaRPr>
          </a:p>
          <a:p>
            <a:pPr>
              <a:lnSpc>
                <a:spcPct val="150000"/>
              </a:lnSpc>
            </a:pPr>
            <a:r>
              <a:rPr lang="en-US" dirty="0"/>
              <a:t>Think of a bad / boring / painful talk you’ve attended. What made it painful?</a:t>
            </a:r>
          </a:p>
          <a:p>
            <a:pPr>
              <a:lnSpc>
                <a:spcPct val="150000"/>
              </a:lnSpc>
            </a:pPr>
            <a:r>
              <a:rPr lang="en-US" dirty="0"/>
              <a:t>What holds your attention when sitting through a talk?</a:t>
            </a:r>
            <a:endParaRPr lang="en-US" dirty="0">
              <a:solidFill>
                <a:srgbClr val="000000"/>
              </a:solidFill>
            </a:endParaRPr>
          </a:p>
        </p:txBody>
      </p:sp>
    </p:spTree>
    <p:extLst>
      <p:ext uri="{BB962C8B-B14F-4D97-AF65-F5344CB8AC3E}">
        <p14:creationId xmlns:p14="http://schemas.microsoft.com/office/powerpoint/2010/main" val="170535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D2A6-493E-8609-3FCF-B4DB30E129FB}"/>
              </a:ext>
            </a:extLst>
          </p:cNvPr>
          <p:cNvSpPr>
            <a:spLocks noGrp="1"/>
          </p:cNvSpPr>
          <p:nvPr>
            <p:ph type="title"/>
          </p:nvPr>
        </p:nvSpPr>
        <p:spPr/>
        <p:txBody>
          <a:bodyPr/>
          <a:lstStyle/>
          <a:p>
            <a:r>
              <a:rPr lang="en-US" dirty="0"/>
              <a:t>Exercise – your first story</a:t>
            </a:r>
          </a:p>
        </p:txBody>
      </p:sp>
      <p:sp>
        <p:nvSpPr>
          <p:cNvPr id="3" name="Content Placeholder 2">
            <a:extLst>
              <a:ext uri="{FF2B5EF4-FFF2-40B4-BE49-F238E27FC236}">
                <a16:creationId xmlns:a16="http://schemas.microsoft.com/office/drawing/2014/main" id="{C83D3403-EE75-DA17-E8BD-1BE137264313}"/>
              </a:ext>
            </a:extLst>
          </p:cNvPr>
          <p:cNvSpPr>
            <a:spLocks noGrp="1"/>
          </p:cNvSpPr>
          <p:nvPr>
            <p:ph idx="1"/>
          </p:nvPr>
        </p:nvSpPr>
        <p:spPr>
          <a:xfrm>
            <a:off x="827424" y="2485210"/>
            <a:ext cx="10554574" cy="3636511"/>
          </a:xfrm>
        </p:spPr>
        <p:txBody>
          <a:bodyPr>
            <a:normAutofit/>
          </a:bodyPr>
          <a:lstStyle/>
          <a:p>
            <a:pPr marL="0" indent="0">
              <a:buNone/>
            </a:pPr>
            <a:r>
              <a:rPr lang="en-US" dirty="0"/>
              <a:t>Choose one of the following topics:</a:t>
            </a:r>
            <a:br>
              <a:rPr lang="en-US" dirty="0"/>
            </a:br>
            <a:endParaRPr lang="en-US" dirty="0"/>
          </a:p>
          <a:p>
            <a:pPr>
              <a:lnSpc>
                <a:spcPct val="150000"/>
              </a:lnSpc>
            </a:pPr>
            <a:r>
              <a:rPr lang="en-US" dirty="0"/>
              <a:t>A childhood Hero</a:t>
            </a:r>
          </a:p>
          <a:p>
            <a:pPr>
              <a:lnSpc>
                <a:spcPct val="150000"/>
              </a:lnSpc>
            </a:pPr>
            <a:r>
              <a:rPr lang="en-US" dirty="0"/>
              <a:t>A time you did something others said you couldn’t do</a:t>
            </a:r>
          </a:p>
          <a:p>
            <a:pPr>
              <a:lnSpc>
                <a:spcPct val="150000"/>
              </a:lnSpc>
            </a:pPr>
            <a:r>
              <a:rPr lang="en-US" dirty="0"/>
              <a:t>An important mentor or teacher in your life</a:t>
            </a:r>
          </a:p>
          <a:p>
            <a:pPr>
              <a:lnSpc>
                <a:spcPct val="150000"/>
              </a:lnSpc>
            </a:pPr>
            <a:r>
              <a:rPr lang="en-US" dirty="0"/>
              <a:t>A problem you are proud of solving and how you solved it</a:t>
            </a:r>
          </a:p>
          <a:p>
            <a:pPr>
              <a:lnSpc>
                <a:spcPct val="150000"/>
              </a:lnSpc>
            </a:pPr>
            <a:r>
              <a:rPr lang="en-US" dirty="0"/>
              <a:t>An event that made you view a colleague in a different light</a:t>
            </a:r>
          </a:p>
          <a:p>
            <a:endParaRPr lang="en-US" dirty="0"/>
          </a:p>
          <a:p>
            <a:pPr marL="0" indent="0">
              <a:buNone/>
            </a:pPr>
            <a:endParaRPr lang="en-US" dirty="0"/>
          </a:p>
        </p:txBody>
      </p:sp>
    </p:spTree>
    <p:extLst>
      <p:ext uri="{BB962C8B-B14F-4D97-AF65-F5344CB8AC3E}">
        <p14:creationId xmlns:p14="http://schemas.microsoft.com/office/powerpoint/2010/main" val="1781858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D2A6-493E-8609-3FCF-B4DB30E129FB}"/>
              </a:ext>
            </a:extLst>
          </p:cNvPr>
          <p:cNvSpPr>
            <a:spLocks noGrp="1"/>
          </p:cNvSpPr>
          <p:nvPr>
            <p:ph type="title"/>
          </p:nvPr>
        </p:nvSpPr>
        <p:spPr/>
        <p:txBody>
          <a:bodyPr/>
          <a:lstStyle/>
          <a:p>
            <a:r>
              <a:rPr lang="en-US" dirty="0"/>
              <a:t>Exercise – your first story</a:t>
            </a:r>
          </a:p>
        </p:txBody>
      </p:sp>
      <p:sp>
        <p:nvSpPr>
          <p:cNvPr id="3" name="Content Placeholder 2">
            <a:extLst>
              <a:ext uri="{FF2B5EF4-FFF2-40B4-BE49-F238E27FC236}">
                <a16:creationId xmlns:a16="http://schemas.microsoft.com/office/drawing/2014/main" id="{C83D3403-EE75-DA17-E8BD-1BE137264313}"/>
              </a:ext>
            </a:extLst>
          </p:cNvPr>
          <p:cNvSpPr>
            <a:spLocks noGrp="1"/>
          </p:cNvSpPr>
          <p:nvPr>
            <p:ph idx="1"/>
          </p:nvPr>
        </p:nvSpPr>
        <p:spPr>
          <a:xfrm>
            <a:off x="810000" y="2530631"/>
            <a:ext cx="10554574" cy="3636511"/>
          </a:xfrm>
        </p:spPr>
        <p:txBody>
          <a:bodyPr>
            <a:normAutofit/>
          </a:bodyPr>
          <a:lstStyle/>
          <a:p>
            <a:pPr marL="0" indent="0">
              <a:buNone/>
            </a:pPr>
            <a:r>
              <a:rPr lang="en-US" dirty="0"/>
              <a:t>Instructions:</a:t>
            </a:r>
          </a:p>
          <a:p>
            <a:pPr>
              <a:lnSpc>
                <a:spcPct val="150000"/>
              </a:lnSpc>
            </a:pPr>
            <a:r>
              <a:rPr lang="en-US" dirty="0"/>
              <a:t>Choose one of the topics on the next slide</a:t>
            </a:r>
          </a:p>
          <a:p>
            <a:pPr>
              <a:lnSpc>
                <a:spcPct val="150000"/>
              </a:lnSpc>
            </a:pPr>
            <a:r>
              <a:rPr lang="en-US" dirty="0"/>
              <a:t>Keep it to 90 seconds</a:t>
            </a:r>
          </a:p>
          <a:p>
            <a:pPr>
              <a:lnSpc>
                <a:spcPct val="150000"/>
              </a:lnSpc>
            </a:pPr>
            <a:r>
              <a:rPr lang="en-US" dirty="0"/>
              <a:t>2 minutes: make notes about the following</a:t>
            </a:r>
          </a:p>
          <a:p>
            <a:pPr lvl="1">
              <a:lnSpc>
                <a:spcPct val="150000"/>
              </a:lnSpc>
              <a:buFont typeface="Courier New" charset="2"/>
              <a:buChar char="o"/>
            </a:pPr>
            <a:r>
              <a:rPr lang="en-US" dirty="0"/>
              <a:t>What's the important point you want others to takeaway?</a:t>
            </a:r>
          </a:p>
          <a:p>
            <a:pPr lvl="1">
              <a:lnSpc>
                <a:spcPct val="150000"/>
              </a:lnSpc>
              <a:buFont typeface="Courier New" charset="2"/>
              <a:buChar char="o"/>
            </a:pPr>
            <a:r>
              <a:rPr lang="en-US" dirty="0"/>
              <a:t>Why this story matters to you and how it affected you</a:t>
            </a:r>
          </a:p>
          <a:p>
            <a:pPr>
              <a:lnSpc>
                <a:spcPct val="150000"/>
              </a:lnSpc>
            </a:pPr>
            <a:r>
              <a:rPr lang="en-US" dirty="0"/>
              <a:t>Share your story with a partner</a:t>
            </a:r>
          </a:p>
          <a:p>
            <a:pPr>
              <a:lnSpc>
                <a:spcPct val="150000"/>
              </a:lnSpc>
            </a:pPr>
            <a:endParaRPr lang="en-US" dirty="0"/>
          </a:p>
        </p:txBody>
      </p:sp>
    </p:spTree>
    <p:extLst>
      <p:ext uri="{BB962C8B-B14F-4D97-AF65-F5344CB8AC3E}">
        <p14:creationId xmlns:p14="http://schemas.microsoft.com/office/powerpoint/2010/main" val="1400001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Module Intro">
      <a:dk1>
        <a:srgbClr val="000000"/>
      </a:dk1>
      <a:lt1>
        <a:srgbClr val="FFFFFF"/>
      </a:lt1>
      <a:dk2>
        <a:srgbClr val="212121"/>
      </a:dk2>
      <a:lt2>
        <a:srgbClr val="636363"/>
      </a:lt2>
      <a:accent1>
        <a:srgbClr val="ED7100"/>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Quotable">
  <a:themeElements>
    <a:clrScheme name="Module 2">
      <a:dk1>
        <a:srgbClr val="000000"/>
      </a:dk1>
      <a:lt1>
        <a:srgbClr val="FFFFFF"/>
      </a:lt1>
      <a:dk2>
        <a:srgbClr val="202020"/>
      </a:dk2>
      <a:lt2>
        <a:srgbClr val="E8E8E8"/>
      </a:lt2>
      <a:accent1>
        <a:srgbClr val="8C4FFF"/>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1_Quotable">
  <a:themeElements>
    <a:clrScheme name="Module 3">
      <a:dk1>
        <a:srgbClr val="000000"/>
      </a:dk1>
      <a:lt1>
        <a:srgbClr val="FFFFFF"/>
      </a:lt1>
      <a:dk2>
        <a:srgbClr val="282828"/>
      </a:dk2>
      <a:lt2>
        <a:srgbClr val="E8E8E8"/>
      </a:lt2>
      <a:accent1>
        <a:srgbClr val="C924D1"/>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4.xml><?xml version="1.0" encoding="utf-8"?>
<a:theme xmlns:a="http://schemas.openxmlformats.org/drawingml/2006/main" name="2_Quotable">
  <a:themeElements>
    <a:clrScheme name="Module 4">
      <a:dk1>
        <a:srgbClr val="000000"/>
      </a:dk1>
      <a:lt1>
        <a:srgbClr val="FFFFFF"/>
      </a:lt1>
      <a:dk2>
        <a:srgbClr val="282828"/>
      </a:dk2>
      <a:lt2>
        <a:srgbClr val="E8E8E8"/>
      </a:lt2>
      <a:accent1>
        <a:srgbClr val="DD344C"/>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5.xml><?xml version="1.0" encoding="utf-8"?>
<a:theme xmlns:a="http://schemas.openxmlformats.org/drawingml/2006/main" name="3_Quotable">
  <a:themeElements>
    <a:clrScheme name="Training Slides">
      <a:dk1>
        <a:srgbClr val="000000"/>
      </a:dk1>
      <a:lt1>
        <a:srgbClr val="FFFFFF"/>
      </a:lt1>
      <a:dk2>
        <a:srgbClr val="282828"/>
      </a:dk2>
      <a:lt2>
        <a:srgbClr val="E8E8E8"/>
      </a:lt2>
      <a:accent1>
        <a:srgbClr val="79A116"/>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Quotable</Template>
  <TotalTime>33597</TotalTime>
  <Words>2053</Words>
  <Application>Microsoft Macintosh PowerPoint</Application>
  <PresentationFormat>Widescreen</PresentationFormat>
  <Paragraphs>280</Paragraphs>
  <Slides>40</Slides>
  <Notes>27</Notes>
  <HiddenSlides>3</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40</vt:i4>
      </vt:variant>
    </vt:vector>
  </HeadingPairs>
  <TitlesOfParts>
    <vt:vector size="51" baseType="lpstr">
      <vt:lpstr>American Typewriter</vt:lpstr>
      <vt:lpstr>Aptos</vt:lpstr>
      <vt:lpstr>Calibri</vt:lpstr>
      <vt:lpstr>Century Gothic</vt:lpstr>
      <vt:lpstr>Courier New</vt:lpstr>
      <vt:lpstr>Wingdings 2</vt:lpstr>
      <vt:lpstr>Quotable</vt:lpstr>
      <vt:lpstr>Quotable</vt:lpstr>
      <vt:lpstr>1_Quotable</vt:lpstr>
      <vt:lpstr>2_Quotable</vt:lpstr>
      <vt:lpstr>3_Quotable</vt:lpstr>
      <vt:lpstr>Let’s talk about public speaking</vt:lpstr>
      <vt:lpstr>Dave Stauffacher  AWS Community Hero  Mark Pergola Sr. Community Content Manager AWS  </vt:lpstr>
      <vt:lpstr>New Voices… What is it?</vt:lpstr>
      <vt:lpstr>Why offer training?</vt:lpstr>
      <vt:lpstr>Module 1</vt:lpstr>
      <vt:lpstr>The ugly side of public speaking</vt:lpstr>
      <vt:lpstr>Discussion Point</vt:lpstr>
      <vt:lpstr>Exercise – your first story</vt:lpstr>
      <vt:lpstr>Exercise – your first story</vt:lpstr>
      <vt:lpstr>Exercise – your first story</vt:lpstr>
      <vt:lpstr>Exercise 1 – peer feedback</vt:lpstr>
      <vt:lpstr>Module 2</vt:lpstr>
      <vt:lpstr>Discussion - A talk you would love to hear</vt:lpstr>
      <vt:lpstr>The structure of a talk</vt:lpstr>
      <vt:lpstr>Exercise – Plan your talk</vt:lpstr>
      <vt:lpstr>Example Plan</vt:lpstr>
      <vt:lpstr>Exercise – Plan your talk</vt:lpstr>
      <vt:lpstr>Exercise – Plan your talk</vt:lpstr>
      <vt:lpstr>Exercise – Plan your talk</vt:lpstr>
      <vt:lpstr>Exercise – GiveYour Talk</vt:lpstr>
      <vt:lpstr>Exercise 2 - peer feedback</vt:lpstr>
      <vt:lpstr>Module 3</vt:lpstr>
      <vt:lpstr>Think of your talk as a story you tell</vt:lpstr>
      <vt:lpstr>Finding the story in your talk</vt:lpstr>
      <vt:lpstr>What makes a story great?</vt:lpstr>
      <vt:lpstr>Finding the story in your talk</vt:lpstr>
      <vt:lpstr>Example</vt:lpstr>
      <vt:lpstr>Exercise – Tell Your Story in 90 Seconds</vt:lpstr>
      <vt:lpstr>Exercise 3 – peer feedback</vt:lpstr>
      <vt:lpstr>Module 4</vt:lpstr>
      <vt:lpstr>Put Your 3-Minute Talk Together!</vt:lpstr>
      <vt:lpstr>Exercise – Practice Opening</vt:lpstr>
      <vt:lpstr>Exercise – The Body of Your Talk</vt:lpstr>
      <vt:lpstr>Exercise – Practice Your Closing</vt:lpstr>
      <vt:lpstr>Brave Volunteer</vt:lpstr>
      <vt:lpstr>Next Steps</vt:lpstr>
      <vt:lpstr>Resources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talk about public speaking</dc:title>
  <dc:subject/>
  <dc:creator>Dave Stauffacher</dc:creator>
  <cp:keywords/>
  <dc:description/>
  <cp:lastModifiedBy>Dave Stauffacher</cp:lastModifiedBy>
  <cp:revision>10</cp:revision>
  <dcterms:created xsi:type="dcterms:W3CDTF">2024-06-26T01:08:29Z</dcterms:created>
  <dcterms:modified xsi:type="dcterms:W3CDTF">2024-09-17T22:21:33Z</dcterms:modified>
  <cp:category/>
</cp:coreProperties>
</file>