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7" r:id="rId7"/>
    <p:sldId id="288" r:id="rId8"/>
    <p:sldId id="289" r:id="rId9"/>
    <p:sldId id="268" r:id="rId10"/>
    <p:sldId id="270" r:id="rId11"/>
    <p:sldId id="271" r:id="rId12"/>
    <p:sldId id="272" r:id="rId13"/>
    <p:sldId id="273" r:id="rId14"/>
    <p:sldId id="275" r:id="rId15"/>
    <p:sldId id="276" r:id="rId16"/>
    <p:sldId id="262" r:id="rId17"/>
    <p:sldId id="277" r:id="rId18"/>
    <p:sldId id="278" r:id="rId19"/>
    <p:sldId id="279" r:id="rId20"/>
    <p:sldId id="280" r:id="rId21"/>
    <p:sldId id="282" r:id="rId22"/>
    <p:sldId id="284" r:id="rId23"/>
    <p:sldId id="283" r:id="rId24"/>
    <p:sldId id="285" r:id="rId25"/>
    <p:sldId id="286" r:id="rId26"/>
    <p:sldId id="287" r:id="rId27"/>
    <p:sldId id="292" r:id="rId28"/>
    <p:sldId id="290" r:id="rId29"/>
    <p:sldId id="291" r:id="rId30"/>
    <p:sldId id="293" r:id="rId31"/>
    <p:sldId id="294" r:id="rId32"/>
    <p:sldId id="315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4" r:id="rId41"/>
    <p:sldId id="308" r:id="rId42"/>
    <p:sldId id="303" r:id="rId43"/>
    <p:sldId id="305" r:id="rId44"/>
    <p:sldId id="306" r:id="rId45"/>
    <p:sldId id="307" r:id="rId46"/>
    <p:sldId id="309" r:id="rId47"/>
    <p:sldId id="310" r:id="rId48"/>
    <p:sldId id="311" r:id="rId49"/>
    <p:sldId id="312" r:id="rId50"/>
    <p:sldId id="313" r:id="rId51"/>
    <p:sldId id="325" r:id="rId52"/>
    <p:sldId id="326" r:id="rId53"/>
    <p:sldId id="327" r:id="rId54"/>
    <p:sldId id="334" r:id="rId55"/>
    <p:sldId id="328" r:id="rId56"/>
    <p:sldId id="329" r:id="rId57"/>
    <p:sldId id="330" r:id="rId58"/>
    <p:sldId id="331" r:id="rId59"/>
    <p:sldId id="333" r:id="rId60"/>
    <p:sldId id="332" r:id="rId61"/>
    <p:sldId id="316" r:id="rId62"/>
    <p:sldId id="317" r:id="rId63"/>
    <p:sldId id="319" r:id="rId64"/>
    <p:sldId id="320" r:id="rId65"/>
    <p:sldId id="321" r:id="rId66"/>
    <p:sldId id="322" r:id="rId67"/>
    <p:sldId id="323" r:id="rId68"/>
    <p:sldId id="324" r:id="rId6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9B2FFE-D1B3-9FD7-E0DB-6C005DFC9167}" v="900" dt="2019-07-14T19:14:04.656"/>
    <p1510:client id="{33CF091F-710A-FEEE-A6DC-3420EB8DA6C6}" v="8" dt="2019-07-15T16:43:05.612"/>
    <p1510:client id="{34EE92E5-29FF-F4D8-5D0F-3343B8149AED}" v="68" dt="2019-07-14T17:19:04.371"/>
    <p1510:client id="{7CA8DED0-F26E-0E4B-D18C-BBB40065DB15}" v="34" dt="2019-09-24T21:49:49.062"/>
    <p1510:client id="{A9E35744-D0C8-F722-C596-ABDD2EFC4D53}" v="3041" dt="2019-09-08T18:38:12.073"/>
    <p1510:client id="{E20B8A39-48F5-6DF0-CE6A-B748C488F489}" v="1" dt="2019-09-10T12:38:22.1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0" dirty="0">
                <a:ea typeface="+mj-lt"/>
                <a:cs typeface="+mj-lt"/>
              </a:rPr>
              <a:t>Bases de données avancées</a:t>
            </a:r>
            <a:endParaRPr lang="en-US" b="0" dirty="0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Langage</a:t>
            </a:r>
            <a:r>
              <a:rPr lang="en-US" dirty="0"/>
              <a:t> de bases de </a:t>
            </a:r>
            <a:r>
              <a:rPr lang="en-US" dirty="0" err="1"/>
              <a:t>données</a:t>
            </a:r>
            <a:r>
              <a:rPr lang="en-US" dirty="0"/>
              <a:t> - MongoDB</a:t>
            </a: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9184-100D-4E46-9958-2797E13F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Mongo DB –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8C70-E342-4F52-AB4B-C3C13CF56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26" y="2254944"/>
            <a:ext cx="10554574" cy="44202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latin typeface="Century Gothic"/>
              </a:rPr>
              <a:t>Utilités</a:t>
            </a:r>
          </a:p>
          <a:p>
            <a:r>
              <a:rPr lang="fr-FR" sz="1600" dirty="0">
                <a:latin typeface="Century Gothic"/>
              </a:rPr>
              <a:t>Permet de regrouper les documents d’un même type pour faciliter le développement d’applications</a:t>
            </a:r>
            <a:endParaRPr lang="fr-FR" dirty="0"/>
          </a:p>
          <a:p>
            <a:pPr lvl="1"/>
            <a:r>
              <a:rPr lang="fr-FR" sz="1400" dirty="0">
                <a:latin typeface="Century Gothic"/>
              </a:rPr>
              <a:t>Collections d’individus, de villes, de voitures, etc. sont traitées différemment</a:t>
            </a:r>
          </a:p>
          <a:p>
            <a:r>
              <a:rPr lang="fr-FR" sz="1600" dirty="0">
                <a:latin typeface="Century Gothic"/>
              </a:rPr>
              <a:t>Plus efficace que de vérifier le type des documents</a:t>
            </a:r>
          </a:p>
          <a:p>
            <a:pPr lvl="1"/>
            <a:r>
              <a:rPr lang="fr-FR" sz="1400" dirty="0">
                <a:latin typeface="Century Gothic"/>
              </a:rPr>
              <a:t>Lister le contenu de la collection « individus » vs. lister le contenu de la BD et garder les documents d’individu</a:t>
            </a:r>
          </a:p>
          <a:p>
            <a:r>
              <a:rPr lang="fr-FR" sz="1600" dirty="0">
                <a:latin typeface="Century Gothic"/>
              </a:rPr>
              <a:t>Permet une localité des données dans un système distribué</a:t>
            </a:r>
          </a:p>
          <a:p>
            <a:pPr lvl="1"/>
            <a:r>
              <a:rPr lang="fr-FR" sz="1400" dirty="0">
                <a:latin typeface="Century Gothic"/>
              </a:rPr>
              <a:t>Collection conservée sur le même ordinateur qui fait les calculs</a:t>
            </a:r>
          </a:p>
          <a:p>
            <a:r>
              <a:rPr lang="fr-FR" sz="1600" dirty="0">
                <a:latin typeface="Century Gothic"/>
              </a:rPr>
              <a:t>Facilite l’indexation des données</a:t>
            </a:r>
          </a:p>
          <a:p>
            <a:pPr lvl="1"/>
            <a:r>
              <a:rPr lang="fr-FR" sz="1400" dirty="0">
                <a:latin typeface="Century Gothic"/>
              </a:rPr>
              <a:t>Les index sont définis sur des collections, sur des attributs communs aux objets</a:t>
            </a:r>
          </a:p>
        </p:txBody>
      </p:sp>
    </p:spTree>
    <p:extLst>
      <p:ext uri="{BB962C8B-B14F-4D97-AF65-F5344CB8AC3E}">
        <p14:creationId xmlns:p14="http://schemas.microsoft.com/office/powerpoint/2010/main" val="3673122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9184-100D-4E46-9958-2797E13F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Mongo DB –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8C70-E342-4F52-AB4B-C3C13CF56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26" y="2254944"/>
            <a:ext cx="10554574" cy="13069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latin typeface="Century Gothic"/>
              </a:rPr>
              <a:t>Une collection peut contenir des documents de structures différentes</a:t>
            </a:r>
            <a:endParaRPr lang="fr-FR" sz="1400" dirty="0">
              <a:latin typeface="Century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A99589-569D-4B67-AB26-254DA9FA16E0}"/>
              </a:ext>
            </a:extLst>
          </p:cNvPr>
          <p:cNvSpPr txBox="1"/>
          <p:nvPr/>
        </p:nvSpPr>
        <p:spPr>
          <a:xfrm>
            <a:off x="813838" y="2944846"/>
            <a:ext cx="7053038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{
    "</a:t>
            </a:r>
            <a:r>
              <a:rPr lang="fr-F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prenom</a:t>
            </a:r>
            <a: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": "Jean-Thomas", 
    "</a:t>
            </a:r>
            <a:r>
              <a:rPr lang="fr-F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age</a:t>
            </a:r>
            <a: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": 33}
{
    "ville": "Québec", 
    "fondation": 1608, 
    "</a:t>
            </a:r>
            <a:r>
              <a:rPr lang="fr-F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indicatifs_regionaux</a:t>
            </a:r>
            <a: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": [418, 581]
}</a:t>
            </a:r>
          </a:p>
        </p:txBody>
      </p:sp>
    </p:spTree>
    <p:extLst>
      <p:ext uri="{BB962C8B-B14F-4D97-AF65-F5344CB8AC3E}">
        <p14:creationId xmlns:p14="http://schemas.microsoft.com/office/powerpoint/2010/main" val="2720311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465B-3B6F-4793-8F35-A9CB0507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ea typeface="+mj-lt"/>
                <a:cs typeface="+mj-lt"/>
              </a:rPr>
              <a:t>Mongo DB – Collection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D2532-89D6-458A-AE77-84447955FF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Collection de documents (dynamique)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FACCF-9BAE-493E-B322-3B581CB799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Century Gothic"/>
              </a:rPr>
              <a:t>Un document a uniquement les clés pertinentes </a:t>
            </a:r>
            <a:endParaRPr lang="fr-FR">
              <a:latin typeface="Century Gothic"/>
            </a:endParaRPr>
          </a:p>
          <a:p>
            <a:r>
              <a:rPr lang="fr-FR" dirty="0">
                <a:latin typeface="Century Gothic"/>
              </a:rPr>
              <a:t>Possible d’ajouter ou supprimer des clés d’un document sans modifier la collection</a:t>
            </a:r>
          </a:p>
          <a:p>
            <a:r>
              <a:rPr lang="fr-FR" dirty="0">
                <a:latin typeface="Century Gothic"/>
              </a:rPr>
              <a:t>Permet des collections d’objets très hétérogènes</a:t>
            </a:r>
            <a:endParaRPr lang="fr-FR" dirty="0">
              <a:latin typeface="Consola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5FA4D-58A6-4C28-BA51-290A12D61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Table BD relationnelle (fixe)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7A333-BC2E-4914-A983-5951F4C6F88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Le même schéma est imposé à tous les tuples d’une table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Un changement affecte toute la table</a:t>
            </a:r>
          </a:p>
          <a:p>
            <a:r>
              <a:rPr lang="fr-FR" dirty="0">
                <a:ea typeface="+mn-lt"/>
                <a:cs typeface="+mn-lt"/>
              </a:rPr>
              <a:t>Schéma très large pour tuple hétérogènes</a:t>
            </a:r>
          </a:p>
          <a:p>
            <a:pPr lvl="1"/>
            <a:r>
              <a:rPr lang="fr-FR" sz="1800" dirty="0">
                <a:ea typeface="+mn-lt"/>
                <a:cs typeface="+mn-lt"/>
              </a:rPr>
              <a:t>Valeurs nulles. clairsemé et non optimisé en mémoire</a:t>
            </a:r>
            <a:endParaRPr lang="fr-FR" sz="180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5292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9184-100D-4E46-9958-2797E13F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Mongo DB –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8C70-E342-4F52-AB4B-C3C13CF56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26" y="2254944"/>
            <a:ext cx="10554574" cy="3549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600" dirty="0">
                <a:ea typeface="+mn-lt"/>
                <a:cs typeface="+mn-lt"/>
              </a:rPr>
              <a:t>Noms des collections</a:t>
            </a:r>
            <a:endParaRPr lang="fr-FR" dirty="0">
              <a:ea typeface="+mn-lt"/>
              <a:cs typeface="+mn-lt"/>
            </a:endParaRPr>
          </a:p>
          <a:p>
            <a:pPr lvl="1"/>
            <a:r>
              <a:rPr lang="fr-FR" sz="1400" dirty="0">
                <a:ea typeface="+mn-lt"/>
                <a:cs typeface="+mn-lt"/>
              </a:rPr>
              <a:t>Une collection doit avoir un nom  </a:t>
            </a:r>
          </a:p>
          <a:p>
            <a:pPr lvl="1"/>
            <a:r>
              <a:rPr lang="fr-FR" sz="1400" dirty="0">
                <a:ea typeface="+mn-lt"/>
                <a:cs typeface="+mn-lt"/>
              </a:rPr>
              <a:t>Ne peut pas utiliser le caractère </a:t>
            </a:r>
            <a:r>
              <a:rPr lang="fr-FR" sz="1400" dirty="0" err="1">
                <a:latin typeface="Consolas"/>
                <a:ea typeface="+mn-lt"/>
                <a:cs typeface="+mn-lt"/>
              </a:rPr>
              <a:t>null</a:t>
            </a:r>
            <a:r>
              <a:rPr lang="fr-FR" sz="1400" dirty="0">
                <a:latin typeface="Consolas"/>
                <a:ea typeface="+mn-lt"/>
                <a:cs typeface="+mn-lt"/>
              </a:rPr>
              <a:t> </a:t>
            </a:r>
            <a:r>
              <a:rPr lang="fr-FR" sz="1400" dirty="0">
                <a:ea typeface="+mn-lt"/>
                <a:cs typeface="+mn-lt"/>
              </a:rPr>
              <a:t>\0 ou dollar $  </a:t>
            </a:r>
            <a:endParaRPr lang="fr-FR" sz="1400">
              <a:ea typeface="+mn-lt"/>
              <a:cs typeface="+mn-lt"/>
            </a:endParaRPr>
          </a:p>
          <a:p>
            <a:pPr lvl="1"/>
            <a:r>
              <a:rPr lang="fr-FR" sz="1400" dirty="0">
                <a:ea typeface="+mn-lt"/>
                <a:cs typeface="+mn-lt"/>
              </a:rPr>
              <a:t>Ne peut pas avoir le préfixe </a:t>
            </a:r>
            <a:r>
              <a:rPr lang="fr-FR" sz="1400" dirty="0">
                <a:latin typeface="Consolas"/>
                <a:ea typeface="+mn-lt"/>
                <a:cs typeface="+mn-lt"/>
              </a:rPr>
              <a:t>system</a:t>
            </a:r>
          </a:p>
          <a:p>
            <a:pPr lvl="1"/>
            <a:endParaRPr lang="fr-FR" sz="1400" dirty="0">
              <a:latin typeface="Consolas"/>
            </a:endParaRPr>
          </a:p>
          <a:p>
            <a:pPr marL="0" indent="0">
              <a:buNone/>
            </a:pPr>
            <a:r>
              <a:rPr lang="fr-FR" sz="1600" dirty="0">
                <a:latin typeface="Century Gothic"/>
              </a:rPr>
              <a:t>Sous-collection</a:t>
            </a:r>
            <a:endParaRPr lang="fr-FR" dirty="0">
              <a:latin typeface="Century Gothic"/>
            </a:endParaRPr>
          </a:p>
          <a:p>
            <a:r>
              <a:rPr lang="fr-FR" sz="1600" dirty="0">
                <a:latin typeface="Century Gothic"/>
              </a:rPr>
              <a:t>Le nom peut contenir un point . pour créer une sous-collection
    </a:t>
            </a:r>
            <a:r>
              <a:rPr lang="fr-FR" sz="1600" dirty="0" err="1">
                <a:latin typeface="Consolas"/>
              </a:rPr>
              <a:t>universitaires.profs</a:t>
            </a:r>
            <a:r>
              <a:rPr lang="fr-FR" sz="1600" dirty="0">
                <a:latin typeface="Consolas"/>
              </a:rPr>
              <a:t> </a:t>
            </a:r>
            <a:r>
              <a:rPr lang="fr-FR" sz="1600" dirty="0">
                <a:latin typeface="Century Gothic"/>
              </a:rPr>
              <a:t>et </a:t>
            </a:r>
            <a:r>
              <a:rPr lang="fr-FR" sz="1600" dirty="0" err="1">
                <a:latin typeface="Consolas"/>
              </a:rPr>
              <a:t>universitaires.étudiants</a:t>
            </a:r>
            <a:endParaRPr lang="fr-FR" sz="1600" dirty="0" err="1">
              <a:latin typeface="Century Gothic"/>
            </a:endParaRPr>
          </a:p>
          <a:p>
            <a:pPr lvl="1"/>
            <a:r>
              <a:rPr lang="fr-FR" sz="1400" dirty="0">
                <a:latin typeface="Century Gothic"/>
              </a:rPr>
              <a:t>Utile pour organiser les collections, mais uniquement un nom!</a:t>
            </a:r>
            <a:endParaRPr lang="fr-FR" sz="1400">
              <a:latin typeface="Century Gothic"/>
            </a:endParaRPr>
          </a:p>
          <a:p>
            <a:pPr lvl="1"/>
            <a:r>
              <a:rPr lang="fr-FR" sz="1400" dirty="0">
                <a:latin typeface="Century Gothic"/>
              </a:rPr>
              <a:t>Il n’y a pas de liens entre les deux collections</a:t>
            </a:r>
            <a:endParaRPr lang="fr-FR" sz="1400">
              <a:latin typeface="Century Gothic"/>
            </a:endParaRPr>
          </a:p>
          <a:p>
            <a:pPr lvl="1"/>
            <a:r>
              <a:rPr lang="fr-FR" sz="1400" dirty="0">
                <a:latin typeface="Century Gothic"/>
              </a:rPr>
              <a:t>Il n’y a pas de liens avec une collection </a:t>
            </a:r>
            <a:r>
              <a:rPr lang="fr-FR" sz="1400" dirty="0" err="1">
                <a:latin typeface="Century Gothic"/>
              </a:rPr>
              <a:t>universtaires</a:t>
            </a:r>
            <a:r>
              <a:rPr lang="fr-FR" sz="1400" dirty="0">
                <a:latin typeface="Century Gothic"/>
              </a:rPr>
              <a:t> ni même une garantie qu’elle existe</a:t>
            </a:r>
            <a:endParaRPr lang="fr-FR" sz="140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24657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9184-100D-4E46-9958-2797E13F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Mongo DB – Base de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8C70-E342-4F52-AB4B-C3C13CF56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26" y="2254944"/>
            <a:ext cx="10554574" cy="35494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fr-FR" dirty="0">
                <a:latin typeface="Century Gothic"/>
                <a:ea typeface="+mn-lt"/>
                <a:cs typeface="+mn-lt"/>
              </a:rPr>
              <a:t>Une base de données est un groupe de collections nécessaires à une application.</a:t>
            </a:r>
            <a:endParaRPr lang="fr-FR">
              <a:latin typeface="Century Gothic"/>
            </a:endParaRPr>
          </a:p>
          <a:p>
            <a:pPr lvl="1"/>
            <a:r>
              <a:rPr lang="fr-FR" dirty="0">
                <a:latin typeface="Century Gothic"/>
                <a:ea typeface="+mn-lt"/>
                <a:cs typeface="+mn-lt"/>
              </a:rPr>
              <a:t>Doit avoir un nom et va devenir un fichier sur le système </a:t>
            </a:r>
          </a:p>
          <a:p>
            <a:pPr lvl="2"/>
            <a:r>
              <a:rPr lang="fr-FR" sz="1600" dirty="0">
                <a:latin typeface="Century Gothic"/>
                <a:ea typeface="+mn-lt"/>
                <a:cs typeface="+mn-lt"/>
              </a:rPr>
              <a:t>Mêmes restrictions de noms que le système d’exploitation</a:t>
            </a:r>
            <a:endParaRPr lang="fr-FR" sz="1600"/>
          </a:p>
          <a:p>
            <a:pPr lvl="1"/>
            <a:r>
              <a:rPr lang="fr-FR" dirty="0">
                <a:latin typeface="Century Gothic"/>
                <a:ea typeface="+mn-lt"/>
                <a:cs typeface="+mn-lt"/>
              </a:rPr>
              <a:t>le nom de la base de données est un espace de nom (</a:t>
            </a:r>
            <a:r>
              <a:rPr lang="fr-FR" dirty="0" err="1">
                <a:latin typeface="Century Gothic"/>
                <a:ea typeface="+mn-lt"/>
                <a:cs typeface="+mn-lt"/>
              </a:rPr>
              <a:t>namespace</a:t>
            </a:r>
            <a:r>
              <a:rPr lang="fr-FR" dirty="0">
                <a:latin typeface="Century Gothic"/>
                <a:ea typeface="+mn-lt"/>
                <a:cs typeface="+mn-lt"/>
              </a:rPr>
              <a:t>)  </a:t>
            </a:r>
          </a:p>
          <a:p>
            <a:pPr lvl="2"/>
            <a:r>
              <a:rPr lang="fr-FR" sz="1600" dirty="0">
                <a:latin typeface="Century Gothic"/>
                <a:ea typeface="+mn-lt"/>
                <a:cs typeface="+mn-lt"/>
              </a:rPr>
              <a:t>Concaténation des noms de la base de données et de la collection </a:t>
            </a:r>
            <a:r>
              <a:rPr lang="fr-FR" sz="1600" dirty="0" err="1">
                <a:latin typeface="Consolas"/>
                <a:ea typeface="+mn-lt"/>
                <a:cs typeface="+mn-lt"/>
              </a:rPr>
              <a:t>bd_ulaval.universitaires.profs</a:t>
            </a:r>
            <a:endParaRPr lang="fr-FR" sz="1600" dirty="0">
              <a:latin typeface="Century Gothic"/>
              <a:ea typeface="+mn-lt"/>
              <a:cs typeface="+mn-lt"/>
            </a:endParaRPr>
          </a:p>
          <a:p>
            <a:pPr lvl="1"/>
            <a:r>
              <a:rPr lang="fr-FR" dirty="0">
                <a:ea typeface="+mn-lt"/>
                <a:cs typeface="+mn-lt"/>
              </a:rPr>
              <a:t>Ne peut pas avoir le préfixe </a:t>
            </a:r>
            <a:r>
              <a:rPr lang="fr-FR" dirty="0">
                <a:latin typeface="Consolas"/>
                <a:ea typeface="+mn-lt"/>
                <a:cs typeface="+mn-lt"/>
              </a:rPr>
              <a:t>system</a:t>
            </a:r>
            <a:endParaRPr lang="fr-FR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06679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9184-100D-4E46-9958-2797E13F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Mongo DB – Base de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8C70-E342-4F52-AB4B-C3C13CF56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26" y="2254944"/>
            <a:ext cx="10554574" cy="3549426"/>
          </a:xfrm>
        </p:spPr>
        <p:txBody>
          <a:bodyPr>
            <a:normAutofit/>
          </a:bodyPr>
          <a:lstStyle/>
          <a:p>
            <a:r>
              <a:rPr lang="fr-FR" sz="1600" dirty="0">
                <a:latin typeface="Century Gothic"/>
              </a:rPr>
              <a:t>BD spéciales (noms réservés)</a:t>
            </a:r>
          </a:p>
          <a:p>
            <a:pPr lvl="1"/>
            <a:r>
              <a:rPr lang="fr-FR" dirty="0">
                <a:latin typeface="Consolas"/>
              </a:rPr>
              <a:t>admin  </a:t>
            </a:r>
            <a:endParaRPr lang="fr-FR">
              <a:latin typeface="Consolas"/>
            </a:endParaRPr>
          </a:p>
          <a:p>
            <a:pPr lvl="2"/>
            <a:r>
              <a:rPr lang="fr-FR" sz="1600" dirty="0">
                <a:latin typeface="Century Gothic"/>
              </a:rPr>
              <a:t>BD d’authentification des utilisateurs administrateurs du serveur</a:t>
            </a:r>
          </a:p>
          <a:p>
            <a:pPr lvl="1"/>
            <a:r>
              <a:rPr lang="fr-FR" dirty="0">
                <a:latin typeface="Consolas"/>
              </a:rPr>
              <a:t>Config</a:t>
            </a:r>
          </a:p>
          <a:p>
            <a:pPr lvl="2"/>
            <a:r>
              <a:rPr lang="fr-FR" sz="1600" dirty="0">
                <a:latin typeface="Century Gothic"/>
              </a:rPr>
              <a:t>BD d’information de configuration pour les </a:t>
            </a:r>
            <a:r>
              <a:rPr lang="fr-FR" sz="1600" dirty="0" err="1">
                <a:latin typeface="Century Gothic"/>
              </a:rPr>
              <a:t>BDs</a:t>
            </a:r>
            <a:r>
              <a:rPr lang="fr-FR" sz="1600" dirty="0">
                <a:latin typeface="Century Gothic"/>
              </a:rPr>
              <a:t> distribuées</a:t>
            </a:r>
          </a:p>
          <a:p>
            <a:pPr lvl="1"/>
            <a:r>
              <a:rPr lang="fr-FR" dirty="0">
                <a:latin typeface="Consolas"/>
              </a:rPr>
              <a:t>Local</a:t>
            </a:r>
          </a:p>
          <a:p>
            <a:pPr lvl="2"/>
            <a:r>
              <a:rPr lang="fr-FR" sz="1600" dirty="0">
                <a:latin typeface="Century Gothic"/>
              </a:rPr>
              <a:t>BD de collections locales au serveur qui ne seront jamais répliquées ou distribuées</a:t>
            </a:r>
          </a:p>
          <a:p>
            <a:pPr lvl="1"/>
            <a:r>
              <a:rPr lang="fr-FR" dirty="0">
                <a:latin typeface="Consolas"/>
              </a:rPr>
              <a:t>Test</a:t>
            </a:r>
          </a:p>
          <a:p>
            <a:pPr lvl="2"/>
            <a:r>
              <a:rPr lang="fr-FR" sz="1600" dirty="0">
                <a:latin typeface="Century Gothic"/>
              </a:rPr>
              <a:t>BD par défaut</a:t>
            </a:r>
          </a:p>
        </p:txBody>
      </p:sp>
    </p:spTree>
    <p:extLst>
      <p:ext uri="{BB962C8B-B14F-4D97-AF65-F5344CB8AC3E}">
        <p14:creationId xmlns:p14="http://schemas.microsoft.com/office/powerpoint/2010/main" val="1283569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D735-38E2-4969-BE1A-21E1012F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ea typeface="+mj-lt"/>
                <a:cs typeface="+mj-lt"/>
              </a:rPr>
              <a:t>Mongo DB – Déploiement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08EEF-3D0C-44E0-B7F1-51EFC82BF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/>
              <a:t>Déploiement Mongo DB avec Docker</a:t>
            </a:r>
          </a:p>
          <a:p>
            <a:pPr lvl="1"/>
            <a:r>
              <a:rPr lang="fr-FR" dirty="0"/>
              <a:t>Obtenir l'image: </a:t>
            </a:r>
            <a:r>
              <a:rPr lang="fr-FR" dirty="0">
                <a:latin typeface="Consolas"/>
              </a:rPr>
              <a:t>docker pull mongo:4.2.0</a:t>
            </a:r>
          </a:p>
          <a:p>
            <a:pPr lvl="1"/>
            <a:r>
              <a:rPr lang="fr-FR" dirty="0"/>
              <a:t>Instancier l'image: </a:t>
            </a:r>
            <a:r>
              <a:rPr lang="fr-FR" dirty="0">
                <a:latin typeface="Consolas"/>
              </a:rPr>
              <a:t>docker run –d mongo </a:t>
            </a:r>
          </a:p>
          <a:p>
            <a:pPr lvl="1"/>
            <a:r>
              <a:rPr lang="fr-FR" dirty="0">
                <a:latin typeface="Century Gothic"/>
              </a:rPr>
              <a:t>Vérifier</a:t>
            </a:r>
            <a:r>
              <a:rPr lang="fr-FR" dirty="0"/>
              <a:t> l'état des conteneurs: </a:t>
            </a:r>
            <a:r>
              <a:rPr lang="fr-FR" dirty="0">
                <a:latin typeface="Consolas"/>
              </a:rPr>
              <a:t>docker container </a:t>
            </a:r>
            <a:r>
              <a:rPr lang="fr-FR" dirty="0" err="1">
                <a:latin typeface="Consolas"/>
              </a:rPr>
              <a:t>ps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48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D735-38E2-4969-BE1A-21E1012F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ea typeface="+mj-lt"/>
                <a:cs typeface="+mj-lt"/>
              </a:rPr>
              <a:t>Mongo DB – Déploiement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08EEF-3D0C-44E0-B7F1-51EFC82BF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935" y="2316361"/>
            <a:ext cx="10573388" cy="278984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Plusieurs commandes disponibles dans le conteneur</a:t>
            </a:r>
          </a:p>
          <a:p>
            <a:pPr marL="1028700" lvl="1">
              <a:buFont typeface="Wingdings 2"/>
              <a:buChar char=""/>
            </a:pPr>
            <a:r>
              <a:rPr lang="fr-FR" sz="1800" dirty="0" err="1">
                <a:latin typeface="Consolas"/>
              </a:rPr>
              <a:t>mongod</a:t>
            </a:r>
            <a:r>
              <a:rPr lang="fr-FR" sz="1800" dirty="0">
                <a:ea typeface="+mn-lt"/>
                <a:cs typeface="+mn-lt"/>
              </a:rPr>
              <a:t>: serveur de la base de données lancée lors du démarrage du conteneur </a:t>
            </a:r>
          </a:p>
          <a:p>
            <a:pPr marL="1028700" lvl="1">
              <a:buFont typeface="Wingdings 2"/>
              <a:buChar char=""/>
            </a:pPr>
            <a:r>
              <a:rPr lang="fr-FR" sz="1800" dirty="0">
                <a:latin typeface="Consolas"/>
              </a:rPr>
              <a:t>Mongos</a:t>
            </a:r>
            <a:r>
              <a:rPr lang="fr-FR" sz="1800" dirty="0">
                <a:latin typeface="Century Gothic"/>
              </a:rPr>
              <a:t>: serveur de </a:t>
            </a:r>
            <a:r>
              <a:rPr lang="fr-FR" sz="1800" dirty="0" err="1">
                <a:latin typeface="Century Gothic"/>
              </a:rPr>
              <a:t>rooting</a:t>
            </a:r>
            <a:r>
              <a:rPr lang="fr-FR" sz="1800" dirty="0">
                <a:latin typeface="Century Gothic"/>
              </a:rPr>
              <a:t> dans un déploiement partitionné</a:t>
            </a:r>
            <a:endParaRPr lang="en-US" sz="1800" dirty="0">
              <a:ea typeface="+mn-lt"/>
              <a:cs typeface="+mn-lt"/>
            </a:endParaRPr>
          </a:p>
          <a:p>
            <a:pPr marL="1028700" lvl="1">
              <a:buFont typeface="Wingdings 2"/>
              <a:buChar char=""/>
            </a:pPr>
            <a:r>
              <a:rPr lang="fr-FR" sz="1800" dirty="0">
                <a:latin typeface="Consolas"/>
              </a:rPr>
              <a:t>Mongo</a:t>
            </a:r>
            <a:r>
              <a:rPr lang="fr-FR" sz="1800" dirty="0">
                <a:ea typeface="+mn-lt"/>
                <a:cs typeface="+mn-lt"/>
              </a:rPr>
              <a:t>: client javascript permettant de se connecter au serveur</a:t>
            </a:r>
          </a:p>
          <a:p>
            <a:pPr lvl="1" indent="0">
              <a:buNone/>
            </a:pPr>
            <a:endParaRPr lang="fr-FR" sz="1800" dirty="0">
              <a:latin typeface="Century Gothic"/>
            </a:endParaRPr>
          </a:p>
          <a:p>
            <a:pPr marL="0" indent="0">
              <a:buNone/>
            </a:pPr>
            <a:r>
              <a:rPr lang="fr-FR" dirty="0">
                <a:latin typeface="Century Gothic"/>
              </a:rPr>
              <a:t>Accéder au client mongo dans le conteneur: </a:t>
            </a:r>
            <a:r>
              <a:rPr lang="fr-FR" dirty="0">
                <a:latin typeface="Consolas"/>
              </a:rPr>
              <a:t>docker </a:t>
            </a:r>
            <a:r>
              <a:rPr lang="fr-FR" dirty="0" err="1">
                <a:latin typeface="Consolas"/>
              </a:rPr>
              <a:t>exec</a:t>
            </a:r>
            <a:r>
              <a:rPr lang="fr-FR" dirty="0">
                <a:latin typeface="Consolas"/>
              </a:rPr>
              <a:t> -</a:t>
            </a:r>
            <a:r>
              <a:rPr lang="fr-FR" dirty="0" err="1">
                <a:latin typeface="Consolas"/>
              </a:rPr>
              <a:t>it</a:t>
            </a:r>
            <a:r>
              <a:rPr lang="fr-FR" dirty="0">
                <a:latin typeface="Consolas"/>
              </a:rPr>
              <a:t> &lt;</a:t>
            </a:r>
            <a:r>
              <a:rPr lang="fr-FR" dirty="0" err="1">
                <a:latin typeface="Consolas"/>
              </a:rPr>
              <a:t>nom_conteneur</a:t>
            </a:r>
            <a:r>
              <a:rPr lang="fr-FR" dirty="0">
                <a:latin typeface="Consolas"/>
              </a:rPr>
              <a:t>&gt; mongo</a:t>
            </a:r>
          </a:p>
          <a:p>
            <a:pPr marL="0" indent="0">
              <a:buNone/>
            </a:pPr>
            <a:r>
              <a:rPr lang="fr-FR" dirty="0">
                <a:latin typeface="Century Gothic"/>
              </a:rPr>
              <a:t>Accéder au </a:t>
            </a:r>
            <a:r>
              <a:rPr lang="fr-FR" dirty="0" err="1">
                <a:latin typeface="Century Gothic"/>
              </a:rPr>
              <a:t>shell</a:t>
            </a:r>
            <a:r>
              <a:rPr lang="fr-FR" dirty="0">
                <a:latin typeface="Century Gothic"/>
              </a:rPr>
              <a:t> du conteneur: </a:t>
            </a:r>
            <a:r>
              <a:rPr lang="fr-FR" dirty="0">
                <a:latin typeface="Consolas"/>
              </a:rPr>
              <a:t>docker </a:t>
            </a:r>
            <a:r>
              <a:rPr lang="fr-FR" dirty="0" err="1">
                <a:latin typeface="Consolas"/>
              </a:rPr>
              <a:t>exec</a:t>
            </a:r>
            <a:r>
              <a:rPr lang="fr-FR" dirty="0">
                <a:latin typeface="Consolas"/>
              </a:rPr>
              <a:t> -</a:t>
            </a:r>
            <a:r>
              <a:rPr lang="fr-FR" dirty="0" err="1">
                <a:latin typeface="Consolas"/>
              </a:rPr>
              <a:t>it</a:t>
            </a:r>
            <a:r>
              <a:rPr lang="fr-FR" dirty="0">
                <a:latin typeface="Consolas"/>
              </a:rPr>
              <a:t> &lt;</a:t>
            </a:r>
            <a:r>
              <a:rPr lang="fr-FR" dirty="0" err="1">
                <a:latin typeface="Consolas"/>
              </a:rPr>
              <a:t>nom_conteneur</a:t>
            </a:r>
            <a:r>
              <a:rPr lang="fr-FR" dirty="0">
                <a:latin typeface="Consolas"/>
              </a:rPr>
              <a:t>&gt; /bin/</a:t>
            </a:r>
            <a:r>
              <a:rPr lang="fr-FR" dirty="0" err="1">
                <a:latin typeface="Consolas"/>
              </a:rPr>
              <a:t>bash</a:t>
            </a:r>
            <a:endParaRPr lang="fr-FR" dirty="0" err="1"/>
          </a:p>
        </p:txBody>
      </p:sp>
    </p:spTree>
    <p:extLst>
      <p:ext uri="{BB962C8B-B14F-4D97-AF65-F5344CB8AC3E}">
        <p14:creationId xmlns:p14="http://schemas.microsoft.com/office/powerpoint/2010/main" val="3849783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Mongo DB – Déploiement</a:t>
            </a:r>
            <a:endParaRPr lang="fr-FR" b="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Toujours utile à savoir</a:t>
            </a:r>
          </a:p>
          <a:p>
            <a:pPr lvl="1" indent="-342900"/>
            <a:r>
              <a:rPr lang="fr-FR" dirty="0"/>
              <a:t>/data/</a:t>
            </a:r>
            <a:r>
              <a:rPr lang="fr-FR" dirty="0" err="1"/>
              <a:t>db</a:t>
            </a:r>
            <a:r>
              <a:rPr lang="fr-FR" dirty="0"/>
              <a:t> : emplacement BD sur le disque dur</a:t>
            </a:r>
          </a:p>
          <a:p>
            <a:pPr lvl="1" indent="-342900"/>
            <a:r>
              <a:rPr lang="fr-FR" dirty="0"/>
              <a:t>27017 : port par défaut pour communiquer avec le serveur</a:t>
            </a:r>
          </a:p>
        </p:txBody>
      </p:sp>
    </p:spTree>
    <p:extLst>
      <p:ext uri="{BB962C8B-B14F-4D97-AF65-F5344CB8AC3E}">
        <p14:creationId xmlns:p14="http://schemas.microsoft.com/office/powerpoint/2010/main" val="3810158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Mongo DB – Déploiement</a:t>
            </a:r>
            <a:endParaRPr lang="fr-FR" b="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Démo !</a:t>
            </a:r>
          </a:p>
        </p:txBody>
      </p:sp>
    </p:spTree>
    <p:extLst>
      <p:ext uri="{BB962C8B-B14F-4D97-AF65-F5344CB8AC3E}">
        <p14:creationId xmlns:p14="http://schemas.microsoft.com/office/powerpoint/2010/main" val="131648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D735-38E2-4969-BE1A-21E1012F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Survol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08EEF-3D0C-44E0-B7F1-51EFC82BF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Présenter Mongo DB</a:t>
            </a:r>
          </a:p>
          <a:p>
            <a:r>
              <a:rPr lang="fr-FR" dirty="0"/>
              <a:t>Effectuer des requêtes CRUD sur une Mongo DB</a:t>
            </a:r>
          </a:p>
          <a:p>
            <a:r>
              <a:rPr lang="fr-FR" dirty="0"/>
              <a:t>Effectuer des requêtes avancées avec </a:t>
            </a:r>
            <a:r>
              <a:rPr lang="fr-FR" dirty="0" err="1">
                <a:latin typeface="Consolas"/>
              </a:rPr>
              <a:t>find</a:t>
            </a:r>
            <a:r>
              <a:rPr lang="fr-FR" dirty="0">
                <a:latin typeface="Consolas"/>
              </a:rPr>
              <a:t>()</a:t>
            </a:r>
            <a:r>
              <a:rPr lang="fr-FR" dirty="0"/>
              <a:t> et </a:t>
            </a:r>
            <a:r>
              <a:rPr lang="fr-FR" dirty="0">
                <a:latin typeface="Consolas"/>
                <a:ea typeface="+mn-lt"/>
                <a:cs typeface="+mn-lt"/>
              </a:rPr>
              <a:t>update() </a:t>
            </a:r>
          </a:p>
        </p:txBody>
      </p:sp>
    </p:spTree>
    <p:extLst>
      <p:ext uri="{BB962C8B-B14F-4D97-AF65-F5344CB8AC3E}">
        <p14:creationId xmlns:p14="http://schemas.microsoft.com/office/powerpoint/2010/main" val="2733342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Mongo DB – Client</a:t>
            </a:r>
            <a:endParaRPr lang="fr-FR" b="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Client MongoDB est un interpréteur JavaScript amélioré</a:t>
            </a:r>
          </a:p>
          <a:p>
            <a:pPr lvl="1"/>
            <a:r>
              <a:rPr lang="fr-FR" dirty="0">
                <a:latin typeface="Century Gothic"/>
              </a:rPr>
              <a:t>Inclus la librairie Math, String</a:t>
            </a:r>
          </a:p>
          <a:p>
            <a:pPr lvl="1"/>
            <a:r>
              <a:rPr lang="fr-FR" dirty="0">
                <a:latin typeface="Century Gothic"/>
              </a:rPr>
              <a:t>Permet de définir ses fonctions et objets </a:t>
            </a:r>
          </a:p>
          <a:p>
            <a:pPr lvl="1"/>
            <a:r>
              <a:rPr lang="fr-FR" dirty="0">
                <a:latin typeface="Century Gothic"/>
              </a:rPr>
              <a:t>Permet d'interagir avec le serveur de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1613699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Mongo DB – Requêtes CRUD</a:t>
            </a:r>
            <a:endParaRPr lang="fr-FR" b="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CREATE : Insertion document</a:t>
            </a:r>
          </a:p>
          <a:p>
            <a:pPr lvl="1"/>
            <a:r>
              <a:rPr lang="fr-FR" dirty="0">
                <a:ea typeface="+mn-lt"/>
                <a:cs typeface="+mn-lt"/>
              </a:rPr>
              <a:t>Commande:</a:t>
            </a:r>
          </a:p>
          <a:p>
            <a:pPr lvl="2"/>
            <a:r>
              <a:rPr lang="fr-FR" dirty="0" err="1">
                <a:ea typeface="+mn-lt"/>
                <a:cs typeface="+mn-lt"/>
              </a:rPr>
              <a:t>db.ma_collection.insert</a:t>
            </a:r>
            <a:r>
              <a:rPr lang="fr-FR" dirty="0">
                <a:ea typeface="+mn-lt"/>
                <a:cs typeface="+mn-lt"/>
              </a:rPr>
              <a:t>(document) </a:t>
            </a:r>
            <a:endParaRPr lang="fr-FR" dirty="0"/>
          </a:p>
          <a:p>
            <a:pPr lvl="2"/>
            <a:r>
              <a:rPr lang="fr-FR" dirty="0" err="1">
                <a:latin typeface="Century Gothic"/>
              </a:rPr>
              <a:t>db.ma_collection.save</a:t>
            </a:r>
            <a:r>
              <a:rPr lang="fr-FR" dirty="0">
                <a:latin typeface="Century Gothic"/>
              </a:rPr>
              <a:t>(document)</a:t>
            </a:r>
          </a:p>
          <a:p>
            <a:pPr lvl="1"/>
            <a:r>
              <a:rPr lang="fr-FR" dirty="0">
                <a:latin typeface="Century Gothic"/>
              </a:rPr>
              <a:t>Est-ce que </a:t>
            </a:r>
            <a:r>
              <a:rPr lang="fr-FR" dirty="0" err="1">
                <a:latin typeface="Consolas"/>
              </a:rPr>
              <a:t>ma_collection</a:t>
            </a:r>
            <a:r>
              <a:rPr lang="fr-FR" dirty="0">
                <a:latin typeface="Century Gothic" panose="020B0502020202020204"/>
              </a:rPr>
              <a:t> existait ? </a:t>
            </a:r>
            <a:endParaRPr lang="fr-FR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51116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ea typeface="+mj-lt"/>
                <a:cs typeface="+mj-lt"/>
              </a:rPr>
              <a:t>Mongo DB – Requêtes 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82" y="2322278"/>
            <a:ext cx="10554574" cy="30097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Identifiant unique</a:t>
            </a:r>
          </a:p>
          <a:p>
            <a:pPr lvl="1"/>
            <a:r>
              <a:rPr lang="fr-FR" dirty="0">
                <a:latin typeface="Century Gothic"/>
              </a:rPr>
              <a:t>Facile dans un environnement à un serveur</a:t>
            </a:r>
          </a:p>
          <a:p>
            <a:pPr lvl="1"/>
            <a:r>
              <a:rPr lang="fr-FR" dirty="0">
                <a:latin typeface="Century Gothic"/>
              </a:rPr>
              <a:t>Gestion plus complexe lorsque distribué</a:t>
            </a:r>
          </a:p>
          <a:p>
            <a:pPr lvl="1"/>
            <a:r>
              <a:rPr lang="fr-FR" dirty="0" err="1">
                <a:latin typeface="Century Gothic"/>
              </a:rPr>
              <a:t>Populée</a:t>
            </a:r>
            <a:r>
              <a:rPr lang="fr-FR" dirty="0">
                <a:latin typeface="Century Gothic"/>
              </a:rPr>
              <a:t> automatiquement si elle n'est pas présente dans le document</a:t>
            </a:r>
          </a:p>
        </p:txBody>
      </p:sp>
    </p:spTree>
    <p:extLst>
      <p:ext uri="{BB962C8B-B14F-4D97-AF65-F5344CB8AC3E}">
        <p14:creationId xmlns:p14="http://schemas.microsoft.com/office/powerpoint/2010/main" val="894571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ea typeface="+mj-lt"/>
                <a:cs typeface="+mj-lt"/>
              </a:rPr>
              <a:t>Mongo DB – Requêtes 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045" y="2109398"/>
            <a:ext cx="10554574" cy="2422955"/>
          </a:xfrm>
        </p:spPr>
        <p:txBody>
          <a:bodyPr>
            <a:normAutofit lnSpcReduction="10000"/>
          </a:bodyPr>
          <a:lstStyle/>
          <a:p>
            <a:r>
              <a:rPr lang="fr-FR">
                <a:latin typeface="Century Gothic"/>
              </a:rPr>
              <a:t>Clé unique automatique MongoDB</a:t>
            </a:r>
            <a:endParaRPr lang="fr-FR"/>
          </a:p>
          <a:p>
            <a:pPr lvl="1"/>
            <a:r>
              <a:rPr lang="fr-FR">
                <a:latin typeface="Century Gothic"/>
              </a:rPr>
              <a:t>Clé </a:t>
            </a:r>
            <a:r>
              <a:rPr lang="fr-FR">
                <a:latin typeface="Consolas"/>
              </a:rPr>
              <a:t>_id</a:t>
            </a:r>
            <a:endParaRPr lang="fr-FR">
              <a:latin typeface="Consolas"/>
              <a:ea typeface="+mn-lt"/>
              <a:cs typeface="+mn-lt"/>
            </a:endParaRPr>
          </a:p>
          <a:p>
            <a:pPr lvl="1"/>
            <a:r>
              <a:rPr lang="fr-FR">
                <a:latin typeface="Century Gothic"/>
              </a:rPr>
              <a:t>UUID</a:t>
            </a:r>
          </a:p>
          <a:p>
            <a:pPr lvl="2"/>
            <a:r>
              <a:rPr lang="fr-FR">
                <a:latin typeface="Century Gothic"/>
              </a:rPr>
              <a:t>ID de machine: garanti l’unicité des </a:t>
            </a:r>
            <a:r>
              <a:rPr lang="fr-FR">
                <a:latin typeface="Consolas"/>
              </a:rPr>
              <a:t>_id</a:t>
            </a:r>
            <a:r>
              <a:rPr lang="fr-FR">
                <a:latin typeface="Century Gothic"/>
              </a:rPr>
              <a:t> entre les machines d’un environnement distribué</a:t>
            </a:r>
          </a:p>
          <a:p>
            <a:pPr lvl="2"/>
            <a:r>
              <a:rPr lang="fr-FR">
                <a:latin typeface="Century Gothic"/>
              </a:rPr>
              <a:t>ID de processus: unicité des </a:t>
            </a:r>
            <a:r>
              <a:rPr lang="fr-FR">
                <a:latin typeface="Consolas"/>
              </a:rPr>
              <a:t>_id</a:t>
            </a:r>
            <a:r>
              <a:rPr lang="fr-FR">
                <a:latin typeface="Century Gothic"/>
              </a:rPr>
              <a:t> entre les processus concurrents sur une même machine</a:t>
            </a:r>
          </a:p>
          <a:p>
            <a:pPr lvl="2"/>
            <a:r>
              <a:rPr lang="fr-FR">
                <a:latin typeface="Century Gothic"/>
              </a:rPr>
              <a:t>Horodatage: unicité des </a:t>
            </a:r>
            <a:r>
              <a:rPr lang="fr-FR">
                <a:latin typeface="Consolas"/>
              </a:rPr>
              <a:t>_id</a:t>
            </a:r>
            <a:r>
              <a:rPr lang="fr-FR">
                <a:latin typeface="Century Gothic"/>
              </a:rPr>
              <a:t> à chaque seconde</a:t>
            </a:r>
          </a:p>
          <a:p>
            <a:pPr lvl="2"/>
            <a:r>
              <a:rPr lang="fr-FR">
                <a:latin typeface="Century Gothic"/>
              </a:rPr>
              <a:t>Valeur incrémentale: unicité de 256³ </a:t>
            </a:r>
            <a:r>
              <a:rPr lang="fr-FR">
                <a:latin typeface="Consolas"/>
              </a:rPr>
              <a:t>_id</a:t>
            </a:r>
            <a:r>
              <a:rPr lang="fr-FR">
                <a:latin typeface="Century Gothic"/>
              </a:rPr>
              <a:t> pour chaque processus de chaque machine à chaque seconde</a:t>
            </a:r>
          </a:p>
        </p:txBody>
      </p:sp>
      <p:pic>
        <p:nvPicPr>
          <p:cNvPr id="4" name="Pictur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3CF3190E-5ACC-45EC-A1DC-0E9464B9C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362" y="4763641"/>
            <a:ext cx="6270976" cy="8302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30A860-9621-4D9B-998B-229AD9F998EB}"/>
              </a:ext>
            </a:extLst>
          </p:cNvPr>
          <p:cNvSpPr txBox="1"/>
          <p:nvPr/>
        </p:nvSpPr>
        <p:spPr>
          <a:xfrm>
            <a:off x="1632283" y="5774597"/>
            <a:ext cx="627921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{ "_id" : ObjectId("5b908e1e69032574507b9ec1") }</a:t>
            </a:r>
            <a:b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</a:br>
            <a:r>
              <a:rPr lang="fr-FR" sz="140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{ "_id" : ObjectId("5b 90 8e 1e  69 03 25  74 50  7b 9e c1")}</a:t>
            </a:r>
            <a:endParaRPr lang="fr-FR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530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ea typeface="+mj-lt"/>
                <a:cs typeface="+mj-lt"/>
              </a:rPr>
              <a:t>Mongo DB – Requêtes 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READ: Recherche document</a:t>
            </a:r>
          </a:p>
          <a:p>
            <a:pPr lvl="1"/>
            <a:r>
              <a:rPr lang="fr-FR" dirty="0">
                <a:latin typeface="Consolas"/>
              </a:rPr>
              <a:t>Commande:</a:t>
            </a:r>
          </a:p>
          <a:p>
            <a:pPr lvl="2"/>
            <a:r>
              <a:rPr lang="fr-FR" dirty="0" err="1">
                <a:latin typeface="Consolas"/>
              </a:rPr>
              <a:t>db.ma_collection.find_one</a:t>
            </a:r>
            <a:r>
              <a:rPr lang="fr-FR" dirty="0">
                <a:latin typeface="Consolas"/>
              </a:rPr>
              <a:t>(</a:t>
            </a:r>
            <a:r>
              <a:rPr lang="fr-FR" dirty="0" err="1">
                <a:latin typeface="Consolas"/>
              </a:rPr>
              <a:t>requete</a:t>
            </a:r>
            <a:r>
              <a:rPr lang="fr-FR" dirty="0">
                <a:latin typeface="Consolas"/>
              </a:rPr>
              <a:t>, projection) </a:t>
            </a:r>
          </a:p>
          <a:p>
            <a:pPr lvl="1"/>
            <a:r>
              <a:rPr lang="fr-FR" dirty="0" err="1">
                <a:latin typeface="Consolas"/>
              </a:rPr>
              <a:t>Requete</a:t>
            </a:r>
            <a:r>
              <a:rPr lang="fr-FR" dirty="0">
                <a:latin typeface="Consolas"/>
              </a:rPr>
              <a:t>:</a:t>
            </a:r>
            <a:r>
              <a:rPr lang="fr-FR" dirty="0">
                <a:latin typeface="Century Gothic"/>
              </a:rPr>
              <a:t> critère à remplir pour la sélection</a:t>
            </a:r>
            <a:endParaRPr lang="fr-FR">
              <a:latin typeface="Century Gothic"/>
              <a:ea typeface="+mn-lt"/>
              <a:cs typeface="+mn-lt"/>
            </a:endParaRPr>
          </a:p>
          <a:p>
            <a:pPr lvl="1"/>
            <a:r>
              <a:rPr lang="fr-FR" dirty="0">
                <a:latin typeface="Consolas"/>
              </a:rPr>
              <a:t>Projection</a:t>
            </a:r>
            <a:r>
              <a:rPr lang="fr-FR" dirty="0">
                <a:latin typeface="Century Gothic" panose="020B0502020202020204"/>
              </a:rPr>
              <a:t>: dictionnaire d'élément à conserver (</a:t>
            </a:r>
            <a:r>
              <a:rPr lang="fr-FR" dirty="0" err="1">
                <a:latin typeface="Century Gothic" panose="020B0502020202020204"/>
              </a:rPr>
              <a:t>True</a:t>
            </a:r>
            <a:r>
              <a:rPr lang="fr-FR" dirty="0">
                <a:latin typeface="Century Gothic" panose="020B0502020202020204"/>
              </a:rPr>
              <a:t>) ou éliminer (False)</a:t>
            </a:r>
          </a:p>
          <a:p>
            <a:pPr lvl="2"/>
            <a:r>
              <a:rPr lang="fr-FR" dirty="0">
                <a:latin typeface="Century Gothic" panose="020B0502020202020204"/>
              </a:rPr>
              <a:t>_Id est toujours dans une projection à moins qu'il soit explicitement spécifié à False </a:t>
            </a:r>
          </a:p>
        </p:txBody>
      </p:sp>
    </p:spTree>
    <p:extLst>
      <p:ext uri="{BB962C8B-B14F-4D97-AF65-F5344CB8AC3E}">
        <p14:creationId xmlns:p14="http://schemas.microsoft.com/office/powerpoint/2010/main" val="1789219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ea typeface="+mj-lt"/>
                <a:cs typeface="+mj-lt"/>
              </a:rPr>
              <a:t>Mongo DB – Requêtes 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67" y="2222287"/>
            <a:ext cx="10573864" cy="1003271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UPDATE: Modification d'un document</a:t>
            </a:r>
          </a:p>
          <a:p>
            <a:pPr lvl="1"/>
            <a:r>
              <a:rPr lang="fr-FR" sz="1800" dirty="0">
                <a:ea typeface="+mn-lt"/>
                <a:cs typeface="+mn-lt"/>
              </a:rPr>
              <a:t>Commande:</a:t>
            </a:r>
          </a:p>
          <a:p>
            <a:pPr lvl="2"/>
            <a:r>
              <a:rPr lang="fr-FR" sz="1800" dirty="0" err="1">
                <a:ea typeface="+mn-lt"/>
                <a:cs typeface="+mn-lt"/>
              </a:rPr>
              <a:t>db.ma_collection.save</a:t>
            </a:r>
            <a:r>
              <a:rPr lang="fr-FR" sz="1800" dirty="0">
                <a:ea typeface="+mn-lt"/>
                <a:cs typeface="+mn-lt"/>
              </a:rPr>
              <a:t>(</a:t>
            </a:r>
            <a:r>
              <a:rPr lang="fr-FR" sz="1800" dirty="0" err="1">
                <a:ea typeface="+mn-lt"/>
                <a:cs typeface="+mn-lt"/>
              </a:rPr>
              <a:t>mon_document_modifié</a:t>
            </a:r>
            <a:r>
              <a:rPr lang="fr-FR" sz="1800" dirty="0">
                <a:ea typeface="+mn-lt"/>
                <a:cs typeface="+mn-lt"/>
              </a:rPr>
              <a:t>)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985ED4-8A57-485C-BC6A-D44418F0429B}"/>
              </a:ext>
            </a:extLst>
          </p:cNvPr>
          <p:cNvSpPr txBox="1"/>
          <p:nvPr/>
        </p:nvSpPr>
        <p:spPr>
          <a:xfrm>
            <a:off x="958521" y="3889193"/>
            <a:ext cx="7053038" cy="25114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&gt; </a:t>
            </a:r>
            <a:r>
              <a:rPr lang="fr-F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mon_document</a:t>
            </a:r>
            <a: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 = </a:t>
            </a:r>
            <a:r>
              <a:rPr lang="fr-F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db.ma_collection.findOne</a:t>
            </a:r>
            <a: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(</a:t>
            </a:r>
            <a:r>
              <a:rPr lang="fr-F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requete</a:t>
            </a:r>
            <a: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)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  <a:ea typeface="+mn-lt"/>
                <a:cs typeface="+mn-lt"/>
              </a:rPr>
              <a:t>&gt; </a:t>
            </a:r>
            <a:r>
              <a:rPr lang="fr-F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  <a:ea typeface="+mn-lt"/>
                <a:cs typeface="+mn-lt"/>
              </a:rPr>
              <a:t>mon_document.ma_propriété</a:t>
            </a:r>
            <a: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  <a:ea typeface="+mn-lt"/>
                <a:cs typeface="+mn-lt"/>
              </a:rPr>
              <a:t> = 12</a:t>
            </a:r>
            <a:b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  <a:ea typeface="+mn-lt"/>
                <a:cs typeface="+mn-lt"/>
              </a:rPr>
            </a:br>
            <a: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  <a:ea typeface="+mn-lt"/>
                <a:cs typeface="+mn-lt"/>
              </a:rPr>
              <a:t>12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&gt; </a:t>
            </a:r>
            <a:r>
              <a:rPr lang="fr-F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mon_document.ma_nouvelle_propriété</a:t>
            </a:r>
            <a: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 = </a:t>
            </a:r>
            <a:r>
              <a:rPr lang="fr-F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True</a:t>
            </a:r>
            <a:b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</a:br>
            <a: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  <a:ea typeface="+mn-lt"/>
                <a:cs typeface="+mn-lt"/>
              </a:rPr>
              <a:t>True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&gt; </a:t>
            </a:r>
            <a:r>
              <a:rPr lang="fr-FR" sz="140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delete</a:t>
            </a:r>
            <a: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 </a:t>
            </a:r>
            <a:r>
              <a:rPr lang="fr-F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mon_document.ma_propriété</a:t>
            </a:r>
            <a:b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</a:br>
            <a: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True</a:t>
            </a:r>
            <a:endParaRPr lang="fr-FR" sz="1400" dirty="0">
              <a:solidFill>
                <a:schemeClr val="bg2">
                  <a:lumMod val="50000"/>
                  <a:lumOff val="50000"/>
                </a:schemeClr>
              </a:solidFill>
              <a:latin typeface="Consolas"/>
              <a:ea typeface="+mn-lt"/>
              <a:cs typeface="+mn-lt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&gt; </a:t>
            </a:r>
            <a:r>
              <a:rPr lang="fr-F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db.ma_collection.save</a:t>
            </a:r>
            <a: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(</a:t>
            </a:r>
            <a:r>
              <a:rPr lang="fr-F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mon_document</a:t>
            </a:r>
            <a: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)</a:t>
            </a:r>
            <a:b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</a:br>
            <a:r>
              <a:rPr lang="fr-F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  <a:ea typeface="+mn-lt"/>
                <a:cs typeface="+mn-lt"/>
              </a:rPr>
              <a:t>WriteResult</a:t>
            </a:r>
            <a: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  <a:ea typeface="+mn-lt"/>
                <a:cs typeface="+mn-lt"/>
              </a:rPr>
              <a:t>({ "</a:t>
            </a:r>
            <a:r>
              <a:rPr lang="fr-F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  <a:ea typeface="+mn-lt"/>
                <a:cs typeface="+mn-lt"/>
              </a:rPr>
              <a:t>nMatched</a:t>
            </a:r>
            <a: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  <a:ea typeface="+mn-lt"/>
                <a:cs typeface="+mn-lt"/>
              </a:rPr>
              <a:t>" : 1, "</a:t>
            </a:r>
            <a:r>
              <a:rPr lang="fr-F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  <a:ea typeface="+mn-lt"/>
                <a:cs typeface="+mn-lt"/>
              </a:rPr>
              <a:t>nUpserted</a:t>
            </a:r>
            <a: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  <a:ea typeface="+mn-lt"/>
                <a:cs typeface="+mn-lt"/>
              </a:rPr>
              <a:t>" : 0, "</a:t>
            </a:r>
            <a:r>
              <a:rPr lang="fr-F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  <a:ea typeface="+mn-lt"/>
                <a:cs typeface="+mn-lt"/>
              </a:rPr>
              <a:t>nModified</a:t>
            </a:r>
            <a: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  <a:ea typeface="+mn-lt"/>
                <a:cs typeface="+mn-lt"/>
              </a:rPr>
              <a:t>" : 1 })</a:t>
            </a:r>
          </a:p>
        </p:txBody>
      </p:sp>
    </p:spTree>
    <p:extLst>
      <p:ext uri="{BB962C8B-B14F-4D97-AF65-F5344CB8AC3E}">
        <p14:creationId xmlns:p14="http://schemas.microsoft.com/office/powerpoint/2010/main" val="4248844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ea typeface="+mj-lt"/>
                <a:cs typeface="+mj-lt"/>
              </a:rPr>
              <a:t>Mongo DB – Requêtes 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67" y="2222287"/>
            <a:ext cx="10573864" cy="2131803"/>
          </a:xfrm>
        </p:spPr>
        <p:txBody>
          <a:bodyPr>
            <a:normAutofit/>
          </a:bodyPr>
          <a:lstStyle/>
          <a:p>
            <a:r>
              <a:rPr lang="fr-FR" dirty="0"/>
              <a:t>DELETE: Suppression d'un document </a:t>
            </a:r>
          </a:p>
          <a:p>
            <a:pPr lvl="1"/>
            <a:r>
              <a:rPr lang="fr-FR" dirty="0"/>
              <a:t>Commande :</a:t>
            </a:r>
          </a:p>
          <a:p>
            <a:pPr lvl="2"/>
            <a:r>
              <a:rPr lang="fr-FR" dirty="0" err="1">
                <a:latin typeface="Consolas"/>
              </a:rPr>
              <a:t>db.ma_collection.remove</a:t>
            </a:r>
            <a:r>
              <a:rPr lang="fr-FR" dirty="0">
                <a:latin typeface="Consolas"/>
              </a:rPr>
              <a:t>(</a:t>
            </a:r>
            <a:r>
              <a:rPr lang="fr-FR" dirty="0" err="1">
                <a:latin typeface="Consolas"/>
              </a:rPr>
              <a:t>query</a:t>
            </a:r>
            <a:r>
              <a:rPr lang="fr-FR" dirty="0">
                <a:latin typeface="Consolas"/>
              </a:rPr>
              <a:t>, </a:t>
            </a:r>
            <a:r>
              <a:rPr lang="fr-FR" dirty="0" err="1">
                <a:latin typeface="Consolas"/>
              </a:rPr>
              <a:t>justone</a:t>
            </a:r>
            <a:r>
              <a:rPr lang="fr-FR" dirty="0">
                <a:latin typeface="Consolas"/>
              </a:rPr>
              <a:t>)</a:t>
            </a:r>
          </a:p>
          <a:p>
            <a:pPr lvl="1"/>
            <a:r>
              <a:rPr lang="fr-FR" dirty="0" err="1">
                <a:latin typeface="Consolas"/>
              </a:rPr>
              <a:t>query</a:t>
            </a:r>
            <a:r>
              <a:rPr lang="fr-FR" dirty="0">
                <a:latin typeface="Consolas"/>
              </a:rPr>
              <a:t>: </a:t>
            </a:r>
            <a:r>
              <a:rPr lang="fr-FR" dirty="0">
                <a:latin typeface="Century Gothic"/>
              </a:rPr>
              <a:t>requête à vérifier</a:t>
            </a:r>
          </a:p>
          <a:p>
            <a:pPr lvl="1"/>
            <a:r>
              <a:rPr lang="fr-FR" dirty="0" err="1">
                <a:latin typeface="Consolas"/>
              </a:rPr>
              <a:t>justone</a:t>
            </a:r>
            <a:r>
              <a:rPr lang="fr-FR" dirty="0">
                <a:latin typeface="Consolas"/>
              </a:rPr>
              <a:t>: </a:t>
            </a:r>
            <a:r>
              <a:rPr lang="fr-FR" dirty="0">
                <a:latin typeface="Century Gothic"/>
              </a:rPr>
              <a:t>valeur booléenne pour autoriser la suppression de plusieurs documents</a:t>
            </a:r>
          </a:p>
        </p:txBody>
      </p:sp>
    </p:spTree>
    <p:extLst>
      <p:ext uri="{BB962C8B-B14F-4D97-AF65-F5344CB8AC3E}">
        <p14:creationId xmlns:p14="http://schemas.microsoft.com/office/powerpoint/2010/main" val="2921784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ea typeface="+mj-lt"/>
                <a:cs typeface="+mj-lt"/>
              </a:rPr>
              <a:t>Mongo DB – Requêtes 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67" y="2222287"/>
            <a:ext cx="10573864" cy="2585145"/>
          </a:xfrm>
        </p:spPr>
        <p:txBody>
          <a:bodyPr>
            <a:normAutofit/>
          </a:bodyPr>
          <a:lstStyle/>
          <a:p>
            <a:r>
              <a:rPr lang="fr-FR" dirty="0">
                <a:latin typeface="Century Gothic" panose="020B0502020202020204"/>
              </a:rPr>
              <a:t>L’aide est disponible dans le client avec la fonction</a:t>
            </a:r>
          </a:p>
          <a:p>
            <a:pPr lvl="1"/>
            <a:r>
              <a:rPr lang="fr-FR" dirty="0">
                <a:latin typeface="Consolas"/>
              </a:rPr>
              <a:t>help()</a:t>
            </a:r>
            <a:endParaRPr lang="fr-FR" dirty="0">
              <a:latin typeface="Century Gothic" panose="020B0502020202020204"/>
            </a:endParaRPr>
          </a:p>
          <a:p>
            <a:pPr lvl="1"/>
            <a:r>
              <a:rPr lang="fr-FR" dirty="0" err="1">
                <a:latin typeface="Consolas"/>
              </a:rPr>
              <a:t>db.help</a:t>
            </a:r>
            <a:r>
              <a:rPr lang="fr-FR" dirty="0">
                <a:latin typeface="Consolas"/>
              </a:rPr>
              <a:t>()</a:t>
            </a:r>
            <a:endParaRPr lang="fr-FR">
              <a:latin typeface="Century Gothic" panose="020B0502020202020204"/>
            </a:endParaRPr>
          </a:p>
          <a:p>
            <a:pPr lvl="1"/>
            <a:r>
              <a:rPr lang="fr-FR" dirty="0" err="1">
                <a:latin typeface="Consolas"/>
              </a:rPr>
              <a:t>db.ma_collection.help</a:t>
            </a:r>
            <a:r>
              <a:rPr lang="fr-FR" dirty="0">
                <a:latin typeface="Consolas"/>
              </a:rPr>
              <a:t>()</a:t>
            </a:r>
            <a:endParaRPr lang="fr-FR">
              <a:latin typeface="Century Gothic" panose="020B0502020202020204"/>
            </a:endParaRPr>
          </a:p>
          <a:p>
            <a:r>
              <a:rPr lang="fr-FR" dirty="0">
                <a:latin typeface="Century Gothic" panose="020B0502020202020204"/>
              </a:rPr>
              <a:t>La documentation en ligne de </a:t>
            </a:r>
            <a:r>
              <a:rPr lang="fr-FR" dirty="0" err="1">
                <a:latin typeface="Century Gothic" panose="020B0502020202020204"/>
              </a:rPr>
              <a:t>mongoDB</a:t>
            </a:r>
            <a:r>
              <a:rPr lang="fr-FR" dirty="0">
                <a:latin typeface="Century Gothic" panose="020B0502020202020204"/>
              </a:rPr>
              <a:t> est très complète</a:t>
            </a:r>
            <a:r>
              <a:rPr lang="fr-FR" dirty="0">
                <a:latin typeface="Consolas"/>
              </a:rPr>
              <a:t>
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6E12EE-AF13-405D-B771-72DEED3EEADF}"/>
              </a:ext>
            </a:extLst>
          </p:cNvPr>
          <p:cNvSpPr txBox="1"/>
          <p:nvPr/>
        </p:nvSpPr>
        <p:spPr>
          <a:xfrm>
            <a:off x="1136248" y="4444679"/>
            <a:ext cx="42575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latin typeface="Consolas"/>
                <a:hlinkClick r:id="rId2"/>
              </a:rPr>
              <a:t>https://docs.mongodb.com/manual/</a:t>
            </a:r>
            <a:endParaRPr lang="fr-FR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926800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Mongo DB – </a:t>
            </a:r>
            <a:r>
              <a:rPr lang="fr-FR" b="0" dirty="0">
                <a:ea typeface="+mj-lt"/>
                <a:cs typeface="+mj-lt"/>
              </a:rPr>
              <a:t>Labo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67" y="2222287"/>
            <a:ext cx="10573864" cy="578867"/>
          </a:xfrm>
        </p:spPr>
        <p:txBody>
          <a:bodyPr>
            <a:normAutofit/>
          </a:bodyPr>
          <a:lstStyle/>
          <a:p>
            <a:r>
              <a:rPr lang="fr-FR"/>
              <a:t>Présentation - Micro Labo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9549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Mongo DB – </a:t>
            </a:r>
            <a:r>
              <a:rPr lang="fr-FR" b="0" dirty="0">
                <a:ea typeface="+mj-lt"/>
                <a:cs typeface="+mj-lt"/>
              </a:rPr>
              <a:t>Labo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67" y="2222287"/>
            <a:ext cx="10573864" cy="578867"/>
          </a:xfrm>
        </p:spPr>
        <p:txBody>
          <a:bodyPr>
            <a:normAutofit/>
          </a:bodyPr>
          <a:lstStyle/>
          <a:p>
            <a:r>
              <a:rPr lang="fr-FR"/>
              <a:t>Retour - Micro Labo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771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9184-100D-4E46-9958-2797E13F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Mongo</a:t>
            </a:r>
            <a:r>
              <a:rPr lang="fr-FR" dirty="0"/>
              <a:t> </a:t>
            </a:r>
            <a:r>
              <a:rPr lang="fr-FR" b="0" dirty="0"/>
              <a:t>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8C70-E342-4F52-AB4B-C3C13CF5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Base de données document</a:t>
            </a:r>
          </a:p>
          <a:p>
            <a:pPr lvl="1"/>
            <a:r>
              <a:rPr lang="fr-FR" dirty="0"/>
              <a:t>Mise en marche très rapide</a:t>
            </a:r>
          </a:p>
          <a:p>
            <a:r>
              <a:rPr lang="fr-FR" dirty="0"/>
              <a:t>Gratuit et Open Source</a:t>
            </a:r>
          </a:p>
          <a:p>
            <a:r>
              <a:rPr lang="fr-FR" dirty="0"/>
              <a:t>Permet </a:t>
            </a:r>
          </a:p>
          <a:p>
            <a:pPr lvl="1"/>
            <a:r>
              <a:rPr lang="fr-FR" dirty="0"/>
              <a:t>La gestion aisée d'une très grande quantité de données</a:t>
            </a:r>
          </a:p>
          <a:p>
            <a:pPr lvl="1"/>
            <a:r>
              <a:rPr lang="fr-FR" dirty="0"/>
              <a:t>Nativement la réplication et le partitionnement </a:t>
            </a:r>
          </a:p>
          <a:p>
            <a:pPr lvl="1"/>
            <a:r>
              <a:rPr lang="fr-FR" dirty="0"/>
              <a:t>L'indexation par valeurs, par mots et géographique</a:t>
            </a:r>
          </a:p>
          <a:p>
            <a:pPr lvl="1"/>
            <a:r>
              <a:rPr lang="fr-FR" dirty="0"/>
              <a:t>L'utilisation de </a:t>
            </a:r>
            <a:r>
              <a:rPr lang="fr-FR" dirty="0" err="1"/>
              <a:t>Map</a:t>
            </a:r>
            <a:r>
              <a:rPr lang="fr-FR" dirty="0"/>
              <a:t> </a:t>
            </a:r>
            <a:r>
              <a:rPr lang="fr-FR" dirty="0" err="1"/>
              <a:t>Reduce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3359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Mongo DB – </a:t>
            </a:r>
            <a:r>
              <a:rPr lang="fr-FR" b="0" dirty="0">
                <a:ea typeface="+mj-lt"/>
                <a:cs typeface="+mj-lt"/>
              </a:rPr>
              <a:t>Requêtes avancées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67" y="2222287"/>
            <a:ext cx="10573864" cy="2681601"/>
          </a:xfrm>
        </p:spPr>
        <p:txBody>
          <a:bodyPr>
            <a:normAutofit/>
          </a:bodyPr>
          <a:lstStyle/>
          <a:p>
            <a:r>
              <a:rPr lang="fr-FR" dirty="0"/>
              <a:t>Requête simple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>
                <a:ea typeface="+mn-lt"/>
                <a:cs typeface="+mn-lt"/>
              </a:rPr>
              <a:t>Où l'on précise une valeur ou une conjonction de valeurs sur laquelle une condition d'égalité doit être validée pour les documents à retourner.</a:t>
            </a:r>
            <a:endParaRPr lang="fr-FR" dirty="0"/>
          </a:p>
          <a:p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9D0A2B-59FC-4B71-89B3-0F282F9CBCC6}"/>
              </a:ext>
            </a:extLst>
          </p:cNvPr>
          <p:cNvSpPr txBox="1"/>
          <p:nvPr/>
        </p:nvSpPr>
        <p:spPr>
          <a:xfrm>
            <a:off x="1141787" y="2857117"/>
            <a:ext cx="705303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  <a:ea typeface="+mn-lt"/>
                <a:cs typeface="+mn-lt"/>
              </a:rPr>
              <a:t>db.ma_collection.find</a:t>
            </a:r>
            <a: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  <a:ea typeface="+mn-lt"/>
                <a:cs typeface="+mn-lt"/>
              </a:rPr>
              <a:t>({})</a:t>
            </a:r>
            <a:endParaRPr lang="fr-FR">
              <a:solidFill>
                <a:schemeClr val="bg2">
                  <a:lumMod val="50000"/>
                  <a:lumOff val="50000"/>
                </a:schemeClr>
              </a:solidFill>
              <a:latin typeface="Consolas"/>
            </a:endParaRPr>
          </a:p>
          <a:p>
            <a:r>
              <a:rPr lang="fr-FR" sz="140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  <a:ea typeface="+mn-lt"/>
                <a:cs typeface="+mn-lt"/>
              </a:rPr>
              <a:t>db.ma_collection.find</a:t>
            </a:r>
            <a: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  <a:ea typeface="+mn-lt"/>
                <a:cs typeface="+mn-lt"/>
              </a:rPr>
              <a:t>({</a:t>
            </a:r>
            <a:r>
              <a:rPr lang="fr-FR" sz="140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  <a:ea typeface="+mn-lt"/>
                <a:cs typeface="+mn-lt"/>
              </a:rPr>
              <a:t>cle</a:t>
            </a:r>
            <a: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  <a:ea typeface="+mn-lt"/>
                <a:cs typeface="+mn-lt"/>
              </a:rPr>
              <a:t>: valeur})</a:t>
            </a:r>
            <a:endParaRPr lang="fr-FR">
              <a:solidFill>
                <a:schemeClr val="bg2">
                  <a:lumMod val="50000"/>
                  <a:lumOff val="50000"/>
                </a:schemeClr>
              </a:solidFill>
              <a:latin typeface="Consolas"/>
            </a:endParaRPr>
          </a:p>
          <a:p>
            <a:r>
              <a:rPr lang="fr-FR" sz="140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  <a:ea typeface="+mn-lt"/>
                <a:cs typeface="+mn-lt"/>
              </a:rPr>
              <a:t>db.ma_collection.find</a:t>
            </a:r>
            <a: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  <a:ea typeface="+mn-lt"/>
                <a:cs typeface="+mn-lt"/>
              </a:rPr>
              <a:t>({cle1: valeur1, cle2: valeur2}</a:t>
            </a:r>
            <a:endParaRPr lang="fr-FR">
              <a:solidFill>
                <a:schemeClr val="bg2">
                  <a:lumMod val="50000"/>
                  <a:lumOff val="50000"/>
                </a:schemeClr>
              </a:solidFill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4032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ea typeface="+mj-lt"/>
                <a:cs typeface="+mj-lt"/>
              </a:rPr>
              <a:t>Mongo DB – Requêtes avancées</a:t>
            </a:r>
            <a:endParaRPr lang="fr-FR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67" y="2222287"/>
            <a:ext cx="10573864" cy="38625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ea typeface="+mn-lt"/>
                <a:cs typeface="+mn-lt"/>
              </a:rPr>
              <a:t>Recherche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fr-FR" dirty="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dirty="0">
                <a:ea typeface="+mn-lt"/>
                <a:cs typeface="+mn-lt"/>
              </a:rPr>
              <a:t>Requêtes sur valeur</a:t>
            </a:r>
            <a:endParaRPr lang="fr-FR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ea typeface="+mn-lt"/>
                <a:cs typeface="+mn-lt"/>
              </a:rPr>
              <a:t>Comparaison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ea typeface="+mn-lt"/>
                <a:cs typeface="+mn-lt"/>
              </a:rPr>
              <a:t>Disjonction et conjonction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ea typeface="+mn-lt"/>
                <a:cs typeface="+mn-lt"/>
              </a:rPr>
              <a:t>Négation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ea typeface="+mn-lt"/>
                <a:cs typeface="+mn-lt"/>
              </a:rPr>
              <a:t>Existence de clé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dirty="0">
                <a:ea typeface="+mn-lt"/>
                <a:cs typeface="+mn-lt"/>
              </a:rPr>
              <a:t>Requête sur liste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dirty="0">
                <a:ea typeface="+mn-lt"/>
                <a:cs typeface="+mn-lt"/>
              </a:rPr>
              <a:t>Requête sur un document imbriqué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dirty="0">
                <a:ea typeface="+mn-lt"/>
                <a:cs typeface="+mn-lt"/>
              </a:rPr>
              <a:t>Requête Javascript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ea typeface="+mn-lt"/>
                <a:cs typeface="+mn-lt"/>
              </a:rPr>
              <a:t>Mise à jour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dirty="0">
                <a:ea typeface="+mn-lt"/>
                <a:cs typeface="+mn-lt"/>
              </a:rPr>
              <a:t>Opérateurs</a:t>
            </a:r>
          </a:p>
        </p:txBody>
      </p:sp>
    </p:spTree>
    <p:extLst>
      <p:ext uri="{BB962C8B-B14F-4D97-AF65-F5344CB8AC3E}">
        <p14:creationId xmlns:p14="http://schemas.microsoft.com/office/powerpoint/2010/main" val="942828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ea typeface="+mj-lt"/>
                <a:cs typeface="+mj-lt"/>
              </a:rPr>
              <a:t>Mongo DB – Requêtes avancées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67" y="2212641"/>
            <a:ext cx="10573864" cy="348218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Recherche</a:t>
            </a:r>
          </a:p>
          <a:p>
            <a:r>
              <a:rPr lang="fr-FR" dirty="0"/>
              <a:t>Syntaxe</a:t>
            </a:r>
          </a:p>
          <a:p>
            <a:endParaRPr lang="fr-FR" dirty="0"/>
          </a:p>
          <a:p>
            <a:r>
              <a:rPr lang="fr-FR" dirty="0"/>
              <a:t>Projections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>
              <a:ea typeface="+mn-lt"/>
              <a:cs typeface="+mn-lt"/>
            </a:endParaRPr>
          </a:p>
          <a:p>
            <a:pPr lvl="1"/>
            <a:r>
              <a:rPr lang="fr-FR" dirty="0">
                <a:ea typeface="+mn-lt"/>
                <a:cs typeface="+mn-lt"/>
              </a:rPr>
              <a:t>On ne peut pas mélanger les </a:t>
            </a:r>
            <a:r>
              <a:rPr lang="fr-FR" dirty="0" err="1">
                <a:latin typeface="Consolas"/>
                <a:ea typeface="+mn-lt"/>
                <a:cs typeface="+mn-lt"/>
              </a:rPr>
              <a:t>true</a:t>
            </a:r>
            <a:r>
              <a:rPr lang="fr-FR" dirty="0">
                <a:latin typeface="Consolas"/>
                <a:ea typeface="+mn-lt"/>
                <a:cs typeface="+mn-lt"/>
              </a:rPr>
              <a:t> </a:t>
            </a:r>
            <a:r>
              <a:rPr lang="fr-FR" dirty="0">
                <a:ea typeface="+mn-lt"/>
                <a:cs typeface="+mn-lt"/>
              </a:rPr>
              <a:t>et les </a:t>
            </a:r>
            <a:r>
              <a:rPr lang="fr-FR" dirty="0">
                <a:latin typeface="Consolas"/>
                <a:ea typeface="+mn-lt"/>
                <a:cs typeface="+mn-lt"/>
              </a:rPr>
              <a:t>false</a:t>
            </a:r>
            <a:r>
              <a:rPr lang="fr-FR" dirty="0">
                <a:ea typeface="+mn-lt"/>
                <a:cs typeface="+mn-lt"/>
              </a:rPr>
              <a:t>, sauf pour exclure le champ </a:t>
            </a:r>
            <a:r>
              <a:rPr lang="fr-FR" dirty="0">
                <a:latin typeface="Consolas"/>
                <a:ea typeface="+mn-lt"/>
                <a:cs typeface="+mn-lt"/>
              </a:rPr>
              <a:t>_id</a:t>
            </a:r>
            <a:r>
              <a:rPr lang="fr-FR" dirty="0">
                <a:ea typeface="+mn-lt"/>
                <a:cs typeface="+mn-lt"/>
              </a:rPr>
              <a:t>.</a:t>
            </a:r>
            <a:endParaRPr lang="fr-FR"/>
          </a:p>
          <a:p>
            <a:pPr marL="0" indent="0">
              <a:buNone/>
            </a:pPr>
            <a:endParaRPr lang="fr-FR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9D0A2B-59FC-4B71-89B3-0F282F9CBCC6}"/>
              </a:ext>
            </a:extLst>
          </p:cNvPr>
          <p:cNvSpPr txBox="1"/>
          <p:nvPr/>
        </p:nvSpPr>
        <p:spPr>
          <a:xfrm>
            <a:off x="1180369" y="3728254"/>
            <a:ext cx="9155772" cy="1446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  <a:ea typeface="+mn-lt"/>
                <a:cs typeface="+mn-lt"/>
              </a:rPr>
              <a:t>var</a:t>
            </a:r>
            <a:r>
              <a:rPr lang="fr-FR" sz="140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  <a:ea typeface="+mn-lt"/>
                <a:cs typeface="+mn-lt"/>
              </a:rPr>
              <a:t> projection_1 = {cle1: true, cle2: true} </a:t>
            </a:r>
            <a:r>
              <a:rPr lang="fr-FR" sz="1400" i="1">
                <a:solidFill>
                  <a:schemeClr val="accent1">
                    <a:lumMod val="75000"/>
                  </a:schemeClr>
                </a:solidFill>
                <a:latin typeface="Consolas"/>
                <a:ea typeface="+mn-lt"/>
                <a:cs typeface="+mn-lt"/>
              </a:rPr>
              <a:t>// seulement clé 1 et cle 2</a:t>
            </a:r>
            <a:endParaRPr lang="fr-FR">
              <a:solidFill>
                <a:schemeClr val="accent1">
                  <a:lumMod val="75000"/>
                </a:schemeClr>
              </a:solidFill>
              <a:latin typeface="Consolas"/>
            </a:endParaRPr>
          </a:p>
          <a:p>
            <a:r>
              <a:rPr lang="fr-FR" sz="1400" b="1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  <a:ea typeface="+mn-lt"/>
                <a:cs typeface="+mn-lt"/>
              </a:rPr>
              <a:t>var</a:t>
            </a:r>
            <a:r>
              <a:rPr lang="fr-FR" sz="140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  <a:ea typeface="+mn-lt"/>
                <a:cs typeface="+mn-lt"/>
              </a:rPr>
              <a:t> projection_2 = {cle1: false, cle2: false} </a:t>
            </a:r>
            <a:r>
              <a:rPr lang="fr-FR" sz="1400" i="1">
                <a:solidFill>
                  <a:schemeClr val="accent1">
                    <a:lumMod val="75000"/>
                  </a:schemeClr>
                </a:solidFill>
                <a:latin typeface="Consolas"/>
                <a:ea typeface="+mn-lt"/>
                <a:cs typeface="+mn-lt"/>
              </a:rPr>
              <a:t>// Toutes les clés sauf clé 1 et clé 2</a:t>
            </a:r>
            <a:endParaRPr lang="fr-FR">
              <a:solidFill>
                <a:schemeClr val="accent1">
                  <a:lumMod val="75000"/>
                </a:schemeClr>
              </a:solidFill>
              <a:latin typeface="Consolas"/>
            </a:endParaRPr>
          </a:p>
          <a:p>
            <a:r>
              <a:rPr lang="fr-FR" sz="1400" b="1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  <a:ea typeface="+mn-lt"/>
                <a:cs typeface="+mn-lt"/>
              </a:rPr>
              <a:t>var</a:t>
            </a:r>
            <a:r>
              <a:rPr lang="fr-FR" sz="140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  <a:ea typeface="+mn-lt"/>
                <a:cs typeface="+mn-lt"/>
              </a:rPr>
              <a:t> projection_3 = {_id: false} </a:t>
            </a:r>
            <a:r>
              <a:rPr lang="fr-FR" sz="1400" i="1">
                <a:solidFill>
                  <a:schemeClr val="accent1">
                    <a:lumMod val="75000"/>
                  </a:schemeClr>
                </a:solidFill>
                <a:latin typeface="Consolas"/>
                <a:ea typeface="+mn-lt"/>
                <a:cs typeface="+mn-lt"/>
              </a:rPr>
              <a:t>// La clé _id doit être explicitement exclue</a:t>
            </a:r>
            <a:endParaRPr lang="fr-FR">
              <a:solidFill>
                <a:schemeClr val="accent1">
                  <a:lumMod val="75000"/>
                </a:schemeClr>
              </a:solidFill>
              <a:latin typeface="Consolas"/>
            </a:endParaRPr>
          </a:p>
          <a:p>
            <a:r>
              <a:rPr lang="fr-FR" sz="1400" b="1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  <a:ea typeface="+mn-lt"/>
                <a:cs typeface="+mn-lt"/>
              </a:rPr>
              <a:t>var</a:t>
            </a:r>
            <a:r>
              <a:rPr lang="fr-FR" sz="140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  <a:ea typeface="+mn-lt"/>
                <a:cs typeface="+mn-lt"/>
              </a:rPr>
              <a:t> projection = ...</a:t>
            </a:r>
            <a:endParaRPr lang="fr-FR">
              <a:solidFill>
                <a:schemeClr val="bg2">
                  <a:lumMod val="50000"/>
                  <a:lumOff val="50000"/>
                </a:schemeClr>
              </a:solidFill>
              <a:latin typeface="Consolas"/>
            </a:endParaRPr>
          </a:p>
          <a:p>
            <a:endParaRPr lang="en-US" dirty="0">
              <a:solidFill>
                <a:schemeClr val="bg2">
                  <a:lumMod val="50000"/>
                  <a:lumOff val="50000"/>
                </a:schemeClr>
              </a:solidFill>
              <a:latin typeface="Consolas"/>
            </a:endParaRPr>
          </a:p>
          <a:p>
            <a:r>
              <a:rPr lang="fr-FR" sz="140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  <a:ea typeface="+mn-lt"/>
                <a:cs typeface="+mn-lt"/>
              </a:rPr>
              <a:t>db.ma_collection.find(requete, projection)</a:t>
            </a:r>
            <a:endParaRPr lang="fr-FR">
              <a:solidFill>
                <a:schemeClr val="bg2">
                  <a:lumMod val="50000"/>
                  <a:lumOff val="50000"/>
                </a:schemeClr>
              </a:solidFill>
              <a:latin typeface="Consolas"/>
              <a:ea typeface="+mn-lt"/>
              <a:cs typeface="+mn-lt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D43F634A-7079-42E4-95C2-B905768717A4}"/>
              </a:ext>
            </a:extLst>
          </p:cNvPr>
          <p:cNvSpPr txBox="1"/>
          <p:nvPr/>
        </p:nvSpPr>
        <p:spPr>
          <a:xfrm>
            <a:off x="1223385" y="3009269"/>
            <a:ext cx="915577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  <a:ea typeface="+mn-lt"/>
                <a:cs typeface="+mn-lt"/>
              </a:rPr>
              <a:t>db.ma_collection.find</a:t>
            </a:r>
            <a: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  <a:ea typeface="+mn-lt"/>
                <a:cs typeface="+mn-lt"/>
              </a:rPr>
              <a:t>(</a:t>
            </a:r>
            <a:r>
              <a:rPr lang="fr-F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  <a:ea typeface="+mn-lt"/>
                <a:cs typeface="+mn-lt"/>
              </a:rPr>
              <a:t>requete</a:t>
            </a:r>
            <a: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  <a:ea typeface="+mn-lt"/>
                <a:cs typeface="+mn-lt"/>
              </a:rPr>
              <a:t>, projection)</a:t>
            </a:r>
            <a:endParaRPr lang="fr-FR" dirty="0">
              <a:solidFill>
                <a:schemeClr val="bg2">
                  <a:lumMod val="50000"/>
                  <a:lumOff val="50000"/>
                </a:schemeClr>
              </a:solidFill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4885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ea typeface="+mj-lt"/>
                <a:cs typeface="+mj-lt"/>
              </a:rPr>
              <a:t>Mongo DB – Requêtes avancées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67" y="2222287"/>
            <a:ext cx="10573864" cy="2681601"/>
          </a:xfrm>
        </p:spPr>
        <p:txBody>
          <a:bodyPr>
            <a:normAutofit/>
          </a:bodyPr>
          <a:lstStyle/>
          <a:p>
            <a:r>
              <a:rPr lang="fr-FR" dirty="0"/>
              <a:t>Valeur - Comparaison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>
                <a:ea typeface="+mn-lt"/>
                <a:cs typeface="+mn-lt"/>
              </a:rPr>
              <a:t>Opérateur</a:t>
            </a:r>
            <a:endParaRPr lang="fr-FR" dirty="0"/>
          </a:p>
          <a:p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9D0A2B-59FC-4B71-89B3-0F282F9CBCC6}"/>
              </a:ext>
            </a:extLst>
          </p:cNvPr>
          <p:cNvSpPr txBox="1"/>
          <p:nvPr/>
        </p:nvSpPr>
        <p:spPr>
          <a:xfrm>
            <a:off x="1141787" y="2857117"/>
            <a:ext cx="705303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db.ma_collection.find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({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fr-F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cle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: {operateur: valeur}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})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741E1CD-F170-4CCA-BAE9-1A3189233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327508"/>
              </p:ext>
            </p:extLst>
          </p:nvPr>
        </p:nvGraphicFramePr>
        <p:xfrm>
          <a:off x="1162870" y="4590250"/>
          <a:ext cx="81686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440">
                  <a:extLst>
                    <a:ext uri="{9D8B030D-6E8A-4147-A177-3AD203B41FA5}">
                      <a16:colId xmlns:a16="http://schemas.microsoft.com/office/drawing/2014/main" val="3365652353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404991494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1537222511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1146110561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25610097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3835462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onsolas"/>
                        </a:rPr>
                        <a:t>$</a:t>
                      </a:r>
                      <a:r>
                        <a:rPr lang="fr-FR" dirty="0" err="1">
                          <a:latin typeface="Consolas"/>
                        </a:rPr>
                        <a:t>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onsolas"/>
                        </a:rPr>
                        <a:t>$</a:t>
                      </a:r>
                      <a:r>
                        <a:rPr lang="fr-FR" dirty="0" err="1">
                          <a:latin typeface="Consolas"/>
                        </a:rPr>
                        <a:t>lte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onsolas"/>
                        </a:rPr>
                        <a:t>$gt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onsolas"/>
                        </a:rPr>
                        <a:t>$</a:t>
                      </a:r>
                      <a:r>
                        <a:rPr lang="fr-FR" dirty="0" err="1">
                          <a:latin typeface="Consolas"/>
                        </a:rPr>
                        <a:t>gte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onsolas"/>
                        </a:rPr>
                        <a:t>$eq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onsolas"/>
                        </a:rPr>
                        <a:t>$ne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62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!=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580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446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ea typeface="+mj-lt"/>
                <a:cs typeface="+mj-lt"/>
              </a:rPr>
              <a:t>Mongo DB – Requêtes avancées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67" y="2222287"/>
            <a:ext cx="10573864" cy="2681601"/>
          </a:xfrm>
        </p:spPr>
        <p:txBody>
          <a:bodyPr>
            <a:normAutofit/>
          </a:bodyPr>
          <a:lstStyle/>
          <a:p>
            <a:r>
              <a:rPr lang="fr-FR" dirty="0"/>
              <a:t>Valeur - Présence d'un élément dans une liste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>
                <a:ea typeface="+mn-lt"/>
                <a:cs typeface="+mn-lt"/>
              </a:rPr>
              <a:t>Retourne tous les documents ayant la clé avec une valeur dans la liste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Possible de mélanger les types d'éléments</a:t>
            </a:r>
            <a:endParaRPr lang="fr-FR" dirty="0"/>
          </a:p>
          <a:p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9D0A2B-59FC-4B71-89B3-0F282F9CBCC6}"/>
              </a:ext>
            </a:extLst>
          </p:cNvPr>
          <p:cNvSpPr txBox="1"/>
          <p:nvPr/>
        </p:nvSpPr>
        <p:spPr>
          <a:xfrm>
            <a:off x="1180369" y="2615977"/>
            <a:ext cx="7033747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db.ma_collection.find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({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fr-F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cle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: {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    $in:[valeur1, valeur2]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}</a:t>
            </a: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})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0085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ea typeface="+mj-lt"/>
                <a:cs typeface="+mj-lt"/>
              </a:rPr>
              <a:t>Mongo DB – Requêtes avancées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67" y="2222287"/>
            <a:ext cx="10573864" cy="2681601"/>
          </a:xfrm>
        </p:spPr>
        <p:txBody>
          <a:bodyPr>
            <a:normAutofit/>
          </a:bodyPr>
          <a:lstStyle/>
          <a:p>
            <a:r>
              <a:rPr lang="fr-FR" dirty="0"/>
              <a:t>Valeur - Présence d'un élément dans une liste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>
                <a:ea typeface="+mn-lt"/>
                <a:cs typeface="+mn-lt"/>
              </a:rPr>
              <a:t>Opération inverse</a:t>
            </a:r>
          </a:p>
          <a:p>
            <a:r>
              <a:rPr lang="fr-FR" dirty="0">
                <a:ea typeface="+mn-lt"/>
                <a:cs typeface="+mn-lt"/>
              </a:rPr>
              <a:t>Retourne aussi tous les documents n'ayant pas la clé</a:t>
            </a:r>
          </a:p>
          <a:p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9D0A2B-59FC-4B71-89B3-0F282F9CBCC6}"/>
              </a:ext>
            </a:extLst>
          </p:cNvPr>
          <p:cNvSpPr txBox="1"/>
          <p:nvPr/>
        </p:nvSpPr>
        <p:spPr>
          <a:xfrm>
            <a:off x="1180369" y="2615979"/>
            <a:ext cx="7033747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db.ma_collection.find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({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fr-F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cle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: {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    $</a:t>
            </a:r>
            <a:r>
              <a:rPr lang="fr-F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nin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:[valeur1, valeur2]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}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})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49055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ea typeface="+mj-lt"/>
                <a:cs typeface="+mj-lt"/>
              </a:rPr>
              <a:t>Mongo DB – Requêtes avancées</a:t>
            </a:r>
            <a:endParaRPr lang="fr-FR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67" y="2222287"/>
            <a:ext cx="10573864" cy="2681601"/>
          </a:xfrm>
        </p:spPr>
        <p:txBody>
          <a:bodyPr>
            <a:normAutofit/>
          </a:bodyPr>
          <a:lstStyle/>
          <a:p>
            <a:r>
              <a:rPr lang="fr-FR" dirty="0"/>
              <a:t>Valeur - Disjonction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>
                <a:ea typeface="+mn-lt"/>
                <a:cs typeface="+mn-lt"/>
              </a:rPr>
              <a:t>Retourne tous les documents ayant au moins une des paires clé-valeur dans la liste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Moins efficace que $in</a:t>
            </a:r>
            <a:endParaRPr lang="fr-FR" dirty="0"/>
          </a:p>
          <a:p>
            <a:endParaRPr lang="fr-FR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9D0A2B-59FC-4B71-89B3-0F282F9CBCC6}"/>
              </a:ext>
            </a:extLst>
          </p:cNvPr>
          <p:cNvSpPr txBox="1"/>
          <p:nvPr/>
        </p:nvSpPr>
        <p:spPr>
          <a:xfrm>
            <a:off x="1180369" y="2615979"/>
            <a:ext cx="7033747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db.ma_collection.find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({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   $or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: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[condition1, condition2]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})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22248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ea typeface="+mj-lt"/>
                <a:cs typeface="+mj-lt"/>
              </a:rPr>
              <a:t>Mongo DB – Requêtes avancées</a:t>
            </a:r>
            <a:endParaRPr lang="fr-FR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67" y="2222287"/>
            <a:ext cx="10573864" cy="2681601"/>
          </a:xfrm>
        </p:spPr>
        <p:txBody>
          <a:bodyPr>
            <a:normAutofit/>
          </a:bodyPr>
          <a:lstStyle/>
          <a:p>
            <a:r>
              <a:rPr lang="fr-FR" dirty="0"/>
              <a:t>Valeur - Conjonction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>
                <a:ea typeface="+mn-lt"/>
                <a:cs typeface="+mn-lt"/>
              </a:rPr>
              <a:t>Retourne tous les document ayant toutes les paires clé valeur de la liste</a:t>
            </a:r>
          </a:p>
          <a:p>
            <a:r>
              <a:rPr lang="fr-FR" dirty="0">
                <a:ea typeface="+mn-lt"/>
                <a:cs typeface="+mn-lt"/>
              </a:rPr>
              <a:t>Insensible à l'ordre</a:t>
            </a:r>
            <a:endParaRPr lang="fr-FR" dirty="0"/>
          </a:p>
          <a:p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9D0A2B-59FC-4B71-89B3-0F282F9CBCC6}"/>
              </a:ext>
            </a:extLst>
          </p:cNvPr>
          <p:cNvSpPr txBox="1"/>
          <p:nvPr/>
        </p:nvSpPr>
        <p:spPr>
          <a:xfrm>
            <a:off x="1180369" y="2615979"/>
            <a:ext cx="7033747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db.ma_collection.find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({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       $and:[condition1, condition2]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 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})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546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ea typeface="+mj-lt"/>
                <a:cs typeface="+mj-lt"/>
              </a:rPr>
              <a:t>Mongo DB – Requêtes avancées</a:t>
            </a:r>
            <a:endParaRPr lang="fr-FR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67" y="2222287"/>
            <a:ext cx="10573864" cy="2681601"/>
          </a:xfrm>
        </p:spPr>
        <p:txBody>
          <a:bodyPr>
            <a:normAutofit/>
          </a:bodyPr>
          <a:lstStyle/>
          <a:p>
            <a:r>
              <a:rPr lang="fr-FR"/>
              <a:t>Valeur - Négation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>
                <a:ea typeface="+mn-lt"/>
                <a:cs typeface="+mn-lt"/>
              </a:rPr>
              <a:t>Retourne tous les documents qui ne correspondent pas à une requête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9D0A2B-59FC-4B71-89B3-0F282F9CBCC6}"/>
              </a:ext>
            </a:extLst>
          </p:cNvPr>
          <p:cNvSpPr txBox="1"/>
          <p:nvPr/>
        </p:nvSpPr>
        <p:spPr>
          <a:xfrm>
            <a:off x="1180369" y="2615979"/>
            <a:ext cx="7033747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db.ma_collection.find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({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fr-F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cle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: {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    $not: {condition}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} 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})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61308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ea typeface="+mj-lt"/>
                <a:cs typeface="+mj-lt"/>
              </a:rPr>
              <a:t>Mongo DB – Requêtes avancées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67" y="2222287"/>
            <a:ext cx="10573864" cy="2585146"/>
          </a:xfrm>
        </p:spPr>
        <p:txBody>
          <a:bodyPr>
            <a:normAutofit/>
          </a:bodyPr>
          <a:lstStyle/>
          <a:p>
            <a:r>
              <a:rPr lang="fr-FR"/>
              <a:t>Valeur - Existence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>
                <a:latin typeface="Consolas"/>
                <a:ea typeface="+mn-lt"/>
                <a:cs typeface="+mn-lt"/>
              </a:rPr>
              <a:t>vrai</a:t>
            </a:r>
            <a:r>
              <a:rPr lang="fr-FR" dirty="0">
                <a:ea typeface="+mn-lt"/>
                <a:cs typeface="+mn-lt"/>
              </a:rPr>
              <a:t> est utile pour créer des sous groupe de documents pour lesquelles une caractéristique particulière est définie</a:t>
            </a:r>
          </a:p>
          <a:p>
            <a:r>
              <a:rPr lang="fr-FR" dirty="0">
                <a:latin typeface="Consolas"/>
                <a:ea typeface="+mn-lt"/>
                <a:cs typeface="+mn-lt"/>
              </a:rPr>
              <a:t>faux</a:t>
            </a:r>
            <a:r>
              <a:rPr lang="fr-FR" dirty="0">
                <a:ea typeface="+mn-lt"/>
                <a:cs typeface="+mn-lt"/>
              </a:rPr>
              <a:t> est utile pour trouver les documents où il manque de l'information</a:t>
            </a:r>
          </a:p>
          <a:p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9D0A2B-59FC-4B71-89B3-0F282F9CBCC6}"/>
              </a:ext>
            </a:extLst>
          </p:cNvPr>
          <p:cNvSpPr txBox="1"/>
          <p:nvPr/>
        </p:nvSpPr>
        <p:spPr>
          <a:xfrm>
            <a:off x="1180369" y="2615979"/>
            <a:ext cx="7033747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db.ma_collection.find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({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fr-F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cle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: { $</a:t>
            </a:r>
            <a:r>
              <a:rPr lang="fr-F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exist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: </a:t>
            </a:r>
            <a:r>
              <a:rPr lang="fr-F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bool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 }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})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777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9184-100D-4E46-9958-2797E13F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Mongo DB –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8C70-E342-4F52-AB4B-C3C13CF56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26" y="2254944"/>
            <a:ext cx="10554574" cy="1045711"/>
          </a:xfrm>
        </p:spPr>
        <p:txBody>
          <a:bodyPr>
            <a:normAutofit/>
          </a:bodyPr>
          <a:lstStyle/>
          <a:p>
            <a:r>
              <a:rPr lang="fr-FR" sz="1600" dirty="0">
                <a:latin typeface="Century Gothic" panose="020B0502020202020204"/>
              </a:rPr>
              <a:t>Unité de base d'une base de données orientée documents</a:t>
            </a:r>
          </a:p>
          <a:p>
            <a:r>
              <a:rPr lang="fr-FR" sz="1600" dirty="0">
                <a:latin typeface="Century Gothic" panose="020B0502020202020204"/>
              </a:rPr>
              <a:t>Ensemble de paires clé-valeur (hash-</a:t>
            </a:r>
            <a:r>
              <a:rPr lang="fr-FR" sz="1600" dirty="0" err="1">
                <a:latin typeface="Century Gothic"/>
              </a:rPr>
              <a:t>map</a:t>
            </a:r>
            <a:r>
              <a:rPr lang="fr-FR" sz="1600" dirty="0">
                <a:latin typeface="Century Gothic"/>
              </a:rPr>
              <a:t> ou dictionnaire python)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E056A33B-407A-4BE7-B77A-B62DE48A458A}"/>
              </a:ext>
            </a:extLst>
          </p:cNvPr>
          <p:cNvSpPr txBox="1"/>
          <p:nvPr/>
        </p:nvSpPr>
        <p:spPr>
          <a:xfrm>
            <a:off x="813839" y="3573263"/>
            <a:ext cx="6203953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{"</a:t>
            </a:r>
            <a:r>
              <a:rPr lang="fr-F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prenom</a:t>
            </a:r>
            <a: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": "Jean-Thomas", "nom": "Baillargeon", "age":33}  </a:t>
            </a:r>
            <a:b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</a:br>
            <a: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{"</a:t>
            </a:r>
            <a:r>
              <a:rPr lang="fr-F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prenom</a:t>
            </a:r>
            <a: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": "Jean-Thomas", "nom": "Baillargeon", "age":"33"}  </a:t>
            </a:r>
            <a:b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</a:br>
            <a: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{"</a:t>
            </a:r>
            <a:r>
              <a:rPr lang="fr-F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prenom</a:t>
            </a:r>
            <a: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": "Jean-Thomas", "nom": "Baillargeon", "Age":33}</a:t>
            </a:r>
            <a:endParaRPr lang="fr-FR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2685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ea typeface="+mj-lt"/>
                <a:cs typeface="+mj-lt"/>
              </a:rPr>
              <a:t>Mongo DB – Requêtes avancées</a:t>
            </a:r>
            <a:endParaRPr lang="fr-FR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67" y="2222287"/>
            <a:ext cx="10573864" cy="2228260"/>
          </a:xfrm>
        </p:spPr>
        <p:txBody>
          <a:bodyPr>
            <a:normAutofit/>
          </a:bodyPr>
          <a:lstStyle/>
          <a:p>
            <a:r>
              <a:rPr lang="fr-FR" dirty="0"/>
              <a:t>Liste – Comparaison de valeurs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>
                <a:ea typeface="+mn-lt"/>
                <a:cs typeface="+mn-lt"/>
              </a:rPr>
              <a:t>Trouve les enregistrements qui ont EXACTEMENT la liste recherchée, incluant l'ordre!</a:t>
            </a:r>
          </a:p>
          <a:p>
            <a:pPr marL="0" indent="0">
              <a:buNone/>
            </a:pPr>
            <a:endParaRPr lang="fr-FR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9D0A2B-59FC-4B71-89B3-0F282F9CBCC6}"/>
              </a:ext>
            </a:extLst>
          </p:cNvPr>
          <p:cNvSpPr txBox="1"/>
          <p:nvPr/>
        </p:nvSpPr>
        <p:spPr>
          <a:xfrm>
            <a:off x="1180369" y="2615979"/>
            <a:ext cx="7033747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db.ma_collection.find({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cle: [element1, element2]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</a:endParaRPr>
          </a:p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})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endParaRPr lang="fr-FR" sz="1400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32201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ea typeface="+mj-lt"/>
                <a:cs typeface="+mj-lt"/>
              </a:rPr>
              <a:t>Mongo DB – Requêtes avancées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67" y="2222287"/>
            <a:ext cx="10573864" cy="2517627"/>
          </a:xfrm>
        </p:spPr>
        <p:txBody>
          <a:bodyPr>
            <a:normAutofit/>
          </a:bodyPr>
          <a:lstStyle/>
          <a:p>
            <a:r>
              <a:rPr lang="fr-FR" dirty="0"/>
              <a:t>Liste – Comparaison de valeurs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>
                <a:ea typeface="+mn-lt"/>
                <a:cs typeface="+mn-lt"/>
              </a:rPr>
              <a:t>Trouve les documents pour </a:t>
            </a:r>
            <a:r>
              <a:rPr lang="fr-FR" dirty="0" err="1">
                <a:ea typeface="+mn-lt"/>
                <a:cs typeface="+mn-lt"/>
              </a:rPr>
              <a:t>lequelle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>
                <a:latin typeface="Consolas"/>
                <a:ea typeface="+mn-lt"/>
                <a:cs typeface="+mn-lt"/>
              </a:rPr>
              <a:t>valeur1</a:t>
            </a:r>
            <a:r>
              <a:rPr lang="fr-FR" dirty="0">
                <a:ea typeface="+mn-lt"/>
                <a:cs typeface="+mn-lt"/>
              </a:rPr>
              <a:t> est présente dans la valeur associée à </a:t>
            </a:r>
            <a:r>
              <a:rPr lang="fr-FR" dirty="0" err="1">
                <a:latin typeface="Consolas"/>
                <a:ea typeface="+mn-lt"/>
                <a:cs typeface="+mn-lt"/>
              </a:rPr>
              <a:t>cle</a:t>
            </a:r>
            <a:r>
              <a:rPr lang="fr-FR" dirty="0">
                <a:ea typeface="+mn-lt"/>
                <a:cs typeface="+mn-lt"/>
              </a:rPr>
              <a:t> (liste ou valeur)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9D0A2B-59FC-4B71-89B3-0F282F9CBCC6}"/>
              </a:ext>
            </a:extLst>
          </p:cNvPr>
          <p:cNvSpPr txBox="1"/>
          <p:nvPr/>
        </p:nvSpPr>
        <p:spPr>
          <a:xfrm>
            <a:off x="1180369" y="2615979"/>
            <a:ext cx="7033747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db.ma_collection.find({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cle: valeur1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</a:endParaRPr>
          </a:p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})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endParaRPr lang="fr-FR" sz="1400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endParaRPr lang="fr-FR" sz="1400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49501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ea typeface="+mj-lt"/>
                <a:cs typeface="+mj-lt"/>
              </a:rPr>
              <a:t>Mongo DB – Requêtes avancées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67" y="2222287"/>
            <a:ext cx="10573864" cy="2681601"/>
          </a:xfrm>
        </p:spPr>
        <p:txBody>
          <a:bodyPr>
            <a:normAutofit/>
          </a:bodyPr>
          <a:lstStyle/>
          <a:p>
            <a:r>
              <a:rPr lang="fr-FR"/>
              <a:t>Liste – Comparaison de valeurs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>
                <a:ea typeface="+mn-lt"/>
                <a:cs typeface="+mn-lt"/>
              </a:rPr>
              <a:t>Trouve les documents qui ont </a:t>
            </a:r>
            <a:r>
              <a:rPr lang="fr-FR">
                <a:latin typeface="Consolas"/>
                <a:ea typeface="+mn-lt"/>
                <a:cs typeface="+mn-lt"/>
              </a:rPr>
              <a:t>element1</a:t>
            </a:r>
            <a:r>
              <a:rPr lang="fr-FR">
                <a:ea typeface="+mn-lt"/>
                <a:cs typeface="+mn-lt"/>
              </a:rPr>
              <a:t> et </a:t>
            </a:r>
            <a:r>
              <a:rPr lang="fr-FR">
                <a:latin typeface="Consolas"/>
                <a:ea typeface="+mn-lt"/>
                <a:cs typeface="+mn-lt"/>
              </a:rPr>
              <a:t>element2</a:t>
            </a:r>
            <a:r>
              <a:rPr lang="fr-FR">
                <a:ea typeface="+mn-lt"/>
                <a:cs typeface="+mn-lt"/>
              </a:rPr>
              <a:t> dans la liste associée à </a:t>
            </a:r>
            <a:r>
              <a:rPr lang="fr-FR">
                <a:latin typeface="Consolas"/>
                <a:ea typeface="+mn-lt"/>
                <a:cs typeface="+mn-lt"/>
              </a:rPr>
              <a:t>cle</a:t>
            </a:r>
          </a:p>
          <a:p>
            <a:endParaRPr lang="fr-FR" dirty="0">
              <a:ea typeface="+mn-lt"/>
              <a:cs typeface="+mn-lt"/>
            </a:endParaRPr>
          </a:p>
          <a:p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9D0A2B-59FC-4B71-89B3-0F282F9CBCC6}"/>
              </a:ext>
            </a:extLst>
          </p:cNvPr>
          <p:cNvSpPr txBox="1"/>
          <p:nvPr/>
        </p:nvSpPr>
        <p:spPr>
          <a:xfrm>
            <a:off x="1180369" y="2615979"/>
            <a:ext cx="7033747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db.ma_collection.find({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cle: {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    $all: [element1, element2]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</a:endParaRPr>
          </a:p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}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})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90890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ea typeface="+mj-lt"/>
                <a:cs typeface="+mj-lt"/>
              </a:rPr>
              <a:t>Mongo DB – Requêtes avancées</a:t>
            </a:r>
            <a:endParaRPr lang="fr-FR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67" y="2222287"/>
            <a:ext cx="10573864" cy="2681601"/>
          </a:xfrm>
        </p:spPr>
        <p:txBody>
          <a:bodyPr>
            <a:normAutofit/>
          </a:bodyPr>
          <a:lstStyle/>
          <a:p>
            <a:r>
              <a:rPr lang="fr-FR"/>
              <a:t>Liste – Nombre d'éléments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>
                <a:ea typeface="+mn-lt"/>
                <a:cs typeface="+mn-lt"/>
              </a:rPr>
              <a:t>Trouve les documents pour lequelles la clé contient </a:t>
            </a:r>
            <a:r>
              <a:rPr lang="fr-FR">
                <a:latin typeface="Consolas"/>
                <a:ea typeface="+mn-lt"/>
                <a:cs typeface="+mn-lt"/>
              </a:rPr>
              <a:t>taille</a:t>
            </a:r>
            <a:r>
              <a:rPr lang="fr-FR">
                <a:ea typeface="+mn-lt"/>
                <a:cs typeface="+mn-lt"/>
              </a:rPr>
              <a:t> valeurs</a:t>
            </a:r>
          </a:p>
          <a:p>
            <a:endParaRPr lang="fr-FR" dirty="0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9D0A2B-59FC-4B71-89B3-0F282F9CBCC6}"/>
              </a:ext>
            </a:extLst>
          </p:cNvPr>
          <p:cNvSpPr txBox="1"/>
          <p:nvPr/>
        </p:nvSpPr>
        <p:spPr>
          <a:xfrm>
            <a:off x="1180369" y="2625625"/>
            <a:ext cx="7033747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db.ma_collection.find({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cle: {$size: taille}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</a:endParaRPr>
          </a:p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})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endParaRPr lang="fr-FR" sz="1400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endParaRPr lang="fr-FR" sz="1400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14825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ea typeface="+mj-lt"/>
                <a:cs typeface="+mj-lt"/>
              </a:rPr>
              <a:t>Mongo DB – Requêtes avancées</a:t>
            </a:r>
            <a:endParaRPr lang="fr-FR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67" y="2222287"/>
            <a:ext cx="10573864" cy="2546564"/>
          </a:xfrm>
        </p:spPr>
        <p:txBody>
          <a:bodyPr>
            <a:normAutofit/>
          </a:bodyPr>
          <a:lstStyle/>
          <a:p>
            <a:r>
              <a:rPr lang="fr-FR" dirty="0"/>
              <a:t>Liste – </a:t>
            </a:r>
            <a:r>
              <a:rPr lang="fr-FR" dirty="0">
                <a:ea typeface="+mn-lt"/>
                <a:cs typeface="+mn-lt"/>
              </a:rPr>
              <a:t>Conditions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>
                <a:ea typeface="+mn-lt"/>
                <a:cs typeface="+mn-lt"/>
              </a:rPr>
              <a:t>Trouve tous les documents où toutes les conditions sont satisfaites, peut importe avec quel élément de la liste et peut importe si un élément satisfait toutes les conditions.</a:t>
            </a:r>
          </a:p>
          <a:p>
            <a:endParaRPr lang="fr-FR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9D0A2B-59FC-4B71-89B3-0F282F9CBCC6}"/>
              </a:ext>
            </a:extLst>
          </p:cNvPr>
          <p:cNvSpPr txBox="1"/>
          <p:nvPr/>
        </p:nvSpPr>
        <p:spPr>
          <a:xfrm>
            <a:off x="1180369" y="2625625"/>
            <a:ext cx="7033747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db.ma_collection.find({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cle: {condition1, condition2}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})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endParaRPr lang="fr-FR" sz="1400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4454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ea typeface="+mj-lt"/>
                <a:cs typeface="+mj-lt"/>
              </a:rPr>
              <a:t>Mongo DB – Requêtes avancées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67" y="2222287"/>
            <a:ext cx="10573864" cy="2247552"/>
          </a:xfrm>
        </p:spPr>
        <p:txBody>
          <a:bodyPr>
            <a:normAutofit/>
          </a:bodyPr>
          <a:lstStyle/>
          <a:p>
            <a:r>
              <a:rPr lang="fr-FR"/>
              <a:t>Liste – </a:t>
            </a:r>
            <a:r>
              <a:rPr lang="fr-FR">
                <a:ea typeface="+mn-lt"/>
                <a:cs typeface="+mn-lt"/>
              </a:rPr>
              <a:t>Conditions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>
                <a:ea typeface="+mn-lt"/>
                <a:cs typeface="+mn-lt"/>
              </a:rPr>
              <a:t>Trouve tous les documents où au moins un element de la liste satisfait toutes les conditions.</a:t>
            </a:r>
          </a:p>
          <a:p>
            <a:endParaRPr lang="fr-FR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9D0A2B-59FC-4B71-89B3-0F282F9CBCC6}"/>
              </a:ext>
            </a:extLst>
          </p:cNvPr>
          <p:cNvSpPr txBox="1"/>
          <p:nvPr/>
        </p:nvSpPr>
        <p:spPr>
          <a:xfrm>
            <a:off x="1180369" y="2625625"/>
            <a:ext cx="7033747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db.ma_collection.find({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cle: {$elemMatch: 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</a:endParaRPr>
          </a:p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    {condition1, condition2}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</a:endParaRPr>
          </a:p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}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})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11526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ea typeface="+mj-lt"/>
                <a:cs typeface="+mj-lt"/>
              </a:rPr>
              <a:t>Mongo DB – Requêtes avancées</a:t>
            </a:r>
            <a:endParaRPr lang="fr-FR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67" y="2222287"/>
            <a:ext cx="10573864" cy="2334361"/>
          </a:xfrm>
        </p:spPr>
        <p:txBody>
          <a:bodyPr>
            <a:normAutofit lnSpcReduction="10000"/>
          </a:bodyPr>
          <a:lstStyle/>
          <a:p>
            <a:r>
              <a:rPr lang="fr-FR"/>
              <a:t>Objet – Comparaison de valeurs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>
                <a:ea typeface="+mn-lt"/>
                <a:cs typeface="+mn-lt"/>
              </a:rPr>
              <a:t>Même problème qu'avec les listes, trouve les documents ayant exactement l'objet spécifié.</a:t>
            </a:r>
          </a:p>
          <a:p>
            <a:endParaRPr lang="fr-FR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9D0A2B-59FC-4B71-89B3-0F282F9CBCC6}"/>
              </a:ext>
            </a:extLst>
          </p:cNvPr>
          <p:cNvSpPr txBox="1"/>
          <p:nvPr/>
        </p:nvSpPr>
        <p:spPr>
          <a:xfrm>
            <a:off x="1180369" y="2615979"/>
            <a:ext cx="7033747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db.ma_collection.find({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    cle: {cle1: valeur1, cle2: valeur2}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</a:endParaRPr>
          </a:p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})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85719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ea typeface="+mj-lt"/>
                <a:cs typeface="+mj-lt"/>
              </a:rPr>
              <a:t>Mongo DB – Requêtes avancées</a:t>
            </a:r>
            <a:endParaRPr lang="fr-FR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67" y="2222287"/>
            <a:ext cx="10573864" cy="2507981"/>
          </a:xfrm>
        </p:spPr>
        <p:txBody>
          <a:bodyPr>
            <a:normAutofit fontScale="92500" lnSpcReduction="20000"/>
          </a:bodyPr>
          <a:lstStyle/>
          <a:p>
            <a:r>
              <a:rPr lang="fr-FR"/>
              <a:t>Objet – Comparaison de valeurs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  <a:p>
            <a:r>
              <a:rPr lang="fr-FR">
                <a:ea typeface="+mn-lt"/>
                <a:cs typeface="+mn-lt"/>
              </a:rPr>
              <a:t>L'utilisation de l'opérateur </a:t>
            </a:r>
            <a:r>
              <a:rPr lang="fr-FR" dirty="0">
                <a:latin typeface="Consolas"/>
                <a:ea typeface="+mn-lt"/>
                <a:cs typeface="+mn-lt"/>
              </a:rPr>
              <a:t>.</a:t>
            </a:r>
            <a:r>
              <a:rPr lang="fr-FR">
                <a:ea typeface="+mn-lt"/>
                <a:cs typeface="+mn-lt"/>
              </a:rPr>
              <a:t> permet de faire les recherches à l'intérieur de documents imbriqués</a:t>
            </a:r>
          </a:p>
          <a:p>
            <a:endParaRPr lang="fr-FR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9D0A2B-59FC-4B71-89B3-0F282F9CBCC6}"/>
              </a:ext>
            </a:extLst>
          </p:cNvPr>
          <p:cNvSpPr txBox="1"/>
          <p:nvPr/>
        </p:nvSpPr>
        <p:spPr>
          <a:xfrm>
            <a:off x="1180369" y="2615979"/>
            <a:ext cx="7033747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db.ma_collection.find(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</a:endParaRPr>
          </a:p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{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    cle.cle1: valeur1, 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    cle.cle2: valeur2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}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})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04935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ea typeface="+mj-lt"/>
                <a:cs typeface="+mj-lt"/>
              </a:rPr>
              <a:t>Mongo DB – Requêtes avancées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67" y="2222287"/>
            <a:ext cx="10573864" cy="2720183"/>
          </a:xfrm>
        </p:spPr>
        <p:txBody>
          <a:bodyPr>
            <a:normAutofit fontScale="92500" lnSpcReduction="20000"/>
          </a:bodyPr>
          <a:lstStyle/>
          <a:p>
            <a:r>
              <a:rPr lang="fr-FR"/>
              <a:t>Objet – Comparaison de valeurs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  <a:p>
            <a:r>
              <a:rPr lang="fr-FR">
                <a:ea typeface="+mn-lt"/>
                <a:cs typeface="+mn-lt"/>
              </a:rPr>
              <a:t>Tel que présenté pour les liste, l'utilisation de </a:t>
            </a:r>
            <a:r>
              <a:rPr lang="fr-FR">
                <a:latin typeface="Consolas"/>
                <a:ea typeface="+mn-lt"/>
                <a:cs typeface="+mn-lt"/>
              </a:rPr>
              <a:t>$elemMatch</a:t>
            </a:r>
            <a:r>
              <a:rPr lang="fr-FR">
                <a:ea typeface="+mn-lt"/>
                <a:cs typeface="+mn-lt"/>
              </a:rPr>
              <a:t> permet de trouver les documents ayant au moins un element satisfaisant toutes les conditions</a:t>
            </a:r>
            <a:endParaRPr lang="fr-FR"/>
          </a:p>
          <a:p>
            <a:endParaRPr lang="fr-FR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9D0A2B-59FC-4B71-89B3-0F282F9CBCC6}"/>
              </a:ext>
            </a:extLst>
          </p:cNvPr>
          <p:cNvSpPr txBox="1"/>
          <p:nvPr/>
        </p:nvSpPr>
        <p:spPr>
          <a:xfrm>
            <a:off x="1180369" y="2615979"/>
            <a:ext cx="7033747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db.ma_collection.find(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cle : {$elemMatch: {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    cle1: valeur1, 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</a:endParaRPr>
          </a:p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    cle2: valeur2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}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})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75379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ea typeface="+mj-lt"/>
                <a:cs typeface="+mj-lt"/>
              </a:rPr>
              <a:t>Mongo DB – Requêtes avancées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67" y="2212641"/>
            <a:ext cx="10573864" cy="34821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Requêtes Javascript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>
                <a:ea typeface="+mn-lt"/>
                <a:cs typeface="+mn-lt"/>
              </a:rPr>
              <a:t>Une condition à évaluer doit utiliser </a:t>
            </a:r>
            <a:r>
              <a:rPr lang="fr-FR" dirty="0" err="1">
                <a:latin typeface="Consolas"/>
                <a:ea typeface="+mn-lt"/>
                <a:cs typeface="+mn-lt"/>
              </a:rPr>
              <a:t>this</a:t>
            </a:r>
            <a:r>
              <a:rPr lang="fr-FR" dirty="0">
                <a:ea typeface="+mn-lt"/>
                <a:cs typeface="+mn-lt"/>
              </a:rPr>
              <a:t> pour faire référence au document</a:t>
            </a:r>
          </a:p>
          <a:p>
            <a:r>
              <a:rPr lang="fr-FR" dirty="0">
                <a:ea typeface="+mn-lt"/>
                <a:cs typeface="+mn-lt"/>
              </a:rPr>
              <a:t>Une fonction à évaluer doit utiliser </a:t>
            </a:r>
            <a:r>
              <a:rPr lang="fr-FR" dirty="0" err="1">
                <a:latin typeface="Consolas"/>
                <a:ea typeface="+mn-lt"/>
                <a:cs typeface="+mn-lt"/>
              </a:rPr>
              <a:t>obj</a:t>
            </a:r>
            <a:r>
              <a:rPr lang="fr-FR" dirty="0">
                <a:ea typeface="+mn-lt"/>
                <a:cs typeface="+mn-lt"/>
              </a:rPr>
              <a:t> pour faire référence au document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Il n'est pas obligatoire d'écrire </a:t>
            </a:r>
            <a:r>
              <a:rPr lang="fr-FR" dirty="0">
                <a:latin typeface="Consolas"/>
                <a:ea typeface="+mn-lt"/>
                <a:cs typeface="+mn-lt"/>
              </a:rPr>
              <a:t>$</a:t>
            </a:r>
            <a:r>
              <a:rPr lang="fr-FR" dirty="0" err="1">
                <a:latin typeface="Consolas"/>
                <a:ea typeface="+mn-lt"/>
                <a:cs typeface="+mn-lt"/>
              </a:rPr>
              <a:t>where</a:t>
            </a:r>
            <a:r>
              <a:rPr lang="fr-FR" dirty="0">
                <a:latin typeface="Century Gothic"/>
                <a:ea typeface="+mn-lt"/>
                <a:cs typeface="+mn-lt"/>
              </a:rPr>
              <a:t> </a:t>
            </a:r>
            <a:r>
              <a:rPr lang="fr-FR" dirty="0">
                <a:ea typeface="+mn-lt"/>
                <a:cs typeface="+mn-lt"/>
              </a:rPr>
              <a:t>s'il est utilisé seul</a:t>
            </a:r>
            <a:endParaRPr lang="fr-FR" dirty="0"/>
          </a:p>
          <a:p>
            <a:endParaRPr lang="fr-FR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9D0A2B-59FC-4B71-89B3-0F282F9CBCC6}"/>
              </a:ext>
            </a:extLst>
          </p:cNvPr>
          <p:cNvSpPr txBox="1"/>
          <p:nvPr/>
        </p:nvSpPr>
        <p:spPr>
          <a:xfrm>
            <a:off x="1180369" y="2615979"/>
            <a:ext cx="7033747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db.ma_collection.find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(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{$</a:t>
            </a:r>
            <a:r>
              <a:rPr lang="fr-F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where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: (condition)}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)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4421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9184-100D-4E46-9958-2797E13F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Mongo DB –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8C70-E342-4F52-AB4B-C3C13CF56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26" y="2254944"/>
            <a:ext cx="10554574" cy="2232254"/>
          </a:xfrm>
        </p:spPr>
        <p:txBody>
          <a:bodyPr>
            <a:normAutofit/>
          </a:bodyPr>
          <a:lstStyle/>
          <a:p>
            <a:r>
              <a:rPr lang="fr-FR" sz="1600" dirty="0">
                <a:latin typeface="Century Gothic" panose="020B0502020202020204"/>
              </a:rPr>
              <a:t>Clé</a:t>
            </a:r>
            <a:endParaRPr lang="fr-FR" sz="1400" dirty="0"/>
          </a:p>
          <a:p>
            <a:pPr lvl="1"/>
            <a:r>
              <a:rPr lang="fr-FR" sz="1400" dirty="0">
                <a:latin typeface="Century Gothic"/>
              </a:rPr>
              <a:t>Chaîne de caractères (string), unique et sensible à la casse</a:t>
            </a:r>
          </a:p>
          <a:p>
            <a:pPr lvl="1"/>
            <a:r>
              <a:rPr lang="fr-FR" sz="1400" dirty="0">
                <a:latin typeface="Century Gothic"/>
              </a:rPr>
              <a:t>Ne peut pas utiliser le caractère nul \0, point . ou dollar $</a:t>
            </a:r>
          </a:p>
          <a:p>
            <a:r>
              <a:rPr lang="fr-FR" sz="1600" dirty="0"/>
              <a:t>Valeur</a:t>
            </a:r>
            <a:endParaRPr lang="fr-FR" sz="1600"/>
          </a:p>
          <a:p>
            <a:pPr lvl="1"/>
            <a:r>
              <a:rPr lang="fr-FR" sz="1400" dirty="0">
                <a:latin typeface="Century Gothic" panose="020B0502020202020204"/>
              </a:rPr>
              <a:t>Peut être une variable de n’importe quel type (une liste, un vecteur, ou un autre document)</a:t>
            </a:r>
          </a:p>
          <a:p>
            <a:pPr lvl="1"/>
            <a:r>
              <a:rPr lang="fr-FR" sz="1400" dirty="0">
                <a:latin typeface="Century Gothic" panose="020B0502020202020204"/>
              </a:rPr>
              <a:t>Sensible aux types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E056A33B-407A-4BE7-B77A-B62DE48A458A}"/>
              </a:ext>
            </a:extLst>
          </p:cNvPr>
          <p:cNvSpPr txBox="1"/>
          <p:nvPr/>
        </p:nvSpPr>
        <p:spPr>
          <a:xfrm>
            <a:off x="813838" y="4592217"/>
            <a:ext cx="620395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{"</a:t>
            </a:r>
            <a:r>
              <a:rPr lang="fr-F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prenom</a:t>
            </a:r>
            <a: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": "Jean-Thomas", "nom": "Baillargeon", "age":32}  </a:t>
            </a:r>
          </a:p>
        </p:txBody>
      </p:sp>
    </p:spTree>
    <p:extLst>
      <p:ext uri="{BB962C8B-B14F-4D97-AF65-F5344CB8AC3E}">
        <p14:creationId xmlns:p14="http://schemas.microsoft.com/office/powerpoint/2010/main" val="28737446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ea typeface="+mj-lt"/>
                <a:cs typeface="+mj-lt"/>
              </a:rPr>
              <a:t>Mongo DB – Requêtes avancées</a:t>
            </a:r>
            <a:endParaRPr lang="fr-FR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67" y="2212641"/>
            <a:ext cx="10573864" cy="34821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Avantages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Plus flexible, accès à toutes les variables et aux </a:t>
            </a:r>
            <a:r>
              <a:rPr lang="fr-FR" dirty="0" err="1">
                <a:ea typeface="+mn-lt"/>
                <a:cs typeface="+mn-lt"/>
              </a:rPr>
              <a:t>framework</a:t>
            </a:r>
            <a:r>
              <a:rPr lang="fr-FR" dirty="0">
                <a:ea typeface="+mn-lt"/>
                <a:cs typeface="+mn-lt"/>
              </a:rPr>
              <a:t> javascript</a:t>
            </a:r>
            <a:br>
              <a:rPr lang="en-US" dirty="0"/>
            </a:br>
            <a:endParaRPr lang="fr-FR"/>
          </a:p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Inconvénient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Moins efficace : conversion des documents en objets JavaScript et n'utilise pas les indexes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Potentiellement dangereux (attaque par injection de code)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752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ea typeface="+mj-lt"/>
                <a:cs typeface="+mj-lt"/>
              </a:rPr>
              <a:t>Mongo DB – Requêtes avancées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67" y="2212641"/>
            <a:ext cx="10573864" cy="34821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Update</a:t>
            </a:r>
          </a:p>
          <a:p>
            <a:r>
              <a:rPr lang="fr-FR" dirty="0">
                <a:ea typeface="+mn-lt"/>
                <a:cs typeface="+mn-lt"/>
              </a:rPr>
              <a:t>Syntaxe</a:t>
            </a:r>
          </a:p>
          <a:p>
            <a:pPr marL="0" indent="0">
              <a:buNone/>
            </a:pPr>
            <a:endParaRPr lang="fr-FR" dirty="0">
              <a:ea typeface="+mn-lt"/>
              <a:cs typeface="+mn-lt"/>
            </a:endParaRPr>
          </a:p>
          <a:p>
            <a:r>
              <a:rPr lang="fr-FR" dirty="0">
                <a:ea typeface="+mn-lt"/>
                <a:cs typeface="+mn-lt"/>
              </a:rPr>
              <a:t>Permet la mise à jour "</a:t>
            </a:r>
            <a:r>
              <a:rPr lang="fr-FR" dirty="0" err="1">
                <a:ea typeface="+mn-lt"/>
                <a:cs typeface="+mn-lt"/>
              </a:rPr>
              <a:t>inplace</a:t>
            </a:r>
            <a:r>
              <a:rPr lang="fr-FR" dirty="0">
                <a:ea typeface="+mn-lt"/>
                <a:cs typeface="+mn-lt"/>
              </a:rPr>
              <a:t>" d'un document</a:t>
            </a:r>
            <a:endParaRPr lang="fr-FR"/>
          </a:p>
          <a:p>
            <a:pPr lvl="1"/>
            <a:r>
              <a:rPr lang="fr-FR" dirty="0" err="1">
                <a:latin typeface="Consolas"/>
                <a:ea typeface="+mn-lt"/>
                <a:cs typeface="+mn-lt"/>
              </a:rPr>
              <a:t>requete</a:t>
            </a:r>
            <a:r>
              <a:rPr lang="fr-FR" dirty="0">
                <a:latin typeface="Consolas"/>
                <a:ea typeface="+mn-lt"/>
                <a:cs typeface="+mn-lt"/>
              </a:rPr>
              <a:t>:</a:t>
            </a:r>
            <a:r>
              <a:rPr lang="fr-FR" dirty="0">
                <a:latin typeface="Century Gothic"/>
                <a:ea typeface="+mn-lt"/>
                <a:cs typeface="+mn-lt"/>
              </a:rPr>
              <a:t> conditions à apparier</a:t>
            </a:r>
          </a:p>
          <a:p>
            <a:pPr lvl="1"/>
            <a:r>
              <a:rPr lang="fr-FR" dirty="0" err="1">
                <a:latin typeface="Century Gothic"/>
                <a:ea typeface="+mn-lt"/>
                <a:cs typeface="+mn-lt"/>
              </a:rPr>
              <a:t>doc_ou_req</a:t>
            </a:r>
            <a:r>
              <a:rPr lang="fr-FR" dirty="0">
                <a:latin typeface="Century Gothic"/>
                <a:ea typeface="+mn-lt"/>
                <a:cs typeface="+mn-lt"/>
              </a:rPr>
              <a:t>: document complet, ou opérateurs</a:t>
            </a:r>
          </a:p>
          <a:p>
            <a:pPr lvl="1"/>
            <a:r>
              <a:rPr lang="fr-FR" dirty="0">
                <a:latin typeface="Consolas"/>
                <a:ea typeface="+mn-lt"/>
                <a:cs typeface="+mn-lt"/>
              </a:rPr>
              <a:t>arguments</a:t>
            </a:r>
            <a:r>
              <a:rPr lang="fr-FR" dirty="0">
                <a:ea typeface="+mn-lt"/>
                <a:cs typeface="+mn-lt"/>
              </a:rPr>
              <a:t>: arguments additionnels pour plus de flexibilité</a:t>
            </a:r>
            <a:endParaRPr lang="fr-FR" dirty="0"/>
          </a:p>
          <a:p>
            <a:endParaRPr lang="fr-FR" dirty="0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C55B6AE7-22E3-418E-BDF0-0EE900B65990}"/>
              </a:ext>
            </a:extLst>
          </p:cNvPr>
          <p:cNvSpPr txBox="1"/>
          <p:nvPr/>
        </p:nvSpPr>
        <p:spPr>
          <a:xfrm>
            <a:off x="1247966" y="3009269"/>
            <a:ext cx="915577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  <a:ea typeface="+mn-lt"/>
                <a:cs typeface="+mn-lt"/>
              </a:rPr>
              <a:t>db.ma_collection.update</a:t>
            </a:r>
            <a: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  <a:ea typeface="+mn-lt"/>
                <a:cs typeface="+mn-lt"/>
              </a:rPr>
              <a:t>(</a:t>
            </a:r>
            <a:r>
              <a:rPr lang="fr-F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  <a:ea typeface="+mn-lt"/>
                <a:cs typeface="+mn-lt"/>
              </a:rPr>
              <a:t>requete</a:t>
            </a:r>
            <a: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  <a:ea typeface="+mn-lt"/>
                <a:cs typeface="+mn-lt"/>
              </a:rPr>
              <a:t>, </a:t>
            </a:r>
            <a:r>
              <a:rPr lang="fr-F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  <a:ea typeface="+mn-lt"/>
                <a:cs typeface="+mn-lt"/>
              </a:rPr>
              <a:t>doc_or_req</a:t>
            </a:r>
            <a: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  <a:ea typeface="+mn-lt"/>
                <a:cs typeface="+mn-lt"/>
              </a:rPr>
              <a:t>, arguments)</a:t>
            </a:r>
            <a:endParaRPr lang="fr-FR" sz="1400" i="1" dirty="0">
              <a:solidFill>
                <a:schemeClr val="bg2">
                  <a:lumMod val="50000"/>
                  <a:lumOff val="50000"/>
                </a:schemeClr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303475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ea typeface="+mj-lt"/>
                <a:cs typeface="+mj-lt"/>
              </a:rPr>
              <a:t>Mongo DB – Requêtes avancées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67" y="2212641"/>
            <a:ext cx="10573864" cy="34821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Aucun opérateur</a:t>
            </a:r>
          </a:p>
          <a:p>
            <a:r>
              <a:rPr lang="fr-FR" dirty="0" err="1">
                <a:latin typeface="Consolas"/>
                <a:ea typeface="+mn-lt"/>
                <a:cs typeface="+mn-lt"/>
              </a:rPr>
              <a:t>doc_ou_req</a:t>
            </a:r>
            <a:r>
              <a:rPr lang="fr-FR" dirty="0">
                <a:ea typeface="+mn-lt"/>
                <a:cs typeface="+mn-lt"/>
              </a:rPr>
              <a:t> est un document sans opérateur</a:t>
            </a:r>
          </a:p>
          <a:p>
            <a:endParaRPr lang="fr-FR" dirty="0">
              <a:ea typeface="+mn-lt"/>
              <a:cs typeface="+mn-lt"/>
            </a:endParaRPr>
          </a:p>
          <a:p>
            <a:r>
              <a:rPr lang="fr-FR" dirty="0">
                <a:ea typeface="+mn-lt"/>
                <a:cs typeface="+mn-lt"/>
              </a:rPr>
              <a:t>Remplace le document trouvé qui apparie </a:t>
            </a:r>
            <a:r>
              <a:rPr lang="fr-FR" dirty="0" err="1">
                <a:latin typeface="Consolas"/>
                <a:ea typeface="+mn-lt"/>
                <a:cs typeface="+mn-lt"/>
              </a:rPr>
              <a:t>requete</a:t>
            </a:r>
            <a:endParaRPr lang="fr-FR">
              <a:latin typeface="Consolas"/>
              <a:ea typeface="+mn-lt"/>
              <a:cs typeface="+mn-lt"/>
            </a:endParaRPr>
          </a:p>
          <a:p>
            <a:r>
              <a:rPr lang="fr-FR" dirty="0">
                <a:ea typeface="+mn-lt"/>
                <a:cs typeface="+mn-lt"/>
              </a:rPr>
              <a:t>Argument</a:t>
            </a:r>
          </a:p>
          <a:p>
            <a:pPr lvl="1"/>
            <a:r>
              <a:rPr lang="fr-FR" dirty="0">
                <a:latin typeface="Consolas"/>
                <a:ea typeface="+mn-lt"/>
                <a:cs typeface="+mn-lt"/>
              </a:rPr>
              <a:t>{</a:t>
            </a:r>
            <a:r>
              <a:rPr lang="fr-FR" dirty="0" err="1">
                <a:latin typeface="Consolas"/>
                <a:ea typeface="+mn-lt"/>
                <a:cs typeface="+mn-lt"/>
              </a:rPr>
              <a:t>upsert:true</a:t>
            </a:r>
            <a:r>
              <a:rPr lang="fr-FR" dirty="0">
                <a:latin typeface="Consolas"/>
                <a:ea typeface="+mn-lt"/>
                <a:cs typeface="+mn-lt"/>
              </a:rPr>
              <a:t>}</a:t>
            </a:r>
            <a:r>
              <a:rPr lang="fr-FR" dirty="0">
                <a:ea typeface="+mn-lt"/>
                <a:cs typeface="+mn-lt"/>
              </a:rPr>
              <a:t> : si aucun document n'apparie </a:t>
            </a:r>
            <a:r>
              <a:rPr lang="fr-FR" dirty="0" err="1">
                <a:latin typeface="Consolas"/>
                <a:ea typeface="+mn-lt"/>
                <a:cs typeface="+mn-lt"/>
              </a:rPr>
              <a:t>requete</a:t>
            </a:r>
            <a:r>
              <a:rPr lang="fr-FR" dirty="0">
                <a:ea typeface="+mn-lt"/>
                <a:cs typeface="+mn-lt"/>
              </a:rPr>
              <a:t>, </a:t>
            </a:r>
            <a:r>
              <a:rPr lang="fr-FR" dirty="0">
                <a:latin typeface="Consolas"/>
                <a:ea typeface="+mn-lt"/>
                <a:cs typeface="+mn-lt"/>
              </a:rPr>
              <a:t>{</a:t>
            </a:r>
            <a:r>
              <a:rPr lang="fr-FR" dirty="0" err="1">
                <a:latin typeface="Consolas"/>
                <a:ea typeface="+mn-lt"/>
                <a:cs typeface="+mn-lt"/>
              </a:rPr>
              <a:t>nouveau_document</a:t>
            </a:r>
            <a:r>
              <a:rPr lang="fr-FR" dirty="0">
                <a:latin typeface="Consolas"/>
                <a:ea typeface="+mn-lt"/>
                <a:cs typeface="+mn-lt"/>
              </a:rPr>
              <a:t>}</a:t>
            </a:r>
            <a:r>
              <a:rPr lang="fr-FR" dirty="0">
                <a:ea typeface="+mn-lt"/>
                <a:cs typeface="+mn-lt"/>
              </a:rPr>
              <a:t> est ajouté</a:t>
            </a:r>
            <a:endParaRPr lang="fr-FR" dirty="0"/>
          </a:p>
          <a:p>
            <a:endParaRPr lang="fr-FR" dirty="0">
              <a:ea typeface="+mn-lt"/>
              <a:cs typeface="+mn-lt"/>
            </a:endParaRPr>
          </a:p>
          <a:p>
            <a:pPr lvl="1"/>
            <a:endParaRPr lang="fr-FR" dirty="0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F624E3BA-3A92-49F9-862D-0F4516DF2287}"/>
              </a:ext>
            </a:extLst>
          </p:cNvPr>
          <p:cNvSpPr txBox="1"/>
          <p:nvPr/>
        </p:nvSpPr>
        <p:spPr>
          <a:xfrm>
            <a:off x="1223385" y="3058430"/>
            <a:ext cx="703374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db.ma_collection.update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(</a:t>
            </a:r>
            <a:r>
              <a:rPr lang="fr-F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requete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, {</a:t>
            </a:r>
            <a:r>
              <a:rPr lang="fr-F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nouveau_document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}, argument})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207790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ea typeface="+mj-lt"/>
                <a:cs typeface="+mj-lt"/>
              </a:rPr>
              <a:t>Mongo DB – Requêtes avancées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67" y="2212641"/>
            <a:ext cx="10573864" cy="44408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Opérateurs</a:t>
            </a:r>
          </a:p>
          <a:p>
            <a:r>
              <a:rPr lang="fr-FR" dirty="0">
                <a:ea typeface="+mn-lt"/>
                <a:cs typeface="+mn-lt"/>
              </a:rPr>
              <a:t>$set</a:t>
            </a:r>
          </a:p>
          <a:p>
            <a:endParaRPr lang="fr-FR" dirty="0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  <a:p>
            <a:pPr lvl="1"/>
            <a:r>
              <a:rPr lang="fr-FR" dirty="0">
                <a:ea typeface="+mn-lt"/>
                <a:cs typeface="+mn-lt"/>
              </a:rPr>
              <a:t>Met la valeur_1 à la cle_1</a:t>
            </a:r>
          </a:p>
          <a:p>
            <a:r>
              <a:rPr lang="fr-FR" dirty="0">
                <a:ea typeface="+mn-lt"/>
                <a:cs typeface="+mn-lt"/>
              </a:rPr>
              <a:t>$</a:t>
            </a:r>
            <a:r>
              <a:rPr lang="fr-FR" dirty="0" err="1">
                <a:ea typeface="+mn-lt"/>
                <a:cs typeface="+mn-lt"/>
              </a:rPr>
              <a:t>unset</a:t>
            </a:r>
            <a:endParaRPr lang="fr-FR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  <a:p>
            <a:pPr lvl="1"/>
            <a:r>
              <a:rPr lang="fr-FR" dirty="0">
                <a:ea typeface="+mn-lt"/>
                <a:cs typeface="+mn-lt"/>
              </a:rPr>
              <a:t>Enlève la valeur de la cle_1</a:t>
            </a:r>
          </a:p>
          <a:p>
            <a:pPr lvl="1"/>
            <a:endParaRPr lang="fr-FR" dirty="0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F624E3BA-3A92-49F9-862D-0F4516DF2287}"/>
              </a:ext>
            </a:extLst>
          </p:cNvPr>
          <p:cNvSpPr txBox="1"/>
          <p:nvPr/>
        </p:nvSpPr>
        <p:spPr>
          <a:xfrm>
            <a:off x="1235675" y="3027704"/>
            <a:ext cx="7033747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db.ma_collection.update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(</a:t>
            </a:r>
            <a:r>
              <a:rPr lang="fr-F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requete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, 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{$set: 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    {cle_1:valeur_1}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}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)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2AE45A-7AA2-4F57-9F68-686403EFB4B1}"/>
              </a:ext>
            </a:extLst>
          </p:cNvPr>
          <p:cNvSpPr txBox="1"/>
          <p:nvPr/>
        </p:nvSpPr>
        <p:spPr>
          <a:xfrm>
            <a:off x="1235674" y="5067897"/>
            <a:ext cx="7033747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db.ma_collection.update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(</a:t>
            </a:r>
            <a:r>
              <a:rPr lang="fr-F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requete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, </a:t>
            </a:r>
            <a:endParaRPr lang="fr-FR" sz="1400" dirty="0">
              <a:solidFill>
                <a:schemeClr val="tx2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{$</a:t>
            </a:r>
            <a:r>
              <a:rPr lang="fr-F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unset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: </a:t>
            </a:r>
            <a:endParaRPr lang="fr-FR" sz="1400" dirty="0">
              <a:solidFill>
                <a:schemeClr val="tx2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    {cle_1:true}</a:t>
            </a:r>
            <a:endParaRPr lang="fr-FR" sz="1400" dirty="0">
              <a:solidFill>
                <a:schemeClr val="tx2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}</a:t>
            </a:r>
            <a:endParaRPr lang="fr-FR" sz="1400" dirty="0">
              <a:solidFill>
                <a:schemeClr val="tx2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)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4809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ea typeface="+mj-lt"/>
                <a:cs typeface="+mj-lt"/>
              </a:rPr>
              <a:t>Mongo DB – Requêtes avancées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67" y="2212641"/>
            <a:ext cx="10573864" cy="44408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Opérateurs</a:t>
            </a:r>
          </a:p>
          <a:p>
            <a:r>
              <a:rPr lang="fr-FR" dirty="0">
                <a:ea typeface="+mn-lt"/>
                <a:cs typeface="+mn-lt"/>
              </a:rPr>
              <a:t>$set et </a:t>
            </a:r>
            <a:r>
              <a:rPr lang="fr-FR" dirty="0">
                <a:latin typeface="Consolas"/>
                <a:ea typeface="+mn-lt"/>
                <a:cs typeface="+mn-lt"/>
              </a:rPr>
              <a:t>$</a:t>
            </a:r>
            <a:r>
              <a:rPr lang="fr-FR" dirty="0" err="1">
                <a:latin typeface="Consolas"/>
                <a:ea typeface="+mn-lt"/>
                <a:cs typeface="+mn-lt"/>
              </a:rPr>
              <a:t>setOnInsert</a:t>
            </a:r>
            <a:endParaRPr lang="fr-FR">
              <a:latin typeface="Consolas"/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  <a:p>
            <a:pPr lvl="1"/>
            <a:endParaRPr lang="fr-FR" dirty="0">
              <a:ea typeface="+mn-lt"/>
              <a:cs typeface="+mn-lt"/>
            </a:endParaRPr>
          </a:p>
          <a:p>
            <a:pPr lvl="1"/>
            <a:r>
              <a:rPr lang="fr-FR" dirty="0">
                <a:ea typeface="+mn-lt"/>
                <a:cs typeface="+mn-lt"/>
              </a:rPr>
              <a:t>Met la valeur_1 à la cle_1</a:t>
            </a:r>
            <a:endParaRPr lang="fr-FR" dirty="0"/>
          </a:p>
          <a:p>
            <a:pPr lvl="1"/>
            <a:r>
              <a:rPr lang="fr-FR" dirty="0">
                <a:ea typeface="+mn-lt"/>
                <a:cs typeface="+mn-lt"/>
              </a:rPr>
              <a:t>Si le document n'existe pas, mettre la </a:t>
            </a:r>
            <a:r>
              <a:rPr lang="fr-FR" dirty="0">
                <a:latin typeface="Consolas"/>
                <a:ea typeface="+mn-lt"/>
                <a:cs typeface="+mn-lt"/>
              </a:rPr>
              <a:t>valeur_2</a:t>
            </a:r>
            <a:r>
              <a:rPr lang="fr-FR" dirty="0">
                <a:ea typeface="+mn-lt"/>
                <a:cs typeface="+mn-lt"/>
              </a:rPr>
              <a:t> à </a:t>
            </a:r>
            <a:r>
              <a:rPr lang="fr-FR" dirty="0">
                <a:latin typeface="Consolas"/>
                <a:ea typeface="+mn-lt"/>
                <a:cs typeface="+mn-lt"/>
              </a:rPr>
              <a:t>cle_2</a:t>
            </a:r>
          </a:p>
          <a:p>
            <a:endParaRPr lang="fr-FR" dirty="0">
              <a:ea typeface="+mn-lt"/>
              <a:cs typeface="+mn-lt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F624E3BA-3A92-49F9-862D-0F4516DF2287}"/>
              </a:ext>
            </a:extLst>
          </p:cNvPr>
          <p:cNvSpPr txBox="1"/>
          <p:nvPr/>
        </p:nvSpPr>
        <p:spPr>
          <a:xfrm>
            <a:off x="1235675" y="3027704"/>
            <a:ext cx="7033747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db.ma_collection.update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(</a:t>
            </a:r>
            <a:r>
              <a:rPr lang="fr-F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requete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, 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{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    $set:  {cle_1:valeur_1},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    $</a:t>
            </a:r>
            <a:r>
              <a:rPr lang="fr-F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setOnInsert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: {cle_2:valeur_2}</a:t>
            </a: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}, 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{</a:t>
            </a:r>
            <a:r>
              <a:rPr lang="fr-F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upsert:true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}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)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722150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ea typeface="+mj-lt"/>
                <a:cs typeface="+mj-lt"/>
              </a:rPr>
              <a:t>Mongo DB – Requêtes avancées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67" y="2212641"/>
            <a:ext cx="10573864" cy="44408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Opérateurs</a:t>
            </a:r>
          </a:p>
          <a:p>
            <a:r>
              <a:rPr lang="fr-FR" dirty="0">
                <a:latin typeface="Consolas"/>
                <a:ea typeface="+mn-lt"/>
                <a:cs typeface="+mn-lt"/>
              </a:rPr>
              <a:t>$</a:t>
            </a:r>
            <a:r>
              <a:rPr lang="fr-FR" dirty="0" err="1">
                <a:latin typeface="Consolas"/>
                <a:ea typeface="+mn-lt"/>
                <a:cs typeface="+mn-lt"/>
              </a:rPr>
              <a:t>inc</a:t>
            </a:r>
            <a:endParaRPr lang="fr-FR">
              <a:latin typeface="Consolas"/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  <a:p>
            <a:pPr lvl="1"/>
            <a:r>
              <a:rPr lang="fr-FR" dirty="0">
                <a:ea typeface="+mn-lt"/>
                <a:cs typeface="+mn-lt"/>
              </a:rPr>
              <a:t>Ajoute </a:t>
            </a:r>
            <a:r>
              <a:rPr lang="fr-FR" dirty="0" err="1">
                <a:latin typeface="Consolas"/>
                <a:ea typeface="+mn-lt"/>
                <a:cs typeface="+mn-lt"/>
              </a:rPr>
              <a:t>valeur_increment</a:t>
            </a:r>
            <a:r>
              <a:rPr lang="fr-FR" dirty="0">
                <a:ea typeface="+mn-lt"/>
                <a:cs typeface="+mn-lt"/>
              </a:rPr>
              <a:t> à la valeur de </a:t>
            </a:r>
            <a:r>
              <a:rPr lang="fr-FR" dirty="0">
                <a:latin typeface="Consolas"/>
                <a:ea typeface="+mn-lt"/>
                <a:cs typeface="+mn-lt"/>
              </a:rPr>
              <a:t>cle_1</a:t>
            </a:r>
          </a:p>
          <a:p>
            <a:pPr lvl="1"/>
            <a:endParaRPr lang="fr-FR" dirty="0">
              <a:ea typeface="+mn-lt"/>
              <a:cs typeface="+mn-lt"/>
            </a:endParaRPr>
          </a:p>
          <a:p>
            <a:pPr lvl="1"/>
            <a:endParaRPr lang="fr-FR" dirty="0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F624E3BA-3A92-49F9-862D-0F4516DF2287}"/>
              </a:ext>
            </a:extLst>
          </p:cNvPr>
          <p:cNvSpPr txBox="1"/>
          <p:nvPr/>
        </p:nvSpPr>
        <p:spPr>
          <a:xfrm>
            <a:off x="1235675" y="3027704"/>
            <a:ext cx="7033747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db.ma_collection.update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(</a:t>
            </a:r>
            <a:r>
              <a:rPr lang="fr-F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requete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, 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{$</a:t>
            </a:r>
            <a:r>
              <a:rPr lang="fr-F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inc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: 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    {cle_1:valeur_increment}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}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)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356727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ea typeface="+mj-lt"/>
                <a:cs typeface="+mj-lt"/>
              </a:rPr>
              <a:t>Mongo DB – Requêtes avancées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67" y="2212641"/>
            <a:ext cx="10573864" cy="44408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Opérateurs</a:t>
            </a:r>
          </a:p>
          <a:p>
            <a:r>
              <a:rPr lang="fr-FR" dirty="0">
                <a:latin typeface="Consolas"/>
                <a:ea typeface="+mn-lt"/>
                <a:cs typeface="+mn-lt"/>
              </a:rPr>
              <a:t>$push</a:t>
            </a:r>
          </a:p>
          <a:p>
            <a:endParaRPr lang="fr-FR" dirty="0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  <a:p>
            <a:pPr lvl="1"/>
            <a:r>
              <a:rPr lang="fr-FR" dirty="0">
                <a:ea typeface="+mn-lt"/>
                <a:cs typeface="+mn-lt"/>
              </a:rPr>
              <a:t>Ajoute la valeur_1 à la fin de la liste associée à cle_liste_1</a:t>
            </a:r>
          </a:p>
          <a:p>
            <a:r>
              <a:rPr lang="fr-FR" dirty="0">
                <a:latin typeface="Consolas"/>
                <a:ea typeface="+mn-lt"/>
                <a:cs typeface="+mn-lt"/>
              </a:rPr>
              <a:t>$push et $</a:t>
            </a:r>
            <a:r>
              <a:rPr lang="fr-FR" dirty="0" err="1">
                <a:latin typeface="Consolas"/>
                <a:ea typeface="+mn-lt"/>
                <a:cs typeface="+mn-lt"/>
              </a:rPr>
              <a:t>each</a:t>
            </a:r>
            <a:endParaRPr lang="fr-FR">
              <a:latin typeface="Century Gothic" panose="020B0502020202020204"/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  <a:p>
            <a:pPr lvl="1"/>
            <a:endParaRPr lang="fr-FR" dirty="0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F624E3BA-3A92-49F9-862D-0F4516DF2287}"/>
              </a:ext>
            </a:extLst>
          </p:cNvPr>
          <p:cNvSpPr txBox="1"/>
          <p:nvPr/>
        </p:nvSpPr>
        <p:spPr>
          <a:xfrm>
            <a:off x="1235675" y="3027704"/>
            <a:ext cx="7033747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db.ma_collection.update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(</a:t>
            </a:r>
            <a:r>
              <a:rPr lang="fr-F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requete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, 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{$push: 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    {cle_liste_1:valeur_1}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}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)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2AE45A-7AA2-4F57-9F68-686403EFB4B1}"/>
              </a:ext>
            </a:extLst>
          </p:cNvPr>
          <p:cNvSpPr txBox="1"/>
          <p:nvPr/>
        </p:nvSpPr>
        <p:spPr>
          <a:xfrm>
            <a:off x="1235674" y="5067897"/>
            <a:ext cx="7033747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db.ma_collection.update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(</a:t>
            </a:r>
            <a:r>
              <a:rPr lang="fr-F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requete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, </a:t>
            </a:r>
            <a:endParaRPr lang="fr-FR" sz="1400" dirty="0">
              <a:solidFill>
                <a:schemeClr val="tx2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{$push: </a:t>
            </a:r>
            <a:endParaRPr lang="fr-FR" sz="1400" dirty="0">
              <a:solidFill>
                <a:schemeClr val="tx2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    {$cle_liste_1:{</a:t>
            </a:r>
            <a:endParaRPr lang="fr-FR" sz="1400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/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        $</a:t>
            </a:r>
            <a:r>
              <a:rPr lang="fr-F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each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: [valeur_1, valeur_2]</a:t>
            </a:r>
            <a:endParaRPr lang="fr-FR" sz="1400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/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    }</a:t>
            </a:r>
            <a:endParaRPr lang="fr-FR" sz="1400" dirty="0">
              <a:solidFill>
                <a:schemeClr val="tx2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}</a:t>
            </a:r>
            <a:endParaRPr lang="fr-FR" sz="1400" dirty="0">
              <a:solidFill>
                <a:schemeClr val="tx2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)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6813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ea typeface="+mj-lt"/>
                <a:cs typeface="+mj-lt"/>
              </a:rPr>
              <a:t>Mongo DB – Requêtes avancées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67" y="2212641"/>
            <a:ext cx="10573864" cy="44408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Opérateurs</a:t>
            </a:r>
          </a:p>
          <a:p>
            <a:r>
              <a:rPr lang="fr-FR" dirty="0">
                <a:latin typeface="Consolas"/>
                <a:ea typeface="+mn-lt"/>
                <a:cs typeface="+mn-lt"/>
              </a:rPr>
              <a:t>$push et $slice</a:t>
            </a:r>
          </a:p>
          <a:p>
            <a:endParaRPr lang="fr-FR" dirty="0">
              <a:ea typeface="+mn-lt"/>
              <a:cs typeface="+mn-lt"/>
            </a:endParaRPr>
          </a:p>
          <a:p>
            <a:endParaRPr lang="fr-FR" dirty="0">
              <a:latin typeface="Century Gothic" panose="020B0502020202020204"/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  <a:p>
            <a:endParaRPr lang="fr-FR" dirty="0">
              <a:latin typeface="Century Gothic" panose="020B0502020202020204"/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  <a:p>
            <a:r>
              <a:rPr lang="fr-FR" dirty="0">
                <a:ea typeface="+mn-lt"/>
                <a:cs typeface="+mn-lt"/>
              </a:rPr>
              <a:t>Ajoute les valeurs à la suite et limite le nombre de valeurs contenues dans la liste associée à cle_liste_1</a:t>
            </a:r>
          </a:p>
          <a:p>
            <a:r>
              <a:rPr lang="fr-FR" dirty="0">
                <a:ea typeface="+mn-lt"/>
                <a:cs typeface="+mn-lt"/>
              </a:rPr>
              <a:t>Si </a:t>
            </a:r>
            <a:r>
              <a:rPr lang="fr-FR" dirty="0" err="1">
                <a:latin typeface="Consolas"/>
                <a:ea typeface="+mn-lt"/>
                <a:cs typeface="+mn-lt"/>
              </a:rPr>
              <a:t>nombre_element</a:t>
            </a:r>
            <a:r>
              <a:rPr lang="fr-FR" dirty="0">
                <a:latin typeface="Consolas"/>
                <a:ea typeface="+mn-lt"/>
                <a:cs typeface="+mn-lt"/>
              </a:rPr>
              <a:t> </a:t>
            </a:r>
            <a:r>
              <a:rPr lang="fr-FR" dirty="0">
                <a:latin typeface="Century Gothic"/>
                <a:ea typeface="+mn-lt"/>
                <a:cs typeface="+mn-lt"/>
              </a:rPr>
              <a:t>­&gt; 0</a:t>
            </a:r>
            <a:r>
              <a:rPr lang="fr-FR" dirty="0">
                <a:ea typeface="+mn-lt"/>
                <a:cs typeface="+mn-lt"/>
              </a:rPr>
              <a:t>, les éléments plus anciens seront conservés</a:t>
            </a:r>
            <a:endParaRPr lang="fr-FR"/>
          </a:p>
          <a:p>
            <a:r>
              <a:rPr lang="fr-FR" dirty="0">
                <a:ea typeface="+mn-lt"/>
                <a:cs typeface="+mn-lt"/>
              </a:rPr>
              <a:t>Si </a:t>
            </a:r>
            <a:r>
              <a:rPr lang="fr-FR" dirty="0" err="1">
                <a:latin typeface="Consolas"/>
                <a:ea typeface="+mn-lt"/>
                <a:cs typeface="+mn-lt"/>
              </a:rPr>
              <a:t>nombre_element</a:t>
            </a:r>
            <a:r>
              <a:rPr lang="fr-FR" dirty="0">
                <a:latin typeface="Century Gothic"/>
                <a:ea typeface="+mn-lt"/>
                <a:cs typeface="+mn-lt"/>
              </a:rPr>
              <a:t> ­&lt; 0</a:t>
            </a:r>
            <a:r>
              <a:rPr lang="fr-FR" dirty="0">
                <a:ea typeface="+mn-lt"/>
                <a:cs typeface="+mn-lt"/>
              </a:rPr>
              <a:t>, les éléments plus récents seront conservés</a:t>
            </a:r>
            <a:endParaRPr lang="fr-FR" dirty="0"/>
          </a:p>
          <a:p>
            <a:endParaRPr lang="fr-FR" dirty="0">
              <a:ea typeface="+mn-lt"/>
              <a:cs typeface="+mn-lt"/>
            </a:endParaRPr>
          </a:p>
          <a:p>
            <a:pPr marL="0" indent="0">
              <a:buNone/>
            </a:pPr>
            <a:endParaRPr lang="fr-FR" dirty="0">
              <a:latin typeface="Century Gothic" panose="020B0502020202020204"/>
              <a:ea typeface="+mn-lt"/>
              <a:cs typeface="+mn-lt"/>
            </a:endParaRPr>
          </a:p>
          <a:p>
            <a:pPr lvl="1"/>
            <a:endParaRPr lang="fr-FR" dirty="0">
              <a:latin typeface="Consolas"/>
              <a:ea typeface="+mn-lt"/>
              <a:cs typeface="+mn-lt"/>
            </a:endParaRPr>
          </a:p>
          <a:p>
            <a:pPr lvl="1"/>
            <a:endParaRPr lang="fr-FR" dirty="0">
              <a:ea typeface="+mn-lt"/>
              <a:cs typeface="+mn-lt"/>
            </a:endParaRPr>
          </a:p>
          <a:p>
            <a:pPr lvl="1"/>
            <a:endParaRPr lang="fr-FR" dirty="0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E9EB21F-C511-479D-9F27-D9D4603C44DA}"/>
              </a:ext>
            </a:extLst>
          </p:cNvPr>
          <p:cNvSpPr txBox="1"/>
          <p:nvPr/>
        </p:nvSpPr>
        <p:spPr>
          <a:xfrm>
            <a:off x="1174222" y="3113736"/>
            <a:ext cx="7033747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db.ma_collection.update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(</a:t>
            </a:r>
            <a:r>
              <a:rPr lang="fr-F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requete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, </a:t>
            </a:r>
            <a:endParaRPr lang="fr-FR" sz="1400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{$push: </a:t>
            </a:r>
            <a:endParaRPr lang="fr-FR" sz="1400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    {$cle_liste_1:{</a:t>
            </a:r>
            <a:endParaRPr lang="fr-FR" sz="1400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        $</a:t>
            </a:r>
            <a:r>
              <a:rPr lang="fr-F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each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: [valeur_1, valeur_2],</a:t>
            </a: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        $slice: </a:t>
            </a:r>
            <a:r>
              <a:rPr lang="fr-F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nombre_elements</a:t>
            </a: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    }</a:t>
            </a:r>
            <a:endParaRPr lang="fr-FR" sz="1400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}</a:t>
            </a:r>
            <a:endParaRPr lang="fr-FR" sz="1400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)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730739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ea typeface="+mj-lt"/>
                <a:cs typeface="+mj-lt"/>
              </a:rPr>
              <a:t>Mongo DB – Requêtes avancées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67" y="2212641"/>
            <a:ext cx="10573864" cy="46743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Opérateurs</a:t>
            </a:r>
          </a:p>
          <a:p>
            <a:r>
              <a:rPr lang="fr-FR" dirty="0">
                <a:latin typeface="Consolas"/>
                <a:ea typeface="+mn-lt"/>
                <a:cs typeface="+mn-lt"/>
              </a:rPr>
              <a:t>$pop</a:t>
            </a:r>
          </a:p>
          <a:p>
            <a:endParaRPr lang="fr-FR" dirty="0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  <a:p>
            <a:pPr lvl="1"/>
            <a:endParaRPr lang="fr-FR" dirty="0">
              <a:ea typeface="+mn-lt"/>
              <a:cs typeface="+mn-lt"/>
            </a:endParaRPr>
          </a:p>
          <a:p>
            <a:pPr lvl="1"/>
            <a:r>
              <a:rPr lang="fr-FR" dirty="0">
                <a:ea typeface="+mn-lt"/>
                <a:cs typeface="+mn-lt"/>
              </a:rPr>
              <a:t>Si </a:t>
            </a:r>
            <a:r>
              <a:rPr lang="fr-FR" dirty="0" err="1">
                <a:latin typeface="Consolas"/>
                <a:ea typeface="+mn-lt"/>
                <a:cs typeface="+mn-lt"/>
              </a:rPr>
              <a:t>debut_ou_fin</a:t>
            </a:r>
            <a:r>
              <a:rPr lang="fr-FR" dirty="0">
                <a:latin typeface="Consolas"/>
                <a:ea typeface="+mn-lt"/>
                <a:cs typeface="+mn-lt"/>
              </a:rPr>
              <a:t> = 1</a:t>
            </a:r>
            <a:r>
              <a:rPr lang="fr-FR" dirty="0">
                <a:ea typeface="+mn-lt"/>
                <a:cs typeface="+mn-lt"/>
              </a:rPr>
              <a:t>, enlève l'élément le plus vieux de la liste (file)</a:t>
            </a:r>
          </a:p>
          <a:p>
            <a:pPr lvl="1"/>
            <a:r>
              <a:rPr lang="fr-FR" dirty="0">
                <a:ea typeface="+mn-lt"/>
                <a:cs typeface="+mn-lt"/>
              </a:rPr>
              <a:t>Si </a:t>
            </a:r>
            <a:r>
              <a:rPr lang="fr-FR" dirty="0" err="1">
                <a:latin typeface="Consolas"/>
                <a:ea typeface="+mn-lt"/>
                <a:cs typeface="+mn-lt"/>
              </a:rPr>
              <a:t>debut_ou_fin</a:t>
            </a:r>
            <a:r>
              <a:rPr lang="fr-FR" dirty="0">
                <a:latin typeface="Consolas"/>
                <a:ea typeface="+mn-lt"/>
                <a:cs typeface="+mn-lt"/>
              </a:rPr>
              <a:t> = -1</a:t>
            </a:r>
            <a:r>
              <a:rPr lang="fr-FR" dirty="0">
                <a:ea typeface="+mn-lt"/>
                <a:cs typeface="+mn-lt"/>
              </a:rPr>
              <a:t>, enlève l'élément le plus récent de la liste (pile)</a:t>
            </a:r>
            <a:endParaRPr lang="fr-FR" dirty="0">
              <a:latin typeface="Consolas"/>
              <a:ea typeface="+mn-lt"/>
              <a:cs typeface="+mn-lt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F624E3BA-3A92-49F9-862D-0F4516DF2287}"/>
              </a:ext>
            </a:extLst>
          </p:cNvPr>
          <p:cNvSpPr txBox="1"/>
          <p:nvPr/>
        </p:nvSpPr>
        <p:spPr>
          <a:xfrm>
            <a:off x="1333998" y="3046139"/>
            <a:ext cx="7033747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db.ma_collection.update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(</a:t>
            </a:r>
            <a:r>
              <a:rPr lang="fr-F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requete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, 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{$pop: 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    {cle_liste_1:valeur_1}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}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)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786616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ea typeface="+mj-lt"/>
                <a:cs typeface="+mj-lt"/>
              </a:rPr>
              <a:t>Mongo DB – Requêtes avancées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67" y="2212641"/>
            <a:ext cx="10573864" cy="46743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Opérateurs</a:t>
            </a:r>
          </a:p>
          <a:p>
            <a:r>
              <a:rPr lang="fr-FR" dirty="0">
                <a:latin typeface="Consolas"/>
                <a:ea typeface="+mn-lt"/>
                <a:cs typeface="+mn-lt"/>
              </a:rPr>
              <a:t>$pull</a:t>
            </a:r>
          </a:p>
          <a:p>
            <a:endParaRPr lang="fr-FR" dirty="0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  <a:p>
            <a:pPr lvl="1"/>
            <a:endParaRPr lang="fr-FR" dirty="0">
              <a:ea typeface="+mn-lt"/>
              <a:cs typeface="+mn-lt"/>
            </a:endParaRPr>
          </a:p>
          <a:p>
            <a:pPr lvl="1"/>
            <a:r>
              <a:rPr lang="fr-FR" dirty="0">
                <a:latin typeface="Consolas"/>
                <a:ea typeface="+mn-lt"/>
                <a:cs typeface="+mn-lt"/>
              </a:rPr>
              <a:t>Enlève un élément précis appariant </a:t>
            </a:r>
            <a:r>
              <a:rPr lang="fr-FR" dirty="0" err="1">
                <a:latin typeface="Consolas"/>
                <a:ea typeface="+mn-lt"/>
                <a:cs typeface="+mn-lt"/>
              </a:rPr>
              <a:t>requete</a:t>
            </a:r>
            <a:r>
              <a:rPr lang="fr-FR" dirty="0">
                <a:latin typeface="Consolas"/>
                <a:ea typeface="+mn-lt"/>
                <a:cs typeface="+mn-lt"/>
              </a:rPr>
              <a:t> dans la liste associée a cle_liste_1</a:t>
            </a:r>
          </a:p>
          <a:p>
            <a:pPr lvl="1"/>
            <a:r>
              <a:rPr lang="fr-FR" dirty="0">
                <a:ea typeface="+mn-lt"/>
                <a:cs typeface="+mn-lt"/>
              </a:rPr>
              <a:t>Déjà en contexte de la liste associée à </a:t>
            </a:r>
            <a:r>
              <a:rPr lang="fr-FR" dirty="0">
                <a:latin typeface="Consolas"/>
                <a:ea typeface="+mn-lt"/>
                <a:cs typeface="+mn-lt"/>
              </a:rPr>
              <a:t>cle_liste_1</a:t>
            </a:r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2AE45A-7AA2-4F57-9F68-686403EFB4B1}"/>
              </a:ext>
            </a:extLst>
          </p:cNvPr>
          <p:cNvSpPr txBox="1"/>
          <p:nvPr/>
        </p:nvSpPr>
        <p:spPr>
          <a:xfrm>
            <a:off x="1303271" y="3033848"/>
            <a:ext cx="7033747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db.ma_collection.update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(</a:t>
            </a:r>
            <a:r>
              <a:rPr lang="fr-F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requete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, </a:t>
            </a:r>
            <a:endParaRPr lang="fr-FR" sz="1400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{$pull: </a:t>
            </a:r>
            <a:endParaRPr lang="fr-FR" sz="1400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    {$cle_liste_1: </a:t>
            </a:r>
            <a:r>
              <a:rPr lang="fr-F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requete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}</a:t>
            </a: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}</a:t>
            </a: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)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13310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9184-100D-4E46-9958-2797E13F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Mongo DB –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8C70-E342-4F52-AB4B-C3C13CF56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26" y="2254944"/>
            <a:ext cx="10554574" cy="3549426"/>
          </a:xfrm>
        </p:spPr>
        <p:txBody>
          <a:bodyPr>
            <a:normAutofit/>
          </a:bodyPr>
          <a:lstStyle/>
          <a:p>
            <a:r>
              <a:rPr lang="fr-FR" sz="1600" dirty="0">
                <a:latin typeface="Century Gothic"/>
              </a:rPr>
              <a:t>Sensible à l’ordre des clés</a:t>
            </a:r>
          </a:p>
          <a:p>
            <a:endParaRPr lang="fr-FR" sz="1600" dirty="0">
              <a:latin typeface="Century Gothic"/>
            </a:endParaRPr>
          </a:p>
          <a:p>
            <a:endParaRPr lang="fr-FR" sz="1600" dirty="0">
              <a:latin typeface="Century Gothic"/>
            </a:endParaRPr>
          </a:p>
          <a:p>
            <a:r>
              <a:rPr lang="fr-FR" sz="1600" dirty="0">
                <a:latin typeface="Century Gothic"/>
              </a:rPr>
              <a:t>Attention! </a:t>
            </a:r>
            <a:endParaRPr lang="fr-FR" sz="1600">
              <a:latin typeface="Century Gothic"/>
            </a:endParaRPr>
          </a:p>
          <a:p>
            <a:pPr lvl="1"/>
            <a:r>
              <a:rPr lang="fr-FR" sz="1400" dirty="0">
                <a:latin typeface="Century Gothic"/>
              </a:rPr>
              <a:t>Certains clients BD peuvent changer l’ordre des clés  </a:t>
            </a:r>
          </a:p>
          <a:p>
            <a:pPr lvl="1"/>
            <a:r>
              <a:rPr lang="fr-FR" sz="1400" dirty="0">
                <a:latin typeface="Century Gothic"/>
              </a:rPr>
              <a:t>Certains langages de programmation ne garantissent pas de maintenir l’ordre des clés  </a:t>
            </a:r>
            <a:endParaRPr lang="fr-FR" sz="1400">
              <a:latin typeface="Century Gothic"/>
            </a:endParaRPr>
          </a:p>
          <a:p>
            <a:pPr lvl="1"/>
            <a:r>
              <a:rPr lang="fr-FR" sz="1400" dirty="0">
                <a:latin typeface="Century Gothic" panose="020B0502020202020204"/>
              </a:rPr>
              <a:t>C’est une très mauvaise idée de développer un système basé sur l’ordre des clés </a:t>
            </a:r>
            <a:r>
              <a:rPr lang="fr-FR" sz="1400" dirty="0">
                <a:latin typeface="Consolas"/>
              </a:rPr>
              <a:t> </a:t>
            </a:r>
            <a:endParaRPr lang="fr-FR" sz="1400">
              <a:ea typeface="+mn-lt"/>
              <a:cs typeface="+mn-lt"/>
            </a:endParaRPr>
          </a:p>
          <a:p>
            <a:pPr lvl="1"/>
            <a:endParaRPr lang="fr-FR" sz="1400" dirty="0">
              <a:latin typeface="Century Gothic" panose="020B0502020202020204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E056A33B-407A-4BE7-B77A-B62DE48A458A}"/>
              </a:ext>
            </a:extLst>
          </p:cNvPr>
          <p:cNvSpPr txBox="1"/>
          <p:nvPr/>
        </p:nvSpPr>
        <p:spPr>
          <a:xfrm>
            <a:off x="944466" y="3089989"/>
            <a:ext cx="705303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{"</a:t>
            </a:r>
            <a:r>
              <a:rPr lang="fr-F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prenom</a:t>
            </a:r>
            <a: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": "Jean-Thomas", "</a:t>
            </a:r>
            <a:r>
              <a:rPr lang="fr-F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age</a:t>
            </a:r>
            <a: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": 33}
{"</a:t>
            </a:r>
            <a:r>
              <a:rPr lang="fr-F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age</a:t>
            </a:r>
            <a: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": 33, "</a:t>
            </a:r>
            <a:r>
              <a:rPr lang="fr-F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prenom</a:t>
            </a:r>
            <a:r>
              <a:rPr lang="fr-F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/>
              </a:rPr>
              <a:t>": "Jean-Thomas"}</a:t>
            </a:r>
          </a:p>
        </p:txBody>
      </p:sp>
    </p:spTree>
    <p:extLst>
      <p:ext uri="{BB962C8B-B14F-4D97-AF65-F5344CB8AC3E}">
        <p14:creationId xmlns:p14="http://schemas.microsoft.com/office/powerpoint/2010/main" val="28133706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ea typeface="+mj-lt"/>
                <a:cs typeface="+mj-lt"/>
              </a:rPr>
              <a:t>Mongo DB – Requêtes avancées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67" y="2212641"/>
            <a:ext cx="10573864" cy="46743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Fonction Update</a:t>
            </a:r>
          </a:p>
          <a:p>
            <a:r>
              <a:rPr lang="fr-FR" dirty="0">
                <a:latin typeface="Consolas"/>
                <a:ea typeface="+mn-lt"/>
                <a:cs typeface="+mn-lt"/>
              </a:rPr>
              <a:t>Ne modifie qu'un seul élément par défaut</a:t>
            </a:r>
          </a:p>
          <a:p>
            <a:pPr lvl="1"/>
            <a:r>
              <a:rPr lang="fr-FR" dirty="0">
                <a:latin typeface="Consolas"/>
                <a:ea typeface="+mn-lt"/>
                <a:cs typeface="+mn-lt"/>
              </a:rPr>
              <a:t>Utilisation de l'argument</a:t>
            </a:r>
          </a:p>
          <a:p>
            <a:pPr lvl="2"/>
            <a:r>
              <a:rPr lang="fr-FR" dirty="0">
                <a:latin typeface="Consolas"/>
                <a:ea typeface="+mn-lt"/>
                <a:cs typeface="+mn-lt"/>
              </a:rPr>
              <a:t>{multi: </a:t>
            </a:r>
            <a:r>
              <a:rPr lang="fr-FR" dirty="0" err="1">
                <a:latin typeface="Consolas"/>
                <a:ea typeface="+mn-lt"/>
                <a:cs typeface="+mn-lt"/>
              </a:rPr>
              <a:t>true</a:t>
            </a:r>
            <a:r>
              <a:rPr lang="fr-FR" dirty="0">
                <a:latin typeface="Consolas"/>
                <a:ea typeface="+mn-lt"/>
                <a:cs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84882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Mongo DB – </a:t>
            </a:r>
            <a:r>
              <a:rPr lang="fr-FR" b="0" dirty="0">
                <a:ea typeface="+mj-lt"/>
                <a:cs typeface="+mj-lt"/>
              </a:rPr>
              <a:t>Labo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67" y="2222287"/>
            <a:ext cx="10573864" cy="578867"/>
          </a:xfrm>
        </p:spPr>
        <p:txBody>
          <a:bodyPr>
            <a:normAutofit/>
          </a:bodyPr>
          <a:lstStyle/>
          <a:p>
            <a:r>
              <a:rPr lang="fr-FR"/>
              <a:t>Présentation - Micro Labo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50567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Mongo DB – </a:t>
            </a:r>
            <a:r>
              <a:rPr lang="fr-FR" b="0" dirty="0">
                <a:ea typeface="+mj-lt"/>
                <a:cs typeface="+mj-lt"/>
              </a:rPr>
              <a:t>Labo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67" y="2222287"/>
            <a:ext cx="10573864" cy="578867"/>
          </a:xfrm>
        </p:spPr>
        <p:txBody>
          <a:bodyPr>
            <a:normAutofit/>
          </a:bodyPr>
          <a:lstStyle/>
          <a:p>
            <a:r>
              <a:rPr lang="fr-FR"/>
              <a:t>Retour - Micro Labo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4582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/>
              <a:t>Mongo DB – </a:t>
            </a:r>
            <a:r>
              <a:rPr lang="fr-FR" b="0">
                <a:ea typeface="+mj-lt"/>
                <a:cs typeface="+mj-lt"/>
              </a:rPr>
              <a:t>Curseurs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67" y="2222287"/>
            <a:ext cx="10573864" cy="1205829"/>
          </a:xfrm>
        </p:spPr>
        <p:txBody>
          <a:bodyPr>
            <a:normAutofit/>
          </a:bodyPr>
          <a:lstStyle/>
          <a:p>
            <a:r>
              <a:rPr lang="fr-FR">
                <a:ea typeface="+mn-lt"/>
                <a:cs typeface="+mn-lt"/>
              </a:rPr>
              <a:t>Le résultat d'une requête sont des curseurs pointant vers les documents</a:t>
            </a:r>
            <a:endParaRPr lang="fr-FR" dirty="0">
              <a:ea typeface="+mn-lt"/>
              <a:cs typeface="+mn-lt"/>
            </a:endParaRPr>
          </a:p>
          <a:p>
            <a:r>
              <a:rPr lang="fr-FR">
                <a:ea typeface="+mn-lt"/>
                <a:cs typeface="+mn-lt"/>
              </a:rPr>
              <a:t>Ces derniers peuvent être stockées dans une variable</a:t>
            </a:r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25D7F-F087-479F-B81F-435400C648AE}"/>
              </a:ext>
            </a:extLst>
          </p:cNvPr>
          <p:cNvSpPr txBox="1"/>
          <p:nvPr/>
        </p:nvSpPr>
        <p:spPr>
          <a:xfrm>
            <a:off x="881356" y="3368334"/>
            <a:ext cx="813334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var</a:t>
            </a:r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 mon_curseur = db.ma_collection.find(requete)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70EC41B-72B2-44EC-BFD2-D8DFAB925EA2}"/>
              </a:ext>
            </a:extLst>
          </p:cNvPr>
          <p:cNvSpPr txBox="1">
            <a:spLocks/>
          </p:cNvSpPr>
          <p:nvPr/>
        </p:nvSpPr>
        <p:spPr>
          <a:xfrm>
            <a:off x="807138" y="3715421"/>
            <a:ext cx="10573864" cy="42453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Utilisation du curseur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2C8E69-033C-4467-AE83-0F5C75C697B0}"/>
              </a:ext>
            </a:extLst>
          </p:cNvPr>
          <p:cNvSpPr txBox="1"/>
          <p:nvPr/>
        </p:nvSpPr>
        <p:spPr>
          <a:xfrm>
            <a:off x="881355" y="4207498"/>
            <a:ext cx="8133341" cy="18774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while (mon_curseur.hasNext()) {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 b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var</a:t>
            </a:r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 mon_document = mon_curseur.next(); 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print(mon_document.cle1); 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}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endParaRPr lang="en-US" dirty="0"/>
          </a:p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mon_curseur.forEach(</a:t>
            </a:r>
            <a:r>
              <a:rPr lang="fr-FR" sz="1400" b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function</a:t>
            </a:r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(mon_document){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print(mon_document.cle1);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})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928468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/>
              <a:t>Mongo DB – </a:t>
            </a:r>
            <a:r>
              <a:rPr lang="fr-FR" b="0">
                <a:ea typeface="+mj-lt"/>
                <a:cs typeface="+mj-lt"/>
              </a:rPr>
              <a:t>Curseurs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67" y="2222287"/>
            <a:ext cx="10573864" cy="1205829"/>
          </a:xfrm>
        </p:spPr>
        <p:txBody>
          <a:bodyPr>
            <a:normAutofit/>
          </a:bodyPr>
          <a:lstStyle/>
          <a:p>
            <a:r>
              <a:rPr lang="fr-FR">
                <a:ea typeface="+mn-lt"/>
                <a:cs typeface="+mn-lt"/>
              </a:rPr>
              <a:t>Opérations sur les curseurs</a:t>
            </a:r>
          </a:p>
          <a:p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2C8E69-033C-4467-AE83-0F5C75C697B0}"/>
              </a:ext>
            </a:extLst>
          </p:cNvPr>
          <p:cNvSpPr txBox="1"/>
          <p:nvPr/>
        </p:nvSpPr>
        <p:spPr>
          <a:xfrm>
            <a:off x="813836" y="2982511"/>
            <a:ext cx="8133341" cy="33239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>
                <a:solidFill>
                  <a:schemeClr val="accent1">
                    <a:lumMod val="75000"/>
                  </a:schemeClr>
                </a:solidFill>
                <a:latin typeface="Consolas"/>
                <a:ea typeface="+mn-lt"/>
                <a:cs typeface="+mn-lt"/>
              </a:rPr>
              <a:t>// Limiter le nombre de résultats</a:t>
            </a:r>
            <a:endParaRPr lang="fr-FR">
              <a:solidFill>
                <a:schemeClr val="accent1">
                  <a:lumMod val="75000"/>
                </a:schemeClr>
              </a:solidFill>
              <a:latin typeface="Consolas"/>
            </a:endParaRPr>
          </a:p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db.ma_collection.find(requete).limit(nombre_maximum)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</a:endParaRPr>
          </a:p>
          <a:p>
            <a:endParaRPr lang="fr-FR" sz="1400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</a:endParaRPr>
          </a:p>
          <a:p>
            <a:r>
              <a:rPr lang="fr-FR" sz="1400">
                <a:solidFill>
                  <a:schemeClr val="accent1">
                    <a:lumMod val="75000"/>
                  </a:schemeClr>
                </a:solidFill>
                <a:latin typeface="Consolas"/>
                <a:ea typeface="+mn-lt"/>
                <a:cs typeface="+mn-lt"/>
              </a:rPr>
              <a:t>// Sauter les premiers documents</a:t>
            </a:r>
            <a:endParaRPr lang="fr-FR">
              <a:solidFill>
                <a:schemeClr val="accent1">
                  <a:lumMod val="75000"/>
                </a:schemeClr>
              </a:solidFill>
              <a:latin typeface="Consolas"/>
            </a:endParaRPr>
          </a:p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db.ma_collection.find(requete).skip(nombre_de_documents_a_sauter)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</a:endParaRPr>
          </a:p>
          <a:p>
            <a:endParaRPr lang="fr-FR" sz="1400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</a:endParaRPr>
          </a:p>
          <a:p>
            <a:r>
              <a:rPr lang="fr-FR" sz="1400">
                <a:solidFill>
                  <a:schemeClr val="accent1">
                    <a:lumMod val="75000"/>
                  </a:schemeClr>
                </a:solidFill>
                <a:latin typeface="Consolas"/>
                <a:ea typeface="+mn-lt"/>
                <a:cs typeface="+mn-lt"/>
              </a:rPr>
              <a:t>// Trier les résultats</a:t>
            </a:r>
            <a:endParaRPr lang="fr-FR">
              <a:solidFill>
                <a:schemeClr val="accent1">
                  <a:lumMod val="75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db.ma_collection.find(requete).sort({cle: ordre_tri, ...})</a:t>
            </a:r>
          </a:p>
          <a:p>
            <a:endParaRPr lang="fr-FR" sz="1400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</a:endParaRPr>
          </a:p>
          <a:p>
            <a:r>
              <a:rPr lang="fr-FR" sz="1400">
                <a:solidFill>
                  <a:schemeClr val="accent1">
                    <a:lumMod val="75000"/>
                  </a:schemeClr>
                </a:solidFill>
                <a:latin typeface="Consolas"/>
              </a:rPr>
              <a:t>// Compter le nombre de documents</a:t>
            </a:r>
          </a:p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db.ma_collection.find(requete).count()</a:t>
            </a:r>
          </a:p>
          <a:p>
            <a:endParaRPr lang="fr-FR" sz="1400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</a:endParaRPr>
          </a:p>
          <a:p>
            <a:r>
              <a:rPr lang="fr-FR" sz="1400">
                <a:solidFill>
                  <a:schemeClr val="accent1">
                    <a:lumMod val="75000"/>
                  </a:schemeClr>
                </a:solidFill>
                <a:latin typeface="Consolas"/>
                <a:ea typeface="+mn-lt"/>
                <a:cs typeface="+mn-lt"/>
              </a:rPr>
              <a:t>// Compter le nombre de documents (sans executer la requête)</a:t>
            </a:r>
            <a:endParaRPr lang="fr-FR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sz="1400" b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var</a:t>
            </a:r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 mon_curseur = db.ma_collection.find()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</a:endParaRPr>
          </a:p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mon_curseur.size()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464361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/>
              <a:t>Mongo DB – </a:t>
            </a:r>
            <a:r>
              <a:rPr lang="fr-FR" b="0">
                <a:ea typeface="+mj-lt"/>
                <a:cs typeface="+mj-lt"/>
              </a:rPr>
              <a:t>Curseurs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67" y="2222287"/>
            <a:ext cx="10573864" cy="1205829"/>
          </a:xfrm>
        </p:spPr>
        <p:txBody>
          <a:bodyPr>
            <a:normAutofit/>
          </a:bodyPr>
          <a:lstStyle/>
          <a:p>
            <a:r>
              <a:rPr lang="fr-FR">
                <a:ea typeface="+mn-lt"/>
                <a:cs typeface="+mn-lt"/>
              </a:rPr>
              <a:t>Opérations sur les curseurs </a:t>
            </a:r>
          </a:p>
          <a:p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2C8E69-033C-4467-AE83-0F5C75C697B0}"/>
              </a:ext>
            </a:extLst>
          </p:cNvPr>
          <p:cNvSpPr txBox="1"/>
          <p:nvPr/>
        </p:nvSpPr>
        <p:spPr>
          <a:xfrm>
            <a:off x="813836" y="2982511"/>
            <a:ext cx="813334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>
                <a:solidFill>
                  <a:schemeClr val="accent1">
                    <a:lumMod val="75000"/>
                  </a:schemeClr>
                </a:solidFill>
                <a:latin typeface="Consolas"/>
                <a:ea typeface="+mn-lt"/>
                <a:cs typeface="+mn-lt"/>
              </a:rPr>
              <a:t>// Limiter la durée d'une requête</a:t>
            </a:r>
            <a:endParaRPr lang="fr-FR">
              <a:solidFill>
                <a:schemeClr val="accent1">
                  <a:lumMod val="75000"/>
                </a:schemeClr>
              </a:solidFill>
              <a:latin typeface="Consolas"/>
            </a:endParaRPr>
          </a:p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db.ma_collection.find(requete).maxTimeMS(temps_maximal_en_millisecondes)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CAE9C9-3821-496F-A10A-A0C163FA4218}"/>
              </a:ext>
            </a:extLst>
          </p:cNvPr>
          <p:cNvSpPr txBox="1">
            <a:spLocks/>
          </p:cNvSpPr>
          <p:nvPr/>
        </p:nvSpPr>
        <p:spPr>
          <a:xfrm>
            <a:off x="807138" y="3715421"/>
            <a:ext cx="10573864" cy="64638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>
                <a:latin typeface="Century Gothic"/>
              </a:rPr>
              <a:t>Évalue la requête pendant `temps_maximal_en_millisecondes` millisecondes</a:t>
            </a:r>
            <a:endParaRPr lang="fr-FR">
              <a:latin typeface="Century Gothic"/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>
                <a:latin typeface="Century Gothic"/>
              </a:rPr>
              <a:t>N'inclue pas le delais réseau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44242-4144-449B-8E31-74CB6DE52FED}"/>
              </a:ext>
            </a:extLst>
          </p:cNvPr>
          <p:cNvSpPr txBox="1"/>
          <p:nvPr/>
        </p:nvSpPr>
        <p:spPr>
          <a:xfrm>
            <a:off x="804190" y="4525801"/>
            <a:ext cx="813334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>
                <a:solidFill>
                  <a:schemeClr val="accent1">
                    <a:lumMod val="75000"/>
                  </a:schemeClr>
                </a:solidFill>
                <a:latin typeface="Consolas"/>
                <a:ea typeface="+mn-lt"/>
                <a:cs typeface="+mn-lt"/>
              </a:rPr>
              <a:t>// Limiter le nombre de document considérés</a:t>
            </a:r>
            <a:endParaRPr lang="fr-FR">
              <a:solidFill>
                <a:schemeClr val="accent1">
                  <a:lumMod val="75000"/>
                </a:schemeClr>
              </a:solidFill>
              <a:latin typeface="Consolas"/>
            </a:endParaRPr>
          </a:p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db.ma_collection.find(requete).maxScan(nombre_maximal_de_documents_considérés)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2375B8-283B-47A6-B441-2DF984A0DEBB}"/>
              </a:ext>
            </a:extLst>
          </p:cNvPr>
          <p:cNvSpPr txBox="1">
            <a:spLocks/>
          </p:cNvSpPr>
          <p:nvPr/>
        </p:nvSpPr>
        <p:spPr>
          <a:xfrm>
            <a:off x="807137" y="4988635"/>
            <a:ext cx="10564219" cy="95504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endParaRPr lang="fr-FR" dirty="0">
              <a:latin typeface="Century Gothic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>
                <a:latin typeface="Century Gothic"/>
              </a:rPr>
              <a:t>N'évalue la requete que pour les </a:t>
            </a:r>
            <a:r>
              <a:rPr lang="fr-FR">
                <a:latin typeface="Consolas"/>
              </a:rPr>
              <a:t>nombre_maximal_de_documents_considérés</a:t>
            </a:r>
            <a:r>
              <a:rPr lang="fr-FR">
                <a:latin typeface="Century Gothic"/>
              </a:rPr>
              <a:t> premiers documents trouvés</a:t>
            </a:r>
            <a:endParaRPr lang="fr-FR">
              <a:latin typeface="Century Gothic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1169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/>
              <a:t>Mongo DB – </a:t>
            </a:r>
            <a:r>
              <a:rPr lang="fr-FR" b="0">
                <a:ea typeface="+mj-lt"/>
                <a:cs typeface="+mj-lt"/>
              </a:rPr>
              <a:t>Curseurs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67" y="2222287"/>
            <a:ext cx="10573864" cy="1205829"/>
          </a:xfrm>
        </p:spPr>
        <p:txBody>
          <a:bodyPr>
            <a:normAutofit/>
          </a:bodyPr>
          <a:lstStyle/>
          <a:p>
            <a:r>
              <a:rPr lang="fr-FR">
                <a:ea typeface="+mn-lt"/>
                <a:cs typeface="+mn-lt"/>
              </a:rPr>
              <a:t>Opérations sur les curseurs – Attention! </a:t>
            </a:r>
          </a:p>
          <a:p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2C8E69-033C-4467-AE83-0F5C75C697B0}"/>
              </a:ext>
            </a:extLst>
          </p:cNvPr>
          <p:cNvSpPr txBox="1"/>
          <p:nvPr/>
        </p:nvSpPr>
        <p:spPr>
          <a:xfrm>
            <a:off x="813836" y="2972865"/>
            <a:ext cx="8133341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var</a:t>
            </a:r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 mon_curseur = db.ma_collection.find(requete)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</a:endParaRPr>
          </a:p>
          <a:p>
            <a:endParaRPr lang="fr-FR" sz="1400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while (mon_curseur.hasNext()) {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</a:endParaRPr>
          </a:p>
          <a:p>
            <a:r>
              <a:rPr lang="fr-FR" sz="1400" b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var</a:t>
            </a:r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 mon_document = mon_curseur.next(); 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</a:endParaRPr>
          </a:p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mon_document = modification(mon_document)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</a:endParaRPr>
          </a:p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    db.ma_collection.save(mon_document)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}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2375B8-283B-47A6-B441-2DF984A0DEBB}"/>
              </a:ext>
            </a:extLst>
          </p:cNvPr>
          <p:cNvSpPr txBox="1">
            <a:spLocks/>
          </p:cNvSpPr>
          <p:nvPr/>
        </p:nvSpPr>
        <p:spPr>
          <a:xfrm>
            <a:off x="807137" y="4988635"/>
            <a:ext cx="10573864" cy="156271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>
                <a:ea typeface="+mn-lt"/>
                <a:cs typeface="+mn-lt"/>
              </a:rPr>
              <a:t>Document ont une espace disque pré alloué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>
                <a:ea typeface="+mn-lt"/>
                <a:cs typeface="+mn-lt"/>
              </a:rPr>
              <a:t>Si le document devient trop grand, il déplacé en mémoire (à la fin)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>
                <a:ea typeface="+mn-lt"/>
                <a:cs typeface="+mn-lt"/>
              </a:rPr>
              <a:t>Le document repassera dans la boucle.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fr-FR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ea typeface="+mn-lt"/>
                <a:cs typeface="+mn-lt"/>
              </a:rPr>
              <a:t>Cette approche est problématique si un autre processus modifie les éléments de la base de </a:t>
            </a:r>
            <a:r>
              <a:rPr lang="fr-FR">
                <a:ea typeface="+mn-lt"/>
                <a:cs typeface="+mn-lt"/>
              </a:rPr>
              <a:t>données (problème d'isolation)</a:t>
            </a:r>
            <a:endParaRPr lang="fr-FR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554460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/>
              <a:t>Mongo DB – </a:t>
            </a:r>
            <a:r>
              <a:rPr lang="fr-FR" b="0">
                <a:ea typeface="+mj-lt"/>
                <a:cs typeface="+mj-lt"/>
              </a:rPr>
              <a:t>Curseurs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67" y="2222287"/>
            <a:ext cx="10573864" cy="1205829"/>
          </a:xfrm>
        </p:spPr>
        <p:txBody>
          <a:bodyPr>
            <a:normAutofit/>
          </a:bodyPr>
          <a:lstStyle/>
          <a:p>
            <a:r>
              <a:rPr lang="fr-FR">
                <a:ea typeface="+mn-lt"/>
                <a:cs typeface="+mn-lt"/>
              </a:rPr>
              <a:t>Opérations sur les curseurs – Solution ! </a:t>
            </a:r>
          </a:p>
          <a:p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2C8E69-033C-4467-AE83-0F5C75C697B0}"/>
              </a:ext>
            </a:extLst>
          </p:cNvPr>
          <p:cNvSpPr txBox="1"/>
          <p:nvPr/>
        </p:nvSpPr>
        <p:spPr>
          <a:xfrm>
            <a:off x="813836" y="2972865"/>
            <a:ext cx="813334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var</a:t>
            </a:r>
            <a:r>
              <a:rPr 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 mon_curseur = db.ma_collection.find(requete).snapshot()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latin typeface="Consola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2375B8-283B-47A6-B441-2DF984A0DEBB}"/>
              </a:ext>
            </a:extLst>
          </p:cNvPr>
          <p:cNvSpPr txBox="1">
            <a:spLocks/>
          </p:cNvSpPr>
          <p:nvPr/>
        </p:nvSpPr>
        <p:spPr>
          <a:xfrm>
            <a:off x="816783" y="3397116"/>
            <a:ext cx="10564219" cy="185208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dirty="0">
                <a:ea typeface="+mn-lt"/>
                <a:cs typeface="+mn-lt"/>
              </a:rPr>
              <a:t>Retourne les documents en ordre de </a:t>
            </a:r>
            <a:r>
              <a:rPr lang="fr-FR" dirty="0">
                <a:latin typeface="Consolas"/>
                <a:ea typeface="+mn-lt"/>
                <a:cs typeface="+mn-lt"/>
              </a:rPr>
              <a:t>_id</a:t>
            </a:r>
            <a:r>
              <a:rPr lang="fr-FR" dirty="0">
                <a:ea typeface="+mn-lt"/>
                <a:cs typeface="+mn-lt"/>
              </a:rPr>
              <a:t> </a:t>
            </a:r>
            <a:endParaRPr lang="fr-FR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dirty="0">
                <a:ea typeface="+mn-lt"/>
                <a:cs typeface="+mn-lt"/>
              </a:rPr>
              <a:t>Garanti que chaque document n'est retourné qu'une seule fois</a:t>
            </a:r>
            <a:endParaRPr lang="fr-FR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dirty="0">
                <a:ea typeface="+mn-lt"/>
                <a:cs typeface="+mn-lt"/>
              </a:rPr>
              <a:t>Limitations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ea typeface="+mn-lt"/>
                <a:cs typeface="+mn-lt"/>
              </a:rPr>
              <a:t>Ralentis les requêtes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ea typeface="+mn-lt"/>
                <a:cs typeface="+mn-lt"/>
              </a:rPr>
              <a:t>Ne fonctionne pas sur les collections distribuées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ea typeface="+mn-lt"/>
                <a:cs typeface="+mn-lt"/>
              </a:rPr>
              <a:t>Non compatible avec la fonction </a:t>
            </a:r>
            <a:r>
              <a:rPr lang="fr-FR" dirty="0">
                <a:latin typeface="Consolas"/>
                <a:ea typeface="+mn-lt"/>
                <a:cs typeface="+mn-lt"/>
              </a:rPr>
              <a:t>sort()</a:t>
            </a:r>
            <a:r>
              <a:rPr lang="fr-FR" dirty="0">
                <a:ea typeface="+mn-lt"/>
                <a:cs typeface="+mn-lt"/>
              </a:rPr>
              <a:t> </a:t>
            </a:r>
            <a:endParaRPr lang="fr-FR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998490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CB9-B928-4AFD-8A65-B98A99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Mongo DB – </a:t>
            </a:r>
            <a:r>
              <a:rPr lang="fr-FR" b="0" dirty="0">
                <a:ea typeface="+mj-lt"/>
                <a:cs typeface="+mj-l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00A7-E79B-4D82-8B29-FC5772F4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67" y="2222287"/>
            <a:ext cx="10573864" cy="347253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2"/>
              <a:buChar char=""/>
            </a:pPr>
            <a:r>
              <a:rPr lang="fr-FR" dirty="0"/>
              <a:t>MongoDB : document / collection / base de données</a:t>
            </a:r>
            <a:endParaRPr lang="fr-FR"/>
          </a:p>
          <a:p>
            <a:r>
              <a:rPr lang="fr-FR" dirty="0"/>
              <a:t>La syntaxe des </a:t>
            </a:r>
            <a:r>
              <a:rPr lang="fr-FR" dirty="0">
                <a:ea typeface="+mn-lt"/>
                <a:cs typeface="+mn-lt"/>
              </a:rPr>
              <a:t>puissantes </a:t>
            </a:r>
            <a:r>
              <a:rPr lang="fr-FR" dirty="0"/>
              <a:t>requête </a:t>
            </a:r>
            <a:r>
              <a:rPr lang="fr-FR" dirty="0" err="1">
                <a:latin typeface="Consolas"/>
              </a:rPr>
              <a:t>find</a:t>
            </a:r>
            <a:r>
              <a:rPr lang="fr-FR" dirty="0">
                <a:latin typeface="Consolas"/>
              </a:rPr>
              <a:t>()</a:t>
            </a:r>
          </a:p>
          <a:p>
            <a:pPr lvl="1"/>
            <a:r>
              <a:rPr lang="fr-FR" dirty="0">
                <a:latin typeface="Consolas"/>
              </a:rPr>
              <a:t>$all vs $</a:t>
            </a:r>
            <a:r>
              <a:rPr lang="fr-FR" dirty="0" err="1">
                <a:latin typeface="Consolas"/>
              </a:rPr>
              <a:t>elematch</a:t>
            </a:r>
            <a:r>
              <a:rPr lang="fr-FR" dirty="0">
                <a:latin typeface="Consolas"/>
              </a:rPr>
              <a:t> </a:t>
            </a:r>
          </a:p>
          <a:p>
            <a:r>
              <a:rPr lang="fr-FR" dirty="0"/>
              <a:t>L'utilisation des curseurs de requêtes</a:t>
            </a:r>
          </a:p>
        </p:txBody>
      </p:sp>
    </p:spTree>
    <p:extLst>
      <p:ext uri="{BB962C8B-B14F-4D97-AF65-F5344CB8AC3E}">
        <p14:creationId xmlns:p14="http://schemas.microsoft.com/office/powerpoint/2010/main" val="199567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9184-100D-4E46-9958-2797E13F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Mongo DB –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8C70-E342-4F52-AB4B-C3C13CF56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26" y="2254944"/>
            <a:ext cx="10554574" cy="520718"/>
          </a:xfrm>
        </p:spPr>
        <p:txBody>
          <a:bodyPr>
            <a:normAutofit/>
          </a:bodyPr>
          <a:lstStyle/>
          <a:p>
            <a:r>
              <a:rPr lang="fr-FR" sz="1600">
                <a:latin typeface="Century Gothic"/>
              </a:rPr>
              <a:t>Variables simples</a:t>
            </a:r>
            <a:endParaRPr lang="fr-FR" sz="1600" dirty="0">
              <a:latin typeface="Century Gothic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0A8F815-A22A-4801-B21E-085A56CE7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530916"/>
              </p:ext>
            </p:extLst>
          </p:nvPr>
        </p:nvGraphicFramePr>
        <p:xfrm>
          <a:off x="680592" y="2815465"/>
          <a:ext cx="816864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3046781342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2676449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Exemple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9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Nulle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latin typeface="Consolas"/>
                        </a:rPr>
                        <a:t>{"x": null}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4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Binaire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latin typeface="Consolas"/>
                        </a:rPr>
                        <a:t>{"x": true} </a:t>
                      </a:r>
                      <a:endParaRPr lang="fr-FR"/>
                    </a:p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latin typeface="Consolas"/>
                        </a:rPr>
                        <a:t>{"x": false}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12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Numérique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latin typeface="Consolas"/>
                        </a:rPr>
                        <a:t>{"x": 3.14}</a:t>
                      </a:r>
                      <a:endParaRPr lang="fr-FR"/>
                    </a:p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latin typeface="Consolas"/>
                        </a:rPr>
                        <a:t>{"x": 3} 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350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Chaîne de caractères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latin typeface="Consolas"/>
                        </a:rPr>
                        <a:t>{"x": "lolk"}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833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247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9184-100D-4E46-9958-2797E13F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Mongo DB –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8C70-E342-4F52-AB4B-C3C13CF56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26" y="2254944"/>
            <a:ext cx="10554574" cy="491781"/>
          </a:xfrm>
        </p:spPr>
        <p:txBody>
          <a:bodyPr>
            <a:normAutofit/>
          </a:bodyPr>
          <a:lstStyle/>
          <a:p>
            <a:r>
              <a:rPr lang="fr-FR" sz="1600">
                <a:latin typeface="Century Gothic"/>
              </a:rPr>
              <a:t>Variables complexes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0A8F815-A22A-4801-B21E-085A56CE7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938269"/>
              </p:ext>
            </p:extLst>
          </p:nvPr>
        </p:nvGraphicFramePr>
        <p:xfrm>
          <a:off x="680592" y="2825110"/>
          <a:ext cx="8168640" cy="2225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3046781342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2676449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Exemple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9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latin typeface="Century Gothic"/>
                        </a:rPr>
                        <a:t>Date </a:t>
                      </a:r>
                      <a:endParaRPr lang="fr-FR" b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latin typeface="Consolas"/>
                        </a:rPr>
                        <a:t>{"x": new Date()}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4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latin typeface="Century Gothic"/>
                        </a:rPr>
                        <a:t>Liste </a:t>
                      </a:r>
                      <a:endParaRPr lang="fr-FR" b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latin typeface="Consolas"/>
                        </a:rPr>
                        <a:t>{"x": [1, 2, 3]} 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12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latin typeface="Century Gothic"/>
                        </a:rPr>
                        <a:t>Document  </a:t>
                      </a:r>
                      <a:endParaRPr lang="fr-FR" b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latin typeface="Consolas"/>
                        </a:rPr>
                        <a:t>{"x": { ... } }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350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latin typeface="Century Gothic"/>
                        </a:rPr>
                        <a:t>Id d'Objet</a:t>
                      </a:r>
                      <a:endParaRPr lang="fr-FR" b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latin typeface="Consolas"/>
                        </a:rPr>
                        <a:t>{"x": ObjectId("....")}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83397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latin typeface="Century Gothic"/>
                        </a:rPr>
                        <a:t>Code Javascript</a:t>
                      </a:r>
                      <a:endParaRPr lang="fr-FR" b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latin typeface="Consolas"/>
                        </a:rPr>
                        <a:t>{"x": function ... }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51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89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9184-100D-4E46-9958-2797E13F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Mongo DB –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8C70-E342-4F52-AB4B-C3C13CF56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26" y="2254944"/>
            <a:ext cx="10554574" cy="35494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1600" dirty="0">
                <a:latin typeface="Century Gothic"/>
              </a:rPr>
              <a:t>Une collection est un groupe de documents </a:t>
            </a:r>
            <a:endParaRPr lang="fr-FR" dirty="0">
              <a:latin typeface="Century Gothic" panose="020B0502020202020204"/>
            </a:endParaRPr>
          </a:p>
          <a:p>
            <a:pPr lvl="1"/>
            <a:r>
              <a:rPr lang="fr-FR" sz="1400" dirty="0">
                <a:latin typeface="Century Gothic" panose="020B0502020202020204"/>
              </a:rPr>
              <a:t>Équivalent d’une table dans une BD relationnelle</a:t>
            </a:r>
          </a:p>
          <a:p>
            <a:pPr lvl="1"/>
            <a:r>
              <a:rPr lang="fr-FR" sz="1400" dirty="0">
                <a:latin typeface="Century Gothic" panose="020B0502020202020204"/>
              </a:rPr>
              <a:t>Les clés des documents sont l’équivalent du schéma de la table dans la BD relationnelle</a:t>
            </a:r>
          </a:p>
          <a:p>
            <a:endParaRPr lang="fr-FR" sz="1400" dirty="0"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81014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Office PowerPoint</Application>
  <PresentationFormat>Grand écran</PresentationFormat>
  <Paragraphs>0</Paragraphs>
  <Slides>68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68</vt:i4>
      </vt:variant>
    </vt:vector>
  </HeadingPairs>
  <TitlesOfParts>
    <vt:vector size="69" baseType="lpstr">
      <vt:lpstr>Quotable</vt:lpstr>
      <vt:lpstr>Bases de données avancées</vt:lpstr>
      <vt:lpstr>Survol</vt:lpstr>
      <vt:lpstr>Mongo DB</vt:lpstr>
      <vt:lpstr>Mongo DB – Documents</vt:lpstr>
      <vt:lpstr>Mongo DB – Documents</vt:lpstr>
      <vt:lpstr>Mongo DB – Documents</vt:lpstr>
      <vt:lpstr>Mongo DB – Documents</vt:lpstr>
      <vt:lpstr>Mongo DB – Documents</vt:lpstr>
      <vt:lpstr>Mongo DB – Collection</vt:lpstr>
      <vt:lpstr>Mongo DB – Collection</vt:lpstr>
      <vt:lpstr>Mongo DB – Collection</vt:lpstr>
      <vt:lpstr>Mongo DB – Collection</vt:lpstr>
      <vt:lpstr>Mongo DB – Collection</vt:lpstr>
      <vt:lpstr>Mongo DB – Base de données</vt:lpstr>
      <vt:lpstr>Mongo DB – Base de données</vt:lpstr>
      <vt:lpstr>Mongo DB – Déploiement</vt:lpstr>
      <vt:lpstr>Mongo DB – Déploiement</vt:lpstr>
      <vt:lpstr>Mongo DB – Déploiement</vt:lpstr>
      <vt:lpstr>Mongo DB – Déploiement</vt:lpstr>
      <vt:lpstr>Mongo DB – Client</vt:lpstr>
      <vt:lpstr>Mongo DB – Requêtes CRUD</vt:lpstr>
      <vt:lpstr>Mongo DB – Requêtes CRUD</vt:lpstr>
      <vt:lpstr>Mongo DB – Requêtes CRUD</vt:lpstr>
      <vt:lpstr>Mongo DB – Requêtes CRUD</vt:lpstr>
      <vt:lpstr>Mongo DB – Requêtes CRUD</vt:lpstr>
      <vt:lpstr>Mongo DB – Requêtes CRUD</vt:lpstr>
      <vt:lpstr>Mongo DB – Requêtes CRUD</vt:lpstr>
      <vt:lpstr>Mongo DB – Labo</vt:lpstr>
      <vt:lpstr>Mongo DB – Labo</vt:lpstr>
      <vt:lpstr>Mongo DB – Requêtes avancées</vt:lpstr>
      <vt:lpstr>Mongo DB – Requêtes avancées</vt:lpstr>
      <vt:lpstr>Mongo DB – Requêtes avancées</vt:lpstr>
      <vt:lpstr>Mongo DB – Requêtes avancées</vt:lpstr>
      <vt:lpstr>Mongo DB – Requêtes avancées</vt:lpstr>
      <vt:lpstr>Mongo DB – Requêtes avancées</vt:lpstr>
      <vt:lpstr>Mongo DB – Requêtes avancées</vt:lpstr>
      <vt:lpstr>Mongo DB – Requêtes avancées</vt:lpstr>
      <vt:lpstr>Mongo DB – Requêtes avancées</vt:lpstr>
      <vt:lpstr>Mongo DB – Requêtes avancées</vt:lpstr>
      <vt:lpstr>Mongo DB – Requêtes avancées</vt:lpstr>
      <vt:lpstr>Mongo DB – Requêtes avancées</vt:lpstr>
      <vt:lpstr>Mongo DB – Requêtes avancées</vt:lpstr>
      <vt:lpstr>Mongo DB – Requêtes avancées</vt:lpstr>
      <vt:lpstr>Mongo DB – Requêtes avancées</vt:lpstr>
      <vt:lpstr>Mongo DB – Requêtes avancées</vt:lpstr>
      <vt:lpstr>Mongo DB – Requêtes avancées</vt:lpstr>
      <vt:lpstr>Mongo DB – Requêtes avancées</vt:lpstr>
      <vt:lpstr>Mongo DB – Requêtes avancées</vt:lpstr>
      <vt:lpstr>Mongo DB – Requêtes avancées</vt:lpstr>
      <vt:lpstr>Mongo DB – Requêtes avancées</vt:lpstr>
      <vt:lpstr>Mongo DB – Requêtes avancées</vt:lpstr>
      <vt:lpstr>Mongo DB – Requêtes avancées</vt:lpstr>
      <vt:lpstr>Mongo DB – Requêtes avancées</vt:lpstr>
      <vt:lpstr>Mongo DB – Requêtes avancées</vt:lpstr>
      <vt:lpstr>Mongo DB – Requêtes avancées</vt:lpstr>
      <vt:lpstr>Mongo DB – Requêtes avancées</vt:lpstr>
      <vt:lpstr>Mongo DB – Requêtes avancées</vt:lpstr>
      <vt:lpstr>Mongo DB – Requêtes avancées</vt:lpstr>
      <vt:lpstr>Mongo DB – Requêtes avancées</vt:lpstr>
      <vt:lpstr>Mongo DB – Requêtes avancées</vt:lpstr>
      <vt:lpstr>Mongo DB – Labo</vt:lpstr>
      <vt:lpstr>Mongo DB – Labo</vt:lpstr>
      <vt:lpstr>Mongo DB – Curseurs</vt:lpstr>
      <vt:lpstr>Mongo DB – Curseurs</vt:lpstr>
      <vt:lpstr>Mongo DB – Curseurs</vt:lpstr>
      <vt:lpstr>Mongo DB – Curseurs</vt:lpstr>
      <vt:lpstr>Mongo DB – Curseurs</vt:lpstr>
      <vt:lpstr>Mongo DB – 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2580</cp:revision>
  <dcterms:created xsi:type="dcterms:W3CDTF">2014-08-26T23:49:58Z</dcterms:created>
  <dcterms:modified xsi:type="dcterms:W3CDTF">2019-09-24T21:50:19Z</dcterms:modified>
</cp:coreProperties>
</file>