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B1293B6-B03A-40C9-8BBC-D111C149EBB6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93EF5EC-5B0E-42FF-8167-AA1CA642F82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97D2AC9-A567-410D-9687-2CCA7899D8A8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591F05C-A43A-4DB9-B077-41386699DF4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FC8C51F-03A0-4091-9191-59E6198CF310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1637" cy="3084513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3DA2BEB-9DF0-498A-8D0F-E3661C0AC33F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C5B238-CA09-4E41-B43B-F9C924E119DF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B9165DA-6B46-41DC-BA70-6CD7C436451D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FB7426-1A38-4179-8E40-EFF117A3E991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31CCDBC-98C4-4F3A-817A-DD559BE5D39A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67D31D-6957-4F63-A151-1F3C0E59A7FB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D054C54-4446-4006-AFD5-284C01C6CD13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8FCF787-3250-472D-A1E7-487C54A2624E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F1B91A3-7D4C-413C-A7D2-9877812509C9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arxiv.org/abs/2004.06833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/>
          <p:cNvPicPr/>
          <p:nvPr/>
        </p:nvPicPr>
        <p:blipFill>
          <a:blip r:embed="rId14"/>
          <a:stretch/>
        </p:blipFill>
        <p:spPr>
          <a:xfrm>
            <a:off x="9483840" y="90720"/>
            <a:ext cx="495000" cy="433080"/>
          </a:xfrm>
          <a:prstGeom prst="rect">
            <a:avLst/>
          </a:prstGeom>
          <a:ln>
            <a:noFill/>
          </a:ln>
        </p:spPr>
      </p:pic>
      <p:pic>
        <p:nvPicPr>
          <p:cNvPr id="10" name="Picture 6"/>
          <p:cNvPicPr/>
          <p:nvPr/>
        </p:nvPicPr>
        <p:blipFill>
          <a:blip r:embed="rId14"/>
          <a:stretch/>
        </p:blipFill>
        <p:spPr>
          <a:xfrm>
            <a:off x="9483840" y="90720"/>
            <a:ext cx="495000" cy="433080"/>
          </a:xfrm>
          <a:prstGeom prst="rect">
            <a:avLst/>
          </a:prstGeom>
          <a:ln>
            <a:noFill/>
          </a:ln>
        </p:spPr>
      </p:pic>
      <p:pic>
        <p:nvPicPr>
          <p:cNvPr id="2" name="Picture 8"/>
          <p:cNvPicPr/>
          <p:nvPr/>
        </p:nvPicPr>
        <p:blipFill>
          <a:blip r:embed="rId14"/>
          <a:stretch/>
        </p:blipFill>
        <p:spPr>
          <a:xfrm>
            <a:off x="9483840" y="90720"/>
            <a:ext cx="495000" cy="433080"/>
          </a:xfrm>
          <a:prstGeom prst="rect">
            <a:avLst/>
          </a:prstGeom>
          <a:ln>
            <a:noFill/>
          </a:ln>
        </p:spPr>
      </p:pic>
      <p:pic>
        <p:nvPicPr>
          <p:cNvPr id="3" name="Picture 12"/>
          <p:cNvPicPr/>
          <p:nvPr/>
        </p:nvPicPr>
        <p:blipFill>
          <a:blip r:embed="rId15"/>
          <a:stretch/>
        </p:blipFill>
        <p:spPr>
          <a:xfrm>
            <a:off x="8076600" y="138960"/>
            <a:ext cx="1842840" cy="1612440"/>
          </a:xfrm>
          <a:prstGeom prst="rect">
            <a:avLst/>
          </a:prstGeom>
          <a:ln>
            <a:noFill/>
          </a:ln>
        </p:spPr>
      </p:pic>
      <p:sp>
        <p:nvSpPr>
          <p:cNvPr id="4" name="CustomShape 1"/>
          <p:cNvSpPr/>
          <p:nvPr/>
        </p:nvSpPr>
        <p:spPr>
          <a:xfrm rot="5400000">
            <a:off x="8453160" y="3018960"/>
            <a:ext cx="2821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Better health, better futures</a:t>
            </a:r>
            <a:endParaRPr lang="en-GB" sz="1400" b="0" strike="noStrike" spc="-1">
              <a:latin typeface="Arial"/>
            </a:endParaRPr>
          </a:p>
        </p:txBody>
      </p:sp>
      <p:pic>
        <p:nvPicPr>
          <p:cNvPr id="5" name="Picture 8"/>
          <p:cNvPicPr/>
          <p:nvPr/>
        </p:nvPicPr>
        <p:blipFill>
          <a:blip r:embed="rId15"/>
          <a:stretch/>
        </p:blipFill>
        <p:spPr>
          <a:xfrm>
            <a:off x="8076600" y="138960"/>
            <a:ext cx="1842840" cy="1612440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 rot="5400000">
            <a:off x="8453160" y="3018960"/>
            <a:ext cx="282132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Better health, better futures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7" name="CustomShape 3"/>
          <p:cNvSpPr/>
          <p:nvPr/>
        </p:nvSpPr>
        <p:spPr>
          <a:xfrm>
            <a:off x="2494440" y="5257440"/>
            <a:ext cx="7777440" cy="4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050" b="0" strike="noStrike" spc="-1">
                <a:solidFill>
                  <a:srgbClr val="0084D1"/>
                </a:solidFill>
                <a:latin typeface="Calibri"/>
                <a:ea typeface="DejaVu Sans"/>
              </a:rPr>
              <a:t>* </a:t>
            </a:r>
            <a:r>
              <a:rPr lang="en-GB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en-GB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Luz, F. Haider, S. de la Fuente, D. Fromm, and B. MacWhinney. Alzheimer's dementia recognition through  spontaneous speech: The ADReSS challenge. In </a:t>
            </a:r>
            <a:r>
              <a:rPr lang="en-GB" sz="1000" b="0" i="1" strike="noStrike" spc="-1">
                <a:solidFill>
                  <a:srgbClr val="0084D1"/>
                </a:solidFill>
                <a:latin typeface="Calibri"/>
                <a:ea typeface="DejaVu Sans"/>
              </a:rPr>
              <a:t>Proceedings of INTERSPEECH 2020</a:t>
            </a:r>
            <a:r>
              <a:rPr lang="en-GB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Shanghai, China, 2020.  (Pre-print available at </a:t>
            </a:r>
            <a:r>
              <a:rPr lang="en-GB" sz="1000" b="0" u="sng" strike="noStrike" spc="-1">
                <a:solidFill>
                  <a:srgbClr val="00C4DF"/>
                </a:solidFill>
                <a:uFillTx/>
                <a:latin typeface="Calibri"/>
                <a:ea typeface="DejaVu Sans"/>
                <a:hlinkClick r:id="rId14"/>
              </a:rPr>
              <a:t>https://arxiv.org/abs/2004.06833</a:t>
            </a:r>
            <a:r>
              <a:rPr lang="en-GB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1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entia.talkban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658880" y="3236760"/>
            <a:ext cx="6614280" cy="10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GB" sz="1600" b="0" strike="noStrike" spc="-1">
                <a:solidFill>
                  <a:srgbClr val="0084D1"/>
                </a:solidFill>
                <a:latin typeface="Calibri"/>
                <a:ea typeface="AR PL SungtiL GB"/>
              </a:rPr>
              <a:t>Saturnino Luz</a:t>
            </a:r>
            <a:r>
              <a:rPr lang="en-GB" sz="1600" b="0" strike="noStrike" spc="-1" baseline="101000">
                <a:solidFill>
                  <a:srgbClr val="000000"/>
                </a:solidFill>
                <a:latin typeface="Calibri"/>
                <a:ea typeface="AR PL SungtiL GB"/>
              </a:rPr>
              <a:t>*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, Fasih Haider</a:t>
            </a:r>
            <a:r>
              <a:rPr lang="en-GB" sz="1600" b="0" strike="noStrike" spc="-1" baseline="101000">
                <a:solidFill>
                  <a:srgbClr val="000000"/>
                </a:solidFill>
                <a:latin typeface="Calibri"/>
                <a:ea typeface="AR PL SungtiL GB"/>
              </a:rPr>
              <a:t>*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, Sofia de la Fuente</a:t>
            </a:r>
            <a:r>
              <a:rPr lang="en-GB" sz="1600" b="0" strike="noStrike" spc="-1" baseline="101000">
                <a:solidFill>
                  <a:srgbClr val="000000"/>
                </a:solidFill>
                <a:latin typeface="Calibri"/>
                <a:ea typeface="AR PL SungtiL GB"/>
              </a:rPr>
              <a:t>*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,</a:t>
            </a:r>
            <a:endParaRPr lang="en-GB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Davida Fromm</a:t>
            </a:r>
            <a:r>
              <a:rPr lang="en-GB" sz="1600" b="0" strike="noStrike" spc="-1" baseline="101000">
                <a:solidFill>
                  <a:srgbClr val="000000"/>
                </a:solidFill>
                <a:latin typeface="Calibri"/>
                <a:ea typeface="Calibri"/>
              </a:rPr>
              <a:t>†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, Brian MacWhinney</a:t>
            </a:r>
            <a:r>
              <a:rPr lang="en-GB" sz="1600" b="0" strike="noStrike" spc="-1" baseline="101000">
                <a:solidFill>
                  <a:srgbClr val="000000"/>
                </a:solidFill>
                <a:latin typeface="Calibri"/>
                <a:ea typeface="Calibri"/>
              </a:rPr>
              <a:t>†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endParaRPr lang="en-GB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83"/>
              </a:spcBef>
            </a:pPr>
            <a:endParaRPr lang="en-GB" sz="1600" b="0" strike="noStrike" spc="-1">
              <a:latin typeface="Arial"/>
            </a:endParaRPr>
          </a:p>
          <a:p>
            <a:pPr algn="ctr">
              <a:lnSpc>
                <a:spcPct val="50000"/>
              </a:lnSpc>
              <a:spcBef>
                <a:spcPts val="1001"/>
              </a:spcBef>
            </a:pPr>
            <a:r>
              <a:rPr lang="en-GB" sz="1400" b="0" strike="noStrike" spc="-1" baseline="101000">
                <a:solidFill>
                  <a:srgbClr val="000000"/>
                </a:solidFill>
                <a:latin typeface="Calibri"/>
                <a:ea typeface="AR PL SungtiL GB"/>
              </a:rPr>
              <a:t>*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Usher Institute, Edinburgh Medical School, </a:t>
            </a:r>
            <a:r>
              <a:rPr lang="en-GB" sz="1400" b="1" strike="noStrike" spc="-1">
                <a:solidFill>
                  <a:srgbClr val="0084D1"/>
                </a:solidFill>
                <a:latin typeface="Calibri"/>
                <a:ea typeface="AR PL SungtiL GB"/>
              </a:rPr>
              <a:t>The University of Edinburgh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, UK</a:t>
            </a:r>
            <a:endParaRPr lang="en-GB" sz="1400" b="0" strike="noStrike" spc="-1">
              <a:latin typeface="Arial"/>
            </a:endParaRPr>
          </a:p>
          <a:p>
            <a:pPr algn="ctr">
              <a:lnSpc>
                <a:spcPct val="50000"/>
              </a:lnSpc>
              <a:spcBef>
                <a:spcPts val="1001"/>
              </a:spcBef>
            </a:pPr>
            <a:r>
              <a:rPr lang="en-GB" sz="1400" b="0" strike="noStrike" spc="-1" baseline="101000">
                <a:solidFill>
                  <a:srgbClr val="000000"/>
                </a:solidFill>
                <a:latin typeface="Calibri"/>
                <a:ea typeface="Calibri"/>
              </a:rPr>
              <a:t>†</a:t>
            </a:r>
            <a:r>
              <a:rPr lang="en-GB" sz="1400" b="1" strike="noStrike" spc="-1">
                <a:solidFill>
                  <a:srgbClr val="0084D1"/>
                </a:solidFill>
                <a:latin typeface="Calibri"/>
                <a:ea typeface="Calibri"/>
              </a:rPr>
              <a:t>Carnegie Mellon University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, USA</a:t>
            </a:r>
            <a:endParaRPr lang="en-GB" sz="14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/>
          <a:stretch/>
        </p:blipFill>
        <p:spPr>
          <a:xfrm>
            <a:off x="2826360" y="148680"/>
            <a:ext cx="629280" cy="594720"/>
          </a:xfrm>
          <a:prstGeom prst="rect">
            <a:avLst/>
          </a:prstGeom>
          <a:ln>
            <a:noFill/>
          </a:ln>
        </p:spPr>
      </p:pic>
      <p:pic>
        <p:nvPicPr>
          <p:cNvPr id="92" name="Picture 14"/>
          <p:cNvPicPr/>
          <p:nvPr/>
        </p:nvPicPr>
        <p:blipFill>
          <a:blip r:embed="rId4"/>
          <a:stretch/>
        </p:blipFill>
        <p:spPr>
          <a:xfrm>
            <a:off x="4525920" y="4968000"/>
            <a:ext cx="644040" cy="647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1666440" y="1220040"/>
            <a:ext cx="6904440" cy="186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GB" sz="2400" b="1" strike="noStrike" spc="-1">
                <a:solidFill>
                  <a:srgbClr val="0084D1"/>
                </a:solidFill>
                <a:latin typeface="Calibri"/>
                <a:ea typeface="DejaVu Sans"/>
              </a:rPr>
              <a:t>A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lzheimer's</a:t>
            </a:r>
            <a:r>
              <a:rPr lang="en-GB" sz="2400" b="1" strike="noStrike" spc="-1">
                <a:solidFill>
                  <a:srgbClr val="0084D1"/>
                </a:solidFill>
                <a:latin typeface="Calibri"/>
                <a:ea typeface="DejaVu Sans"/>
              </a:rPr>
              <a:t> D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ementia</a:t>
            </a:r>
            <a:r>
              <a:rPr lang="en-GB" sz="2400" b="1" strike="noStrike" spc="-1">
                <a:solidFill>
                  <a:srgbClr val="0084D1"/>
                </a:solidFill>
                <a:latin typeface="Calibri"/>
                <a:ea typeface="DejaVu Sans"/>
              </a:rPr>
              <a:t> Re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cognition through</a:t>
            </a:r>
            <a:r>
              <a:rPr lang="en-GB" sz="2400" b="1" strike="noStrike" spc="-1">
                <a:solidFill>
                  <a:srgbClr val="0084D1"/>
                </a:solidFill>
                <a:latin typeface="Calibri"/>
                <a:ea typeface="DejaVu Sans"/>
              </a:rPr>
              <a:t> S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pontaneous</a:t>
            </a:r>
            <a:r>
              <a:rPr lang="en-GB" sz="2400" b="1" strike="noStrike" spc="-1">
                <a:solidFill>
                  <a:srgbClr val="0084D1"/>
                </a:solidFill>
                <a:latin typeface="Calibri"/>
                <a:ea typeface="DejaVu Sans"/>
              </a:rPr>
              <a:t> S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peech</a:t>
            </a:r>
            <a:endParaRPr lang="en-GB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3"/>
              </a:spcBef>
            </a:pP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en-GB" sz="2400" b="1" strike="noStrike" spc="-1">
                <a:solidFill>
                  <a:srgbClr val="0084D1"/>
                </a:solidFill>
                <a:latin typeface="Calibri"/>
                <a:ea typeface="DejaVu Sans"/>
              </a:rPr>
              <a:t> ADReSS 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Challenge </a:t>
            </a:r>
            <a:endParaRPr lang="en-GB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2400" b="0" strike="noStrike" spc="-1">
              <a:latin typeface="Arial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5"/>
          <a:stretch/>
        </p:blipFill>
        <p:spPr>
          <a:xfrm>
            <a:off x="25920" y="4862160"/>
            <a:ext cx="4280040" cy="791640"/>
          </a:xfrm>
          <a:prstGeom prst="rect">
            <a:avLst/>
          </a:prstGeom>
          <a:ln>
            <a:noFill/>
          </a:ln>
        </p:spPr>
      </p:pic>
      <p:pic>
        <p:nvPicPr>
          <p:cNvPr id="95" name="Picture 94"/>
          <p:cNvPicPr/>
          <p:nvPr/>
        </p:nvPicPr>
        <p:blipFill>
          <a:blip r:embed="rId6"/>
          <a:stretch/>
        </p:blipFill>
        <p:spPr>
          <a:xfrm>
            <a:off x="5508000" y="4824000"/>
            <a:ext cx="4499640" cy="79164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/>
          <p:nvPr/>
        </p:nvPicPr>
        <p:blipFill>
          <a:blip r:embed="rId7"/>
          <a:stretch/>
        </p:blipFill>
        <p:spPr>
          <a:xfrm>
            <a:off x="151200" y="138960"/>
            <a:ext cx="236844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Baseline results for AD/non-AD classification 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47" name="Line 2"/>
          <p:cNvSpPr/>
          <p:nvPr/>
        </p:nvSpPr>
        <p:spPr>
          <a:xfrm>
            <a:off x="504000" y="131652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Shape 3"/>
          <p:cNvSpPr txBox="1"/>
          <p:nvPr/>
        </p:nvSpPr>
        <p:spPr>
          <a:xfrm>
            <a:off x="912960" y="1052280"/>
            <a:ext cx="2998080" cy="26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/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 LOSO </a:t>
            </a:r>
            <a:r>
              <a:rPr lang="en-GB" sz="1600" b="0" strike="noStrike" spc="-1">
                <a:solidFill>
                  <a:srgbClr val="0084D1"/>
                </a:solidFill>
                <a:latin typeface="Calibri"/>
              </a:rPr>
              <a:t>cross validation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 accuracy.</a:t>
            </a:r>
            <a:endParaRPr lang="en-GB" sz="1600" b="0" strike="noStrike" spc="-1">
              <a:latin typeface="Calibri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592560" y="1360080"/>
            <a:ext cx="53424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Features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0" name="TextShape 5"/>
          <p:cNvSpPr txBox="1"/>
          <p:nvPr/>
        </p:nvSpPr>
        <p:spPr>
          <a:xfrm>
            <a:off x="1343160" y="1360080"/>
            <a:ext cx="26424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LDA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1" name="TextShape 6"/>
          <p:cNvSpPr txBox="1"/>
          <p:nvPr/>
        </p:nvSpPr>
        <p:spPr>
          <a:xfrm>
            <a:off x="1818360" y="1360080"/>
            <a:ext cx="17748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DT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2" name="TextShape 7"/>
          <p:cNvSpPr txBox="1"/>
          <p:nvPr/>
        </p:nvSpPr>
        <p:spPr>
          <a:xfrm>
            <a:off x="2292840" y="1360080"/>
            <a:ext cx="27648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1NN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3" name="TextShape 8"/>
          <p:cNvSpPr txBox="1"/>
          <p:nvPr/>
        </p:nvSpPr>
        <p:spPr>
          <a:xfrm>
            <a:off x="2768040" y="1360080"/>
            <a:ext cx="28584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SVM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4" name="Line 9"/>
          <p:cNvSpPr/>
          <p:nvPr/>
        </p:nvSpPr>
        <p:spPr>
          <a:xfrm flipV="1">
            <a:off x="3628800" y="1391760"/>
            <a:ext cx="0" cy="15372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10"/>
          <p:cNvSpPr txBox="1"/>
          <p:nvPr/>
        </p:nvSpPr>
        <p:spPr>
          <a:xfrm>
            <a:off x="3242880" y="1360080"/>
            <a:ext cx="16272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RF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6" name="Line 11"/>
          <p:cNvSpPr/>
          <p:nvPr/>
        </p:nvSpPr>
        <p:spPr>
          <a:xfrm>
            <a:off x="504000" y="151200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TextShape 12"/>
          <p:cNvSpPr txBox="1"/>
          <p:nvPr/>
        </p:nvSpPr>
        <p:spPr>
          <a:xfrm>
            <a:off x="3717360" y="1360080"/>
            <a:ext cx="35280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8" name="TextShape 13"/>
          <p:cNvSpPr txBox="1"/>
          <p:nvPr/>
        </p:nvSpPr>
        <p:spPr>
          <a:xfrm>
            <a:off x="592560" y="1519560"/>
            <a:ext cx="5691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emobase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59" name="TextShape 14"/>
          <p:cNvSpPr txBox="1"/>
          <p:nvPr/>
        </p:nvSpPr>
        <p:spPr>
          <a:xfrm>
            <a:off x="1343160" y="1519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0" name="TextShape 15"/>
          <p:cNvSpPr txBox="1"/>
          <p:nvPr/>
        </p:nvSpPr>
        <p:spPr>
          <a:xfrm>
            <a:off x="1818360" y="1519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0.519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1" name="TextShape 16"/>
          <p:cNvSpPr txBox="1"/>
          <p:nvPr/>
        </p:nvSpPr>
        <p:spPr>
          <a:xfrm>
            <a:off x="2292840" y="1519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0.398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2" name="TextShape 17"/>
          <p:cNvSpPr txBox="1"/>
          <p:nvPr/>
        </p:nvSpPr>
        <p:spPr>
          <a:xfrm>
            <a:off x="2768040" y="1519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0.491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3" name="Line 18"/>
          <p:cNvSpPr/>
          <p:nvPr/>
        </p:nvSpPr>
        <p:spPr>
          <a:xfrm flipV="1">
            <a:off x="3628800" y="1551240"/>
            <a:ext cx="0" cy="15372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TextShape 19"/>
          <p:cNvSpPr txBox="1"/>
          <p:nvPr/>
        </p:nvSpPr>
        <p:spPr>
          <a:xfrm>
            <a:off x="3242880" y="1519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0.472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5" name="TextShape 20"/>
          <p:cNvSpPr txBox="1"/>
          <p:nvPr/>
        </p:nvSpPr>
        <p:spPr>
          <a:xfrm>
            <a:off x="3717360" y="1519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0.476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6" name="TextShape 21"/>
          <p:cNvSpPr txBox="1"/>
          <p:nvPr/>
        </p:nvSpPr>
        <p:spPr>
          <a:xfrm>
            <a:off x="592560" y="1672560"/>
            <a:ext cx="56160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ComParE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7" name="TextShape 22"/>
          <p:cNvSpPr txBox="1"/>
          <p:nvPr/>
        </p:nvSpPr>
        <p:spPr>
          <a:xfrm>
            <a:off x="1343160" y="16725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0.565</a:t>
            </a:r>
          </a:p>
        </p:txBody>
      </p:sp>
      <p:sp>
        <p:nvSpPr>
          <p:cNvPr id="268" name="TextShape 23"/>
          <p:cNvSpPr txBox="1"/>
          <p:nvPr/>
        </p:nvSpPr>
        <p:spPr>
          <a:xfrm>
            <a:off x="1818360" y="16725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0.528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69" name="TextShape 24"/>
          <p:cNvSpPr txBox="1"/>
          <p:nvPr/>
        </p:nvSpPr>
        <p:spPr>
          <a:xfrm>
            <a:off x="2292840" y="16725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0.574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0" name="TextShape 25"/>
          <p:cNvSpPr txBox="1"/>
          <p:nvPr/>
        </p:nvSpPr>
        <p:spPr>
          <a:xfrm>
            <a:off x="2768040" y="16725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0.528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1" name="Line 26"/>
          <p:cNvSpPr/>
          <p:nvPr/>
        </p:nvSpPr>
        <p:spPr>
          <a:xfrm flipV="1">
            <a:off x="3628800" y="1704960"/>
            <a:ext cx="0" cy="15336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TextShape 27"/>
          <p:cNvSpPr txBox="1"/>
          <p:nvPr/>
        </p:nvSpPr>
        <p:spPr>
          <a:xfrm>
            <a:off x="3242880" y="16725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3" name="TextShape 28"/>
          <p:cNvSpPr txBox="1"/>
          <p:nvPr/>
        </p:nvSpPr>
        <p:spPr>
          <a:xfrm>
            <a:off x="3717360" y="16725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0.541</a:t>
            </a:r>
          </a:p>
        </p:txBody>
      </p:sp>
      <p:sp>
        <p:nvSpPr>
          <p:cNvPr id="274" name="TextShape 29"/>
          <p:cNvSpPr txBox="1"/>
          <p:nvPr/>
        </p:nvSpPr>
        <p:spPr>
          <a:xfrm>
            <a:off x="592560" y="1826280"/>
            <a:ext cx="61632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eGeMAPS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5" name="TextShape 30"/>
          <p:cNvSpPr txBox="1"/>
          <p:nvPr/>
        </p:nvSpPr>
        <p:spPr>
          <a:xfrm>
            <a:off x="1343160" y="1826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0.482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6" name="TextShape 31"/>
          <p:cNvSpPr txBox="1"/>
          <p:nvPr/>
        </p:nvSpPr>
        <p:spPr>
          <a:xfrm>
            <a:off x="1818360" y="1826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7" name="TextShape 32"/>
          <p:cNvSpPr txBox="1"/>
          <p:nvPr/>
        </p:nvSpPr>
        <p:spPr>
          <a:xfrm>
            <a:off x="2292840" y="1826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0.380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8" name="TextShape 33"/>
          <p:cNvSpPr txBox="1"/>
          <p:nvPr/>
        </p:nvSpPr>
        <p:spPr>
          <a:xfrm>
            <a:off x="2768040" y="1826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0.333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79" name="Line 34"/>
          <p:cNvSpPr/>
          <p:nvPr/>
        </p:nvSpPr>
        <p:spPr>
          <a:xfrm flipV="1">
            <a:off x="3628800" y="1858320"/>
            <a:ext cx="0" cy="15336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TextShape 35"/>
          <p:cNvSpPr txBox="1"/>
          <p:nvPr/>
        </p:nvSpPr>
        <p:spPr>
          <a:xfrm>
            <a:off x="3242880" y="1826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0.482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1" name="TextShape 36"/>
          <p:cNvSpPr txBox="1"/>
          <p:nvPr/>
        </p:nvSpPr>
        <p:spPr>
          <a:xfrm>
            <a:off x="3717360" y="1826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0.435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2" name="TextShape 37"/>
          <p:cNvSpPr txBox="1"/>
          <p:nvPr/>
        </p:nvSpPr>
        <p:spPr>
          <a:xfrm>
            <a:off x="592560" y="1980000"/>
            <a:ext cx="38628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MRCG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3" name="TextShape 38"/>
          <p:cNvSpPr txBox="1"/>
          <p:nvPr/>
        </p:nvSpPr>
        <p:spPr>
          <a:xfrm>
            <a:off x="1343160" y="198000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0.519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4" name="TextShape 39"/>
          <p:cNvSpPr txBox="1"/>
          <p:nvPr/>
        </p:nvSpPr>
        <p:spPr>
          <a:xfrm>
            <a:off x="1818360" y="198000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5" name="TextShape 40"/>
          <p:cNvSpPr txBox="1"/>
          <p:nvPr/>
        </p:nvSpPr>
        <p:spPr>
          <a:xfrm>
            <a:off x="2292840" y="198000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0.482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6" name="TextShape 41"/>
          <p:cNvSpPr txBox="1"/>
          <p:nvPr/>
        </p:nvSpPr>
        <p:spPr>
          <a:xfrm>
            <a:off x="2768040" y="198000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0.528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7" name="Line 42"/>
          <p:cNvSpPr/>
          <p:nvPr/>
        </p:nvSpPr>
        <p:spPr>
          <a:xfrm flipV="1">
            <a:off x="3628800" y="2011680"/>
            <a:ext cx="0" cy="15372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TextShape 43"/>
          <p:cNvSpPr txBox="1"/>
          <p:nvPr/>
        </p:nvSpPr>
        <p:spPr>
          <a:xfrm>
            <a:off x="3242880" y="198000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89" name="TextShape 44"/>
          <p:cNvSpPr txBox="1"/>
          <p:nvPr/>
        </p:nvSpPr>
        <p:spPr>
          <a:xfrm>
            <a:off x="3717360" y="198000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0" name="TextShape 45"/>
          <p:cNvSpPr txBox="1"/>
          <p:nvPr/>
        </p:nvSpPr>
        <p:spPr>
          <a:xfrm>
            <a:off x="592560" y="2133720"/>
            <a:ext cx="51120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Minimal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1" name="TextShape 46"/>
          <p:cNvSpPr txBox="1"/>
          <p:nvPr/>
        </p:nvSpPr>
        <p:spPr>
          <a:xfrm>
            <a:off x="1343160" y="213372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0.519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2" name="TextShape 47"/>
          <p:cNvSpPr txBox="1"/>
          <p:nvPr/>
        </p:nvSpPr>
        <p:spPr>
          <a:xfrm>
            <a:off x="1818360" y="213372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0.667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3" name="TextShape 48"/>
          <p:cNvSpPr txBox="1"/>
          <p:nvPr/>
        </p:nvSpPr>
        <p:spPr>
          <a:xfrm>
            <a:off x="2292840" y="213372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0.426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4" name="TextShape 49"/>
          <p:cNvSpPr txBox="1"/>
          <p:nvPr/>
        </p:nvSpPr>
        <p:spPr>
          <a:xfrm>
            <a:off x="2768040" y="213372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0.565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5" name="Line 50"/>
          <p:cNvSpPr/>
          <p:nvPr/>
        </p:nvSpPr>
        <p:spPr>
          <a:xfrm flipV="1">
            <a:off x="3628800" y="2165400"/>
            <a:ext cx="0" cy="15372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TextShape 51"/>
          <p:cNvSpPr txBox="1"/>
          <p:nvPr/>
        </p:nvSpPr>
        <p:spPr>
          <a:xfrm>
            <a:off x="3242880" y="213372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0.583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7" name="TextShape 52"/>
          <p:cNvSpPr txBox="1"/>
          <p:nvPr/>
        </p:nvSpPr>
        <p:spPr>
          <a:xfrm>
            <a:off x="3717360" y="213372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0.552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8" name="TextShape 53"/>
          <p:cNvSpPr txBox="1"/>
          <p:nvPr/>
        </p:nvSpPr>
        <p:spPr>
          <a:xfrm>
            <a:off x="592560" y="2287440"/>
            <a:ext cx="54648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linguistic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299" name="TextShape 54"/>
          <p:cNvSpPr txBox="1"/>
          <p:nvPr/>
        </p:nvSpPr>
        <p:spPr>
          <a:xfrm>
            <a:off x="1343160" y="228744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0.768</a:t>
            </a:r>
          </a:p>
        </p:txBody>
      </p:sp>
      <p:sp>
        <p:nvSpPr>
          <p:cNvPr id="300" name="TextShape 55"/>
          <p:cNvSpPr txBox="1"/>
          <p:nvPr/>
        </p:nvSpPr>
        <p:spPr>
          <a:xfrm>
            <a:off x="1818360" y="228744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0.704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01" name="TextShape 56"/>
          <p:cNvSpPr txBox="1"/>
          <p:nvPr/>
        </p:nvSpPr>
        <p:spPr>
          <a:xfrm>
            <a:off x="2292840" y="228744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0.740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02" name="TextShape 57"/>
          <p:cNvSpPr txBox="1"/>
          <p:nvPr/>
        </p:nvSpPr>
        <p:spPr>
          <a:xfrm>
            <a:off x="2768040" y="228744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03" name="Line 58"/>
          <p:cNvSpPr/>
          <p:nvPr/>
        </p:nvSpPr>
        <p:spPr>
          <a:xfrm flipV="1">
            <a:off x="3628800" y="2319120"/>
            <a:ext cx="0" cy="15372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59"/>
          <p:cNvSpPr txBox="1"/>
          <p:nvPr/>
        </p:nvSpPr>
        <p:spPr>
          <a:xfrm>
            <a:off x="3242880" y="228744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0.750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05" name="Line 60"/>
          <p:cNvSpPr/>
          <p:nvPr/>
        </p:nvSpPr>
        <p:spPr>
          <a:xfrm>
            <a:off x="504000" y="247572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Shape 61"/>
          <p:cNvSpPr txBox="1"/>
          <p:nvPr/>
        </p:nvSpPr>
        <p:spPr>
          <a:xfrm>
            <a:off x="3717360" y="228744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0.713</a:t>
            </a:r>
          </a:p>
        </p:txBody>
      </p:sp>
      <p:sp>
        <p:nvSpPr>
          <p:cNvPr id="307" name="TextShape 62"/>
          <p:cNvSpPr txBox="1"/>
          <p:nvPr/>
        </p:nvSpPr>
        <p:spPr>
          <a:xfrm>
            <a:off x="592560" y="2518560"/>
            <a:ext cx="35280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08" name="TextShape 63"/>
          <p:cNvSpPr txBox="1"/>
          <p:nvPr/>
        </p:nvSpPr>
        <p:spPr>
          <a:xfrm>
            <a:off x="1343160" y="2518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0.559</a:t>
            </a:r>
          </a:p>
        </p:txBody>
      </p:sp>
      <p:sp>
        <p:nvSpPr>
          <p:cNvPr id="309" name="TextShape 64"/>
          <p:cNvSpPr txBox="1"/>
          <p:nvPr/>
        </p:nvSpPr>
        <p:spPr>
          <a:xfrm>
            <a:off x="1818360" y="2518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0.570</a:t>
            </a:r>
          </a:p>
        </p:txBody>
      </p:sp>
      <p:sp>
        <p:nvSpPr>
          <p:cNvPr id="310" name="TextShape 65"/>
          <p:cNvSpPr txBox="1"/>
          <p:nvPr/>
        </p:nvSpPr>
        <p:spPr>
          <a:xfrm>
            <a:off x="2292840" y="2518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11" name="TextShape 66"/>
          <p:cNvSpPr txBox="1"/>
          <p:nvPr/>
        </p:nvSpPr>
        <p:spPr>
          <a:xfrm>
            <a:off x="2768040" y="2518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12" name="Line 67"/>
          <p:cNvSpPr/>
          <p:nvPr/>
        </p:nvSpPr>
        <p:spPr>
          <a:xfrm flipV="1">
            <a:off x="3628800" y="2478960"/>
            <a:ext cx="0" cy="15300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TextShape 68"/>
          <p:cNvSpPr txBox="1"/>
          <p:nvPr/>
        </p:nvSpPr>
        <p:spPr>
          <a:xfrm>
            <a:off x="3242880" y="2518560"/>
            <a:ext cx="34956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0.551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14" name="Line 69"/>
          <p:cNvSpPr/>
          <p:nvPr/>
        </p:nvSpPr>
        <p:spPr>
          <a:xfrm>
            <a:off x="504000" y="270720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TextShape 70"/>
          <p:cNvSpPr txBox="1"/>
          <p:nvPr/>
        </p:nvSpPr>
        <p:spPr>
          <a:xfrm>
            <a:off x="3717360" y="2446560"/>
            <a:ext cx="132480" cy="176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16" name="Line 71"/>
          <p:cNvSpPr/>
          <p:nvPr/>
        </p:nvSpPr>
        <p:spPr>
          <a:xfrm>
            <a:off x="5760000" y="134244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TextShape 72"/>
          <p:cNvSpPr txBox="1"/>
          <p:nvPr/>
        </p:nvSpPr>
        <p:spPr>
          <a:xfrm>
            <a:off x="6226920" y="1069200"/>
            <a:ext cx="2717640" cy="20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LOSO </a:t>
            </a:r>
            <a:r>
              <a:rPr lang="en-GB" sz="1600" b="0" strike="noStrike" spc="-1">
                <a:solidFill>
                  <a:srgbClr val="0084D1"/>
                </a:solidFill>
                <a:latin typeface="Calibri"/>
              </a:rPr>
              <a:t>test set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accuracy.</a:t>
            </a:r>
            <a:endParaRPr lang="en-GB" sz="1600" b="0" strike="noStrike" spc="-1">
              <a:latin typeface="Calibri"/>
            </a:endParaRPr>
          </a:p>
        </p:txBody>
      </p:sp>
      <p:sp>
        <p:nvSpPr>
          <p:cNvPr id="318" name="TextShape 73"/>
          <p:cNvSpPr txBox="1"/>
          <p:nvPr/>
        </p:nvSpPr>
        <p:spPr>
          <a:xfrm>
            <a:off x="5848560" y="1385640"/>
            <a:ext cx="53424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Features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19" name="TextShape 74"/>
          <p:cNvSpPr txBox="1"/>
          <p:nvPr/>
        </p:nvSpPr>
        <p:spPr>
          <a:xfrm>
            <a:off x="6599160" y="1385640"/>
            <a:ext cx="2739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LDA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0" name="TextShape 75"/>
          <p:cNvSpPr txBox="1"/>
          <p:nvPr/>
        </p:nvSpPr>
        <p:spPr>
          <a:xfrm>
            <a:off x="7074360" y="1385640"/>
            <a:ext cx="17748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DT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1" name="TextShape 76"/>
          <p:cNvSpPr txBox="1"/>
          <p:nvPr/>
        </p:nvSpPr>
        <p:spPr>
          <a:xfrm>
            <a:off x="7549200" y="1385640"/>
            <a:ext cx="27648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1NN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2" name="TextShape 77"/>
          <p:cNvSpPr txBox="1"/>
          <p:nvPr/>
        </p:nvSpPr>
        <p:spPr>
          <a:xfrm>
            <a:off x="8024040" y="1385640"/>
            <a:ext cx="28728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SVM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3" name="Line 78"/>
          <p:cNvSpPr/>
          <p:nvPr/>
        </p:nvSpPr>
        <p:spPr>
          <a:xfrm flipV="1">
            <a:off x="8885520" y="1417320"/>
            <a:ext cx="0" cy="15408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TextShape 79"/>
          <p:cNvSpPr txBox="1"/>
          <p:nvPr/>
        </p:nvSpPr>
        <p:spPr>
          <a:xfrm>
            <a:off x="8498880" y="1385640"/>
            <a:ext cx="16272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RF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5" name="Line 80"/>
          <p:cNvSpPr/>
          <p:nvPr/>
        </p:nvSpPr>
        <p:spPr>
          <a:xfrm>
            <a:off x="5760000" y="153828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TextShape 81"/>
          <p:cNvSpPr txBox="1"/>
          <p:nvPr/>
        </p:nvSpPr>
        <p:spPr>
          <a:xfrm>
            <a:off x="8974080" y="1385640"/>
            <a:ext cx="35280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7" name="TextShape 82"/>
          <p:cNvSpPr txBox="1"/>
          <p:nvPr/>
        </p:nvSpPr>
        <p:spPr>
          <a:xfrm>
            <a:off x="5848560" y="1581120"/>
            <a:ext cx="5691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emobase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8" name="TextShape 83"/>
          <p:cNvSpPr txBox="1"/>
          <p:nvPr/>
        </p:nvSpPr>
        <p:spPr>
          <a:xfrm>
            <a:off x="6599160" y="15811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0.542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29" name="TextShape 84"/>
          <p:cNvSpPr txBox="1"/>
          <p:nvPr/>
        </p:nvSpPr>
        <p:spPr>
          <a:xfrm>
            <a:off x="7074360" y="15811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0.688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0" name="TextShape 85"/>
          <p:cNvSpPr txBox="1"/>
          <p:nvPr/>
        </p:nvSpPr>
        <p:spPr>
          <a:xfrm>
            <a:off x="7549200" y="15811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1" name="TextShape 86"/>
          <p:cNvSpPr txBox="1"/>
          <p:nvPr/>
        </p:nvSpPr>
        <p:spPr>
          <a:xfrm>
            <a:off x="8024040" y="15811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2" name="Line 87"/>
          <p:cNvSpPr/>
          <p:nvPr/>
        </p:nvSpPr>
        <p:spPr>
          <a:xfrm flipV="1">
            <a:off x="8885520" y="1613520"/>
            <a:ext cx="0" cy="15408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TextShape 88"/>
          <p:cNvSpPr txBox="1"/>
          <p:nvPr/>
        </p:nvSpPr>
        <p:spPr>
          <a:xfrm>
            <a:off x="8498880" y="15811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0.729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4" name="TextShape 89"/>
          <p:cNvSpPr txBox="1"/>
          <p:nvPr/>
        </p:nvSpPr>
        <p:spPr>
          <a:xfrm>
            <a:off x="8974080" y="15811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0.613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5" name="TextShape 90"/>
          <p:cNvSpPr txBox="1"/>
          <p:nvPr/>
        </p:nvSpPr>
        <p:spPr>
          <a:xfrm>
            <a:off x="5848560" y="1735200"/>
            <a:ext cx="56160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ComParE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6" name="TextShape 91"/>
          <p:cNvSpPr txBox="1"/>
          <p:nvPr/>
        </p:nvSpPr>
        <p:spPr>
          <a:xfrm>
            <a:off x="6599160" y="17352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0.625</a:t>
            </a:r>
          </a:p>
        </p:txBody>
      </p:sp>
      <p:sp>
        <p:nvSpPr>
          <p:cNvPr id="337" name="TextShape 92"/>
          <p:cNvSpPr txBox="1"/>
          <p:nvPr/>
        </p:nvSpPr>
        <p:spPr>
          <a:xfrm>
            <a:off x="7074360" y="17352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0.625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8" name="TextShape 93"/>
          <p:cNvSpPr txBox="1"/>
          <p:nvPr/>
        </p:nvSpPr>
        <p:spPr>
          <a:xfrm>
            <a:off x="7549200" y="17352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0.458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39" name="TextShape 94"/>
          <p:cNvSpPr txBox="1"/>
          <p:nvPr/>
        </p:nvSpPr>
        <p:spPr>
          <a:xfrm>
            <a:off x="8024400" y="17352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0" name="Line 95"/>
          <p:cNvSpPr/>
          <p:nvPr/>
        </p:nvSpPr>
        <p:spPr>
          <a:xfrm flipV="1">
            <a:off x="8885520" y="1767600"/>
            <a:ext cx="0" cy="15336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TextShape 96"/>
          <p:cNvSpPr txBox="1"/>
          <p:nvPr/>
        </p:nvSpPr>
        <p:spPr>
          <a:xfrm>
            <a:off x="8498880" y="17352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0.542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2" name="TextShape 97"/>
          <p:cNvSpPr txBox="1"/>
          <p:nvPr/>
        </p:nvSpPr>
        <p:spPr>
          <a:xfrm>
            <a:off x="8974080" y="17352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0.550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3" name="TextShape 98"/>
          <p:cNvSpPr txBox="1"/>
          <p:nvPr/>
        </p:nvSpPr>
        <p:spPr>
          <a:xfrm>
            <a:off x="5848560" y="1889280"/>
            <a:ext cx="61632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eGeMAPS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4" name="TextShape 99"/>
          <p:cNvSpPr txBox="1"/>
          <p:nvPr/>
        </p:nvSpPr>
        <p:spPr>
          <a:xfrm>
            <a:off x="6599160" y="1889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0.583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5" name="TextShape 100"/>
          <p:cNvSpPr txBox="1"/>
          <p:nvPr/>
        </p:nvSpPr>
        <p:spPr>
          <a:xfrm>
            <a:off x="7074360" y="1889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0.542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6" name="TextShape 101"/>
          <p:cNvSpPr txBox="1"/>
          <p:nvPr/>
        </p:nvSpPr>
        <p:spPr>
          <a:xfrm>
            <a:off x="7549200" y="1889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0.688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7" name="TextShape 102"/>
          <p:cNvSpPr txBox="1"/>
          <p:nvPr/>
        </p:nvSpPr>
        <p:spPr>
          <a:xfrm>
            <a:off x="8024040" y="1889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0.563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48" name="Line 103"/>
          <p:cNvSpPr/>
          <p:nvPr/>
        </p:nvSpPr>
        <p:spPr>
          <a:xfrm flipV="1">
            <a:off x="8885520" y="1920960"/>
            <a:ext cx="0" cy="15408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TextShape 104"/>
          <p:cNvSpPr txBox="1"/>
          <p:nvPr/>
        </p:nvSpPr>
        <p:spPr>
          <a:xfrm>
            <a:off x="8498880" y="1889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0" name="TextShape 105"/>
          <p:cNvSpPr txBox="1"/>
          <p:nvPr/>
        </p:nvSpPr>
        <p:spPr>
          <a:xfrm>
            <a:off x="8974080" y="188928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0.596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1" name="TextShape 106"/>
          <p:cNvSpPr txBox="1"/>
          <p:nvPr/>
        </p:nvSpPr>
        <p:spPr>
          <a:xfrm>
            <a:off x="5848560" y="2043360"/>
            <a:ext cx="3909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MRCG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2" name="TextShape 107"/>
          <p:cNvSpPr txBox="1"/>
          <p:nvPr/>
        </p:nvSpPr>
        <p:spPr>
          <a:xfrm>
            <a:off x="6599160" y="20433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0.542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3" name="TextShape 108"/>
          <p:cNvSpPr txBox="1"/>
          <p:nvPr/>
        </p:nvSpPr>
        <p:spPr>
          <a:xfrm>
            <a:off x="7074360" y="20433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0.563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4" name="TextShape 109"/>
          <p:cNvSpPr txBox="1"/>
          <p:nvPr/>
        </p:nvSpPr>
        <p:spPr>
          <a:xfrm>
            <a:off x="7549200" y="20433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0.417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5" name="TextShape 110"/>
          <p:cNvSpPr txBox="1"/>
          <p:nvPr/>
        </p:nvSpPr>
        <p:spPr>
          <a:xfrm>
            <a:off x="8024040" y="20433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0.521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6" name="Line 111"/>
          <p:cNvSpPr/>
          <p:nvPr/>
        </p:nvSpPr>
        <p:spPr>
          <a:xfrm flipV="1">
            <a:off x="8885520" y="2075040"/>
            <a:ext cx="0" cy="15408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TextShape 112"/>
          <p:cNvSpPr txBox="1"/>
          <p:nvPr/>
        </p:nvSpPr>
        <p:spPr>
          <a:xfrm>
            <a:off x="8498880" y="20433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0.542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8" name="TextShape 113"/>
          <p:cNvSpPr txBox="1"/>
          <p:nvPr/>
        </p:nvSpPr>
        <p:spPr>
          <a:xfrm>
            <a:off x="8974080" y="204336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0.517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59" name="TextShape 114"/>
          <p:cNvSpPr txBox="1"/>
          <p:nvPr/>
        </p:nvSpPr>
        <p:spPr>
          <a:xfrm>
            <a:off x="5848560" y="2197440"/>
            <a:ext cx="51120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Minimal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0" name="TextShape 115"/>
          <p:cNvSpPr txBox="1"/>
          <p:nvPr/>
        </p:nvSpPr>
        <p:spPr>
          <a:xfrm>
            <a:off x="6599160" y="219744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1" name="TextShape 116"/>
          <p:cNvSpPr txBox="1"/>
          <p:nvPr/>
        </p:nvSpPr>
        <p:spPr>
          <a:xfrm>
            <a:off x="7074360" y="219744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0.562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2" name="TextShape 117"/>
          <p:cNvSpPr txBox="1"/>
          <p:nvPr/>
        </p:nvSpPr>
        <p:spPr>
          <a:xfrm>
            <a:off x="7549200" y="219744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3" name="TextShape 118"/>
          <p:cNvSpPr txBox="1"/>
          <p:nvPr/>
        </p:nvSpPr>
        <p:spPr>
          <a:xfrm>
            <a:off x="8024040" y="219744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0.667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4" name="Line 119"/>
          <p:cNvSpPr/>
          <p:nvPr/>
        </p:nvSpPr>
        <p:spPr>
          <a:xfrm flipV="1">
            <a:off x="8885520" y="2229120"/>
            <a:ext cx="0" cy="15408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TextShape 120"/>
          <p:cNvSpPr txBox="1"/>
          <p:nvPr/>
        </p:nvSpPr>
        <p:spPr>
          <a:xfrm>
            <a:off x="8498880" y="219744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0.583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6" name="TextShape 121"/>
          <p:cNvSpPr txBox="1"/>
          <p:nvPr/>
        </p:nvSpPr>
        <p:spPr>
          <a:xfrm>
            <a:off x="8974080" y="219744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7" name="TextShape 122"/>
          <p:cNvSpPr txBox="1"/>
          <p:nvPr/>
        </p:nvSpPr>
        <p:spPr>
          <a:xfrm>
            <a:off x="5848560" y="2351520"/>
            <a:ext cx="54648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linguistic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68" name="TextShape 123"/>
          <p:cNvSpPr txBox="1"/>
          <p:nvPr/>
        </p:nvSpPr>
        <p:spPr>
          <a:xfrm>
            <a:off x="6599160" y="23515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0.750</a:t>
            </a:r>
          </a:p>
        </p:txBody>
      </p:sp>
      <p:sp>
        <p:nvSpPr>
          <p:cNvPr id="369" name="TextShape 124"/>
          <p:cNvSpPr txBox="1"/>
          <p:nvPr/>
        </p:nvSpPr>
        <p:spPr>
          <a:xfrm>
            <a:off x="7074360" y="23515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0.625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0" name="TextShape 125"/>
          <p:cNvSpPr txBox="1"/>
          <p:nvPr/>
        </p:nvSpPr>
        <p:spPr>
          <a:xfrm>
            <a:off x="7549200" y="23515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0.667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1" name="TextShape 126"/>
          <p:cNvSpPr txBox="1"/>
          <p:nvPr/>
        </p:nvSpPr>
        <p:spPr>
          <a:xfrm>
            <a:off x="8024400" y="23515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0.792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2" name="Line 127"/>
          <p:cNvSpPr/>
          <p:nvPr/>
        </p:nvSpPr>
        <p:spPr>
          <a:xfrm flipV="1">
            <a:off x="8885520" y="2455200"/>
            <a:ext cx="0" cy="15408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TextShape 128"/>
          <p:cNvSpPr txBox="1"/>
          <p:nvPr/>
        </p:nvSpPr>
        <p:spPr>
          <a:xfrm>
            <a:off x="8498880" y="23515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0.750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4" name="Line 129"/>
          <p:cNvSpPr/>
          <p:nvPr/>
        </p:nvSpPr>
        <p:spPr>
          <a:xfrm>
            <a:off x="5760000" y="254016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TextShape 130"/>
          <p:cNvSpPr txBox="1"/>
          <p:nvPr/>
        </p:nvSpPr>
        <p:spPr>
          <a:xfrm>
            <a:off x="8974080" y="235152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0.717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6" name="TextShape 131"/>
          <p:cNvSpPr txBox="1"/>
          <p:nvPr/>
        </p:nvSpPr>
        <p:spPr>
          <a:xfrm>
            <a:off x="5848560" y="2583000"/>
            <a:ext cx="35280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7" name="TextShape 132"/>
          <p:cNvSpPr txBox="1"/>
          <p:nvPr/>
        </p:nvSpPr>
        <p:spPr>
          <a:xfrm>
            <a:off x="6599160" y="25830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8" name="TextShape 133"/>
          <p:cNvSpPr txBox="1"/>
          <p:nvPr/>
        </p:nvSpPr>
        <p:spPr>
          <a:xfrm>
            <a:off x="7074360" y="25830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79" name="TextShape 134"/>
          <p:cNvSpPr txBox="1"/>
          <p:nvPr/>
        </p:nvSpPr>
        <p:spPr>
          <a:xfrm>
            <a:off x="7549200" y="25830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0.573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80" name="TextShape 135"/>
          <p:cNvSpPr txBox="1"/>
          <p:nvPr/>
        </p:nvSpPr>
        <p:spPr>
          <a:xfrm>
            <a:off x="8024040" y="25830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0.590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81" name="Line 136"/>
          <p:cNvSpPr/>
          <p:nvPr/>
        </p:nvSpPr>
        <p:spPr>
          <a:xfrm flipV="1">
            <a:off x="8885520" y="2543400"/>
            <a:ext cx="0" cy="15336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TextShape 137"/>
          <p:cNvSpPr txBox="1"/>
          <p:nvPr/>
        </p:nvSpPr>
        <p:spPr>
          <a:xfrm>
            <a:off x="8498880" y="2583000"/>
            <a:ext cx="34956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0.625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83" name="Line 138"/>
          <p:cNvSpPr/>
          <p:nvPr/>
        </p:nvSpPr>
        <p:spPr>
          <a:xfrm>
            <a:off x="5760000" y="2772000"/>
            <a:ext cx="3600000" cy="0"/>
          </a:xfrm>
          <a:prstGeom prst="line">
            <a:avLst/>
          </a:prstGeom>
          <a:ln w="4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TextShape 139"/>
          <p:cNvSpPr txBox="1"/>
          <p:nvPr/>
        </p:nvSpPr>
        <p:spPr>
          <a:xfrm>
            <a:off x="8974080" y="2583000"/>
            <a:ext cx="132120" cy="177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85" name="TextShape 140"/>
          <p:cNvSpPr txBox="1"/>
          <p:nvPr/>
        </p:nvSpPr>
        <p:spPr>
          <a:xfrm>
            <a:off x="3528000" y="3036960"/>
            <a:ext cx="2592720" cy="20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Baseline </a:t>
            </a:r>
            <a:r>
              <a:rPr lang="en-GB" sz="1600" b="0" strike="noStrike" spc="-1">
                <a:solidFill>
                  <a:srgbClr val="0084D1"/>
                </a:solidFill>
                <a:latin typeface="Calibri"/>
              </a:rPr>
              <a:t>results summary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 (LDA)</a:t>
            </a:r>
            <a:endParaRPr lang="en-GB" sz="1600" b="0" strike="noStrike" spc="-1">
              <a:latin typeface="Calibri"/>
            </a:endParaRPr>
          </a:p>
        </p:txBody>
      </p:sp>
      <p:sp>
        <p:nvSpPr>
          <p:cNvPr id="386" name="Line 141"/>
          <p:cNvSpPr/>
          <p:nvPr/>
        </p:nvSpPr>
        <p:spPr>
          <a:xfrm>
            <a:off x="2916000" y="3266280"/>
            <a:ext cx="432000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TextShape 142"/>
          <p:cNvSpPr txBox="1"/>
          <p:nvPr/>
        </p:nvSpPr>
        <p:spPr>
          <a:xfrm>
            <a:off x="3960360" y="3343320"/>
            <a:ext cx="2919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class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88" name="TextShape 143"/>
          <p:cNvSpPr txBox="1"/>
          <p:nvPr/>
        </p:nvSpPr>
        <p:spPr>
          <a:xfrm>
            <a:off x="4617720" y="3343320"/>
            <a:ext cx="56304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Precision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89" name="TextShape 144"/>
          <p:cNvSpPr txBox="1"/>
          <p:nvPr/>
        </p:nvSpPr>
        <p:spPr>
          <a:xfrm>
            <a:off x="5339880" y="3343320"/>
            <a:ext cx="36720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Recall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0" name="TextShape 145"/>
          <p:cNvSpPr txBox="1"/>
          <p:nvPr/>
        </p:nvSpPr>
        <p:spPr>
          <a:xfrm>
            <a:off x="5894640" y="3343320"/>
            <a:ext cx="52488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F1 Score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1" name="Line 146"/>
          <p:cNvSpPr/>
          <p:nvPr/>
        </p:nvSpPr>
        <p:spPr>
          <a:xfrm>
            <a:off x="2916000" y="3510720"/>
            <a:ext cx="432000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TextShape 147"/>
          <p:cNvSpPr txBox="1"/>
          <p:nvPr/>
        </p:nvSpPr>
        <p:spPr>
          <a:xfrm>
            <a:off x="6596280" y="3343320"/>
            <a:ext cx="55440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Accuracy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3" name="TextShape 148"/>
          <p:cNvSpPr txBox="1"/>
          <p:nvPr/>
        </p:nvSpPr>
        <p:spPr>
          <a:xfrm>
            <a:off x="3227400" y="3652200"/>
            <a:ext cx="204120" cy="16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SO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4" name="TextShape 149"/>
          <p:cNvSpPr txBox="1"/>
          <p:nvPr/>
        </p:nvSpPr>
        <p:spPr>
          <a:xfrm>
            <a:off x="3436560" y="3712320"/>
            <a:ext cx="407520" cy="15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A cous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5" name="TextShape 150"/>
          <p:cNvSpPr txBox="1"/>
          <p:nvPr/>
        </p:nvSpPr>
        <p:spPr>
          <a:xfrm>
            <a:off x="3960360" y="3551400"/>
            <a:ext cx="47304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non-AD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6" name="TextShape 151"/>
          <p:cNvSpPr txBox="1"/>
          <p:nvPr/>
        </p:nvSpPr>
        <p:spPr>
          <a:xfrm>
            <a:off x="4617720" y="355140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7" name="TextShape 152"/>
          <p:cNvSpPr txBox="1"/>
          <p:nvPr/>
        </p:nvSpPr>
        <p:spPr>
          <a:xfrm>
            <a:off x="5339880" y="355140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8" name="TextShape 153"/>
          <p:cNvSpPr txBox="1"/>
          <p:nvPr/>
        </p:nvSpPr>
        <p:spPr>
          <a:xfrm>
            <a:off x="5894640" y="355140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399" name="TextShape 154"/>
          <p:cNvSpPr txBox="1"/>
          <p:nvPr/>
        </p:nvSpPr>
        <p:spPr>
          <a:xfrm>
            <a:off x="6596280" y="3634560"/>
            <a:ext cx="27216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0" name="TextShape 155"/>
          <p:cNvSpPr txBox="1"/>
          <p:nvPr/>
        </p:nvSpPr>
        <p:spPr>
          <a:xfrm>
            <a:off x="3960360" y="3681360"/>
            <a:ext cx="20844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1" name="TextShape 156"/>
          <p:cNvSpPr txBox="1"/>
          <p:nvPr/>
        </p:nvSpPr>
        <p:spPr>
          <a:xfrm>
            <a:off x="4617720" y="3681360"/>
            <a:ext cx="27216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2" name="TextShape 157"/>
          <p:cNvSpPr txBox="1"/>
          <p:nvPr/>
        </p:nvSpPr>
        <p:spPr>
          <a:xfrm>
            <a:off x="5339880" y="3681360"/>
            <a:ext cx="27216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3" name="TextShape 158"/>
          <p:cNvSpPr txBox="1"/>
          <p:nvPr/>
        </p:nvSpPr>
        <p:spPr>
          <a:xfrm>
            <a:off x="5894640" y="3681360"/>
            <a:ext cx="27216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4" name="TextShape 159"/>
          <p:cNvSpPr txBox="1"/>
          <p:nvPr/>
        </p:nvSpPr>
        <p:spPr>
          <a:xfrm>
            <a:off x="3233880" y="4026960"/>
            <a:ext cx="17856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5" name="TextShape 160"/>
          <p:cNvSpPr txBox="1"/>
          <p:nvPr/>
        </p:nvSpPr>
        <p:spPr>
          <a:xfrm>
            <a:off x="3416760" y="4086720"/>
            <a:ext cx="407520" cy="15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A cous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6" name="TextShape 161"/>
          <p:cNvSpPr txBox="1"/>
          <p:nvPr/>
        </p:nvSpPr>
        <p:spPr>
          <a:xfrm>
            <a:off x="3960360" y="3925440"/>
            <a:ext cx="47304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non-AD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7" name="TextShape 162"/>
          <p:cNvSpPr txBox="1"/>
          <p:nvPr/>
        </p:nvSpPr>
        <p:spPr>
          <a:xfrm>
            <a:off x="4617720" y="392544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8" name="TextShape 163"/>
          <p:cNvSpPr txBox="1"/>
          <p:nvPr/>
        </p:nvSpPr>
        <p:spPr>
          <a:xfrm>
            <a:off x="5339880" y="392544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09" name="TextShape 164"/>
          <p:cNvSpPr txBox="1"/>
          <p:nvPr/>
        </p:nvSpPr>
        <p:spPr>
          <a:xfrm>
            <a:off x="5894640" y="392544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0.57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0" name="TextShape 165"/>
          <p:cNvSpPr txBox="1"/>
          <p:nvPr/>
        </p:nvSpPr>
        <p:spPr>
          <a:xfrm>
            <a:off x="6596280" y="400824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1" name="TextShape 166"/>
          <p:cNvSpPr txBox="1"/>
          <p:nvPr/>
        </p:nvSpPr>
        <p:spPr>
          <a:xfrm>
            <a:off x="3960360" y="4091760"/>
            <a:ext cx="20844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2" name="TextShape 167"/>
          <p:cNvSpPr txBox="1"/>
          <p:nvPr/>
        </p:nvSpPr>
        <p:spPr>
          <a:xfrm>
            <a:off x="4617720" y="409176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3" name="TextShape 168"/>
          <p:cNvSpPr txBox="1"/>
          <p:nvPr/>
        </p:nvSpPr>
        <p:spPr>
          <a:xfrm>
            <a:off x="5339880" y="409176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4" name="Line 169"/>
          <p:cNvSpPr/>
          <p:nvPr/>
        </p:nvSpPr>
        <p:spPr>
          <a:xfrm>
            <a:off x="2916000" y="4290480"/>
            <a:ext cx="432000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TextShape 170"/>
          <p:cNvSpPr txBox="1"/>
          <p:nvPr/>
        </p:nvSpPr>
        <p:spPr>
          <a:xfrm>
            <a:off x="5894640" y="409176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6" name="TextShape 171"/>
          <p:cNvSpPr txBox="1"/>
          <p:nvPr/>
        </p:nvSpPr>
        <p:spPr>
          <a:xfrm>
            <a:off x="3227400" y="4432320"/>
            <a:ext cx="204120" cy="16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SO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7" name="TextShape 172"/>
          <p:cNvSpPr txBox="1"/>
          <p:nvPr/>
        </p:nvSpPr>
        <p:spPr>
          <a:xfrm>
            <a:off x="3436560" y="4493880"/>
            <a:ext cx="328320" cy="15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 i n g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8" name="TextShape 173"/>
          <p:cNvSpPr txBox="1"/>
          <p:nvPr/>
        </p:nvSpPr>
        <p:spPr>
          <a:xfrm>
            <a:off x="3960360" y="4331520"/>
            <a:ext cx="47304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non-AD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19" name="TextShape 174"/>
          <p:cNvSpPr txBox="1"/>
          <p:nvPr/>
        </p:nvSpPr>
        <p:spPr>
          <a:xfrm>
            <a:off x="4617720" y="43315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0" name="TextShape 175"/>
          <p:cNvSpPr txBox="1"/>
          <p:nvPr/>
        </p:nvSpPr>
        <p:spPr>
          <a:xfrm>
            <a:off x="5339880" y="43315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1" name="TextShape 176"/>
          <p:cNvSpPr txBox="1"/>
          <p:nvPr/>
        </p:nvSpPr>
        <p:spPr>
          <a:xfrm>
            <a:off x="5894640" y="43315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2" name="TextShape 177"/>
          <p:cNvSpPr txBox="1"/>
          <p:nvPr/>
        </p:nvSpPr>
        <p:spPr>
          <a:xfrm>
            <a:off x="6596280" y="44143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3" name="TextShape 178"/>
          <p:cNvSpPr txBox="1"/>
          <p:nvPr/>
        </p:nvSpPr>
        <p:spPr>
          <a:xfrm>
            <a:off x="3960360" y="4497120"/>
            <a:ext cx="20844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4" name="TextShape 179"/>
          <p:cNvSpPr txBox="1"/>
          <p:nvPr/>
        </p:nvSpPr>
        <p:spPr>
          <a:xfrm>
            <a:off x="4617720" y="44971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5" name="TextShape 180"/>
          <p:cNvSpPr txBox="1"/>
          <p:nvPr/>
        </p:nvSpPr>
        <p:spPr>
          <a:xfrm>
            <a:off x="5339880" y="44971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6" name="TextShape 181"/>
          <p:cNvSpPr txBox="1"/>
          <p:nvPr/>
        </p:nvSpPr>
        <p:spPr>
          <a:xfrm>
            <a:off x="5894640" y="44971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7" name="TextShape 182"/>
          <p:cNvSpPr txBox="1"/>
          <p:nvPr/>
        </p:nvSpPr>
        <p:spPr>
          <a:xfrm>
            <a:off x="3233880" y="4806720"/>
            <a:ext cx="178560" cy="16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8" name="TextShape 183"/>
          <p:cNvSpPr txBox="1"/>
          <p:nvPr/>
        </p:nvSpPr>
        <p:spPr>
          <a:xfrm>
            <a:off x="3416760" y="4867920"/>
            <a:ext cx="328320" cy="15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 i n g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29" name="TextShape 184"/>
          <p:cNvSpPr txBox="1"/>
          <p:nvPr/>
        </p:nvSpPr>
        <p:spPr>
          <a:xfrm>
            <a:off x="3960360" y="4705560"/>
            <a:ext cx="47304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non-AD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0" name="TextShape 185"/>
          <p:cNvSpPr txBox="1"/>
          <p:nvPr/>
        </p:nvSpPr>
        <p:spPr>
          <a:xfrm>
            <a:off x="4617720" y="4705560"/>
            <a:ext cx="27216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1" name="TextShape 186"/>
          <p:cNvSpPr txBox="1"/>
          <p:nvPr/>
        </p:nvSpPr>
        <p:spPr>
          <a:xfrm>
            <a:off x="5339880" y="4705560"/>
            <a:ext cx="27216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0.87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2" name="TextShape 187"/>
          <p:cNvSpPr txBox="1"/>
          <p:nvPr/>
        </p:nvSpPr>
        <p:spPr>
          <a:xfrm>
            <a:off x="5894640" y="4705560"/>
            <a:ext cx="272160" cy="189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3" name="TextShape 188"/>
          <p:cNvSpPr txBox="1"/>
          <p:nvPr/>
        </p:nvSpPr>
        <p:spPr>
          <a:xfrm>
            <a:off x="6596280" y="47887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4" name="TextShape 189"/>
          <p:cNvSpPr txBox="1"/>
          <p:nvPr/>
        </p:nvSpPr>
        <p:spPr>
          <a:xfrm>
            <a:off x="3960360" y="4871520"/>
            <a:ext cx="20844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AD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5" name="TextShape 190"/>
          <p:cNvSpPr txBox="1"/>
          <p:nvPr/>
        </p:nvSpPr>
        <p:spPr>
          <a:xfrm>
            <a:off x="4617720" y="48715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0.83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6" name="TextShape 191"/>
          <p:cNvSpPr txBox="1"/>
          <p:nvPr/>
        </p:nvSpPr>
        <p:spPr>
          <a:xfrm>
            <a:off x="5339880" y="48715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0.62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37" name="Line 192"/>
          <p:cNvSpPr/>
          <p:nvPr/>
        </p:nvSpPr>
        <p:spPr>
          <a:xfrm>
            <a:off x="2916000" y="5074920"/>
            <a:ext cx="432000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TextShape 193"/>
          <p:cNvSpPr txBox="1"/>
          <p:nvPr/>
        </p:nvSpPr>
        <p:spPr>
          <a:xfrm>
            <a:off x="5894640" y="4871520"/>
            <a:ext cx="272160" cy="189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0.71</a:t>
            </a:r>
            <a:endParaRPr lang="en-GB" sz="12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Baseline results for MMSE score regression 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2988000" y="856800"/>
            <a:ext cx="415836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 LOSO </a:t>
            </a:r>
            <a:r>
              <a:rPr lang="en-GB" sz="1600" b="0" strike="noStrike" spc="-1">
                <a:solidFill>
                  <a:srgbClr val="0084D1"/>
                </a:solidFill>
                <a:latin typeface="Calibri"/>
              </a:rPr>
              <a:t>cross validation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 (chance RMSE = 7.18)</a:t>
            </a:r>
            <a:endParaRPr lang="en-GB" sz="1600" b="0" strike="noStrike" spc="-1">
              <a:latin typeface="Calibri"/>
            </a:endParaRPr>
          </a:p>
        </p:txBody>
      </p:sp>
      <p:sp>
        <p:nvSpPr>
          <p:cNvPr id="441" name="Line 3"/>
          <p:cNvSpPr/>
          <p:nvPr/>
        </p:nvSpPr>
        <p:spPr>
          <a:xfrm>
            <a:off x="2226960" y="1164240"/>
            <a:ext cx="5176800" cy="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TextShape 4"/>
          <p:cNvSpPr txBox="1"/>
          <p:nvPr/>
        </p:nvSpPr>
        <p:spPr>
          <a:xfrm>
            <a:off x="2333160" y="1237680"/>
            <a:ext cx="5342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Features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43" name="TextShape 5"/>
          <p:cNvSpPr txBox="1"/>
          <p:nvPr/>
        </p:nvSpPr>
        <p:spPr>
          <a:xfrm>
            <a:off x="3233160" y="1237680"/>
            <a:ext cx="41256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Linear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44" name="TextShape 6"/>
          <p:cNvSpPr txBox="1"/>
          <p:nvPr/>
        </p:nvSpPr>
        <p:spPr>
          <a:xfrm>
            <a:off x="3859200" y="1237680"/>
            <a:ext cx="21096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DT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45" name="TextShape 7"/>
          <p:cNvSpPr txBox="1"/>
          <p:nvPr/>
        </p:nvSpPr>
        <p:spPr>
          <a:xfrm>
            <a:off x="5141160" y="1237680"/>
            <a:ext cx="20268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GP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46" name="TextShape 8"/>
          <p:cNvSpPr txBox="1"/>
          <p:nvPr/>
        </p:nvSpPr>
        <p:spPr>
          <a:xfrm>
            <a:off x="5630760" y="1237680"/>
            <a:ext cx="34380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SVM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47" name="Line 9"/>
          <p:cNvSpPr/>
          <p:nvPr/>
        </p:nvSpPr>
        <p:spPr>
          <a:xfrm flipV="1">
            <a:off x="6848280" y="1347480"/>
            <a:ext cx="0" cy="18468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10"/>
          <p:cNvSpPr txBox="1"/>
          <p:nvPr/>
        </p:nvSpPr>
        <p:spPr>
          <a:xfrm>
            <a:off x="6186960" y="1237680"/>
            <a:ext cx="55620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LSBoost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49" name="Line 11"/>
          <p:cNvSpPr/>
          <p:nvPr/>
        </p:nvSpPr>
        <p:spPr>
          <a:xfrm>
            <a:off x="2226960" y="1427400"/>
            <a:ext cx="5176800" cy="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TextShape 12"/>
          <p:cNvSpPr txBox="1"/>
          <p:nvPr/>
        </p:nvSpPr>
        <p:spPr>
          <a:xfrm>
            <a:off x="6954480" y="1237680"/>
            <a:ext cx="35280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1" name="TextShape 13"/>
          <p:cNvSpPr txBox="1"/>
          <p:nvPr/>
        </p:nvSpPr>
        <p:spPr>
          <a:xfrm>
            <a:off x="2333160" y="1500840"/>
            <a:ext cx="56916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emobase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2" name="TextShape 14"/>
          <p:cNvSpPr txBox="1"/>
          <p:nvPr/>
        </p:nvSpPr>
        <p:spPr>
          <a:xfrm>
            <a:off x="3233160" y="150084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7.44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3" name="TextShape 15"/>
          <p:cNvSpPr txBox="1"/>
          <p:nvPr/>
        </p:nvSpPr>
        <p:spPr>
          <a:xfrm>
            <a:off x="3859200" y="1500840"/>
            <a:ext cx="28008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7.29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4" name="TextShape 16"/>
          <p:cNvSpPr txBox="1"/>
          <p:nvPr/>
        </p:nvSpPr>
        <p:spPr>
          <a:xfrm>
            <a:off x="5141160" y="150084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7.71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5" name="TextShape 17"/>
          <p:cNvSpPr txBox="1"/>
          <p:nvPr/>
        </p:nvSpPr>
        <p:spPr>
          <a:xfrm>
            <a:off x="5630760" y="150084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7.71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6" name="Line 18"/>
          <p:cNvSpPr/>
          <p:nvPr/>
        </p:nvSpPr>
        <p:spPr>
          <a:xfrm flipV="1">
            <a:off x="6848280" y="1539360"/>
            <a:ext cx="0" cy="18468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TextShape 19"/>
          <p:cNvSpPr txBox="1"/>
          <p:nvPr/>
        </p:nvSpPr>
        <p:spPr>
          <a:xfrm>
            <a:off x="6186960" y="150084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8.33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8" name="TextShape 20"/>
          <p:cNvSpPr txBox="1"/>
          <p:nvPr/>
        </p:nvSpPr>
        <p:spPr>
          <a:xfrm>
            <a:off x="6954480" y="150084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7.70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59" name="TextShape 21"/>
          <p:cNvSpPr txBox="1"/>
          <p:nvPr/>
        </p:nvSpPr>
        <p:spPr>
          <a:xfrm>
            <a:off x="2333160" y="1685160"/>
            <a:ext cx="61452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ComParE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0" name="TextShape 22"/>
          <p:cNvSpPr txBox="1"/>
          <p:nvPr/>
        </p:nvSpPr>
        <p:spPr>
          <a:xfrm>
            <a:off x="3233160" y="1685160"/>
            <a:ext cx="3596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15.69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1" name="TextShape 23"/>
          <p:cNvSpPr txBox="1"/>
          <p:nvPr/>
        </p:nvSpPr>
        <p:spPr>
          <a:xfrm>
            <a:off x="3859200" y="1685160"/>
            <a:ext cx="28008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7.29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2" name="TextShape 24"/>
          <p:cNvSpPr txBox="1"/>
          <p:nvPr/>
        </p:nvSpPr>
        <p:spPr>
          <a:xfrm>
            <a:off x="5141160" y="168516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7.67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3" name="TextShape 25"/>
          <p:cNvSpPr txBox="1"/>
          <p:nvPr/>
        </p:nvSpPr>
        <p:spPr>
          <a:xfrm>
            <a:off x="5630760" y="168516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7.63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4" name="Line 26"/>
          <p:cNvSpPr/>
          <p:nvPr/>
        </p:nvSpPr>
        <p:spPr>
          <a:xfrm flipV="1">
            <a:off x="6848280" y="1724040"/>
            <a:ext cx="0" cy="18396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TextShape 27"/>
          <p:cNvSpPr txBox="1"/>
          <p:nvPr/>
        </p:nvSpPr>
        <p:spPr>
          <a:xfrm>
            <a:off x="6186960" y="168516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7.84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6" name="TextShape 28"/>
          <p:cNvSpPr txBox="1"/>
          <p:nvPr/>
        </p:nvSpPr>
        <p:spPr>
          <a:xfrm>
            <a:off x="6954480" y="168516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9.22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7" name="TextShape 29"/>
          <p:cNvSpPr txBox="1"/>
          <p:nvPr/>
        </p:nvSpPr>
        <p:spPr>
          <a:xfrm>
            <a:off x="2333160" y="1870200"/>
            <a:ext cx="68328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eGeMAPS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8" name="TextShape 30"/>
          <p:cNvSpPr txBox="1"/>
          <p:nvPr/>
        </p:nvSpPr>
        <p:spPr>
          <a:xfrm>
            <a:off x="3233160" y="187020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8.08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69" name="TextShape 31"/>
          <p:cNvSpPr txBox="1"/>
          <p:nvPr/>
        </p:nvSpPr>
        <p:spPr>
          <a:xfrm>
            <a:off x="3859200" y="1870200"/>
            <a:ext cx="28008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7.31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0" name="TextShape 32"/>
          <p:cNvSpPr txBox="1"/>
          <p:nvPr/>
        </p:nvSpPr>
        <p:spPr>
          <a:xfrm>
            <a:off x="5141160" y="187020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7.72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1" name="TextShape 33"/>
          <p:cNvSpPr txBox="1"/>
          <p:nvPr/>
        </p:nvSpPr>
        <p:spPr>
          <a:xfrm>
            <a:off x="5630760" y="187020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8.55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2" name="Line 34"/>
          <p:cNvSpPr/>
          <p:nvPr/>
        </p:nvSpPr>
        <p:spPr>
          <a:xfrm flipV="1">
            <a:off x="6848280" y="1908000"/>
            <a:ext cx="0" cy="18432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TextShape 35"/>
          <p:cNvSpPr txBox="1"/>
          <p:nvPr/>
        </p:nvSpPr>
        <p:spPr>
          <a:xfrm>
            <a:off x="6186960" y="187020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8.68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4" name="TextShape 36"/>
          <p:cNvSpPr txBox="1"/>
          <p:nvPr/>
        </p:nvSpPr>
        <p:spPr>
          <a:xfrm>
            <a:off x="6954480" y="187020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8.07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5" name="TextShape 37"/>
          <p:cNvSpPr txBox="1"/>
          <p:nvPr/>
        </p:nvSpPr>
        <p:spPr>
          <a:xfrm>
            <a:off x="2333160" y="2054880"/>
            <a:ext cx="46512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MRCG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6" name="TextShape 38"/>
          <p:cNvSpPr txBox="1"/>
          <p:nvPr/>
        </p:nvSpPr>
        <p:spPr>
          <a:xfrm>
            <a:off x="3233160" y="2054880"/>
            <a:ext cx="3596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13.46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7" name="TextShape 39"/>
          <p:cNvSpPr txBox="1"/>
          <p:nvPr/>
        </p:nvSpPr>
        <p:spPr>
          <a:xfrm>
            <a:off x="3859200" y="2054880"/>
            <a:ext cx="31860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7.28,</a:t>
            </a:r>
          </a:p>
        </p:txBody>
      </p:sp>
      <p:sp>
        <p:nvSpPr>
          <p:cNvPr id="478" name="TextShape 40"/>
          <p:cNvSpPr txBox="1"/>
          <p:nvPr/>
        </p:nvSpPr>
        <p:spPr>
          <a:xfrm>
            <a:off x="4216320" y="2073960"/>
            <a:ext cx="777600" cy="1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r = −0.76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79" name="TextShape 41"/>
          <p:cNvSpPr txBox="1"/>
          <p:nvPr/>
        </p:nvSpPr>
        <p:spPr>
          <a:xfrm>
            <a:off x="5140440" y="205488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7.65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0" name="TextShape 42"/>
          <p:cNvSpPr txBox="1"/>
          <p:nvPr/>
        </p:nvSpPr>
        <p:spPr>
          <a:xfrm>
            <a:off x="5630040" y="205488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7.50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1" name="Line 43"/>
          <p:cNvSpPr/>
          <p:nvPr/>
        </p:nvSpPr>
        <p:spPr>
          <a:xfrm flipV="1">
            <a:off x="6848280" y="2092320"/>
            <a:ext cx="0" cy="18468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44"/>
          <p:cNvSpPr txBox="1"/>
          <p:nvPr/>
        </p:nvSpPr>
        <p:spPr>
          <a:xfrm>
            <a:off x="6186240" y="2054880"/>
            <a:ext cx="28080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8.02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3" name="TextShape 45"/>
          <p:cNvSpPr txBox="1"/>
          <p:nvPr/>
        </p:nvSpPr>
        <p:spPr>
          <a:xfrm>
            <a:off x="6954480" y="2054880"/>
            <a:ext cx="280440" cy="21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8.78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4" name="TextShape 46"/>
          <p:cNvSpPr txBox="1"/>
          <p:nvPr/>
        </p:nvSpPr>
        <p:spPr>
          <a:xfrm>
            <a:off x="2333160" y="2238480"/>
            <a:ext cx="54540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Minimal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5" name="TextShape 47"/>
          <p:cNvSpPr txBox="1"/>
          <p:nvPr/>
        </p:nvSpPr>
        <p:spPr>
          <a:xfrm>
            <a:off x="3233160" y="22384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7.39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6" name="TextShape 48"/>
          <p:cNvSpPr txBox="1"/>
          <p:nvPr/>
        </p:nvSpPr>
        <p:spPr>
          <a:xfrm>
            <a:off x="3859200" y="2238480"/>
            <a:ext cx="28008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7.60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7" name="TextShape 49"/>
          <p:cNvSpPr txBox="1"/>
          <p:nvPr/>
        </p:nvSpPr>
        <p:spPr>
          <a:xfrm>
            <a:off x="5141160" y="22384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7.18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8" name="TextShape 50"/>
          <p:cNvSpPr txBox="1"/>
          <p:nvPr/>
        </p:nvSpPr>
        <p:spPr>
          <a:xfrm>
            <a:off x="5630760" y="22384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8.01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89" name="Line 51"/>
          <p:cNvSpPr/>
          <p:nvPr/>
        </p:nvSpPr>
        <p:spPr>
          <a:xfrm flipV="1">
            <a:off x="6848280" y="2277000"/>
            <a:ext cx="0" cy="18468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TextShape 52"/>
          <p:cNvSpPr txBox="1"/>
          <p:nvPr/>
        </p:nvSpPr>
        <p:spPr>
          <a:xfrm>
            <a:off x="6186960" y="22384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7.14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91" name="TextShape 53"/>
          <p:cNvSpPr txBox="1"/>
          <p:nvPr/>
        </p:nvSpPr>
        <p:spPr>
          <a:xfrm>
            <a:off x="6954480" y="22384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7.46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92" name="TextShape 54"/>
          <p:cNvSpPr txBox="1"/>
          <p:nvPr/>
        </p:nvSpPr>
        <p:spPr>
          <a:xfrm>
            <a:off x="2333160" y="2423160"/>
            <a:ext cx="64440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Linguistic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93" name="TextShape 55"/>
          <p:cNvSpPr txBox="1"/>
          <p:nvPr/>
        </p:nvSpPr>
        <p:spPr>
          <a:xfrm>
            <a:off x="3233160" y="242316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6.15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94" name="TextShape 56"/>
          <p:cNvSpPr txBox="1"/>
          <p:nvPr/>
        </p:nvSpPr>
        <p:spPr>
          <a:xfrm>
            <a:off x="3859200" y="2423160"/>
            <a:ext cx="31860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4.38,</a:t>
            </a:r>
          </a:p>
        </p:txBody>
      </p:sp>
      <p:sp>
        <p:nvSpPr>
          <p:cNvPr id="495" name="TextShape 57"/>
          <p:cNvSpPr txBox="1"/>
          <p:nvPr/>
        </p:nvSpPr>
        <p:spPr>
          <a:xfrm>
            <a:off x="4216320" y="2443320"/>
            <a:ext cx="644400" cy="18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r = 0.79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96" name="TextShape 58"/>
          <p:cNvSpPr txBox="1"/>
          <p:nvPr/>
        </p:nvSpPr>
        <p:spPr>
          <a:xfrm>
            <a:off x="5140440" y="242316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7.92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97" name="TextShape 59"/>
          <p:cNvSpPr txBox="1"/>
          <p:nvPr/>
        </p:nvSpPr>
        <p:spPr>
          <a:xfrm>
            <a:off x="5630040" y="242316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498" name="Line 60"/>
          <p:cNvSpPr/>
          <p:nvPr/>
        </p:nvSpPr>
        <p:spPr>
          <a:xfrm flipV="1">
            <a:off x="6848280" y="2461680"/>
            <a:ext cx="0" cy="18396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TextShape 61"/>
          <p:cNvSpPr txBox="1"/>
          <p:nvPr/>
        </p:nvSpPr>
        <p:spPr>
          <a:xfrm>
            <a:off x="6186240" y="2423160"/>
            <a:ext cx="28080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7.44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0" name="Line 62"/>
          <p:cNvSpPr/>
          <p:nvPr/>
        </p:nvSpPr>
        <p:spPr>
          <a:xfrm>
            <a:off x="2226960" y="2577600"/>
            <a:ext cx="5176800" cy="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TextShape 63"/>
          <p:cNvSpPr txBox="1"/>
          <p:nvPr/>
        </p:nvSpPr>
        <p:spPr>
          <a:xfrm>
            <a:off x="6954480" y="2423160"/>
            <a:ext cx="280440" cy="2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6.45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2" name="TextShape 64"/>
          <p:cNvSpPr txBox="1"/>
          <p:nvPr/>
        </p:nvSpPr>
        <p:spPr>
          <a:xfrm>
            <a:off x="2333160" y="2614680"/>
            <a:ext cx="35280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3" name="TextShape 65"/>
          <p:cNvSpPr txBox="1"/>
          <p:nvPr/>
        </p:nvSpPr>
        <p:spPr>
          <a:xfrm>
            <a:off x="3233160" y="26146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9.70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4" name="TextShape 66"/>
          <p:cNvSpPr txBox="1"/>
          <p:nvPr/>
        </p:nvSpPr>
        <p:spPr>
          <a:xfrm>
            <a:off x="3859200" y="2614680"/>
            <a:ext cx="28008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6.86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5" name="TextShape 67"/>
          <p:cNvSpPr txBox="1"/>
          <p:nvPr/>
        </p:nvSpPr>
        <p:spPr>
          <a:xfrm>
            <a:off x="5141160" y="26146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7.64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6" name="TextShape 68"/>
          <p:cNvSpPr txBox="1"/>
          <p:nvPr/>
        </p:nvSpPr>
        <p:spPr>
          <a:xfrm>
            <a:off x="5630760" y="26146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7.62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7" name="Line 69"/>
          <p:cNvSpPr/>
          <p:nvPr/>
        </p:nvSpPr>
        <p:spPr>
          <a:xfrm flipV="1">
            <a:off x="6848280" y="2652840"/>
            <a:ext cx="0" cy="18468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TextShape 70"/>
          <p:cNvSpPr txBox="1"/>
          <p:nvPr/>
        </p:nvSpPr>
        <p:spPr>
          <a:xfrm>
            <a:off x="6186960" y="2614680"/>
            <a:ext cx="28044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7.91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09" name="Line 71"/>
          <p:cNvSpPr/>
          <p:nvPr/>
        </p:nvSpPr>
        <p:spPr>
          <a:xfrm>
            <a:off x="2226960" y="2840760"/>
            <a:ext cx="5176800" cy="0"/>
          </a:xfrm>
          <a:prstGeom prst="line">
            <a:avLst/>
          </a:prstGeom>
          <a:ln w="3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TextShape 72"/>
          <p:cNvSpPr txBox="1"/>
          <p:nvPr/>
        </p:nvSpPr>
        <p:spPr>
          <a:xfrm>
            <a:off x="6954480" y="2614680"/>
            <a:ext cx="158760" cy="21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11" name="Line 73"/>
          <p:cNvSpPr/>
          <p:nvPr/>
        </p:nvSpPr>
        <p:spPr>
          <a:xfrm>
            <a:off x="2226960" y="3365280"/>
            <a:ext cx="517644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TextShape 74"/>
          <p:cNvSpPr txBox="1"/>
          <p:nvPr/>
        </p:nvSpPr>
        <p:spPr>
          <a:xfrm>
            <a:off x="3246840" y="3153960"/>
            <a:ext cx="3236400" cy="27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MMSE prediction </a:t>
            </a:r>
            <a:r>
              <a:rPr lang="en-GB" sz="1600" b="0" strike="noStrike" spc="-1">
                <a:solidFill>
                  <a:srgbClr val="0084D1"/>
                </a:solidFill>
                <a:latin typeface="Calibri"/>
              </a:rPr>
              <a:t>test </a:t>
            </a:r>
            <a:r>
              <a:rPr lang="en-GB" sz="1600" b="0" strike="noStrike" spc="-1">
                <a:solidFill>
                  <a:srgbClr val="000000"/>
                </a:solidFill>
                <a:latin typeface="Calibri"/>
              </a:rPr>
              <a:t>results.</a:t>
            </a:r>
            <a:endParaRPr lang="en-GB" sz="1600" b="0" strike="noStrike" spc="-1">
              <a:latin typeface="Calibri"/>
            </a:endParaRPr>
          </a:p>
        </p:txBody>
      </p:sp>
      <p:sp>
        <p:nvSpPr>
          <p:cNvPr id="513" name="TextShape 75"/>
          <p:cNvSpPr txBox="1"/>
          <p:nvPr/>
        </p:nvSpPr>
        <p:spPr>
          <a:xfrm>
            <a:off x="2336040" y="3438000"/>
            <a:ext cx="55368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Features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14" name="TextShape 76"/>
          <p:cNvSpPr txBox="1"/>
          <p:nvPr/>
        </p:nvSpPr>
        <p:spPr>
          <a:xfrm>
            <a:off x="3258000" y="3438000"/>
            <a:ext cx="42624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Linear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15" name="TextShape 77"/>
          <p:cNvSpPr txBox="1"/>
          <p:nvPr/>
        </p:nvSpPr>
        <p:spPr>
          <a:xfrm>
            <a:off x="3900240" y="3438000"/>
            <a:ext cx="21888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DT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16" name="TextShape 78"/>
          <p:cNvSpPr txBox="1"/>
          <p:nvPr/>
        </p:nvSpPr>
        <p:spPr>
          <a:xfrm>
            <a:off x="5083920" y="3438000"/>
            <a:ext cx="21096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GP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17" name="TextShape 79"/>
          <p:cNvSpPr txBox="1"/>
          <p:nvPr/>
        </p:nvSpPr>
        <p:spPr>
          <a:xfrm>
            <a:off x="5586120" y="3438000"/>
            <a:ext cx="35460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SVM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18" name="Line 80"/>
          <p:cNvSpPr/>
          <p:nvPr/>
        </p:nvSpPr>
        <p:spPr>
          <a:xfrm flipV="1">
            <a:off x="6833880" y="3477240"/>
            <a:ext cx="0" cy="18936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TextShape 81"/>
          <p:cNvSpPr txBox="1"/>
          <p:nvPr/>
        </p:nvSpPr>
        <p:spPr>
          <a:xfrm>
            <a:off x="6155640" y="3438000"/>
            <a:ext cx="57276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LSBoost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0" name="Line 82"/>
          <p:cNvSpPr/>
          <p:nvPr/>
        </p:nvSpPr>
        <p:spPr>
          <a:xfrm>
            <a:off x="2226960" y="3597840"/>
            <a:ext cx="517644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TextShape 83"/>
          <p:cNvSpPr txBox="1"/>
          <p:nvPr/>
        </p:nvSpPr>
        <p:spPr>
          <a:xfrm>
            <a:off x="6942240" y="3438000"/>
            <a:ext cx="35460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2" name="TextShape 84"/>
          <p:cNvSpPr txBox="1"/>
          <p:nvPr/>
        </p:nvSpPr>
        <p:spPr>
          <a:xfrm>
            <a:off x="2336040" y="3634560"/>
            <a:ext cx="57240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emobase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3" name="TextShape 85"/>
          <p:cNvSpPr txBox="1"/>
          <p:nvPr/>
        </p:nvSpPr>
        <p:spPr>
          <a:xfrm>
            <a:off x="3258000" y="3634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6.80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4" name="TextShape 86"/>
          <p:cNvSpPr txBox="1"/>
          <p:nvPr/>
        </p:nvSpPr>
        <p:spPr>
          <a:xfrm>
            <a:off x="3900240" y="3634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6.78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5" name="TextShape 87"/>
          <p:cNvSpPr txBox="1"/>
          <p:nvPr/>
        </p:nvSpPr>
        <p:spPr>
          <a:xfrm>
            <a:off x="5083920" y="3634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6.36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6" name="TextShape 88"/>
          <p:cNvSpPr txBox="1"/>
          <p:nvPr/>
        </p:nvSpPr>
        <p:spPr>
          <a:xfrm>
            <a:off x="5586120" y="3634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6.18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7" name="Line 89"/>
          <p:cNvSpPr/>
          <p:nvPr/>
        </p:nvSpPr>
        <p:spPr>
          <a:xfrm flipV="1">
            <a:off x="6833880" y="3673800"/>
            <a:ext cx="0" cy="18828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TextShape 90"/>
          <p:cNvSpPr txBox="1"/>
          <p:nvPr/>
        </p:nvSpPr>
        <p:spPr>
          <a:xfrm>
            <a:off x="6155640" y="3634560"/>
            <a:ext cx="29160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6.73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29" name="TextShape 91"/>
          <p:cNvSpPr txBox="1"/>
          <p:nvPr/>
        </p:nvSpPr>
        <p:spPr>
          <a:xfrm>
            <a:off x="6942240" y="3634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6.57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0" name="TextShape 92"/>
          <p:cNvSpPr txBox="1"/>
          <p:nvPr/>
        </p:nvSpPr>
        <p:spPr>
          <a:xfrm>
            <a:off x="2336040" y="3823560"/>
            <a:ext cx="63648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ComParE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1" name="TextShape 93"/>
          <p:cNvSpPr txBox="1"/>
          <p:nvPr/>
        </p:nvSpPr>
        <p:spPr>
          <a:xfrm>
            <a:off x="3258000" y="3823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6.47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2" name="TextShape 94"/>
          <p:cNvSpPr txBox="1"/>
          <p:nvPr/>
        </p:nvSpPr>
        <p:spPr>
          <a:xfrm>
            <a:off x="3900240" y="3823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6.52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3" name="TextShape 95"/>
          <p:cNvSpPr txBox="1"/>
          <p:nvPr/>
        </p:nvSpPr>
        <p:spPr>
          <a:xfrm>
            <a:off x="5083920" y="3823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4" name="TextShape 96"/>
          <p:cNvSpPr txBox="1"/>
          <p:nvPr/>
        </p:nvSpPr>
        <p:spPr>
          <a:xfrm>
            <a:off x="5586120" y="3823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6.19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5" name="Line 97"/>
          <p:cNvSpPr/>
          <p:nvPr/>
        </p:nvSpPr>
        <p:spPr>
          <a:xfrm flipV="1">
            <a:off x="6833880" y="3862080"/>
            <a:ext cx="0" cy="18936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TextShape 98"/>
          <p:cNvSpPr txBox="1"/>
          <p:nvPr/>
        </p:nvSpPr>
        <p:spPr>
          <a:xfrm>
            <a:off x="6155640" y="3823560"/>
            <a:ext cx="29160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6.72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7" name="TextShape 99"/>
          <p:cNvSpPr txBox="1"/>
          <p:nvPr/>
        </p:nvSpPr>
        <p:spPr>
          <a:xfrm>
            <a:off x="6942240" y="3823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6.45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8" name="TextShape 100"/>
          <p:cNvSpPr txBox="1"/>
          <p:nvPr/>
        </p:nvSpPr>
        <p:spPr>
          <a:xfrm>
            <a:off x="2336040" y="4012200"/>
            <a:ext cx="70776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eGeMAPS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39" name="TextShape 101"/>
          <p:cNvSpPr txBox="1"/>
          <p:nvPr/>
        </p:nvSpPr>
        <p:spPr>
          <a:xfrm>
            <a:off x="3258000" y="401220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6.90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0" name="TextShape 102"/>
          <p:cNvSpPr txBox="1"/>
          <p:nvPr/>
        </p:nvSpPr>
        <p:spPr>
          <a:xfrm>
            <a:off x="3900240" y="401220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5.99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1" name="TextShape 103"/>
          <p:cNvSpPr txBox="1"/>
          <p:nvPr/>
        </p:nvSpPr>
        <p:spPr>
          <a:xfrm>
            <a:off x="5083920" y="401220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6.28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2" name="TextShape 104"/>
          <p:cNvSpPr txBox="1"/>
          <p:nvPr/>
        </p:nvSpPr>
        <p:spPr>
          <a:xfrm>
            <a:off x="5586120" y="401220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6.12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3" name="Line 105"/>
          <p:cNvSpPr/>
          <p:nvPr/>
        </p:nvSpPr>
        <p:spPr>
          <a:xfrm flipV="1">
            <a:off x="6833880" y="4051440"/>
            <a:ext cx="0" cy="18900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TextShape 106"/>
          <p:cNvSpPr txBox="1"/>
          <p:nvPr/>
        </p:nvSpPr>
        <p:spPr>
          <a:xfrm>
            <a:off x="6155640" y="4012200"/>
            <a:ext cx="29160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6.41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5" name="TextShape 107"/>
          <p:cNvSpPr txBox="1"/>
          <p:nvPr/>
        </p:nvSpPr>
        <p:spPr>
          <a:xfrm>
            <a:off x="6942240" y="401220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6" name="TextShape 108"/>
          <p:cNvSpPr txBox="1"/>
          <p:nvPr/>
        </p:nvSpPr>
        <p:spPr>
          <a:xfrm>
            <a:off x="2336040" y="4201560"/>
            <a:ext cx="4784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MRCG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7" name="TextShape 109"/>
          <p:cNvSpPr txBox="1"/>
          <p:nvPr/>
        </p:nvSpPr>
        <p:spPr>
          <a:xfrm>
            <a:off x="3258000" y="420156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6.70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48" name="TextShape 110"/>
          <p:cNvSpPr txBox="1"/>
          <p:nvPr/>
        </p:nvSpPr>
        <p:spPr>
          <a:xfrm>
            <a:off x="3900240" y="4201560"/>
            <a:ext cx="3326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6.14,</a:t>
            </a:r>
          </a:p>
        </p:txBody>
      </p:sp>
      <p:sp>
        <p:nvSpPr>
          <p:cNvPr id="549" name="TextShape 111"/>
          <p:cNvSpPr txBox="1"/>
          <p:nvPr/>
        </p:nvSpPr>
        <p:spPr>
          <a:xfrm>
            <a:off x="4266000" y="4222080"/>
            <a:ext cx="675000" cy="19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r = 0.22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0" name="TextShape 112"/>
          <p:cNvSpPr txBox="1"/>
          <p:nvPr/>
        </p:nvSpPr>
        <p:spPr>
          <a:xfrm>
            <a:off x="5083920" y="420156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1" name="TextShape 113"/>
          <p:cNvSpPr txBox="1"/>
          <p:nvPr/>
        </p:nvSpPr>
        <p:spPr>
          <a:xfrm>
            <a:off x="5585400" y="420156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6.20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2" name="Line 114"/>
          <p:cNvSpPr/>
          <p:nvPr/>
        </p:nvSpPr>
        <p:spPr>
          <a:xfrm flipV="1">
            <a:off x="6833880" y="4240440"/>
            <a:ext cx="0" cy="18936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3" name="TextShape 115"/>
          <p:cNvSpPr txBox="1"/>
          <p:nvPr/>
        </p:nvSpPr>
        <p:spPr>
          <a:xfrm>
            <a:off x="6154920" y="4201560"/>
            <a:ext cx="29160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4" name="TextShape 116"/>
          <p:cNvSpPr txBox="1"/>
          <p:nvPr/>
        </p:nvSpPr>
        <p:spPr>
          <a:xfrm>
            <a:off x="6942240" y="420156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6.33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5" name="TextShape 117"/>
          <p:cNvSpPr txBox="1"/>
          <p:nvPr/>
        </p:nvSpPr>
        <p:spPr>
          <a:xfrm>
            <a:off x="2336040" y="4390560"/>
            <a:ext cx="55872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Minimal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6" name="TextShape 118"/>
          <p:cNvSpPr txBox="1"/>
          <p:nvPr/>
        </p:nvSpPr>
        <p:spPr>
          <a:xfrm>
            <a:off x="3258000" y="4390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6.29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7" name="TextShape 119"/>
          <p:cNvSpPr txBox="1"/>
          <p:nvPr/>
        </p:nvSpPr>
        <p:spPr>
          <a:xfrm>
            <a:off x="3900240" y="4390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6.84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8" name="TextShape 120"/>
          <p:cNvSpPr txBox="1"/>
          <p:nvPr/>
        </p:nvSpPr>
        <p:spPr>
          <a:xfrm>
            <a:off x="5083920" y="4390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6.58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59" name="TextShape 121"/>
          <p:cNvSpPr txBox="1"/>
          <p:nvPr/>
        </p:nvSpPr>
        <p:spPr>
          <a:xfrm>
            <a:off x="5586120" y="4390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6.19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0" name="Line 122"/>
          <p:cNvSpPr/>
          <p:nvPr/>
        </p:nvSpPr>
        <p:spPr>
          <a:xfrm flipV="1">
            <a:off x="6833880" y="4429800"/>
            <a:ext cx="0" cy="18900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TextShape 123"/>
          <p:cNvSpPr txBox="1"/>
          <p:nvPr/>
        </p:nvSpPr>
        <p:spPr>
          <a:xfrm>
            <a:off x="6155640" y="4390560"/>
            <a:ext cx="29160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7.71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2" name="TextShape 124"/>
          <p:cNvSpPr txBox="1"/>
          <p:nvPr/>
        </p:nvSpPr>
        <p:spPr>
          <a:xfrm>
            <a:off x="6942240" y="4390560"/>
            <a:ext cx="2912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6.72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3" name="TextShape 125"/>
          <p:cNvSpPr txBox="1"/>
          <p:nvPr/>
        </p:nvSpPr>
        <p:spPr>
          <a:xfrm>
            <a:off x="2336040" y="4579920"/>
            <a:ext cx="66132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Linguistic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4" name="TextShape 126"/>
          <p:cNvSpPr txBox="1"/>
          <p:nvPr/>
        </p:nvSpPr>
        <p:spPr>
          <a:xfrm>
            <a:off x="3258000" y="457992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4.78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5" name="TextShape 127"/>
          <p:cNvSpPr txBox="1"/>
          <p:nvPr/>
        </p:nvSpPr>
        <p:spPr>
          <a:xfrm>
            <a:off x="3900240" y="4579920"/>
            <a:ext cx="3326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5.20,</a:t>
            </a:r>
          </a:p>
        </p:txBody>
      </p:sp>
      <p:sp>
        <p:nvSpPr>
          <p:cNvPr id="566" name="TextShape 128"/>
          <p:cNvSpPr txBox="1"/>
          <p:nvPr/>
        </p:nvSpPr>
        <p:spPr>
          <a:xfrm>
            <a:off x="4266000" y="4600800"/>
            <a:ext cx="675000" cy="190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r = 0.57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7" name="TextShape 129"/>
          <p:cNvSpPr txBox="1"/>
          <p:nvPr/>
        </p:nvSpPr>
        <p:spPr>
          <a:xfrm>
            <a:off x="5083920" y="457992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5.54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8" name="TextShape 130"/>
          <p:cNvSpPr txBox="1"/>
          <p:nvPr/>
        </p:nvSpPr>
        <p:spPr>
          <a:xfrm>
            <a:off x="5585400" y="457992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6.24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69" name="Line 131"/>
          <p:cNvSpPr/>
          <p:nvPr/>
        </p:nvSpPr>
        <p:spPr>
          <a:xfrm flipV="1">
            <a:off x="6833880" y="4618800"/>
            <a:ext cx="0" cy="18936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TextShape 132"/>
          <p:cNvSpPr txBox="1"/>
          <p:nvPr/>
        </p:nvSpPr>
        <p:spPr>
          <a:xfrm>
            <a:off x="6154920" y="4579920"/>
            <a:ext cx="29160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6.62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71" name="Line 133"/>
          <p:cNvSpPr/>
          <p:nvPr/>
        </p:nvSpPr>
        <p:spPr>
          <a:xfrm>
            <a:off x="2226960" y="4739400"/>
            <a:ext cx="517644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TextShape 134"/>
          <p:cNvSpPr txBox="1"/>
          <p:nvPr/>
        </p:nvSpPr>
        <p:spPr>
          <a:xfrm>
            <a:off x="6942240" y="4579920"/>
            <a:ext cx="2912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5.68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73" name="TextShape 135"/>
          <p:cNvSpPr txBox="1"/>
          <p:nvPr/>
        </p:nvSpPr>
        <p:spPr>
          <a:xfrm>
            <a:off x="2336040" y="4775760"/>
            <a:ext cx="35460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mean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74" name="TextShape 136"/>
          <p:cNvSpPr txBox="1"/>
          <p:nvPr/>
        </p:nvSpPr>
        <p:spPr>
          <a:xfrm>
            <a:off x="3258000" y="4775760"/>
            <a:ext cx="29124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6.32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75" name="TextShape 137"/>
          <p:cNvSpPr txBox="1"/>
          <p:nvPr/>
        </p:nvSpPr>
        <p:spPr>
          <a:xfrm>
            <a:off x="3900240" y="4775760"/>
            <a:ext cx="29124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84D1"/>
                </a:solidFill>
                <a:latin typeface="Calibri"/>
              </a:rPr>
              <a:t>6.25</a:t>
            </a:r>
          </a:p>
        </p:txBody>
      </p:sp>
      <p:sp>
        <p:nvSpPr>
          <p:cNvPr id="576" name="TextShape 138"/>
          <p:cNvSpPr txBox="1"/>
          <p:nvPr/>
        </p:nvSpPr>
        <p:spPr>
          <a:xfrm>
            <a:off x="5083920" y="4775760"/>
            <a:ext cx="29124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6.24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77" name="TextShape 139"/>
          <p:cNvSpPr txBox="1"/>
          <p:nvPr/>
        </p:nvSpPr>
        <p:spPr>
          <a:xfrm>
            <a:off x="5586120" y="4775760"/>
            <a:ext cx="29124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6.19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78" name="Line 140"/>
          <p:cNvSpPr/>
          <p:nvPr/>
        </p:nvSpPr>
        <p:spPr>
          <a:xfrm flipV="1">
            <a:off x="6833880" y="4815000"/>
            <a:ext cx="0" cy="18936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TextShape 141"/>
          <p:cNvSpPr txBox="1"/>
          <p:nvPr/>
        </p:nvSpPr>
        <p:spPr>
          <a:xfrm>
            <a:off x="6155640" y="4775760"/>
            <a:ext cx="29160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6.75</a:t>
            </a:r>
            <a:endParaRPr lang="en-GB" sz="1200" b="0" strike="noStrike" spc="-1">
              <a:latin typeface="Calibri"/>
            </a:endParaRPr>
          </a:p>
        </p:txBody>
      </p:sp>
      <p:sp>
        <p:nvSpPr>
          <p:cNvPr id="580" name="Line 142"/>
          <p:cNvSpPr/>
          <p:nvPr/>
        </p:nvSpPr>
        <p:spPr>
          <a:xfrm>
            <a:off x="2226960" y="5007600"/>
            <a:ext cx="5176440" cy="0"/>
          </a:xfrm>
          <a:prstGeom prst="line">
            <a:avLst/>
          </a:prstGeom>
          <a:ln w="39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TextShape 143"/>
          <p:cNvSpPr txBox="1"/>
          <p:nvPr/>
        </p:nvSpPr>
        <p:spPr>
          <a:xfrm>
            <a:off x="6942240" y="4775760"/>
            <a:ext cx="162360" cy="21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200" b="0" strike="noStrike" spc="-1">
                <a:solidFill>
                  <a:srgbClr val="000000"/>
                </a:solidFill>
                <a:latin typeface="Calibri"/>
              </a:rPr>
              <a:t>–</a:t>
            </a:r>
            <a:endParaRPr lang="en-GB" sz="1200" b="0" strike="noStrike" spc="-1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CustomShape 1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Challenge results: classification task (top 14) </a:t>
            </a:r>
            <a:endParaRPr lang="en-GB" sz="3200" b="0" strike="noStrike" spc="-1">
              <a:latin typeface="Arial"/>
            </a:endParaRPr>
          </a:p>
        </p:txBody>
      </p:sp>
      <p:graphicFrame>
        <p:nvGraphicFramePr>
          <p:cNvPr id="583" name="Table 2"/>
          <p:cNvGraphicFramePr/>
          <p:nvPr/>
        </p:nvGraphicFramePr>
        <p:xfrm>
          <a:off x="725760" y="936000"/>
          <a:ext cx="8859600" cy="4480560"/>
        </p:xfrm>
        <a:graphic>
          <a:graphicData uri="http://schemas.openxmlformats.org/drawingml/2006/table">
            <a:tbl>
              <a:tblPr/>
              <a:tblGrid>
                <a:gridCol w="48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Participant</a:t>
                      </a:r>
                      <a:endParaRPr lang="en-GB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8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8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F1-Score (nonAD)</a:t>
                      </a:r>
                      <a:endParaRPr lang="en-GB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8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F1-Score (AD)</a:t>
                      </a:r>
                      <a:endParaRPr lang="en-GB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8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F1-Score (mean)</a:t>
                      </a:r>
                      <a:endParaRPr lang="en-GB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8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b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University of Michigan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0.8958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0.8889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0.902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0.8955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Baidu USA</a:t>
                      </a:r>
                      <a:r>
                        <a:rPr lang="en-GB" sz="1200" b="1" strike="noStrike" spc="-1">
                          <a:latin typeface="Calibri"/>
                        </a:rPr>
                        <a:t> 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0.8958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0.902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0.8889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0.8955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1" strike="noStrike" spc="-1">
                          <a:latin typeface="Calibri"/>
                        </a:rPr>
                        <a:t>UPF Barcelona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strike="noStrike" spc="-1">
                          <a:latin typeface="Calibri"/>
                        </a:rPr>
                        <a:t>0.875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0.8846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0.8636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0.8741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Auto-ID Lab, Massachusetts Institute of Technology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IDIAP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0.8444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0.8627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0.8536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The University of Arizona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0.8571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24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RMIT University, Australia/Mehran University of Engineering &amp; Technology, Pakistan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0.8627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0.8444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0.8536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University of Alberta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0.8542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0.8679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0.8372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0.8526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Winterlight Labs, Toronto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0.8261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SSN College of Engineering Kalavakkam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0.8462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0.8182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DFKI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MIT Media Lab, Massachusetts Institute of Technology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0.8333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INESC-ID's Human Language Technology Lab, Pt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0.8125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0.8364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0.7805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0.8085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1" strike="noStrike" spc="-1">
                          <a:latin typeface="Calibri"/>
                        </a:rPr>
                        <a:t>Music and Audio Research Group at Seoul National University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0.8125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0.8085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0.8163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0.8124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1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MMSE score regression results (top 14) </a:t>
            </a:r>
            <a:endParaRPr lang="en-GB" sz="3200" b="0" strike="noStrike" spc="-1">
              <a:latin typeface="Arial"/>
            </a:endParaRPr>
          </a:p>
        </p:txBody>
      </p:sp>
      <p:graphicFrame>
        <p:nvGraphicFramePr>
          <p:cNvPr id="585" name="Table 2"/>
          <p:cNvGraphicFramePr/>
          <p:nvPr/>
        </p:nvGraphicFramePr>
        <p:xfrm>
          <a:off x="2293920" y="957600"/>
          <a:ext cx="5708160" cy="4297680"/>
        </p:xfrm>
        <a:graphic>
          <a:graphicData uri="http://schemas.openxmlformats.org/drawingml/2006/table">
            <a:tbl>
              <a:tblPr/>
              <a:tblGrid>
                <a:gridCol w="508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Participant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8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RMSE</a:t>
                      </a: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8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b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Music and Audio Research Group at Seoul National University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3.7472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University of Michigan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strike="noStrike" spc="-1">
                          <a:solidFill>
                            <a:srgbClr val="0084D1"/>
                          </a:solidFill>
                          <a:latin typeface="Calibri"/>
                        </a:rPr>
                        <a:t>4.2902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4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RMIT University, Australia/Mehran University of Engineering &amp; Technology, Pakistan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4.3012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SSN College of Engineering Kalavakkam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4.3268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University of Illinois Chicago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4.3396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JSI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4.4388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QMUL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4.5372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1" strike="noStrike" spc="-1">
                          <a:latin typeface="Calibri"/>
                        </a:rPr>
                        <a:t>UPF Barcelona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4.5414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Winterlight Labs, Toronto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4.5635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Kings College London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4.5827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MIT Media Lab, Massachusetts Institute of Technology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4.6017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IDIAP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4.648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University of Sheifield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4.6594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r>
                        <a:rPr lang="en-GB" sz="1200" b="0" strike="noStrike" spc="-1">
                          <a:latin typeface="Calibri"/>
                        </a:rPr>
                        <a:t>Universität Augsburg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strike="noStrike" spc="-1">
                          <a:latin typeface="Calibri"/>
                        </a:rPr>
                        <a:t>4.686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Background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98" name="Picture 97"/>
          <p:cNvPicPr/>
          <p:nvPr/>
        </p:nvPicPr>
        <p:blipFill>
          <a:blip r:embed="rId3"/>
          <a:srcRect r="7024"/>
          <a:stretch/>
        </p:blipFill>
        <p:spPr>
          <a:xfrm>
            <a:off x="6228000" y="649800"/>
            <a:ext cx="3815640" cy="290052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256680" y="867960"/>
            <a:ext cx="636732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Calibri"/>
                <a:ea typeface="AR PL SungtiL GB"/>
              </a:rPr>
              <a:t>Alzheimer’s is a </a:t>
            </a:r>
            <a:r>
              <a:rPr lang="en-GB" sz="2000" b="0" strike="noStrike" spc="-1">
                <a:solidFill>
                  <a:srgbClr val="018FD7"/>
                </a:solidFill>
                <a:latin typeface="Calibri"/>
                <a:ea typeface="AR PL SungtiL GB"/>
              </a:rPr>
              <a:t>neurodegenerative disease </a:t>
            </a:r>
            <a:r>
              <a:rPr lang="en-GB" sz="2000" b="0" strike="noStrike" spc="-1">
                <a:latin typeface="Calibri"/>
                <a:ea typeface="AR PL SungtiL GB"/>
              </a:rPr>
              <a:t>that entails a long-term and usually gradual decrease of 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AR PL SungtiL GB"/>
              </a:rPr>
              <a:t>cognitive</a:t>
            </a:r>
            <a:r>
              <a:rPr lang="en-GB" sz="2000" b="0" strike="noStrike" spc="-1">
                <a:latin typeface="Calibri"/>
                <a:ea typeface="AR PL SungtiL GB"/>
              </a:rPr>
              <a:t> functioning.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18FD7"/>
                </a:solidFill>
                <a:latin typeface="Calibri"/>
                <a:ea typeface="AR PL SungtiL GB"/>
              </a:rPr>
              <a:t>Clinical manifestations</a:t>
            </a:r>
            <a:r>
              <a:rPr lang="en-GB" sz="2000" b="0" strike="noStrike" spc="-1">
                <a:latin typeface="Calibri"/>
                <a:ea typeface="AR PL SungtiL GB"/>
              </a:rPr>
              <a:t> include:</a:t>
            </a:r>
            <a:endParaRPr lang="en-GB" sz="20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Calibri"/>
                <a:ea typeface="AR PL SungtiL GB"/>
              </a:rPr>
              <a:t>Subjective Memory Loss (SML)</a:t>
            </a:r>
            <a:endParaRPr lang="en-GB" sz="20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18FD7"/>
                </a:solidFill>
                <a:latin typeface="Calibri"/>
                <a:ea typeface="AR PL SungtiL GB"/>
              </a:rPr>
              <a:t>Mild Cognitive Impairment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(MCI) </a:t>
            </a:r>
            <a:r>
              <a:rPr lang="en-GB" sz="2000" b="0" strike="noStrike" spc="-1">
                <a:latin typeface="Calibri"/>
                <a:ea typeface="AR PL SungtiL GB"/>
              </a:rPr>
              <a:t>and </a:t>
            </a:r>
            <a:endParaRPr lang="en-GB" sz="20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18FD7"/>
                </a:solidFill>
                <a:latin typeface="Calibri"/>
                <a:ea typeface="AR PL SungtiL GB"/>
              </a:rPr>
              <a:t>Alzheimer's Dementia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AR PL SungtiL GB"/>
              </a:rPr>
              <a:t> (AD) 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There is a need for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low-cost, scalable approaches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to detection of AD and MCI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Speech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may provide an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easily obtainable and reliable source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of data for such approaches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283"/>
              </a:spcBef>
              <a:spcAft>
                <a:spcPts val="850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Signal processing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machine learning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methods could help with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automation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scalability	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56680" y="867960"/>
            <a:ext cx="694332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Standardised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 cognitive tests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exist which use speech in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controlled settings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of </a:t>
            </a:r>
            <a:r>
              <a:rPr lang="en-GB" sz="2000" b="0" strike="noStrike" spc="-1">
                <a:solidFill>
                  <a:srgbClr val="018FD7"/>
                </a:solidFill>
                <a:latin typeface="Calibri"/>
                <a:ea typeface="DejaVu Sans"/>
              </a:rPr>
              <a:t>spontaneous speech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data presents some advantages:</a:t>
            </a:r>
            <a:endParaRPr lang="en-GB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be captured in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natural settings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over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time </a:t>
            </a:r>
            <a:endParaRPr lang="en-GB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May overcome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daily fluctuations 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that affect cognitive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test performance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GB" sz="20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fatigue, mood, attentiveness, short-term illnesses, test anxiety, etc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Some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research groups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investigated AD detection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based on spontaneous speech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However, the field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lacked balanced and standardised data sets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on which different approaches can be compared.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Gathering speech data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/>
        </p:blipFill>
        <p:spPr>
          <a:xfrm>
            <a:off x="7433280" y="864000"/>
            <a:ext cx="233568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6680" y="867960"/>
            <a:ext cx="8671680" cy="40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Two automatic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prediction tasks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GB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Alzheimer’s Dementia </a:t>
            </a:r>
            <a:r>
              <a:rPr lang="en-GB" sz="2000" b="0" strike="noStrike" spc="-1">
                <a:solidFill>
                  <a:srgbClr val="018FD7"/>
                </a:solidFill>
                <a:latin typeface="Calibri"/>
                <a:ea typeface="DejaVu Sans"/>
              </a:rPr>
              <a:t>classification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task</a:t>
            </a:r>
            <a:endParaRPr lang="en-GB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Cognitive test (MMSE) score </a:t>
            </a:r>
            <a:r>
              <a:rPr lang="en-GB" sz="2000" b="0" strike="noStrike" spc="-1">
                <a:solidFill>
                  <a:srgbClr val="018FD7"/>
                </a:solidFill>
                <a:latin typeface="Calibri"/>
                <a:ea typeface="DejaVu Sans"/>
              </a:rPr>
              <a:t>regression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task 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ADReSS Challenge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dataset is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acoustically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pre-processed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balanced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in terms of age and gender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Available through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DementiaBank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GB" sz="2000" b="0" u="sng" strike="noStrike" spc="-1">
                <a:solidFill>
                  <a:srgbClr val="00C4DF"/>
                </a:solidFill>
                <a:uFillTx/>
                <a:latin typeface="Calibri"/>
                <a:ea typeface="DejaVu Sans"/>
                <a:hlinkClick r:id="rId3"/>
              </a:rPr>
              <a:t>https://dementia.talkbank.org/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Baseline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results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*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provided for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acoustic and linguistic modalities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separately: </a:t>
            </a:r>
            <a:endParaRPr lang="en-GB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Classification: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62%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(acoustic features) and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75%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(linguistic features)</a:t>
            </a:r>
            <a:endParaRPr lang="en-GB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Regression: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6.14 rmse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(acoustic features) and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5.20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(linguistic features)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ADRe</a:t>
            </a:r>
            <a:r>
              <a:rPr lang="en-GB" sz="3200" b="1" strike="noStrike" spc="-1">
                <a:solidFill>
                  <a:srgbClr val="0084D1"/>
                </a:solidFill>
                <a:latin typeface="Calibri"/>
                <a:ea typeface="DejaVu Sans"/>
              </a:rPr>
              <a:t>SS</a:t>
            </a: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 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4"/>
          <a:stretch/>
        </p:blipFill>
        <p:spPr>
          <a:xfrm>
            <a:off x="6768000" y="521640"/>
            <a:ext cx="2949120" cy="1594800"/>
          </a:xfrm>
          <a:prstGeom prst="rect">
            <a:avLst/>
          </a:prstGeom>
          <a:ln>
            <a:noFill/>
          </a:ln>
        </p:spPr>
      </p:pic>
      <p:pic>
        <p:nvPicPr>
          <p:cNvPr id="106" name="Picture 105"/>
          <p:cNvPicPr/>
          <p:nvPr/>
        </p:nvPicPr>
        <p:blipFill>
          <a:blip r:embed="rId5"/>
          <a:stretch/>
        </p:blipFill>
        <p:spPr>
          <a:xfrm>
            <a:off x="7084080" y="2160000"/>
            <a:ext cx="619920" cy="57744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6"/>
          <a:stretch/>
        </p:blipFill>
        <p:spPr>
          <a:xfrm>
            <a:off x="7900560" y="2250360"/>
            <a:ext cx="1675440" cy="44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2680" y="940320"/>
            <a:ext cx="5863320" cy="40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Cookie Theft </a:t>
            </a:r>
            <a:r>
              <a:rPr lang="en-GB" sz="2000" b="0" strike="noStrike" spc="-1">
                <a:latin typeface="Calibri"/>
                <a:ea typeface="DejaVu Sans"/>
              </a:rPr>
              <a:t>picture description task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latin typeface="Calibri"/>
                <a:ea typeface="DejaVu Sans"/>
              </a:rPr>
              <a:t>the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Boston Diagnostic Aphasia</a:t>
            </a:r>
            <a:r>
              <a:rPr lang="en-GB" sz="2000" b="0" strike="noStrike" spc="-1">
                <a:latin typeface="Calibri"/>
                <a:ea typeface="DejaVu Sans"/>
              </a:rPr>
              <a:t> Exam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latin typeface="Calibri"/>
                <a:ea typeface="DejaVu Sans"/>
              </a:rPr>
              <a:t>Part of DementiaBank’s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Pitt Corpus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Transcripts</a:t>
            </a:r>
            <a:r>
              <a:rPr lang="en-GB" sz="2000" b="0" strike="noStrike" spc="-1">
                <a:latin typeface="Calibri"/>
                <a:ea typeface="DejaVu Sans"/>
              </a:rPr>
              <a:t> annotated using the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CHAT coding</a:t>
            </a:r>
            <a:r>
              <a:rPr lang="en-GB" sz="2000" b="0" strike="noStrike" spc="-1">
                <a:latin typeface="Calibri"/>
                <a:ea typeface="DejaVu Sans"/>
              </a:rPr>
              <a:t> system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Recordings were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acoustically enhanced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with stationary noise removal</a:t>
            </a:r>
            <a:endParaRPr lang="en-GB" sz="20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Audio volume was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normalised across all speech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segments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ontrol for variation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caused by recording conditions, such as microphone placement.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The speech collection task 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3"/>
          <a:stretch/>
        </p:blipFill>
        <p:spPr>
          <a:xfrm>
            <a:off x="5904360" y="432000"/>
            <a:ext cx="3600720" cy="26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12680" y="796320"/>
            <a:ext cx="5719320" cy="40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Carefully selected so as to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mitigate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common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biases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repeated occurrences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of speech from the same participant 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variations in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audio quality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endParaRPr lang="en-GB" sz="20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imbalances of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 gender and age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distribution. 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The Dataset </a:t>
            </a:r>
            <a:endParaRPr lang="en-GB" sz="3200" b="0" strike="noStrike" spc="-1">
              <a:latin typeface="Arial"/>
            </a:endParaRPr>
          </a:p>
        </p:txBody>
      </p:sp>
      <p:pic>
        <p:nvPicPr>
          <p:cNvPr id="113" name="Picture 112"/>
          <p:cNvPicPr/>
          <p:nvPr/>
        </p:nvPicPr>
        <p:blipFill>
          <a:blip r:embed="rId3"/>
          <a:stretch/>
        </p:blipFill>
        <p:spPr>
          <a:xfrm>
            <a:off x="5904000" y="504000"/>
            <a:ext cx="4032000" cy="1815120"/>
          </a:xfrm>
          <a:prstGeom prst="rect">
            <a:avLst/>
          </a:prstGeom>
          <a:ln>
            <a:noFill/>
          </a:ln>
        </p:spPr>
      </p:pic>
      <p:sp>
        <p:nvSpPr>
          <p:cNvPr id="114" name="TextShape 3"/>
          <p:cNvSpPr txBox="1"/>
          <p:nvPr/>
        </p:nvSpPr>
        <p:spPr>
          <a:xfrm>
            <a:off x="144000" y="2484000"/>
            <a:ext cx="8496000" cy="259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Segmented for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voice activity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based on a signal energy threshold. </a:t>
            </a:r>
            <a:endParaRPr lang="en-GB" sz="2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65dB, maximum of 10 seconds per segment. </a:t>
            </a:r>
            <a:endParaRPr lang="en-GB" sz="2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1,955 speech segments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from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78 non-AD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participants and </a:t>
            </a:r>
            <a:endParaRPr lang="en-GB" sz="2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2,122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speech segments from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78 AD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participant. 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average number of speech segments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per participant </a:t>
            </a:r>
            <a:endParaRPr lang="en-GB" sz="20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24.86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(sd=</a:t>
            </a:r>
            <a:r>
              <a:rPr lang="en-GB" sz="2000" b="0" strike="noStrike" spc="-1">
                <a:solidFill>
                  <a:srgbClr val="0084D1"/>
                </a:solidFill>
                <a:latin typeface="Calibri"/>
                <a:ea typeface="DejaVu Sans"/>
              </a:rPr>
              <a:t>12.84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Training-test split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4316760" y="758880"/>
            <a:ext cx="43884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TextShape 3"/>
          <p:cNvSpPr txBox="1"/>
          <p:nvPr/>
        </p:nvSpPr>
        <p:spPr>
          <a:xfrm>
            <a:off x="5877000" y="795600"/>
            <a:ext cx="29196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84D1"/>
                </a:solidFill>
                <a:latin typeface="Calibri"/>
              </a:rPr>
              <a:t>AD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7538040" y="795600"/>
            <a:ext cx="6588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84D1"/>
                </a:solidFill>
                <a:latin typeface="Calibri"/>
              </a:rPr>
              <a:t>non-AD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19" name="TextShape 5"/>
          <p:cNvSpPr txBox="1"/>
          <p:nvPr/>
        </p:nvSpPr>
        <p:spPr>
          <a:xfrm>
            <a:off x="4437720" y="1002960"/>
            <a:ext cx="3250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Age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5227560" y="1002960"/>
            <a:ext cx="1800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5683320" y="100296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F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2" name="TextShape 8"/>
          <p:cNvSpPr txBox="1"/>
          <p:nvPr/>
        </p:nvSpPr>
        <p:spPr>
          <a:xfrm>
            <a:off x="6013440" y="1002960"/>
            <a:ext cx="9590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MMSE (sd)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3" name="TextShape 9"/>
          <p:cNvSpPr txBox="1"/>
          <p:nvPr/>
        </p:nvSpPr>
        <p:spPr>
          <a:xfrm>
            <a:off x="7036200" y="1002960"/>
            <a:ext cx="18036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4" name="TextShape 10"/>
          <p:cNvSpPr txBox="1"/>
          <p:nvPr/>
        </p:nvSpPr>
        <p:spPr>
          <a:xfrm>
            <a:off x="7490880" y="1002960"/>
            <a:ext cx="16056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F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5" name="Line 11"/>
          <p:cNvSpPr/>
          <p:nvPr/>
        </p:nvSpPr>
        <p:spPr>
          <a:xfrm>
            <a:off x="4316760" y="1175040"/>
            <a:ext cx="43884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TextShape 12"/>
          <p:cNvSpPr txBox="1"/>
          <p:nvPr/>
        </p:nvSpPr>
        <p:spPr>
          <a:xfrm>
            <a:off x="7821720" y="1002960"/>
            <a:ext cx="9590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MMSE (sd)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7" name="TextShape 13"/>
          <p:cNvSpPr txBox="1"/>
          <p:nvPr/>
        </p:nvSpPr>
        <p:spPr>
          <a:xfrm>
            <a:off x="4437720" y="1242000"/>
            <a:ext cx="794880" cy="26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[50, 55)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8" name="TextShape 14"/>
          <p:cNvSpPr txBox="1"/>
          <p:nvPr/>
        </p:nvSpPr>
        <p:spPr>
          <a:xfrm>
            <a:off x="5289840" y="1218240"/>
            <a:ext cx="15984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29" name="TextShape 15"/>
          <p:cNvSpPr txBox="1"/>
          <p:nvPr/>
        </p:nvSpPr>
        <p:spPr>
          <a:xfrm>
            <a:off x="5691600" y="1218240"/>
            <a:ext cx="15984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0" name="TextShape 16"/>
          <p:cNvSpPr txBox="1"/>
          <p:nvPr/>
        </p:nvSpPr>
        <p:spPr>
          <a:xfrm>
            <a:off x="6151320" y="1218240"/>
            <a:ext cx="79056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30.0 (n/a)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1" name="TextShape 17"/>
          <p:cNvSpPr txBox="1"/>
          <p:nvPr/>
        </p:nvSpPr>
        <p:spPr>
          <a:xfrm>
            <a:off x="7097760" y="1218240"/>
            <a:ext cx="16020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2" name="TextShape 18"/>
          <p:cNvSpPr txBox="1"/>
          <p:nvPr/>
        </p:nvSpPr>
        <p:spPr>
          <a:xfrm>
            <a:off x="7500600" y="1218240"/>
            <a:ext cx="15948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3" name="TextShape 19"/>
          <p:cNvSpPr txBox="1"/>
          <p:nvPr/>
        </p:nvSpPr>
        <p:spPr>
          <a:xfrm>
            <a:off x="7959600" y="1218240"/>
            <a:ext cx="78984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29.0 (n/a)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4" name="TextShape 20"/>
          <p:cNvSpPr txBox="1"/>
          <p:nvPr/>
        </p:nvSpPr>
        <p:spPr>
          <a:xfrm>
            <a:off x="4437720" y="1449000"/>
            <a:ext cx="794880" cy="268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[55, 60)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5" name="TextShape 21"/>
          <p:cNvSpPr txBox="1"/>
          <p:nvPr/>
        </p:nvSpPr>
        <p:spPr>
          <a:xfrm>
            <a:off x="5289840" y="142524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6" name="TextShape 22"/>
          <p:cNvSpPr txBox="1"/>
          <p:nvPr/>
        </p:nvSpPr>
        <p:spPr>
          <a:xfrm>
            <a:off x="5691600" y="142524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7" name="TextShape 23"/>
          <p:cNvSpPr txBox="1"/>
          <p:nvPr/>
        </p:nvSpPr>
        <p:spPr>
          <a:xfrm>
            <a:off x="6147000" y="1425240"/>
            <a:ext cx="7974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16.3 (4.9)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8" name="TextShape 24"/>
          <p:cNvSpPr txBox="1"/>
          <p:nvPr/>
        </p:nvSpPr>
        <p:spPr>
          <a:xfrm>
            <a:off x="7097760" y="1425240"/>
            <a:ext cx="1602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39" name="TextShape 25"/>
          <p:cNvSpPr txBox="1"/>
          <p:nvPr/>
        </p:nvSpPr>
        <p:spPr>
          <a:xfrm>
            <a:off x="7500600" y="1425240"/>
            <a:ext cx="159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0" name="TextShape 26"/>
          <p:cNvSpPr txBox="1"/>
          <p:nvPr/>
        </p:nvSpPr>
        <p:spPr>
          <a:xfrm>
            <a:off x="7956000" y="1425240"/>
            <a:ext cx="7970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29.0 (1.3)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1" name="TextShape 27"/>
          <p:cNvSpPr txBox="1"/>
          <p:nvPr/>
        </p:nvSpPr>
        <p:spPr>
          <a:xfrm>
            <a:off x="4437720" y="1655640"/>
            <a:ext cx="794880" cy="26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[60, 65)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2" name="TextShape 28"/>
          <p:cNvSpPr txBox="1"/>
          <p:nvPr/>
        </p:nvSpPr>
        <p:spPr>
          <a:xfrm>
            <a:off x="5289840" y="1632240"/>
            <a:ext cx="159840" cy="30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3" name="TextShape 29"/>
          <p:cNvSpPr txBox="1"/>
          <p:nvPr/>
        </p:nvSpPr>
        <p:spPr>
          <a:xfrm>
            <a:off x="5691600" y="1632240"/>
            <a:ext cx="159840" cy="30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4" name="TextShape 30"/>
          <p:cNvSpPr txBox="1"/>
          <p:nvPr/>
        </p:nvSpPr>
        <p:spPr>
          <a:xfrm>
            <a:off x="6147000" y="1632240"/>
            <a:ext cx="797400" cy="30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18.3 (6.1)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5" name="TextShape 31"/>
          <p:cNvSpPr txBox="1"/>
          <p:nvPr/>
        </p:nvSpPr>
        <p:spPr>
          <a:xfrm>
            <a:off x="7097760" y="1632240"/>
            <a:ext cx="160200" cy="30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6" name="TextShape 32"/>
          <p:cNvSpPr txBox="1"/>
          <p:nvPr/>
        </p:nvSpPr>
        <p:spPr>
          <a:xfrm>
            <a:off x="7500600" y="1632240"/>
            <a:ext cx="159480" cy="30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7" name="TextShape 33"/>
          <p:cNvSpPr txBox="1"/>
          <p:nvPr/>
        </p:nvSpPr>
        <p:spPr>
          <a:xfrm>
            <a:off x="7956000" y="1632240"/>
            <a:ext cx="797040" cy="30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29.3 (1.3)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8" name="TextShape 34"/>
          <p:cNvSpPr txBox="1"/>
          <p:nvPr/>
        </p:nvSpPr>
        <p:spPr>
          <a:xfrm>
            <a:off x="4437720" y="1861920"/>
            <a:ext cx="794880" cy="26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[65, 70)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9" name="TextShape 35"/>
          <p:cNvSpPr txBox="1"/>
          <p:nvPr/>
        </p:nvSpPr>
        <p:spPr>
          <a:xfrm>
            <a:off x="5289840" y="183888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0" name="TextShape 36"/>
          <p:cNvSpPr txBox="1"/>
          <p:nvPr/>
        </p:nvSpPr>
        <p:spPr>
          <a:xfrm>
            <a:off x="5611320" y="1838880"/>
            <a:ext cx="204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1" name="TextShape 37"/>
          <p:cNvSpPr txBox="1"/>
          <p:nvPr/>
        </p:nvSpPr>
        <p:spPr>
          <a:xfrm>
            <a:off x="6147000" y="1838880"/>
            <a:ext cx="7974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16.9 (5.8)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2" name="TextShape 38"/>
          <p:cNvSpPr txBox="1"/>
          <p:nvPr/>
        </p:nvSpPr>
        <p:spPr>
          <a:xfrm>
            <a:off x="7097760" y="1838880"/>
            <a:ext cx="1602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3" name="TextShape 39"/>
          <p:cNvSpPr txBox="1"/>
          <p:nvPr/>
        </p:nvSpPr>
        <p:spPr>
          <a:xfrm>
            <a:off x="7419600" y="1838880"/>
            <a:ext cx="204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4" name="TextShape 40"/>
          <p:cNvSpPr txBox="1"/>
          <p:nvPr/>
        </p:nvSpPr>
        <p:spPr>
          <a:xfrm>
            <a:off x="7956000" y="1838880"/>
            <a:ext cx="7970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29.1 (0.9)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5" name="TextShape 41"/>
          <p:cNvSpPr txBox="1"/>
          <p:nvPr/>
        </p:nvSpPr>
        <p:spPr>
          <a:xfrm>
            <a:off x="4437720" y="2068560"/>
            <a:ext cx="794880" cy="268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[70, 75)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6" name="TextShape 42"/>
          <p:cNvSpPr txBox="1"/>
          <p:nvPr/>
        </p:nvSpPr>
        <p:spPr>
          <a:xfrm>
            <a:off x="5289840" y="204624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7" name="TextShape 43"/>
          <p:cNvSpPr txBox="1"/>
          <p:nvPr/>
        </p:nvSpPr>
        <p:spPr>
          <a:xfrm>
            <a:off x="5691600" y="204624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8" name="TextShape 44"/>
          <p:cNvSpPr txBox="1"/>
          <p:nvPr/>
        </p:nvSpPr>
        <p:spPr>
          <a:xfrm>
            <a:off x="6147000" y="2046240"/>
            <a:ext cx="7974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15.8 (4.5)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59" name="TextShape 45"/>
          <p:cNvSpPr txBox="1"/>
          <p:nvPr/>
        </p:nvSpPr>
        <p:spPr>
          <a:xfrm>
            <a:off x="7097760" y="2046240"/>
            <a:ext cx="1602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0" name="TextShape 46"/>
          <p:cNvSpPr txBox="1"/>
          <p:nvPr/>
        </p:nvSpPr>
        <p:spPr>
          <a:xfrm>
            <a:off x="7500600" y="2046240"/>
            <a:ext cx="159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1" name="TextShape 47"/>
          <p:cNvSpPr txBox="1"/>
          <p:nvPr/>
        </p:nvSpPr>
        <p:spPr>
          <a:xfrm>
            <a:off x="7956000" y="2046240"/>
            <a:ext cx="7970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29.1 (0.8)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2" name="TextShape 48"/>
          <p:cNvSpPr txBox="1"/>
          <p:nvPr/>
        </p:nvSpPr>
        <p:spPr>
          <a:xfrm>
            <a:off x="4437720" y="2276280"/>
            <a:ext cx="794880" cy="26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[75, 80)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3" name="TextShape 49"/>
          <p:cNvSpPr txBox="1"/>
          <p:nvPr/>
        </p:nvSpPr>
        <p:spPr>
          <a:xfrm>
            <a:off x="5289840" y="225252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4" name="TextShape 50"/>
          <p:cNvSpPr txBox="1"/>
          <p:nvPr/>
        </p:nvSpPr>
        <p:spPr>
          <a:xfrm>
            <a:off x="5691600" y="2252520"/>
            <a:ext cx="1598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5" name="TextShape 51"/>
          <p:cNvSpPr txBox="1"/>
          <p:nvPr/>
        </p:nvSpPr>
        <p:spPr>
          <a:xfrm>
            <a:off x="6147000" y="2252520"/>
            <a:ext cx="7974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17.2 (5.4)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6" name="TextShape 52"/>
          <p:cNvSpPr txBox="1"/>
          <p:nvPr/>
        </p:nvSpPr>
        <p:spPr>
          <a:xfrm>
            <a:off x="7097760" y="2252520"/>
            <a:ext cx="1602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7" name="TextShape 53"/>
          <p:cNvSpPr txBox="1"/>
          <p:nvPr/>
        </p:nvSpPr>
        <p:spPr>
          <a:xfrm>
            <a:off x="7500600" y="2252520"/>
            <a:ext cx="159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68" name="Line 54"/>
          <p:cNvSpPr/>
          <p:nvPr/>
        </p:nvSpPr>
        <p:spPr>
          <a:xfrm>
            <a:off x="4316760" y="2431800"/>
            <a:ext cx="43884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TextShape 55"/>
          <p:cNvSpPr txBox="1"/>
          <p:nvPr/>
        </p:nvSpPr>
        <p:spPr>
          <a:xfrm>
            <a:off x="7956000" y="2252520"/>
            <a:ext cx="79704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28.8 (0.4)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0" name="TextShape 56"/>
          <p:cNvSpPr txBox="1"/>
          <p:nvPr/>
        </p:nvSpPr>
        <p:spPr>
          <a:xfrm>
            <a:off x="4437720" y="2468520"/>
            <a:ext cx="40716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Total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1" name="TextShape 57"/>
          <p:cNvSpPr txBox="1"/>
          <p:nvPr/>
        </p:nvSpPr>
        <p:spPr>
          <a:xfrm>
            <a:off x="5209560" y="2468520"/>
            <a:ext cx="20412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24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2" name="TextShape 58"/>
          <p:cNvSpPr txBox="1"/>
          <p:nvPr/>
        </p:nvSpPr>
        <p:spPr>
          <a:xfrm>
            <a:off x="5611320" y="2468520"/>
            <a:ext cx="204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3" name="TextShape 59"/>
          <p:cNvSpPr txBox="1"/>
          <p:nvPr/>
        </p:nvSpPr>
        <p:spPr>
          <a:xfrm>
            <a:off x="6147360" y="2468520"/>
            <a:ext cx="7974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17.0 (5.5)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4" name="TextShape 60"/>
          <p:cNvSpPr txBox="1"/>
          <p:nvPr/>
        </p:nvSpPr>
        <p:spPr>
          <a:xfrm>
            <a:off x="7017840" y="2468520"/>
            <a:ext cx="204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24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5" name="TextShape 61"/>
          <p:cNvSpPr txBox="1"/>
          <p:nvPr/>
        </p:nvSpPr>
        <p:spPr>
          <a:xfrm>
            <a:off x="7419600" y="2468520"/>
            <a:ext cx="20448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6" name="Line 62"/>
          <p:cNvSpPr/>
          <p:nvPr/>
        </p:nvSpPr>
        <p:spPr>
          <a:xfrm>
            <a:off x="4316760" y="2692080"/>
            <a:ext cx="43884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TextShape 63"/>
          <p:cNvSpPr txBox="1"/>
          <p:nvPr/>
        </p:nvSpPr>
        <p:spPr>
          <a:xfrm>
            <a:off x="7955280" y="2468520"/>
            <a:ext cx="797400" cy="307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29.1 (1.0)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78" name="Line 64"/>
          <p:cNvSpPr/>
          <p:nvPr/>
        </p:nvSpPr>
        <p:spPr>
          <a:xfrm>
            <a:off x="4284000" y="3033360"/>
            <a:ext cx="44640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TextShape 65"/>
          <p:cNvSpPr txBox="1"/>
          <p:nvPr/>
        </p:nvSpPr>
        <p:spPr>
          <a:xfrm>
            <a:off x="5871600" y="3060000"/>
            <a:ext cx="23724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84D1"/>
                </a:solidFill>
                <a:latin typeface="Calibri"/>
              </a:rPr>
              <a:t>AD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0" name="TextShape 66"/>
          <p:cNvSpPr txBox="1"/>
          <p:nvPr/>
        </p:nvSpPr>
        <p:spPr>
          <a:xfrm>
            <a:off x="7560720" y="3060000"/>
            <a:ext cx="5493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84D1"/>
                </a:solidFill>
                <a:latin typeface="Calibri"/>
              </a:rPr>
              <a:t>non-AD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1" name="TextShape 67"/>
          <p:cNvSpPr txBox="1"/>
          <p:nvPr/>
        </p:nvSpPr>
        <p:spPr>
          <a:xfrm>
            <a:off x="4406760" y="3272400"/>
            <a:ext cx="27504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Age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2" name="TextShape 68"/>
          <p:cNvSpPr txBox="1"/>
          <p:nvPr/>
        </p:nvSpPr>
        <p:spPr>
          <a:xfrm>
            <a:off x="5210280" y="327240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3" name="TextShape 69"/>
          <p:cNvSpPr txBox="1"/>
          <p:nvPr/>
        </p:nvSpPr>
        <p:spPr>
          <a:xfrm>
            <a:off x="5673600" y="3272400"/>
            <a:ext cx="16308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F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4" name="TextShape 70"/>
          <p:cNvSpPr txBox="1"/>
          <p:nvPr/>
        </p:nvSpPr>
        <p:spPr>
          <a:xfrm>
            <a:off x="6009840" y="3272400"/>
            <a:ext cx="78408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MMSE (sd)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5" name="TextShape 71"/>
          <p:cNvSpPr txBox="1"/>
          <p:nvPr/>
        </p:nvSpPr>
        <p:spPr>
          <a:xfrm>
            <a:off x="7050240" y="327240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6" name="TextShape 72"/>
          <p:cNvSpPr txBox="1"/>
          <p:nvPr/>
        </p:nvSpPr>
        <p:spPr>
          <a:xfrm>
            <a:off x="7512840" y="3272400"/>
            <a:ext cx="16308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F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7" name="Line 73"/>
          <p:cNvSpPr/>
          <p:nvPr/>
        </p:nvSpPr>
        <p:spPr>
          <a:xfrm>
            <a:off x="4284000" y="3466440"/>
            <a:ext cx="44640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TextShape 74"/>
          <p:cNvSpPr txBox="1"/>
          <p:nvPr/>
        </p:nvSpPr>
        <p:spPr>
          <a:xfrm>
            <a:off x="7849080" y="3272400"/>
            <a:ext cx="78408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MMSE (sd)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89" name="TextShape 75"/>
          <p:cNvSpPr txBox="1"/>
          <p:nvPr/>
        </p:nvSpPr>
        <p:spPr>
          <a:xfrm>
            <a:off x="4406760" y="3517560"/>
            <a:ext cx="6458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[50, 55)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0" name="TextShape 76"/>
          <p:cNvSpPr txBox="1"/>
          <p:nvPr/>
        </p:nvSpPr>
        <p:spPr>
          <a:xfrm>
            <a:off x="5273640" y="349344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1" name="TextShape 77"/>
          <p:cNvSpPr txBox="1"/>
          <p:nvPr/>
        </p:nvSpPr>
        <p:spPr>
          <a:xfrm>
            <a:off x="5682600" y="349344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2" name="TextShape 78"/>
          <p:cNvSpPr txBox="1"/>
          <p:nvPr/>
        </p:nvSpPr>
        <p:spPr>
          <a:xfrm>
            <a:off x="6155280" y="3493440"/>
            <a:ext cx="6865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23.0 (n.a)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3" name="TextShape 79"/>
          <p:cNvSpPr txBox="1"/>
          <p:nvPr/>
        </p:nvSpPr>
        <p:spPr>
          <a:xfrm>
            <a:off x="7112880" y="349344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4" name="TextShape 80"/>
          <p:cNvSpPr txBox="1"/>
          <p:nvPr/>
        </p:nvSpPr>
        <p:spPr>
          <a:xfrm>
            <a:off x="7522200" y="349344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5" name="TextShape 81"/>
          <p:cNvSpPr txBox="1"/>
          <p:nvPr/>
        </p:nvSpPr>
        <p:spPr>
          <a:xfrm>
            <a:off x="7994520" y="3493440"/>
            <a:ext cx="6865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28.0 (n.a)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6" name="TextShape 82"/>
          <p:cNvSpPr txBox="1"/>
          <p:nvPr/>
        </p:nvSpPr>
        <p:spPr>
          <a:xfrm>
            <a:off x="4406760" y="3729240"/>
            <a:ext cx="6458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[55, 60)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7" name="TextShape 83"/>
          <p:cNvSpPr txBox="1"/>
          <p:nvPr/>
        </p:nvSpPr>
        <p:spPr>
          <a:xfrm>
            <a:off x="5273640" y="370548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8" name="TextShape 84"/>
          <p:cNvSpPr txBox="1"/>
          <p:nvPr/>
        </p:nvSpPr>
        <p:spPr>
          <a:xfrm>
            <a:off x="5682600" y="370548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99" name="TextShape 85"/>
          <p:cNvSpPr txBox="1"/>
          <p:nvPr/>
        </p:nvSpPr>
        <p:spPr>
          <a:xfrm>
            <a:off x="6145920" y="370548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18.7 (1.0)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0" name="TextShape 86"/>
          <p:cNvSpPr txBox="1"/>
          <p:nvPr/>
        </p:nvSpPr>
        <p:spPr>
          <a:xfrm>
            <a:off x="7112880" y="370548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1" name="TextShape 87"/>
          <p:cNvSpPr txBox="1"/>
          <p:nvPr/>
        </p:nvSpPr>
        <p:spPr>
          <a:xfrm>
            <a:off x="7522200" y="370548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2" name="TextShape 88"/>
          <p:cNvSpPr txBox="1"/>
          <p:nvPr/>
        </p:nvSpPr>
        <p:spPr>
          <a:xfrm>
            <a:off x="7985520" y="370548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28.5 (1.2)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3" name="TextShape 89"/>
          <p:cNvSpPr txBox="1"/>
          <p:nvPr/>
        </p:nvSpPr>
        <p:spPr>
          <a:xfrm>
            <a:off x="4406760" y="3941280"/>
            <a:ext cx="645840" cy="218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[60, 65)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4" name="TextShape 90"/>
          <p:cNvSpPr txBox="1"/>
          <p:nvPr/>
        </p:nvSpPr>
        <p:spPr>
          <a:xfrm>
            <a:off x="5273640" y="391716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5" name="TextShape 91"/>
          <p:cNvSpPr txBox="1"/>
          <p:nvPr/>
        </p:nvSpPr>
        <p:spPr>
          <a:xfrm>
            <a:off x="5682600" y="391716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6" name="TextShape 92"/>
          <p:cNvSpPr txBox="1"/>
          <p:nvPr/>
        </p:nvSpPr>
        <p:spPr>
          <a:xfrm>
            <a:off x="6145920" y="391716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14.7 (3.7)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7" name="TextShape 93"/>
          <p:cNvSpPr txBox="1"/>
          <p:nvPr/>
        </p:nvSpPr>
        <p:spPr>
          <a:xfrm>
            <a:off x="7112880" y="391716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8" name="TextShape 94"/>
          <p:cNvSpPr txBox="1"/>
          <p:nvPr/>
        </p:nvSpPr>
        <p:spPr>
          <a:xfrm>
            <a:off x="7522200" y="391716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09" name="TextShape 95"/>
          <p:cNvSpPr txBox="1"/>
          <p:nvPr/>
        </p:nvSpPr>
        <p:spPr>
          <a:xfrm>
            <a:off x="7985520" y="391716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28.7 (0.9)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0" name="TextShape 96"/>
          <p:cNvSpPr txBox="1"/>
          <p:nvPr/>
        </p:nvSpPr>
        <p:spPr>
          <a:xfrm>
            <a:off x="4406760" y="4152960"/>
            <a:ext cx="6458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[65, 70)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1" name="TextShape 97"/>
          <p:cNvSpPr txBox="1"/>
          <p:nvPr/>
        </p:nvSpPr>
        <p:spPr>
          <a:xfrm>
            <a:off x="5273640" y="41288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2" name="TextShape 98"/>
          <p:cNvSpPr txBox="1"/>
          <p:nvPr/>
        </p:nvSpPr>
        <p:spPr>
          <a:xfrm>
            <a:off x="5682600" y="41288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3" name="TextShape 99"/>
          <p:cNvSpPr txBox="1"/>
          <p:nvPr/>
        </p:nvSpPr>
        <p:spPr>
          <a:xfrm>
            <a:off x="6145920" y="412884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23.2 (4.0)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4" name="TextShape 100"/>
          <p:cNvSpPr txBox="1"/>
          <p:nvPr/>
        </p:nvSpPr>
        <p:spPr>
          <a:xfrm>
            <a:off x="7112880" y="41288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5" name="TextShape 101"/>
          <p:cNvSpPr txBox="1"/>
          <p:nvPr/>
        </p:nvSpPr>
        <p:spPr>
          <a:xfrm>
            <a:off x="7522200" y="41288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6" name="TextShape 102"/>
          <p:cNvSpPr txBox="1"/>
          <p:nvPr/>
        </p:nvSpPr>
        <p:spPr>
          <a:xfrm>
            <a:off x="7985520" y="412884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29.4 (0.7)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7" name="TextShape 103"/>
          <p:cNvSpPr txBox="1"/>
          <p:nvPr/>
        </p:nvSpPr>
        <p:spPr>
          <a:xfrm>
            <a:off x="4406760" y="4364640"/>
            <a:ext cx="6458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[70, 75)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8" name="TextShape 104"/>
          <p:cNvSpPr txBox="1"/>
          <p:nvPr/>
        </p:nvSpPr>
        <p:spPr>
          <a:xfrm>
            <a:off x="5273640" y="43412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19" name="TextShape 105"/>
          <p:cNvSpPr txBox="1"/>
          <p:nvPr/>
        </p:nvSpPr>
        <p:spPr>
          <a:xfrm>
            <a:off x="5682600" y="43412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0" name="TextShape 106"/>
          <p:cNvSpPr txBox="1"/>
          <p:nvPr/>
        </p:nvSpPr>
        <p:spPr>
          <a:xfrm>
            <a:off x="6145920" y="434124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17.3 (6.9)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1" name="TextShape 107"/>
          <p:cNvSpPr txBox="1"/>
          <p:nvPr/>
        </p:nvSpPr>
        <p:spPr>
          <a:xfrm>
            <a:off x="7112880" y="43412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2" name="TextShape 108"/>
          <p:cNvSpPr txBox="1"/>
          <p:nvPr/>
        </p:nvSpPr>
        <p:spPr>
          <a:xfrm>
            <a:off x="7522200" y="4341240"/>
            <a:ext cx="16272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3" name="TextShape 109"/>
          <p:cNvSpPr txBox="1"/>
          <p:nvPr/>
        </p:nvSpPr>
        <p:spPr>
          <a:xfrm>
            <a:off x="7985520" y="4341240"/>
            <a:ext cx="687960" cy="252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28.0 (2.4)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4" name="TextShape 110"/>
          <p:cNvSpPr txBox="1"/>
          <p:nvPr/>
        </p:nvSpPr>
        <p:spPr>
          <a:xfrm>
            <a:off x="4406760" y="4577040"/>
            <a:ext cx="645840" cy="218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[75, 80)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5" name="TextShape 111"/>
          <p:cNvSpPr txBox="1"/>
          <p:nvPr/>
        </p:nvSpPr>
        <p:spPr>
          <a:xfrm>
            <a:off x="5273640" y="455292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6" name="TextShape 112"/>
          <p:cNvSpPr txBox="1"/>
          <p:nvPr/>
        </p:nvSpPr>
        <p:spPr>
          <a:xfrm>
            <a:off x="5682600" y="455292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7" name="TextShape 113"/>
          <p:cNvSpPr txBox="1"/>
          <p:nvPr/>
        </p:nvSpPr>
        <p:spPr>
          <a:xfrm>
            <a:off x="6145920" y="4552920"/>
            <a:ext cx="68796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21.5 (6.3)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8" name="TextShape 114"/>
          <p:cNvSpPr txBox="1"/>
          <p:nvPr/>
        </p:nvSpPr>
        <p:spPr>
          <a:xfrm>
            <a:off x="7112880" y="455292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29" name="TextShape 115"/>
          <p:cNvSpPr txBox="1"/>
          <p:nvPr/>
        </p:nvSpPr>
        <p:spPr>
          <a:xfrm>
            <a:off x="7522200" y="4552920"/>
            <a:ext cx="162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0" name="Line 116"/>
          <p:cNvSpPr/>
          <p:nvPr/>
        </p:nvSpPr>
        <p:spPr>
          <a:xfrm>
            <a:off x="4284000" y="4746960"/>
            <a:ext cx="44640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117"/>
          <p:cNvSpPr txBox="1"/>
          <p:nvPr/>
        </p:nvSpPr>
        <p:spPr>
          <a:xfrm>
            <a:off x="7985520" y="4552920"/>
            <a:ext cx="68796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30.0 (0.0)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2" name="TextShape 118"/>
          <p:cNvSpPr txBox="1"/>
          <p:nvPr/>
        </p:nvSpPr>
        <p:spPr>
          <a:xfrm>
            <a:off x="4406760" y="4773960"/>
            <a:ext cx="35136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Total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3" name="TextShape 119"/>
          <p:cNvSpPr txBox="1"/>
          <p:nvPr/>
        </p:nvSpPr>
        <p:spPr>
          <a:xfrm>
            <a:off x="5192280" y="4773960"/>
            <a:ext cx="180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4" name="TextShape 120"/>
          <p:cNvSpPr txBox="1"/>
          <p:nvPr/>
        </p:nvSpPr>
        <p:spPr>
          <a:xfrm>
            <a:off x="5600880" y="4773960"/>
            <a:ext cx="180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5" name="TextShape 121"/>
          <p:cNvSpPr txBox="1"/>
          <p:nvPr/>
        </p:nvSpPr>
        <p:spPr>
          <a:xfrm>
            <a:off x="6146640" y="4773960"/>
            <a:ext cx="68796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19.5 (5.3)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6" name="TextShape 122"/>
          <p:cNvSpPr txBox="1"/>
          <p:nvPr/>
        </p:nvSpPr>
        <p:spPr>
          <a:xfrm>
            <a:off x="7031520" y="4773960"/>
            <a:ext cx="180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11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7" name="TextShape 123"/>
          <p:cNvSpPr txBox="1"/>
          <p:nvPr/>
        </p:nvSpPr>
        <p:spPr>
          <a:xfrm>
            <a:off x="7440120" y="4773960"/>
            <a:ext cx="18072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13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38" name="Line 124"/>
          <p:cNvSpPr/>
          <p:nvPr/>
        </p:nvSpPr>
        <p:spPr>
          <a:xfrm>
            <a:off x="4284000" y="4968000"/>
            <a:ext cx="4464000" cy="0"/>
          </a:xfrm>
          <a:prstGeom prst="line">
            <a:avLst/>
          </a:prstGeom>
          <a:ln w="50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TextShape 125"/>
          <p:cNvSpPr txBox="1"/>
          <p:nvPr/>
        </p:nvSpPr>
        <p:spPr>
          <a:xfrm>
            <a:off x="7985160" y="4773960"/>
            <a:ext cx="687960" cy="252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latin typeface="Calibri"/>
              </a:rPr>
              <a:t>28.8 (1.5)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240" name="TextShape 126"/>
          <p:cNvSpPr txBox="1"/>
          <p:nvPr/>
        </p:nvSpPr>
        <p:spPr>
          <a:xfrm>
            <a:off x="792000" y="1548000"/>
            <a:ext cx="1815840" cy="252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84D1"/>
                </a:solidFill>
                <a:latin typeface="Calibri"/>
              </a:rPr>
              <a:t>Training </a:t>
            </a:r>
            <a:r>
              <a:rPr lang="en-GB" sz="2400" b="0" strike="noStrike" spc="-1">
                <a:latin typeface="Calibri"/>
              </a:rPr>
              <a:t>set</a:t>
            </a:r>
            <a:endParaRPr lang="en-GB" sz="2400" b="0" strike="noStrike" spc="-1">
              <a:latin typeface="Arial"/>
            </a:endParaRPr>
          </a:p>
          <a:p>
            <a:endParaRPr lang="en-GB" sz="2400" b="0" strike="noStrike" spc="-1">
              <a:latin typeface="Arial"/>
            </a:endParaRPr>
          </a:p>
          <a:p>
            <a:endParaRPr lang="en-GB" sz="2400" b="0" strike="noStrike" spc="-1">
              <a:latin typeface="Arial"/>
            </a:endParaRPr>
          </a:p>
          <a:p>
            <a:endParaRPr lang="en-GB" sz="2400" b="0" strike="noStrike" spc="-1">
              <a:latin typeface="Arial"/>
            </a:endParaRPr>
          </a:p>
          <a:p>
            <a:endParaRPr lang="en-GB" sz="2400" b="0" strike="noStrike" spc="-1">
              <a:latin typeface="Arial"/>
            </a:endParaRPr>
          </a:p>
          <a:p>
            <a:endParaRPr lang="en-GB" sz="2400" b="0" strike="noStrike" spc="-1">
              <a:latin typeface="Arial"/>
            </a:endParaRPr>
          </a:p>
          <a:p>
            <a:endParaRPr lang="en-GB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84D1"/>
                </a:solidFill>
                <a:latin typeface="Calibri"/>
              </a:rPr>
              <a:t>Test</a:t>
            </a:r>
            <a:r>
              <a:rPr lang="en-GB" sz="2400" b="0" strike="noStrike" spc="-1">
                <a:latin typeface="Calibri"/>
              </a:rPr>
              <a:t> set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84680" y="936000"/>
            <a:ext cx="8023320" cy="38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Acoustic</a:t>
            </a:r>
            <a:r>
              <a:rPr lang="en-GB" sz="2200" b="0" strike="noStrike" spc="-1">
                <a:latin typeface="Calibri"/>
                <a:ea typeface="DejaVu Sans"/>
              </a:rPr>
              <a:t> features:</a:t>
            </a:r>
            <a:endParaRPr lang="en-GB" sz="22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emobase</a:t>
            </a:r>
            <a:r>
              <a:rPr lang="en-GB" sz="2200" b="0" strike="noStrike" spc="-1">
                <a:latin typeface="Calibri"/>
                <a:ea typeface="DejaVu Sans"/>
              </a:rPr>
              <a:t>: MFCC, voice quality, fundamental frequency (F0), F0 envelope, LSP and intensity features with their first and second order derivatives, and functionals. (</a:t>
            </a: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988 features</a:t>
            </a:r>
            <a:r>
              <a:rPr lang="en-GB" sz="2200" b="0" strike="noStrike" spc="-1">
                <a:latin typeface="Calibri"/>
                <a:ea typeface="DejaVu Sans"/>
              </a:rPr>
              <a:t>)</a:t>
            </a:r>
            <a:endParaRPr lang="en-GB" sz="22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Compare</a:t>
            </a:r>
            <a:r>
              <a:rPr lang="en-GB" sz="2200" b="0" strike="noStrike" spc="-1">
                <a:latin typeface="Calibri"/>
                <a:ea typeface="DejaVu Sans"/>
              </a:rPr>
              <a:t>: energy, spectral, MFCC, and voicing related low-level descriptors, including harmonic-to-noise ratio, voice quality, Viterbi smoothing for F0, spectral harmonicity and psychoacoustic spectral sharpness, andfunctionals.(</a:t>
            </a: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6,373 features</a:t>
            </a:r>
            <a:r>
              <a:rPr lang="en-GB" sz="2200" b="0" strike="noStrike" spc="-1">
                <a:latin typeface="Calibri"/>
                <a:ea typeface="DejaVu Sans"/>
              </a:rPr>
              <a:t>)</a:t>
            </a:r>
            <a:endParaRPr lang="en-GB" sz="22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eGeMAPS</a:t>
            </a:r>
            <a:r>
              <a:rPr lang="en-GB" sz="2200" b="0" strike="noStrike" spc="-1">
                <a:latin typeface="Calibri"/>
                <a:ea typeface="DejaVu Sans"/>
              </a:rPr>
              <a:t>: basic set of theoretically motivated acoustic features. (</a:t>
            </a: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88 features</a:t>
            </a:r>
            <a:r>
              <a:rPr lang="en-GB" sz="2200" b="0" strike="noStrike" spc="-1">
                <a:latin typeface="Calibri"/>
                <a:ea typeface="DejaVu Sans"/>
              </a:rPr>
              <a:t>).</a:t>
            </a:r>
            <a:endParaRPr lang="en-GB" sz="22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MRCG</a:t>
            </a:r>
            <a:r>
              <a:rPr lang="en-GB" sz="2200" b="0" strike="noStrike" spc="-1">
                <a:latin typeface="Calibri"/>
                <a:ea typeface="DejaVu Sans"/>
              </a:rPr>
              <a:t>:  gammatone filter decomposition of audio in the frequency domain so as to mimic the human auditory filters. Encode the multi-resolution power distribution of the audio signal. (</a:t>
            </a: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6,912 features</a:t>
            </a:r>
            <a:r>
              <a:rPr lang="en-GB" sz="2200" b="0" strike="noStrike" spc="-1">
                <a:latin typeface="Calibri"/>
                <a:ea typeface="DejaVu Sans"/>
              </a:rPr>
              <a:t>; 768 per 20ms frame: 256 MRCG 256 ∆ MRCG and 256 ∆∆ MRCG)</a:t>
            </a:r>
            <a:endParaRPr lang="en-GB" sz="22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Minimal</a:t>
            </a:r>
            <a:r>
              <a:rPr lang="en-GB" sz="2200" b="0" strike="noStrike" spc="-1">
                <a:latin typeface="Calibri"/>
                <a:ea typeface="DejaVu Sans"/>
              </a:rPr>
              <a:t>: statistics (mean, standard deviation, median, minimum and maximum) of the duration of vocalisations andpauses, speech rate, and a vocalisation count.</a:t>
            </a:r>
            <a:endParaRPr lang="en-GB" sz="22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endParaRPr lang="en-GB" sz="22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Linguistic</a:t>
            </a:r>
            <a:r>
              <a:rPr lang="en-GB" sz="2200" b="0" strike="noStrike" spc="-1">
                <a:latin typeface="Calibri"/>
                <a:ea typeface="DejaVu Sans"/>
              </a:rPr>
              <a:t> features:</a:t>
            </a:r>
            <a:endParaRPr lang="en-GB" sz="2200" b="0" strike="noStrike" spc="-1"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1066"/>
              </a:spcBef>
              <a:spcAft>
                <a:spcPts val="567"/>
              </a:spcAft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latin typeface="Calibri"/>
                <a:ea typeface="DejaVu Sans"/>
              </a:rPr>
              <a:t>basic set of </a:t>
            </a:r>
            <a:r>
              <a:rPr lang="en-GB" sz="2200" b="0" strike="noStrike" spc="-1">
                <a:solidFill>
                  <a:srgbClr val="0084D1"/>
                </a:solidFill>
                <a:latin typeface="Calibri"/>
                <a:ea typeface="DejaVu Sans"/>
              </a:rPr>
              <a:t>34 language outcome measures</a:t>
            </a:r>
            <a:r>
              <a:rPr lang="en-GB" sz="2200" b="0" strike="noStrike" spc="-1">
                <a:latin typeface="Calibri"/>
                <a:ea typeface="DejaVu Sans"/>
              </a:rPr>
              <a:t> (e.g., duration, total utterances, MLU, type-token ratio, open-closed class word ratio, percentages of 9 parts of speech) on the CHAT transcripts.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Baseline: feature generation 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1960" y="182520"/>
            <a:ext cx="860076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strike="noStrike" spc="-1">
                <a:solidFill>
                  <a:srgbClr val="018FD7"/>
                </a:solidFill>
                <a:latin typeface="Calibri"/>
                <a:ea typeface="DejaVu Sans"/>
              </a:rPr>
              <a:t>The baseline system 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828000" y="3204000"/>
            <a:ext cx="7413480" cy="21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A(i)</a:t>
            </a:r>
            <a:r>
              <a:rPr lang="en-GB" sz="1800" b="0" strike="noStrike" spc="-1">
                <a:latin typeface="Arial"/>
              </a:rPr>
              <a:t>, the recording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segmented using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voice activity detection</a:t>
            </a:r>
            <a:r>
              <a:rPr lang="en-GB" sz="1800" b="0" strike="noStrike" spc="-1">
                <a:latin typeface="Arial"/>
              </a:rPr>
              <a:t> into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n</a:t>
            </a:r>
            <a:r>
              <a:rPr lang="en-GB" sz="1800" b="0" strike="noStrike" spc="-1">
                <a:latin typeface="Arial"/>
              </a:rPr>
              <a:t> segments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x(i, n)</a:t>
            </a:r>
            <a:endParaRPr lang="en-GB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Feature extraction</a:t>
            </a:r>
            <a:r>
              <a:rPr lang="en-GB" sz="1800" b="0" strike="noStrike" spc="-1">
                <a:latin typeface="Arial"/>
              </a:rPr>
              <a:t> is performed at segment level for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acoustic features</a:t>
            </a:r>
            <a:endParaRPr lang="en-GB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And at recording level for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linguistic features</a:t>
            </a:r>
            <a:endParaRPr lang="en-GB" sz="1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For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 acoustic features:</a:t>
            </a:r>
            <a:endParaRPr lang="en-GB" sz="18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The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output for the n</a:t>
            </a:r>
            <a:r>
              <a:rPr lang="en-GB" sz="1800" b="0" strike="noStrike" spc="-1" baseline="101000">
                <a:solidFill>
                  <a:srgbClr val="0084D1"/>
                </a:solidFill>
                <a:latin typeface="Arial"/>
              </a:rPr>
              <a:t>th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 segment</a:t>
            </a:r>
            <a:r>
              <a:rPr lang="en-GB" sz="1800" b="0" strike="noStrike" spc="-1">
                <a:latin typeface="Arial"/>
              </a:rPr>
              <a:t> of the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i</a:t>
            </a:r>
            <a:r>
              <a:rPr lang="en-GB" sz="2000" b="0" strike="noStrike" spc="-1" baseline="101000">
                <a:solidFill>
                  <a:srgbClr val="0084D1"/>
                </a:solidFill>
                <a:latin typeface="Calibri"/>
              </a:rPr>
              <a:t>th</a:t>
            </a:r>
            <a:r>
              <a:rPr lang="en-GB" sz="1800" b="0" strike="noStrike" spc="-1" baseline="101000">
                <a:solidFill>
                  <a:srgbClr val="0084D1"/>
                </a:solidFill>
                <a:latin typeface="Calibri"/>
              </a:rPr>
              <a:t>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recording</a:t>
            </a:r>
            <a:r>
              <a:rPr lang="en-GB" sz="1800" b="0" strike="noStrike" spc="-1">
                <a:latin typeface="Arial"/>
              </a:rPr>
              <a:t> is: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y(i, n)</a:t>
            </a:r>
            <a:r>
              <a:rPr lang="en-GB" sz="1800" b="0" strike="noStrike" spc="-1">
                <a:latin typeface="Arial"/>
              </a:rPr>
              <a:t>.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MV: </a:t>
            </a:r>
            <a:r>
              <a:rPr lang="en-GB" sz="1800" b="0" strike="noStrike" spc="-1">
                <a:solidFill>
                  <a:srgbClr val="0084D1"/>
                </a:solidFill>
                <a:latin typeface="Arial"/>
              </a:rPr>
              <a:t>majority voting</a:t>
            </a:r>
            <a:r>
              <a:rPr lang="en-GB" sz="1800" b="0" strike="noStrike" spc="-1">
                <a:latin typeface="Arial"/>
              </a:rPr>
              <a:t> for classification; Average for regression.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800" b="0" strike="noStrike" spc="-1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3"/>
          <a:stretch/>
        </p:blipFill>
        <p:spPr>
          <a:xfrm>
            <a:off x="1642320" y="934200"/>
            <a:ext cx="7557480" cy="216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Usher_Institute_2019</Template>
  <TotalTime>2110</TotalTime>
  <Words>1583</Words>
  <Application>Microsoft Macintosh PowerPoint</Application>
  <PresentationFormat>Custom</PresentationFormat>
  <Paragraphs>601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BUCKINGHAM Susan</dc:creator>
  <dc:description/>
  <cp:lastModifiedBy>macw</cp:lastModifiedBy>
  <cp:revision>208</cp:revision>
  <dcterms:created xsi:type="dcterms:W3CDTF">2019-06-10T12:51:48Z</dcterms:created>
  <dcterms:modified xsi:type="dcterms:W3CDTF">2020-10-02T20:54:17Z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Edinburgh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