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6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22" r:id="rId11"/>
    <p:sldId id="265" r:id="rId12"/>
    <p:sldId id="320" r:id="rId13"/>
    <p:sldId id="267" r:id="rId14"/>
    <p:sldId id="268" r:id="rId15"/>
    <p:sldId id="326" r:id="rId16"/>
    <p:sldId id="269" r:id="rId17"/>
    <p:sldId id="327" r:id="rId18"/>
    <p:sldId id="321" r:id="rId19"/>
    <p:sldId id="323" r:id="rId20"/>
    <p:sldId id="324" r:id="rId21"/>
    <p:sldId id="325" r:id="rId22"/>
    <p:sldId id="328" r:id="rId23"/>
    <p:sldId id="329" r:id="rId24"/>
    <p:sldId id="330" r:id="rId25"/>
    <p:sldId id="331" r:id="rId26"/>
    <p:sldId id="274" r:id="rId27"/>
    <p:sldId id="332" r:id="rId28"/>
    <p:sldId id="317" r:id="rId29"/>
    <p:sldId id="279" r:id="rId30"/>
    <p:sldId id="280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8" r:id="rId47"/>
    <p:sldId id="309" r:id="rId48"/>
    <p:sldId id="311" r:id="rId49"/>
    <p:sldId id="312" r:id="rId50"/>
    <p:sldId id="313" r:id="rId51"/>
    <p:sldId id="314" r:id="rId52"/>
    <p:sldId id="315" r:id="rId53"/>
    <p:sldId id="316" r:id="rId54"/>
    <p:sldId id="307" r:id="rId55"/>
  </p:sldIdLst>
  <p:sldSz cx="9144000" cy="5143500" type="screen16x9"/>
  <p:notesSz cx="6934200" cy="9220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65" autoAdjust="0"/>
    <p:restoredTop sz="80000" autoAdjust="0"/>
  </p:normalViewPr>
  <p:slideViewPr>
    <p:cSldViewPr snapToGrid="0" snapToObjects="1">
      <p:cViewPr>
        <p:scale>
          <a:sx n="105" d="100"/>
          <a:sy n="105" d="100"/>
        </p:scale>
        <p:origin x="-784" y="-1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715932677944552"/>
          <c:y val="0.0812930318983443"/>
          <c:w val="0.768299853096383"/>
          <c:h val="0.7840263008316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time(s)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10.0</c:v>
                </c:pt>
                <c:pt idx="1">
                  <c:v>100.0</c:v>
                </c:pt>
                <c:pt idx="2">
                  <c:v>1000.0</c:v>
                </c:pt>
                <c:pt idx="3">
                  <c:v>10000.0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31.6</c:v>
                </c:pt>
                <c:pt idx="1">
                  <c:v>6.7</c:v>
                </c:pt>
                <c:pt idx="2">
                  <c:v>3.7</c:v>
                </c:pt>
                <c:pt idx="3">
                  <c:v>3.6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34999144"/>
        <c:axId val="-2046150040"/>
      </c:lineChart>
      <c:catAx>
        <c:axId val="-2034999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46150040"/>
        <c:crosses val="autoZero"/>
        <c:auto val="1"/>
        <c:lblAlgn val="ctr"/>
        <c:lblOffset val="100"/>
        <c:noMultiLvlLbl val="0"/>
      </c:catAx>
      <c:valAx>
        <c:axId val="-2046150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349991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/>
          <a:lstStyle/>
          <a:p>
            <a:pPr>
              <a:defRPr sz="2160" b="1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en-US" sz="2160" b="1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Batch size of 128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InsertBatch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3"/>
                <c:pt idx="0">
                  <c:v>16</c:v>
                </c:pt>
                <c:pt idx="1">
                  <c:v>128</c:v>
                </c:pt>
                <c:pt idx="2">
                  <c:v>1024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0.149</c:v>
                </c:pt>
                <c:pt idx="1">
                  <c:v>0.484</c:v>
                </c:pt>
                <c:pt idx="2">
                  <c:v>2.259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Copy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3"/>
                <c:pt idx="0">
                  <c:v>16</c:v>
                </c:pt>
                <c:pt idx="1">
                  <c:v>128</c:v>
                </c:pt>
                <c:pt idx="2">
                  <c:v>1024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0.149</c:v>
                </c:pt>
                <c:pt idx="1">
                  <c:v>0.233</c:v>
                </c:pt>
                <c:pt idx="2">
                  <c:v>1.833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Insert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3"/>
                <c:pt idx="0">
                  <c:v>16</c:v>
                </c:pt>
                <c:pt idx="1">
                  <c:v>128</c:v>
                </c:pt>
                <c:pt idx="2">
                  <c:v>1024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1.708</c:v>
                </c:pt>
                <c:pt idx="1">
                  <c:v>13.026</c:v>
                </c:pt>
                <c:pt idx="2">
                  <c:v>104.481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33208088"/>
        <c:axId val="-2034002904"/>
      </c:barChart>
      <c:catAx>
        <c:axId val="-2033208088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1800" b="1" strike="noStrike" spc="-1">
                    <a:solidFill>
                      <a:srgbClr val="4D4D4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en-US" sz="1800" b="1" strike="noStrike" spc="-1">
                    <a:solidFill>
                      <a:srgbClr val="4D4D4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Number of rows</a:t>
                </a:r>
              </a:p>
            </c:rich>
          </c:tx>
          <c:layout/>
          <c:overlay val="0"/>
        </c:title>
        <c:numFmt formatCode="mm/dd/yyyy" sourceLinked="1"/>
        <c:majorTickMark val="none"/>
        <c:minorTickMark val="none"/>
        <c:tickLblPos val="nextTo"/>
        <c:spPr>
          <a:ln w="9360">
            <a:solidFill>
              <a:srgbClr val="929292"/>
            </a:solidFill>
            <a:round/>
          </a:ln>
        </c:spPr>
        <c:txPr>
          <a:bodyPr/>
          <a:lstStyle/>
          <a:p>
            <a:pPr>
              <a:defRPr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en-US"/>
          </a:p>
        </c:txPr>
        <c:crossAx val="-2034002904"/>
        <c:crosses val="autoZero"/>
        <c:auto val="1"/>
        <c:lblAlgn val="ctr"/>
        <c:lblOffset val="100"/>
        <c:noMultiLvlLbl val="1"/>
      </c:catAx>
      <c:valAx>
        <c:axId val="-2034002904"/>
        <c:scaling>
          <c:orientation val="minMax"/>
        </c:scaling>
        <c:delete val="0"/>
        <c:axPos val="l"/>
        <c:majorGridlines>
          <c:spPr>
            <a:ln w="9360">
              <a:solidFill>
                <a:srgbClr val="929292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1800" b="1" strike="noStrike" spc="-1">
                    <a:solidFill>
                      <a:srgbClr val="4D4D4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en-US" sz="1800" b="1" strike="noStrike" spc="-1">
                    <a:solidFill>
                      <a:srgbClr val="4D4D4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Time (ms)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929292"/>
            </a:solidFill>
            <a:round/>
          </a:ln>
        </c:spPr>
        <c:txPr>
          <a:bodyPr/>
          <a:lstStyle/>
          <a:p>
            <a:pPr>
              <a:defRPr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en-US"/>
          </a:p>
        </c:txPr>
        <c:crossAx val="-2033208088"/>
        <c:crosses val="autoZero"/>
        <c:crossBetween val="between"/>
      </c:valAx>
      <c:spPr>
        <a:solidFill>
          <a:srgbClr val="FFFFFF"/>
        </a:solidFill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gap"/>
    <c:showDLblsOverMax val="1"/>
  </c:chart>
  <c:spPr>
    <a:noFill/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/>
          <a:lstStyle/>
          <a:p>
            <a:pPr>
              <a:defRPr sz="2160" b="1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en-US" sz="2160" b="1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1024 rows different batch sizes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Insert Batch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5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128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9.703</c:v>
                </c:pt>
                <c:pt idx="1">
                  <c:v>4.116999999999996</c:v>
                </c:pt>
                <c:pt idx="2">
                  <c:v>3.084</c:v>
                </c:pt>
                <c:pt idx="3">
                  <c:v>2.666</c:v>
                </c:pt>
                <c:pt idx="4">
                  <c:v>2.259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Insert Rewrite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5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128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2.398</c:v>
                </c:pt>
                <c:pt idx="1">
                  <c:v>2.357</c:v>
                </c:pt>
                <c:pt idx="2">
                  <c:v>2.364</c:v>
                </c:pt>
                <c:pt idx="3">
                  <c:v>2.32</c:v>
                </c:pt>
                <c:pt idx="4">
                  <c:v>2.294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Copy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5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128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175.148</c:v>
                </c:pt>
                <c:pt idx="1">
                  <c:v>38.58</c:v>
                </c:pt>
                <c:pt idx="2">
                  <c:v>17.645</c:v>
                </c:pt>
                <c:pt idx="3">
                  <c:v>9.494</c:v>
                </c:pt>
                <c:pt idx="4">
                  <c:v>1.833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Insert Struct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5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128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5"/>
                <c:pt idx="0">
                  <c:v>12.661</c:v>
                </c:pt>
                <c:pt idx="1">
                  <c:v>4.349</c:v>
                </c:pt>
                <c:pt idx="2">
                  <c:v>3.058</c:v>
                </c:pt>
                <c:pt idx="3">
                  <c:v>2.235</c:v>
                </c:pt>
                <c:pt idx="4">
                  <c:v>1.638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31385736"/>
        <c:axId val="-2031379640"/>
      </c:barChart>
      <c:catAx>
        <c:axId val="-2031385736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1800" b="1" strike="noStrike" spc="-1">
                    <a:solidFill>
                      <a:srgbClr val="4D4D4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en-US" sz="1800" b="1" strike="noStrike" spc="-1">
                    <a:solidFill>
                      <a:srgbClr val="4D4D4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Batch size</a:t>
                </a:r>
              </a:p>
            </c:rich>
          </c:tx>
          <c:layout/>
          <c:overlay val="0"/>
        </c:title>
        <c:numFmt formatCode="mm/dd/yyyy" sourceLinked="1"/>
        <c:majorTickMark val="none"/>
        <c:minorTickMark val="none"/>
        <c:tickLblPos val="nextTo"/>
        <c:spPr>
          <a:ln w="9360">
            <a:solidFill>
              <a:srgbClr val="929292"/>
            </a:solidFill>
            <a:round/>
          </a:ln>
        </c:spPr>
        <c:txPr>
          <a:bodyPr/>
          <a:lstStyle/>
          <a:p>
            <a:pPr>
              <a:defRPr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en-US"/>
          </a:p>
        </c:txPr>
        <c:crossAx val="-2031379640"/>
        <c:crosses val="autoZero"/>
        <c:auto val="1"/>
        <c:lblAlgn val="ctr"/>
        <c:lblOffset val="100"/>
        <c:noMultiLvlLbl val="1"/>
      </c:catAx>
      <c:valAx>
        <c:axId val="-2031379640"/>
        <c:scaling>
          <c:orientation val="minMax"/>
        </c:scaling>
        <c:delete val="0"/>
        <c:axPos val="l"/>
        <c:majorGridlines>
          <c:spPr>
            <a:ln w="9360">
              <a:solidFill>
                <a:srgbClr val="929292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1800" b="1" strike="noStrike" spc="-1">
                    <a:solidFill>
                      <a:srgbClr val="4D4D4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en-US" sz="1800" b="1" strike="noStrike" spc="-1">
                    <a:solidFill>
                      <a:srgbClr val="4D4D4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Time (ms)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929292"/>
            </a:solidFill>
            <a:round/>
          </a:ln>
        </c:spPr>
        <c:txPr>
          <a:bodyPr/>
          <a:lstStyle/>
          <a:p>
            <a:pPr>
              <a:defRPr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en-US"/>
          </a:p>
        </c:txPr>
        <c:crossAx val="-2031385736"/>
        <c:crosses val="autoZero"/>
        <c:crossBetween val="between"/>
      </c:valAx>
      <c:spPr>
        <a:solidFill>
          <a:srgbClr val="FFFFFF"/>
        </a:solidFill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gap"/>
    <c:showDLblsOverMax val="1"/>
  </c:chart>
  <c:spPr>
    <a:noFill/>
    <a:ln>
      <a:noFill/>
    </a:ln>
  </c:sp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4750DE8-8F89-45BA-8A0A-B184368077B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651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Dave Cramer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 of the PostgreSQL community since 2000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Maintainer of the JDBC Driver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So </a:t>
            </a: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 thought I could do a talk on this. Show how re-organizing the code has made things *way* faster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Uses</a:t>
            </a: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a portal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Sends maximum rows to return back to the portal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Without fetch size </a:t>
            </a:r>
            <a:r>
              <a:rPr lang="en-US" sz="11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postgresql</a:t>
            </a: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sends all of the rows back at once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Large number of rows takes a long time to process as well as huge memory requirements</a:t>
            </a:r>
          </a:p>
          <a:p>
            <a:pPr>
              <a:lnSpc>
                <a:spcPct val="100000"/>
              </a:lnSpc>
            </a:pPr>
            <a:endParaRPr lang="en-US" sz="11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Uses</a:t>
            </a: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a portal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Sends maximum rows to return back to the portal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Without fetch size </a:t>
            </a:r>
            <a:r>
              <a:rPr lang="en-US" sz="11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postgresql</a:t>
            </a: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sends all of the rows back at once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Large number of rows takes a long time to process as well as huge memory requirements</a:t>
            </a:r>
          </a:p>
          <a:p>
            <a:pPr>
              <a:lnSpc>
                <a:spcPct val="100000"/>
              </a:lnSpc>
            </a:pPr>
            <a:endParaRPr lang="en-US" sz="11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 </a:t>
            </a: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used exactly the same code for the fetch size test with different fetch sizes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Knee is at approximately 100 </a:t>
            </a:r>
            <a:endParaRPr lang="en-US" sz="11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So now lets look at how the driver has improved data </a:t>
            </a: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inserts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This benchmark code is part of the project now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Originally written by Peter Mount around 1997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Follows the JDBC spec, which was essentially copied from the ODBC spec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 took it over around 1999.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This tests the old functionality of the driver before enhancements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We are rewriting the statements to be more efficient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New feature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Will rewrite the query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Have to create the string in memory before sending it to the backend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Copy</a:t>
            </a: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effectively streams data into the table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It is up to the user to escape any characters that need escaping such as NULL’s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Effectively</a:t>
            </a:r>
            <a:r>
              <a:rPr lang="en-US" baseline="0" dirty="0" smtClean="0"/>
              <a:t> the same as insert rows N at a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4750DE8-8F89-45BA-8A0A-B184368077B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48651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Regular</a:t>
            </a: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Inserts are very slow</a:t>
            </a:r>
            <a:endParaRPr lang="en-US" sz="11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Sticking </a:t>
            </a: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to standard java code practices suggests that </a:t>
            </a:r>
            <a:r>
              <a:rPr lang="en-US" sz="1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insertBatch</a:t>
            </a: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is the way to go here for 1024 rows it is 50x faster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104ms </a:t>
            </a:r>
            <a:r>
              <a:rPr lang="en-US" sz="1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vs</a:t>
            </a: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2ms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Copy is good but it does not really use the API as intended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For </a:t>
            </a: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large number of rows a larger batch size is better once the batch size gets to 128 the results are the same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Insert batch and insert rewrite result in the same queries. The driver rewrites them under the covers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Always </a:t>
            </a: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faster, what I didn’t test is the limitation on how many rows.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This is typical of ORM’s such as </a:t>
            </a: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hibernate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This is going to get *a lot* worse with SCRAM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All the really high performance sites I’ve ever seen write their own queries.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They do not use ORM’s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They optimize aggressively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Single shot queries will not create a named statement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Asl of 1203 we now internally cache statements, saves on parsing the string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Generated queries create unique strings with different hash, defeating the cache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Prepared statements have to know the types of the arguments being passed in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If you change the type of a  parameter the driver will have to deallocate and prepare again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Every successive JDBC spec is an interface for which we have to write a concrete implementation for.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They build upon each other sometimes deprecating features but always adding new features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Binary mode does not use text, by default we use text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If we use binary we have to do an extra round trip to determine the types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 number of things were slowing the driver down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Having to reparse the java string repeatedly was inefficient.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Cloning the calendar for every setTimestamp setDate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More recently batch inserts were optimized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logger is</a:t>
            </a:r>
            <a:r>
              <a:rPr lang="en-US" baseline="0" dirty="0" smtClean="0"/>
              <a:t> proving to be challenging, as there is less control over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4750DE8-8F89-45BA-8A0A-B184368077B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24487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output changes for a single table, or the entire database</a:t>
            </a:r>
          </a:p>
          <a:p>
            <a:r>
              <a:rPr lang="en-US" baseline="0" dirty="0" smtClean="0"/>
              <a:t>Change Data Capture</a:t>
            </a:r>
          </a:p>
          <a:p>
            <a:r>
              <a:rPr lang="en-US" baseline="0" dirty="0" smtClean="0"/>
              <a:t>Products like </a:t>
            </a:r>
            <a:r>
              <a:rPr lang="en-US" baseline="0" dirty="0" err="1" smtClean="0"/>
              <a:t>Pentaho</a:t>
            </a:r>
            <a:r>
              <a:rPr lang="en-US" baseline="0" dirty="0" smtClean="0"/>
              <a:t> currently use trigger based solutions to do CDC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4750DE8-8F89-45BA-8A0A-B184368077B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5638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first one does work but the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results will probably be surprising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database and user will be the user running the code not what is specified in the properties file!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don’t</a:t>
            </a:r>
            <a:r>
              <a:rPr lang="en-US" baseline="0" dirty="0" smtClean="0"/>
              <a:t> actually work</a:t>
            </a:r>
          </a:p>
          <a:p>
            <a:r>
              <a:rPr lang="en-US" baseline="0" dirty="0" smtClean="0"/>
              <a:t>In the open source world we are much more transparent about our shortcomings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4750DE8-8F89-45BA-8A0A-B184368077B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5084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 you can configure this in the lib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of the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jvm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841032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66840" y="2841480"/>
            <a:ext cx="841032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6400" y="284148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66840" y="284148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8410320" cy="338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6840" y="1074600"/>
            <a:ext cx="8410320" cy="338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452320" y="1074600"/>
            <a:ext cx="4239360" cy="338256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452320" y="1074600"/>
            <a:ext cx="4239360" cy="338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6840" y="1074600"/>
            <a:ext cx="8410320" cy="338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8410320" cy="338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338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338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6840" y="325440"/>
            <a:ext cx="8410320" cy="213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66840" y="284148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338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338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6400" y="284148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66840" y="2841480"/>
            <a:ext cx="841032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 flipH="1">
            <a:off x="8545680" y="5021280"/>
            <a:ext cx="533160" cy="12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8725B030-D1CA-4556-BD5D-942F9CA0ED42}" type="slidenum">
              <a:rPr lang="en-US" sz="8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10"/>
          <p:cNvPicPr/>
          <p:nvPr/>
        </p:nvPicPr>
        <p:blipFill>
          <a:blip r:embed="rId15"/>
          <a:srcRect l="18178" t="28061" r="18178" b="28061"/>
          <a:stretch/>
        </p:blipFill>
        <p:spPr>
          <a:xfrm>
            <a:off x="7867800" y="4681440"/>
            <a:ext cx="1050480" cy="28368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chart" Target="../charts/char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pgjdbc/pgjdbc/tree/master/ubenchmark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chart" Target="../charts/char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chart" Target="../charts/char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4085640"/>
            <a:ext cx="9143640" cy="10576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7" name="Shape 1164"/>
          <p:cNvPicPr/>
          <p:nvPr/>
        </p:nvPicPr>
        <p:blipFill>
          <a:blip r:embed="rId3"/>
          <a:srcRect l="17313" t="15264" r="6224" b="16611"/>
          <a:stretch/>
        </p:blipFill>
        <p:spPr>
          <a:xfrm>
            <a:off x="0" y="75240"/>
            <a:ext cx="9143640" cy="5142960"/>
          </a:xfrm>
          <a:prstGeom prst="rect">
            <a:avLst/>
          </a:prstGeom>
          <a:ln>
            <a:noFill/>
          </a:ln>
        </p:spPr>
      </p:pic>
      <p:pic>
        <p:nvPicPr>
          <p:cNvPr id="128" name="Shape 1166"/>
          <p:cNvPicPr/>
          <p:nvPr/>
        </p:nvPicPr>
        <p:blipFill>
          <a:blip r:embed="rId4"/>
          <a:stretch/>
        </p:blipFill>
        <p:spPr>
          <a:xfrm>
            <a:off x="424440" y="1059840"/>
            <a:ext cx="4068720" cy="399240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0" y="0"/>
            <a:ext cx="9143640" cy="514296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D9D9D9"/>
              </a:gs>
            </a:gsLst>
            <a:lin ang="165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3"/>
          <p:cNvSpPr/>
          <p:nvPr/>
        </p:nvSpPr>
        <p:spPr>
          <a:xfrm>
            <a:off x="2167294" y="745604"/>
            <a:ext cx="5260946" cy="1637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Arial Black"/>
              </a:rPr>
              <a:t>JDBC Performance from the Inside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1" strike="noStrike" spc="-1" dirty="0" smtClean="0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Arial Black"/>
              </a:rPr>
              <a:t>July 2017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800" b="1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logUnclosedConnections</a:t>
            </a: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</a:t>
            </a:r>
            <a:r>
              <a:rPr lang="en-US" sz="2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boolean</a:t>
            </a:r>
            <a:endParaRPr lang="en-US" sz="28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Provides an easy way to find connection leaks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If this is turned on we track connection opening. If the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finalizer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is reached and the connection is still open the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stacktrace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message is printed out.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Logging </a:t>
            </a: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continued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17373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</a:t>
            </a:r>
            <a:r>
              <a:rPr lang="en-US" sz="1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utosave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= never | always | conservative 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PostgreSQL transaction semantics all or nothing. This is not always desirable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autosave</a:t>
            </a: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=always will create a </a:t>
            </a:r>
            <a:r>
              <a:rPr lang="en-US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savepoint</a:t>
            </a: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for every statement in a transaction.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 effect of which means that if you do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 into </a:t>
            </a:r>
            <a:r>
              <a:rPr lang="en-US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invoice_header</a:t>
            </a: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mr-IN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…</a:t>
            </a:r>
            <a:endParaRPr lang="en-US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 into </a:t>
            </a:r>
            <a:r>
              <a:rPr lang="en-US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invoice_lineitem</a:t>
            </a: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mr-IN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…</a:t>
            </a:r>
            <a:endParaRPr lang="en-US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If the insert into invoice </a:t>
            </a:r>
            <a:r>
              <a:rPr lang="en-US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lineitem</a:t>
            </a: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fails the header will still be valid.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 conservative mode if the driver determines that reparsing the query will work then it will be reparsed and </a:t>
            </a: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retried.</a:t>
            </a:r>
            <a:endParaRPr lang="en-US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Autosave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binaryTransferEnable</a:t>
            </a: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=comma separated lis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t of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oid’s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or names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binaryTransferDisable</a:t>
            </a:r>
            <a:endParaRPr lang="en-US" sz="28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Currently the driver will use binary mode for most built-in types.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Binary Transfer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78947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85840" indent="-285480">
              <a:lnSpc>
                <a:spcPct val="100000"/>
              </a:lnSpc>
              <a:buClr>
                <a:srgbClr val="33928A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</a:t>
            </a: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imple</a:t>
            </a:r>
          </a:p>
          <a:p>
            <a:pPr marL="743040" lvl="1" indent="-285480">
              <a:buClr>
                <a:srgbClr val="33928A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Fewer round trips to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db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no bind, no parse</a:t>
            </a:r>
          </a:p>
          <a:p>
            <a:pPr marL="743040" lvl="1" indent="-285480">
              <a:buClr>
                <a:srgbClr val="33928A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Required for replication connection</a:t>
            </a:r>
          </a:p>
          <a:p>
            <a:pPr marL="285840" indent="-285480">
              <a:lnSpc>
                <a:spcPct val="100000"/>
              </a:lnSpc>
              <a:buClr>
                <a:srgbClr val="33928A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e</a:t>
            </a: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xtended</a:t>
            </a:r>
          </a:p>
          <a:p>
            <a:pPr marL="743040" lvl="1" indent="-285480">
              <a:buClr>
                <a:srgbClr val="33928A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Default creates a server prepared statement, 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uses parse, bind and execute.</a:t>
            </a:r>
          </a:p>
          <a:p>
            <a:pPr marL="743040" lvl="1" indent="-285480">
              <a:buClr>
                <a:srgbClr val="33928A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Protects against </a:t>
            </a:r>
            <a:r>
              <a:rPr lang="en-US" sz="2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sql</a:t>
            </a: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injection</a:t>
            </a:r>
          </a:p>
          <a:p>
            <a:pPr marL="743040" lvl="1" indent="-285480">
              <a:buClr>
                <a:srgbClr val="33928A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Possible to re-use the statement</a:t>
            </a:r>
            <a:endParaRPr lang="en-US" sz="28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preferQueryMode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60000" y="1009080"/>
            <a:ext cx="8457840" cy="30800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85840" indent="-285480">
              <a:lnSpc>
                <a:spcPct val="100000"/>
              </a:lnSpc>
              <a:buClr>
                <a:srgbClr val="33928A"/>
              </a:buClr>
              <a:buFont typeface="Arial"/>
              <a:buChar char="•"/>
            </a:pP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extendedForPrepared</a:t>
            </a: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743040" lvl="1" indent="-285480">
              <a:buClr>
                <a:srgbClr val="33928A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Does not use extended for statements, only prepared statements</a:t>
            </a:r>
          </a:p>
          <a:p>
            <a:pPr marL="743040" lvl="1" indent="-285480">
              <a:buClr>
                <a:srgbClr val="33928A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Potentially faster execution of statements</a:t>
            </a:r>
            <a:endParaRPr lang="en-US" sz="28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85840" indent="-285480">
              <a:lnSpc>
                <a:spcPct val="100000"/>
              </a:lnSpc>
              <a:buClr>
                <a:srgbClr val="33928A"/>
              </a:buClr>
              <a:buFont typeface="Arial"/>
              <a:buChar char="•"/>
            </a:pP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extendedCacheEverything</a:t>
            </a: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743040" lvl="1" indent="-285480">
              <a:buClr>
                <a:srgbClr val="33928A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Uses extended and caches even simple statements such as ‘select a from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tbl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’ which is normally not cached</a:t>
            </a:r>
            <a:endParaRPr lang="en-US" sz="28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preferQueryMode</a:t>
            </a: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60000" y="1009080"/>
            <a:ext cx="8457840" cy="30800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85840" indent="-285480">
              <a:lnSpc>
                <a:spcPct val="100000"/>
              </a:lnSpc>
              <a:buClr>
                <a:srgbClr val="33928A"/>
              </a:buClr>
              <a:buFont typeface="Arial"/>
              <a:buChar char="•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d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efault is 0 which means fetc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h all rows</a:t>
            </a:r>
          </a:p>
          <a:p>
            <a:pPr marL="743040" lvl="1" indent="-285480">
              <a:buClr>
                <a:srgbClr val="33928A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This is sometimes surprising and can result in out of memory errors</a:t>
            </a:r>
          </a:p>
          <a:p>
            <a:pPr marL="285840" indent="-285480">
              <a:buClr>
                <a:srgbClr val="33928A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If set *AND*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autocommit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=false THEN will limit the number of rows per fetch</a:t>
            </a:r>
          </a:p>
          <a:p>
            <a:pPr marL="285840" indent="-285480">
              <a:buClr>
                <a:srgbClr val="33928A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Potentially significant performance boost</a:t>
            </a: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defaultRowFetchSize</a:t>
            </a: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</a:t>
            </a:r>
            <a:r>
              <a:rPr lang="en-US" sz="3200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</a:t>
            </a: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42436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The default is </a:t>
            </a:r>
            <a:r>
              <a:rPr lang="en-US" sz="2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varchar</a:t>
            </a: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, which tells the server that strings are actually strings!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You can use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stringtype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=‘unspecified’</a:t>
            </a:r>
          </a:p>
          <a:p>
            <a:pPr marL="1371600" lvl="2" indent="-457200">
              <a:lnSpc>
                <a:spcPct val="80000"/>
              </a:lnSpc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Useful </a:t>
            </a: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if you have an existing application that uses </a:t>
            </a:r>
            <a:r>
              <a:rPr lang="en-US" sz="2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setString</a:t>
            </a: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(‘1234’) to set an integer column.</a:t>
            </a:r>
          </a:p>
          <a:p>
            <a:pPr marL="1371600" lvl="2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Server will attempt to cast the “string” to the appropriate type.</a:t>
            </a:r>
            <a:endParaRPr lang="en-US" sz="28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stringtype</a:t>
            </a: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</a:t>
            </a:r>
            <a:r>
              <a:rPr lang="en-US" sz="3200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varchar|unspecified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sets the application name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Servers version 9.0 and greater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Useful for logging and seeing which connections are yours in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pg_stat_activity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, etc.</a:t>
            </a:r>
            <a:endParaRPr lang="en-US" sz="28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ApplicationName</a:t>
            </a: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=String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41282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The default is false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True sends </a:t>
            </a:r>
            <a:r>
              <a:rPr lang="en-US" sz="1400" b="1" dirty="0"/>
              <a:t>SET SESSION CHARACTERISTICS AS TRANSACTION </a:t>
            </a:r>
            <a:r>
              <a:rPr lang="en-US" sz="1400" b="1" dirty="0" smtClean="0"/>
              <a:t>READ ONLY </a:t>
            </a:r>
            <a:r>
              <a:rPr lang="en-US" sz="2800" dirty="0"/>
              <a:t>t</a:t>
            </a:r>
            <a:r>
              <a:rPr lang="en-US" sz="2800" dirty="0" smtClean="0"/>
              <a:t>o the server.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This blocks any writes to persistent tables, interestingly you can still write to a temporary table.</a:t>
            </a:r>
            <a:endParaRPr lang="en-US" sz="28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readOnly</a:t>
            </a: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</a:t>
            </a:r>
            <a:r>
              <a:rPr lang="en-US" sz="3200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boolean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90724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columnSanitizer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folds column names to lower case.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Column names like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FirstName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become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firstname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.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Resultset.getInt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(“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firstname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”)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d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efault is to sanitize names</a:t>
            </a:r>
          </a:p>
          <a:p>
            <a:pPr lvl="1">
              <a:lnSpc>
                <a:spcPct val="80000"/>
              </a:lnSpc>
            </a:pP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lvl="1">
              <a:lnSpc>
                <a:spcPct val="80000"/>
              </a:lnSpc>
            </a:pP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disableColumnSanitizer</a:t>
            </a: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</a:t>
            </a:r>
            <a:r>
              <a:rPr lang="en-US" sz="3200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boolean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15337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Dave Cramer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Work for </a:t>
            </a:r>
            <a:r>
              <a:rPr lang="en-US" sz="1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OpenSCG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supporting PostgreSQL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Maintainer for the JDBC driver since 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1999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There are many options for connecting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Many of them I didn’t totally understand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This talk hopes to unveil some of the more interesting ones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And explain how they work.</a:t>
            </a:r>
          </a:p>
          <a:p>
            <a:pPr marL="360">
              <a:lnSpc>
                <a:spcPct val="100000"/>
              </a:lnSpc>
              <a:buClr>
                <a:srgbClr val="33928A"/>
              </a:buClr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Introduction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Currently there are only 2 use cases</a:t>
            </a:r>
          </a:p>
          <a:p>
            <a:pPr marL="1371600" lvl="2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9.0 which will enable </a:t>
            </a:r>
          </a:p>
          <a:p>
            <a:pPr marL="1828800" lvl="3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ApplicationName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ApplicationName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(defaults to PostgreSQL JDBC Driver)</a:t>
            </a:r>
          </a:p>
          <a:p>
            <a:pPr marL="1828800" lvl="3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sets extra float digits to 3</a:t>
            </a:r>
          </a:p>
          <a:p>
            <a:pPr marL="1371600" lvl="2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9.4 necessary for replication connections</a:t>
            </a:r>
          </a:p>
          <a:p>
            <a:pPr lvl="1">
              <a:lnSpc>
                <a:spcPct val="80000"/>
              </a:lnSpc>
            </a:pP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assumeMinServerVersion</a:t>
            </a: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=String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9225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b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y default the current schema will be “public”</a:t>
            </a: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If you want to refer to a table in a different schema it would have to be specified by </a:t>
            </a:r>
            <a:r>
              <a:rPr lang="en-US" sz="2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schema.table</a:t>
            </a:r>
            <a:endParaRPr lang="en-US" sz="28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If you set this connection property to “audit” for example  instead of</a:t>
            </a: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“select * from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audit.log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” you could use select * from log;  </a:t>
            </a:r>
          </a:p>
        </p:txBody>
      </p:sp>
      <p:sp>
        <p:nvSpPr>
          <p:cNvPr id="167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currentSchema</a:t>
            </a: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=String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48865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Enables the driver to optimize batch inserts by changing multiple insert statements into one insert statement.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Multiple statements such as “insert into tab1 values (1,2,3);”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Rewritten as “insert into tab1 values (1,2,3), (4,5,6)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78935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</a:t>
            </a:r>
            <a:r>
              <a:rPr lang="en-US" sz="3200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eWriteBatchedInserts</a:t>
            </a: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=true	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75276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Specify multiple hosts in the connection string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“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jdbc:postgresql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://host1:port1,host2:port2/database”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By default this will attempt to make connections to each host until it succeeds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78935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Connection Failover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12705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targetServerType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=master, slave,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preferSlave</a:t>
            </a: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1371600" lvl="2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Observes if server allows writes to pick</a:t>
            </a:r>
          </a:p>
          <a:p>
            <a:pPr marL="1371600" lvl="2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referSlave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will try slaves first then fall back to master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loadBalanceHosts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boolean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will randomly pick from suitable candidates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hostRecheckSeconds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=number of seconds between checking status (read or write) of hosts default is 10 seconds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78935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Connection Failover tuning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53167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Tells the backend to go into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walsender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mode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Simple query mode, subset of commands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Setting to database enables logical replication for that database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Must be accompanied by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assumMinServerVersion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=“9.4” and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preferQueryMode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=“simple”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78935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</a:t>
            </a: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eplication=database, true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55098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60000" y="1009079"/>
            <a:ext cx="8457840" cy="21235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setFetchSize</a:t>
            </a:r>
            <a:endParaRPr lang="en-US" sz="18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rewriteBatchInserts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Performance tricks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60000" y="1009080"/>
            <a:ext cx="8457840" cy="63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Fetch a large amount of data with different fetch sizes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Set </a:t>
            </a:r>
            <a:r>
              <a:rPr lang="en-US" sz="32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FetchSize</a:t>
            </a: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performance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558720" y="1363057"/>
            <a:ext cx="7357320" cy="31157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05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public static final 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String </a:t>
            </a:r>
            <a:r>
              <a:rPr lang="en-US" sz="1050" b="1" i="1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QUERY 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= </a:t>
            </a:r>
            <a:r>
              <a:rPr lang="en-US" sz="105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"SELECT t FROM number"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;
</a:t>
            </a:r>
            <a:r>
              <a:rPr lang="en-US" sz="1050" b="0" strike="noStrike" spc="-1" dirty="0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@Benchmark
</a:t>
            </a:r>
            <a:r>
              <a:rPr lang="en-US" sz="105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public void 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test(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Blackhole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blackhole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, 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PgStatStatements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pgStatStatements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 </a:t>
            </a:r>
            <a:r>
              <a:rPr lang="en-US" sz="105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throws 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SQLException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{
    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pgStatStatements.setTestName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QueryBenchmarks.</a:t>
            </a:r>
            <a:r>
              <a:rPr lang="en-US" sz="105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JMHTestNameFromClass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(_6_String_NoAutocommit.</a:t>
            </a:r>
            <a:r>
              <a:rPr lang="en-US" sz="105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class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));
    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QueryUtil.</a:t>
            </a:r>
            <a:r>
              <a:rPr lang="en-US" sz="105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executeProcessQueryNoAutocommit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050" b="1" i="1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QUERY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, 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resultSet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-&gt; {
            </a:t>
            </a:r>
            <a:r>
              <a:rPr lang="en-US" sz="105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while 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resultSet.next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()) {
                </a:t>
            </a:r>
            <a:r>
              <a:rPr lang="en-US" sz="1050" b="0" strike="noStrike" spc="-1" dirty="0" err="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blackhole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.consume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resultSet.getString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05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1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));
            }
    });
}</a:t>
            </a:r>
            <a:endParaRPr lang="en-US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endParaRPr lang="en-US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5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// Used to fetch rows in batches from the db. Will only work if the connection does not use </a:t>
            </a:r>
            <a:r>
              <a:rPr lang="en-US" sz="1050" b="0" i="1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AutoCommit</a:t>
            </a:r>
            <a:r>
              <a:rPr lang="en-US" sz="105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
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PGProperty.</a:t>
            </a:r>
            <a:r>
              <a:rPr lang="en-US" sz="1050" b="1" i="1" strike="noStrike" spc="-1" dirty="0" err="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DEFAULT_ROW_FETCH_SIZE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.set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(properties, </a:t>
            </a:r>
            <a:r>
              <a:rPr lang="en-US" sz="1050" b="1" i="1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FETCH_SIZE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);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
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57867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Time it takes to fetch 1M rows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744825558"/>
              </p:ext>
            </p:extLst>
          </p:nvPr>
        </p:nvGraphicFramePr>
        <p:xfrm>
          <a:off x="366840" y="1133946"/>
          <a:ext cx="8248946" cy="3249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17352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For each row </a:t>
            </a:r>
            <a:r>
              <a:rPr lang="en-US" sz="1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insertExecute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this is the slowest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For each row </a:t>
            </a:r>
            <a:r>
              <a:rPr lang="en-US" sz="1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insertBatch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this would be ideal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 into foo (</a:t>
            </a:r>
            <a:r>
              <a:rPr lang="en-US" sz="1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i,j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 values (1,’one’), (2,’two’) </a:t>
            </a:r>
            <a:r>
              <a:rPr lang="mr-IN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…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. (</a:t>
            </a:r>
            <a:r>
              <a:rPr lang="en-US" sz="1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n,’n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’)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hand rolled 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code 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Copy into foo from </a:t>
            </a:r>
            <a:r>
              <a:rPr lang="en-US" sz="1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stdin</a:t>
            </a:r>
            <a:r>
              <a:rPr lang="mr-IN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…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are the options for inserting lots of data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History of the driver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Connecting to the driver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Under utilized features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Performance tips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Latest Release major features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60">
              <a:lnSpc>
                <a:spcPct val="100000"/>
              </a:lnSpc>
              <a:buClr>
                <a:srgbClr val="33928A"/>
              </a:buClr>
            </a:pPr>
            <a:r>
              <a:rPr lang="en-US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Overview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Java 1.8_60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Core i7 2.8GHz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PostgreSQL </a:t>
            </a:r>
            <a:r>
              <a:rPr lang="en-US" sz="12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9.6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200" b="0" u="sng" strike="noStrike" spc="-1" dirty="0">
                <a:solidFill>
                  <a:srgbClr val="3EA7BC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  <a:hlinkClick r:id="rId3"/>
              </a:rPr>
              <a:t>https://github.com/pgjdbc/pgjdbc/tree/master/ubenchmark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create table </a:t>
            </a:r>
            <a:r>
              <a:rPr lang="en-US" sz="12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batch_perf_test</a:t>
            </a: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(a int4, b </a:t>
            </a:r>
            <a:r>
              <a:rPr lang="en-US" sz="12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varchar</a:t>
            </a: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(100), c int4</a:t>
            </a:r>
            <a:r>
              <a:rPr lang="en-US" sz="12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70000"/>
              </a:lnSpc>
            </a:pP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Table "</a:t>
            </a:r>
            <a:r>
              <a:rPr lang="en-US" sz="12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public.batch_perf_test</a:t>
            </a:r>
            <a:r>
              <a:rPr lang="en-US" sz="12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”</a:t>
            </a:r>
          </a:p>
          <a:p>
            <a:pPr>
              <a:lnSpc>
                <a:spcPct val="7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70000"/>
              </a:lnSpc>
            </a:pP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Column |          </a:t>
            </a:r>
            <a:r>
              <a:rPr lang="en-US" sz="12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Type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70000"/>
              </a:lnSpc>
            </a:pPr>
            <a:r>
              <a:rPr lang="en-US" sz="12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-</a:t>
            </a: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-------+-----------------------</a:t>
            </a:r>
            <a:r>
              <a:rPr lang="en-US" sz="12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--</a:t>
            </a: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----------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70000"/>
              </a:lnSpc>
            </a:pPr>
            <a:r>
              <a:rPr lang="en-US" sz="12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</a:t>
            </a: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      | integer                </a:t>
            </a:r>
            <a:r>
              <a:rPr lang="en-US" sz="12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70000"/>
              </a:lnSpc>
            </a:pP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en-US" sz="12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b      </a:t>
            </a: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| character varying(100)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70000"/>
              </a:lnSpc>
            </a:pP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en-US" sz="12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c      | </a:t>
            </a: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integer               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JDBC micro benchmark suite	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For each row Insert into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perf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(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a,b,c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 values (?,?,?)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After N rows </a:t>
            </a:r>
            <a:r>
              <a:rPr lang="en-US" sz="1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executeBatch</a:t>
            </a:r>
            <a:endParaRPr lang="en-US" sz="18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Normal mode this executes N inserts, not any faster than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Looping over N inserts without batch mode</a:t>
            </a:r>
          </a:p>
        </p:txBody>
      </p:sp>
      <p:sp>
        <p:nvSpPr>
          <p:cNvPr id="207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 </a:t>
            </a: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Batch 1 row at a time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For each row Insert into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perf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(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a,b,c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 values (?,?,?), (?,?,?), (?,?,?), (?,?,?)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After N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</a:t>
            </a:r>
            <a:r>
              <a:rPr lang="en-US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en-US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rows_at_a_time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rows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executeBatch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Given 1000 (N) rows if we insert them 100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</a:t>
            </a:r>
            <a:r>
              <a:rPr lang="en-US" sz="1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rows_at_a_time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 ,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end up inserting 10 rows 100 wide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More data inserted per statement, less statements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 Batch </a:t>
            </a: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 </a:t>
            </a:r>
            <a:r>
              <a:rPr lang="en-US" sz="3200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rows_at_a_time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For each row Insert into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perf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(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a,b,c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 values (?,?,?)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After N rows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executeBatch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Same as 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last slide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except we set the connection parameter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insertRewrite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=true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As of 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version 1209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this is has been enabled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Same as </a:t>
            </a: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insert </a:t>
            </a:r>
            <a:r>
              <a:rPr lang="en-US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into foo (</a:t>
            </a:r>
            <a:r>
              <a:rPr lang="en-US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i,j</a:t>
            </a:r>
            <a:r>
              <a:rPr lang="en-US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) values (1,’one’), (2,’two’) </a:t>
            </a:r>
            <a:r>
              <a:rPr lang="mr-IN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…</a:t>
            </a:r>
            <a:r>
              <a:rPr lang="en-US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. (</a:t>
            </a:r>
            <a:r>
              <a:rPr lang="en-US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n,’n</a:t>
            </a:r>
            <a:r>
              <a:rPr lang="en-US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’) 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except the driver does it for you.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 Batch with </a:t>
            </a:r>
            <a:r>
              <a:rPr lang="en-US" sz="32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insertRewrite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60000" y="973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Loop over the rows creating the input string in memory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Build a string in memory which looks like 0\ts0\t0\n1\ts1\t1\n….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 string will end up being </a:t>
            </a:r>
            <a:r>
              <a:rPr lang="en-US" sz="1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nrows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/ </a:t>
            </a:r>
            <a:r>
              <a:rPr lang="en-US" sz="1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rows_at</a:t>
            </a:r>
            <a:r>
              <a:rPr lang="en-US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_a_time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long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Use the copy API to copy this into the table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Copy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Hand rolled insert </a:t>
            </a:r>
            <a:r>
              <a:rPr lang="en-US" sz="3200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struct</a:t>
            </a: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N </a:t>
            </a:r>
            <a:r>
              <a:rPr lang="en-US" sz="3200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structs</a:t>
            </a: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at a time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366840" y="1074600"/>
            <a:ext cx="841032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 into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batch_perf_test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select * from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unnest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(?::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batch_perf_test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[])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For N rows 	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setString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to ‘{“(1,s1,1)”,”(2,s2,2)”,”(3,s3,3)”}’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Add Batch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executeBatch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 query that gets executes look like: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into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batch_perf_test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select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*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                 from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unnest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(‘{“(1,s1,1)”,”(2,s2,2)”,”(3,s3,3)”}’::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batch_perf_test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[])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Results</a:t>
            </a:r>
            <a:r>
              <a:rPr lang="en-US" sz="3200" b="0" strike="noStrike" spc="-1" dirty="0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endParaRPr lang="en-US" sz="32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" name="Content Placeholder 2"/>
          <p:cNvGraphicFramePr/>
          <p:nvPr/>
        </p:nvGraphicFramePr>
        <p:xfrm>
          <a:off x="366840" y="1074600"/>
          <a:ext cx="8410320" cy="3382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Conclusion
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366840" y="1074600"/>
            <a:ext cx="841032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Compared to batch inserts, plain inserts are very slow for large amounts of data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Results
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" name="Content Placeholder 3"/>
          <p:cNvGraphicFramePr/>
          <p:nvPr/>
        </p:nvGraphicFramePr>
        <p:xfrm>
          <a:off x="366840" y="1074600"/>
          <a:ext cx="8410320" cy="3382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Open connection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Prepare statement ‘select * from foo where id=?’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preparedStatment.executeQuery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()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preparedStatement.close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()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Close Connection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Without a pool connection creation is a heavyweight operation. PostgreSQL uses processes so each connection is a process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Does not take advantage of 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caching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not to use JDBC (unfortunately typical)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Originally written by Peter Mount in 1997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Supported JDBC 1.2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1997 JDBC 1.2    Java 1.1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1999 JDBC 2.1    Java 1.2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2001 JDBC 3.0    Java 1.4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2006 JDBC 4.0     Java 6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2011 JDBC 4.1     Java 7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2014 JDBC 4.2     Java 8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2017 JDBC 4.3     Java 9 (Maybe ?)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Each one of these were incremental additions to the interface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Requiring additional concrete implementations of the spec to be implemented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History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Open connection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Prepare statement ‘select * from foo where id=?’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By default after 5 executions will create a named statement PARSE S_1 as ‘select * from foo where id=?’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Multiple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preparedStatment.executeQuery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() BIND/EXEC instead of PARSE/BIND/EXEC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Never close the statement if possible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Better solution	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Client side query cache only works in 9.4.1203 and up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Do not use generated queries, as they generate new server side prepared statement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Things like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executeUpdate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</a:t>
            </a:r>
            <a:r>
              <a:rPr lang="en-US" sz="1800" b="1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'insert into foo (</a:t>
            </a:r>
            <a:r>
              <a:rPr lang="en-US" sz="1800" b="1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i,l,f,d</a:t>
            </a:r>
            <a:r>
              <a:rPr lang="en-US" sz="1800" b="1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 values (1,2,3,4)'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 will never use a named statement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Do not change the type of a parameter as this leads to DEALLOCATE/PREPARE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Pstmt.setInt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(1,1)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Pstmt.setNull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(1,Types.VARCHAR) this will cause the prepared statement to be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deallocated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Query cache best practices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100000"/>
              </a:lnSpc>
              <a:buClr>
                <a:srgbClr val="33928A"/>
              </a:buClr>
            </a:pP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lang="en-US" sz="12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Server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Prepare activated after 5 executions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There is a configuration parameter called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prepareThreshold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(default 5)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PGStatement.isUseServerPrepare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() can be used to check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After 5 executions of the same prepared statement we change from unnamed statements to named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Named statements will use binary mode where possible;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binary mode is faster when we have to parse things like timestamps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Named statements are only parsed once on the server then bind/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execute operations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on the server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Less obvious issues	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If we don’t use a fetch size we will read the entire response into memory then process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Optimizing the data sent at one time reduces memory usage and GC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Only works with in a transaction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Make sure fetch size is above 100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If you have a lot of data this is really the only way to read it in without an Out Of Memory Exception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setFetchSize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Cache parsed statements across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PrepareStatement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calls now don’t have to parse the statement in java each time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Execute Batch changed to not execute statement by statement bug in code disabled batching 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Rewrite Batched inserts rewrites inserts from multiple insert into foo (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a,b,c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 values (1,2,3)  to insert into foo (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a,b,c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 values (1,2,3), (4,5,6) this provides 2x-3x speed up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Avoid Calendar cloning provides 4x speed increase for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setTimestamp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376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Performance enhancements review 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Conclusions
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66840" y="1074600"/>
            <a:ext cx="841032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Using insert rewrite gives us a 2-3x performance increase for batch inserts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Makes sense as it is one trip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Use setFetchSize(100) or greater and use transactions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Don’t close prepared statements.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New </a:t>
            </a:r>
            <a:r>
              <a:rPr lang="en-US" sz="3200" b="0" strike="noStrike" spc="-1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Release </a:t>
            </a:r>
            <a:r>
              <a:rPr lang="en-US" sz="32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Numbering 42.0.0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366840" y="1074600"/>
            <a:ext cx="841032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Wanted to divorce ourselves from the server release schedule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Wanted to reduce confusion as to which version to use. Previously the numbers 9.x were in the version number.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Introduce semantic versioning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42 more or less at random, but also the answer to the question.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  <p:extLst>
      <p:ext uri="{BB962C8B-B14F-4D97-AF65-F5344CB8AC3E}">
        <p14:creationId xmlns:p14="http://schemas.microsoft.com/office/powerpoint/2010/main" val="15611241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Notable changes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366840" y="1074600"/>
            <a:ext cx="841032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Support dropped for versions before 8.2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Replace hand written logger with java.util.logging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Replication protocol API was added.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  <p:extLst>
      <p:ext uri="{BB962C8B-B14F-4D97-AF65-F5344CB8AC3E}">
        <p14:creationId xmlns:p14="http://schemas.microsoft.com/office/powerpoint/2010/main" val="5303384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Logical </a:t>
            </a: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Replication Overview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366840" y="1074600"/>
            <a:ext cx="841032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100000"/>
              </a:lnSpc>
              <a:buClr>
                <a:srgbClr val="33928A"/>
              </a:buClr>
            </a:pPr>
            <a:endParaRPr lang="en-US" sz="24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Reads </a:t>
            </a: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 WAL logs and </a:t>
            </a:r>
            <a:r>
              <a:rPr lang="en-US" sz="24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outputs </a:t>
            </a: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them in any format you </a:t>
            </a:r>
            <a:r>
              <a:rPr lang="en-US" sz="24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want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Read </a:t>
            </a: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changes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Send confirmation of changes read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GOTO read more changes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09755" y="511148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3227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Logical </a:t>
            </a: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Replication High level Steps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366840" y="1074600"/>
            <a:ext cx="841032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Create a replication </a:t>
            </a:r>
            <a:r>
              <a:rPr lang="en-US" sz="24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connection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Create a logical replication slot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Read changes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Send confirmation of changes read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GOTO read more changes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  <p:extLst>
      <p:ext uri="{BB962C8B-B14F-4D97-AF65-F5344CB8AC3E}">
        <p14:creationId xmlns:p14="http://schemas.microsoft.com/office/powerpoint/2010/main" val="34221816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67800" y="3048120"/>
            <a:ext cx="6205542" cy="507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600" b="1" strike="noStrike" spc="-1" dirty="0" smtClean="0">
                <a:solidFill>
                  <a:srgbClr val="F16F3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Connecting to the server</a:t>
            </a:r>
            <a:endParaRPr lang="en-US" sz="32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Create a Replication Connection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367920" y="2377440"/>
            <a:ext cx="8410320" cy="17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PGProperty.REPLICATION set to “database” instructs the walsender to connect to the database in the url and allow the connection to be used for logical replication.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PREFER_QUERY_MODE needs to be set to simple as replication does not allow the use of the extended query mode 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51" name="TextShape 3"/>
          <p:cNvSpPr txBox="1"/>
          <p:nvPr/>
        </p:nvSpPr>
        <p:spPr>
          <a:xfrm>
            <a:off x="1005840" y="809613"/>
            <a:ext cx="4905360" cy="166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String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url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= "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jdbc:postgresql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://localhost:5432/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postgres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";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Properties props = new Properties();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PGProperty.USER.set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(props, "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postgres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");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PGProperty.PASSWORD.set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(props, "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postgres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");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PGProperty.ASSUME_MIN_SERVER_VERSION.set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(props, "9.4");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PGProperty.REPLICATION.set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(props, "</a:t>
            </a:r>
            <a:r>
              <a:rPr lang="en-US" sz="1000" b="0" strike="noStrike" spc="-1" dirty="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database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");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PGProperty.PREFER_QUERY_MODE.set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(props, "</a:t>
            </a:r>
            <a:r>
              <a:rPr lang="en-US" sz="1000" b="0" strike="noStrike" spc="-1" dirty="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simple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");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Connection con =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DriverManager.getConnection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(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url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, props);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PGConnection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replConnection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=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con.unwrap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(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PGConnection.class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103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Create a Logical Replication Slot	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276480" y="2743200"/>
            <a:ext cx="8410320" cy="17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Slots require a name and an output plugin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Any unique name will work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 output plugin is a previously compiled C library which formats the logical WAL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55" name="TextShape 3"/>
          <p:cNvSpPr txBox="1"/>
          <p:nvPr/>
        </p:nvSpPr>
        <p:spPr>
          <a:xfrm>
            <a:off x="457200" y="773280"/>
            <a:ext cx="7223760" cy="1970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100" strike="noStrike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String </a:t>
            </a:r>
            <a:r>
              <a:rPr lang="en-US" sz="1100" strike="noStrike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outputPlugin</a:t>
            </a:r>
            <a:r>
              <a:rPr lang="en-US" sz="1100" strike="noStrike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=  ‘</a:t>
            </a:r>
            <a:r>
              <a:rPr lang="en-US" sz="1100" strike="noStrike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test_decod</a:t>
            </a:r>
            <a:r>
              <a:rPr lang="en-US" sz="1100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e</a:t>
            </a:r>
            <a:r>
              <a:rPr lang="en-US" sz="1100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’;</a:t>
            </a:r>
            <a:endParaRPr lang="en-US" sz="1100" strike="noStrike" spc="-1" dirty="0" smtClean="0">
              <a:solidFill>
                <a:srgbClr val="000080"/>
              </a:solidFill>
              <a:uFill>
                <a:solidFill>
                  <a:srgbClr val="FFFFFF"/>
                </a:solidFill>
              </a:uFill>
              <a:latin typeface="Consolas"/>
              <a:ea typeface="DejaVu Sans Mono"/>
              <a:cs typeface="Consolas"/>
            </a:endParaRPr>
          </a:p>
          <a:p>
            <a:r>
              <a:rPr lang="en-US" sz="900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t</a:t>
            </a:r>
            <a:r>
              <a:rPr lang="en-US" sz="1200" strike="noStrike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ry</a:t>
            </a:r>
            <a:r>
              <a:rPr lang="en-US" sz="1200" b="1" strike="noStrike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PreparedStatement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preparedStatement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=
             </a:t>
            </a:r>
            <a:r>
              <a:rPr lang="en-US" sz="1200" b="1" strike="noStrike" spc="-1" dirty="0" err="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connection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.prepareStatement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2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"SELECT </a:t>
            </a:r>
            <a:r>
              <a:rPr lang="en-US" sz="1200" b="0" i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*</a:t>
            </a:r>
            <a:r>
              <a:rPr lang="en-US" sz="12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FROM </a:t>
            </a:r>
            <a:r>
              <a:rPr lang="en-US" sz="1200" b="1" strike="noStrike" spc="-1" dirty="0" err="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pg_create_logical_replication_slot</a:t>
            </a:r>
            <a:r>
              <a:rPr lang="en-US" sz="12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(?, ?)"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))
{
   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preparedStatement.setString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2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1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,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slotName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);
   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preparedStatement.setString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2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2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,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outputPlugin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);
   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preparedStatement.executeQuery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())
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32966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Create a replication stream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276480" y="2743200"/>
            <a:ext cx="8410320" cy="17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Open a PGReplicationStream with the same slot name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Start position can be an existing LSN or InvalidLSN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SlotOptions are sent to the logical decoder and are decoder specific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457200" y="773280"/>
            <a:ext cx="7772400" cy="2238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PGReplicationStream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stream =
       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pgConnection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
                .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getReplicationAPI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()
                .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replicationStream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()
                .logical()
                .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withSlotName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400" b="1" i="1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SLOT_NAME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
                .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withStartPosition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lsn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
                .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withSlotOption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4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"include-</a:t>
            </a:r>
            <a:r>
              <a:rPr lang="en-US" sz="1400" b="1" strike="noStrike" spc="-1" dirty="0" err="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xids</a:t>
            </a:r>
            <a:r>
              <a:rPr lang="en-US" sz="14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"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, </a:t>
            </a:r>
            <a:r>
              <a:rPr lang="en-US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true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
                .start();</a:t>
            </a:r>
            <a:r>
              <a:rPr lang="en-US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
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24709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Read Changes from database	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309600" y="3108960"/>
            <a:ext cx="8410320" cy="1463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Read from the stream, data will be in a </a:t>
            </a:r>
            <a:r>
              <a:rPr lang="en-US" sz="24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ByteBuffer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After reading the data send confirmation messages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github.com:davecramer</a:t>
            </a: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/</a:t>
            </a:r>
            <a:r>
              <a:rPr lang="en-US" sz="2800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LogicalDecode.git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457200" y="773280"/>
            <a:ext cx="7772400" cy="2507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while (true) {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//non blocking receive message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ByteBuffer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msg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=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stream.readPending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()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;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if (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msg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== null) {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 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TimeUnit.MILLISECONDS.sleep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(10L);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  continue;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}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int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offset =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msg.arrayOffset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();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byte[] source =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msg.array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();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int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length =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source.length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- offset;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System.out.println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(new String(source, offset, length))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;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//feedback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stream.setAppliedLSN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stream.getLastReceiveLSN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());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stream.setFlushedLSN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stream.getLastReceiveLSN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());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}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728526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Credit where credit is due: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Much of the optimization work on the driver was done by Vladimir Sitnikov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Much (if not all ) of the work to convert the build to Maven was done by Stephen Nelson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Rewriting batch statements thanks to Jeremy Whiting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Replication support was provided by Vladimir Gordiychuk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Questions ?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https://</a:t>
            </a:r>
            <a:r>
              <a:rPr lang="en-US" sz="32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github.com</a:t>
            </a: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</a:t>
            </a:r>
            <a:r>
              <a:rPr lang="en-US" sz="32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pgjdbc</a:t>
            </a: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</a:t>
            </a:r>
            <a:r>
              <a:rPr lang="en-US" sz="32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pgjdbc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49327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jdbc:postgresql</a:t>
            </a: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:</a:t>
            </a:r>
          </a:p>
          <a:p>
            <a:pPr marL="685800" lvl="1" indent="-228240"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Connects to </a:t>
            </a:r>
            <a:r>
              <a:rPr lang="en-US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localhost</a:t>
            </a: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, port 5432, database specified in user</a:t>
            </a:r>
          </a:p>
          <a:p>
            <a:pPr marL="228600" indent="-228240"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jdbc</a:t>
            </a:r>
            <a:r>
              <a:rPr lang="en-US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:postgresql</a:t>
            </a:r>
            <a:r>
              <a:rPr lang="en-US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:</a:t>
            </a: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//host/</a:t>
            </a:r>
          </a:p>
          <a:p>
            <a:pPr marL="685800" lvl="1" indent="-228240"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Connects to &lt;host&gt;, port 5432, and database specified in user</a:t>
            </a:r>
          </a:p>
          <a:p>
            <a:pPr marL="228600" indent="-228240"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jdbc:postgresql</a:t>
            </a:r>
            <a:r>
              <a:rPr lang="en-US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:</a:t>
            </a: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//</a:t>
            </a:r>
            <a:r>
              <a:rPr lang="en-US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host:port</a:t>
            </a: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/</a:t>
            </a:r>
          </a:p>
          <a:p>
            <a:pPr marL="685800" lvl="1" indent="-228240"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Connects to &lt;host&gt;&lt;port&gt; and database specified in user</a:t>
            </a:r>
          </a:p>
          <a:p>
            <a:pPr marL="228600" indent="-228240"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jdbc</a:t>
            </a:r>
            <a:r>
              <a:rPr lang="en-US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:postgresql</a:t>
            </a:r>
            <a:r>
              <a:rPr lang="en-US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:database</a:t>
            </a:r>
            <a:endParaRPr lang="en-US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jdbc:postgresql</a:t>
            </a: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://</a:t>
            </a:r>
            <a:r>
              <a:rPr lang="en-US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host:port</a:t>
            </a: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/database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</a:t>
            </a:r>
            <a:r>
              <a:rPr lang="en-US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dbc:postgresql</a:t>
            </a: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://host1:port, host2:port/database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360">
              <a:lnSpc>
                <a:spcPct val="100000"/>
              </a:lnSpc>
              <a:buClr>
                <a:srgbClr val="33928A"/>
              </a:buClr>
            </a:pPr>
            <a:endParaRPr lang="en-US" sz="28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URL options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47506" y="11278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16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PG_DBNAME</a:t>
            </a:r>
            <a:endParaRPr lang="en-US" sz="16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16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PG_DBHOST</a:t>
            </a:r>
            <a:endParaRPr lang="en-US" sz="16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16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PG_DBPORT</a:t>
            </a:r>
            <a:endParaRPr lang="en-US" sz="16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US" sz="16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These can be used in the following manner</a:t>
            </a:r>
          </a:p>
          <a:p>
            <a:pPr>
              <a:lnSpc>
                <a:spcPct val="100000"/>
              </a:lnSpc>
            </a:pPr>
            <a:endParaRPr lang="en-US" sz="16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r>
              <a:rPr lang="en-US" sz="1600" dirty="0"/>
              <a:t>Properties props = </a:t>
            </a:r>
            <a:r>
              <a:rPr lang="en-US" sz="1600" b="1" dirty="0"/>
              <a:t>new </a:t>
            </a:r>
            <a:r>
              <a:rPr lang="en-US" sz="1600" dirty="0"/>
              <a:t>Properties();</a:t>
            </a:r>
            <a:br>
              <a:rPr lang="en-US" sz="1600" dirty="0"/>
            </a:br>
            <a:r>
              <a:rPr lang="en-US" sz="1600" dirty="0" err="1"/>
              <a:t>props.setProperty</a:t>
            </a:r>
            <a:r>
              <a:rPr lang="en-US" sz="1600" dirty="0"/>
              <a:t>(</a:t>
            </a:r>
            <a:r>
              <a:rPr lang="en-US" sz="1600" dirty="0" err="1"/>
              <a:t>PGProperty.</a:t>
            </a:r>
            <a:r>
              <a:rPr lang="en-US" sz="1600" b="1" i="1" dirty="0" err="1"/>
              <a:t>PG_DBNAME</a:t>
            </a:r>
            <a:r>
              <a:rPr lang="en-US" sz="1600" dirty="0" err="1"/>
              <a:t>.getName</a:t>
            </a:r>
            <a:r>
              <a:rPr lang="en-US" sz="1600" dirty="0"/>
              <a:t>(),</a:t>
            </a:r>
            <a:r>
              <a:rPr lang="en-US" sz="1600" b="1" dirty="0"/>
              <a:t>"test"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err="1"/>
              <a:t>props.setProperty</a:t>
            </a:r>
            <a:r>
              <a:rPr lang="en-US" sz="1600" dirty="0"/>
              <a:t>(</a:t>
            </a:r>
            <a:r>
              <a:rPr lang="en-US" sz="1600" dirty="0" err="1"/>
              <a:t>PGProperty.</a:t>
            </a:r>
            <a:r>
              <a:rPr lang="en-US" sz="1600" b="1" i="1" dirty="0" err="1"/>
              <a:t>PG_HOST</a:t>
            </a:r>
            <a:r>
              <a:rPr lang="en-US" sz="1600" dirty="0" err="1"/>
              <a:t>.getName</a:t>
            </a:r>
            <a:r>
              <a:rPr lang="en-US" sz="1600" dirty="0"/>
              <a:t>(),</a:t>
            </a:r>
            <a:r>
              <a:rPr lang="en-US" sz="1600" b="1" dirty="0"/>
              <a:t>"</a:t>
            </a:r>
            <a:r>
              <a:rPr lang="en-US" sz="1600" b="1" dirty="0" err="1"/>
              <a:t>localhost</a:t>
            </a:r>
            <a:r>
              <a:rPr lang="en-US" sz="1600" b="1" dirty="0"/>
              <a:t>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err="1"/>
              <a:t>props.setProperty</a:t>
            </a:r>
            <a:r>
              <a:rPr lang="en-US" sz="1600" dirty="0"/>
              <a:t>(</a:t>
            </a:r>
            <a:r>
              <a:rPr lang="en-US" sz="1600" dirty="0" err="1"/>
              <a:t>PGProperty.</a:t>
            </a:r>
            <a:r>
              <a:rPr lang="en-US" sz="1600" b="1" i="1" dirty="0" err="1"/>
              <a:t>PG_PORT</a:t>
            </a:r>
            <a:r>
              <a:rPr lang="en-US" sz="1600" dirty="0" err="1"/>
              <a:t>.getName</a:t>
            </a:r>
            <a:r>
              <a:rPr lang="en-US" sz="1600" dirty="0"/>
              <a:t>(),</a:t>
            </a:r>
            <a:r>
              <a:rPr lang="en-US" sz="1600" b="1" dirty="0"/>
              <a:t>"5432"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props.setProperty</a:t>
            </a:r>
            <a:r>
              <a:rPr lang="en-US" sz="1600" dirty="0"/>
              <a:t>(</a:t>
            </a:r>
            <a:r>
              <a:rPr lang="en-US" sz="1600" b="1" dirty="0"/>
              <a:t>"user"</a:t>
            </a:r>
            <a:r>
              <a:rPr lang="en-US" sz="1600" dirty="0"/>
              <a:t>,</a:t>
            </a:r>
            <a:r>
              <a:rPr lang="en-US" sz="1600" b="1" dirty="0"/>
              <a:t>"</a:t>
            </a:r>
            <a:r>
              <a:rPr lang="en-US" sz="1600" b="1" dirty="0" err="1"/>
              <a:t>davec</a:t>
            </a:r>
            <a:r>
              <a:rPr lang="en-US" sz="1600" b="1" dirty="0"/>
              <a:t>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err="1"/>
              <a:t>props.setProperty</a:t>
            </a:r>
            <a:r>
              <a:rPr lang="en-US" sz="1600" dirty="0"/>
              <a:t>(</a:t>
            </a:r>
            <a:r>
              <a:rPr lang="en-US" sz="1600" b="1" dirty="0"/>
              <a:t>"password"</a:t>
            </a:r>
            <a:r>
              <a:rPr lang="en-US" sz="1600" dirty="0"/>
              <a:t>, </a:t>
            </a:r>
            <a:r>
              <a:rPr lang="en-US" sz="1600" b="1" dirty="0"/>
              <a:t>""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Connection connection = </a:t>
            </a:r>
            <a:r>
              <a:rPr lang="en-US" sz="1600" dirty="0" err="1"/>
              <a:t>DriverManager.</a:t>
            </a:r>
            <a:r>
              <a:rPr lang="en-US" sz="1600" i="1" dirty="0" err="1"/>
              <a:t>getConnection</a:t>
            </a:r>
            <a:r>
              <a:rPr lang="en-US" sz="1600" dirty="0"/>
              <a:t>(</a:t>
            </a:r>
            <a:r>
              <a:rPr lang="en-US" sz="1600" b="1" dirty="0"/>
              <a:t>"</a:t>
            </a:r>
            <a:r>
              <a:rPr lang="en-US" sz="1600" b="1" dirty="0" err="1"/>
              <a:t>jdbc:postgresql</a:t>
            </a:r>
            <a:r>
              <a:rPr lang="en-US" sz="1600" b="1" dirty="0" smtClean="0"/>
              <a:t>:”</a:t>
            </a:r>
            <a:r>
              <a:rPr lang="en-US" sz="1600" dirty="0" smtClean="0"/>
              <a:t>, props)</a:t>
            </a:r>
            <a:r>
              <a:rPr lang="en-US" sz="1600" dirty="0"/>
              <a:t>;</a:t>
            </a:r>
            <a:br>
              <a:rPr lang="en-US" sz="1600" dirty="0"/>
            </a:br>
            <a:endParaRPr lang="en-US" sz="16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Connection Properties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274320" y="8236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loggerLevel</a:t>
            </a: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= OFF|DEBUG|TRACE</a:t>
            </a:r>
          </a:p>
          <a:p>
            <a:pPr marL="685800" lvl="1" indent="-228240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Enables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java.util.logging.Logger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DEBUG=FINE, TRACE=FINEST</a:t>
            </a:r>
          </a:p>
          <a:p>
            <a:pPr marL="685800" lvl="1" indent="-228240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Not intended for SQL logging but rather to debug the driver</a:t>
            </a:r>
            <a:endParaRPr lang="en-US" sz="28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loggerFile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=&lt;filename&gt; the file to output the log to. If this is not set then the output will be written to the console.</a:t>
            </a:r>
            <a:endParaRPr lang="en-US" sz="28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Logging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We will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honour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DriverManager.setLogStream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or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DriverManager.setLogWriter</a:t>
            </a: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Parent logger is </a:t>
            </a:r>
            <a:r>
              <a:rPr lang="en-US" sz="2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org.postgresql</a:t>
            </a:r>
            <a:endParaRPr lang="en-US" sz="28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Since we are using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java.util.Logging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, we can use a properties file to configure logging</a:t>
            </a:r>
          </a:p>
          <a:p>
            <a:pPr marL="685800" lvl="1" indent="-228240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h</a:t>
            </a: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andlers=</a:t>
            </a:r>
            <a:r>
              <a:rPr lang="en-US" sz="2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java.util.logging.FileHandler</a:t>
            </a: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	</a:t>
            </a:r>
          </a:p>
          <a:p>
            <a:pPr marL="685800" lvl="1" indent="-228240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org.postgresql.level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=FINEST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j</a:t>
            </a: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ava </a:t>
            </a:r>
            <a:r>
              <a:rPr lang="mr-IN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–</a:t>
            </a:r>
            <a:r>
              <a:rPr lang="en-US" sz="2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Djava.util.logging.config.file</a:t>
            </a: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</a:t>
            </a:r>
            <a:r>
              <a:rPr lang="mr-IN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…</a:t>
            </a:r>
            <a:endParaRPr lang="en-US" sz="28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Logging </a:t>
            </a: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continued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DejaVu Sans"/>
      <a:cs typeface="DejaVu Sans"/>
    </a:majorFont>
    <a:minorFont>
      <a:latin typeface="Arial"/>
      <a:ea typeface="DejaVu Sans"/>
      <a:cs typeface="DejaVu Sans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DejaVu Sans"/>
      <a:cs typeface="DejaVu Sans"/>
    </a:majorFont>
    <a:minorFont>
      <a:latin typeface="Arial"/>
      <a:ea typeface="DejaVu Sans"/>
      <a:cs typeface="DejaVu Sans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DejaVu Sans"/>
      <a:cs typeface="DejaVu Sans"/>
    </a:majorFont>
    <a:minorFont>
      <a:latin typeface="Arial"/>
      <a:ea typeface="DejaVu Sans"/>
      <a:cs typeface="DejaVu Sans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172129</TotalTime>
  <Words>3318</Words>
  <Application>Microsoft Macintosh PowerPoint</Application>
  <PresentationFormat>On-screen Show (16:9)</PresentationFormat>
  <Paragraphs>411</Paragraphs>
  <Slides>54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EMC</dc:creator>
  <dc:description/>
  <cp:lastModifiedBy>Dave Cramer</cp:lastModifiedBy>
  <cp:revision>755</cp:revision>
  <dcterms:created xsi:type="dcterms:W3CDTF">2014-04-28T17:27:53Z</dcterms:created>
  <dcterms:modified xsi:type="dcterms:W3CDTF">2017-07-10T17:46:36Z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EMC Corporation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43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43</vt:i4>
  </property>
</Properties>
</file>