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9"/>
  </p:notesMasterIdLst>
  <p:sldIdLst>
    <p:sldId id="256" r:id="rId2"/>
    <p:sldId id="257" r:id="rId3"/>
    <p:sldId id="302" r:id="rId4"/>
    <p:sldId id="258" r:id="rId5"/>
    <p:sldId id="277" r:id="rId6"/>
    <p:sldId id="278" r:id="rId7"/>
    <p:sldId id="281" r:id="rId8"/>
    <p:sldId id="284" r:id="rId9"/>
    <p:sldId id="305" r:id="rId10"/>
    <p:sldId id="289" r:id="rId11"/>
    <p:sldId id="288" r:id="rId12"/>
    <p:sldId id="308" r:id="rId13"/>
    <p:sldId id="310" r:id="rId14"/>
    <p:sldId id="282" r:id="rId15"/>
    <p:sldId id="283" r:id="rId16"/>
    <p:sldId id="307" r:id="rId17"/>
    <p:sldId id="285" r:id="rId18"/>
    <p:sldId id="286" r:id="rId19"/>
    <p:sldId id="309" r:id="rId20"/>
    <p:sldId id="290" r:id="rId21"/>
    <p:sldId id="292" r:id="rId22"/>
    <p:sldId id="311" r:id="rId23"/>
    <p:sldId id="312" r:id="rId24"/>
    <p:sldId id="295" r:id="rId25"/>
    <p:sldId id="297" r:id="rId26"/>
    <p:sldId id="298" r:id="rId27"/>
    <p:sldId id="299" r:id="rId28"/>
    <p:sldId id="296" r:id="rId29"/>
    <p:sldId id="300" r:id="rId30"/>
    <p:sldId id="304" r:id="rId31"/>
    <p:sldId id="291" r:id="rId32"/>
    <p:sldId id="293" r:id="rId33"/>
    <p:sldId id="294" r:id="rId34"/>
    <p:sldId id="301" r:id="rId35"/>
    <p:sldId id="303" r:id="rId36"/>
    <p:sldId id="306" r:id="rId37"/>
    <p:sldId id="276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Trebuchet MS" panose="020B070302020209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84830"/>
  </p:normalViewPr>
  <p:slideViewPr>
    <p:cSldViewPr snapToGrid="0" snapToObjects="1">
      <p:cViewPr varScale="1">
        <p:scale>
          <a:sx n="105" d="100"/>
          <a:sy n="105" d="100"/>
        </p:scale>
        <p:origin x="22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7395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JDBC spec alleges to easily interface with </a:t>
            </a:r>
            <a:r>
              <a:rPr lang="en-US" dirty="0" err="1"/>
              <a:t>muiltiple</a:t>
            </a:r>
            <a:r>
              <a:rPr lang="en-US" dirty="0"/>
              <a:t> vendors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reality it is relatively easy to write vendor specific dialects to deal with the differences between database vendors</a:t>
            </a: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85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Yes Symmetric-ds is </a:t>
            </a:r>
            <a:r>
              <a:rPr lang="en-US" dirty="0" err="1"/>
              <a:t>async</a:t>
            </a:r>
            <a:r>
              <a:rPr lang="en-US" dirty="0"/>
              <a:t>, but almost all replication systems are as Synchronous replication over significant distances would slow the primary down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</a:t>
            </a:r>
            <a:r>
              <a:rPr lang="en-US" dirty="0" err="1"/>
              <a:t>realtime</a:t>
            </a:r>
            <a:r>
              <a:rPr lang="en-US" dirty="0"/>
              <a:t> terms 75ms from one side of the country to another on every transaction would impact performance significantly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429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Pulling data allows for databases behind firewalls or without public IP’s to replicate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41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are going to talk about next</a:t>
            </a: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3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now have relatively large databases and schemas so </a:t>
            </a:r>
            <a:r>
              <a:rPr lang="en-US" dirty="0" err="1"/>
              <a:t>pg_upgrade</a:t>
            </a:r>
            <a:r>
              <a:rPr lang="en-US" dirty="0"/>
              <a:t> can take some time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Heap checksums change the on disk format and require rewriting the database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959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would all like to see more people use PostgreSQL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Earlier talk about migrating to Postgres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where symmetric-ds starts to add value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can’t be done with native tools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632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web app value proposition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Everyone wants to go to the cloud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happens when you want to move off or to another provider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RDS, Azure, Kubernetes do not allow arbitrary TCP ports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any allow binary or logical replication connections in or out ?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51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choose to replicate number of tables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on next slide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requires some data to be pushed up to the central office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some data to be pushed down to the stores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Tables would be configured with routes going both ways</a:t>
            </a: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00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 featured solution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 conflict is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do with the conflict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 certain data out of replication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Transformations are interesting. For instance different vendors have different types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 errors and the system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26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 out with meetup groups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not allow a row to be inserted with the same primary key, in addition to the </a:t>
            </a:r>
            <a:r>
              <a:rPr lang="en-US" dirty="0" err="1"/>
              <a:t>db</a:t>
            </a:r>
            <a:r>
              <a:rPr lang="en-US" dirty="0"/>
              <a:t> not allowing it we generate an internal conflict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Changed data uses the primary key to and only the data that is changed. All other data is ignored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Old data uses all data to determine if there is a conflict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508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options for conflict detection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043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can all be configured on each table that is being replicated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Ignore just drops the batch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are beyond the scope of the talk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359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possible reason for transformations is to deal with database </a:t>
            </a:r>
            <a:r>
              <a:rPr lang="en-US" dirty="0" err="1"/>
              <a:t>incompatabiliites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instance Mapping Numeric types to floating point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Bit types to </a:t>
            </a:r>
            <a:r>
              <a:rPr lang="en-US" dirty="0" err="1"/>
              <a:t>boolean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266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default it doesn’t really transform we copy all of the data from the source to the destination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be used to clean up your data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529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Node_id</a:t>
            </a:r>
            <a:r>
              <a:rPr lang="en-US" dirty="0"/>
              <a:t> is the symmetric-ds node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Sometimes we are stuck with the schema on the destination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schema from the source to the destination is different we could remove columns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value could be used for auditing 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728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found additive to be a rather contrived mechanism, apparently it is there to create unique data and avoid conflicts.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512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Bean shell is essentially the ability to script JAVA. In theory you could do almost anything with the data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access to the JDBC connection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potentially alter other tables, </a:t>
            </a:r>
            <a:r>
              <a:rPr lang="en-US" dirty="0" err="1"/>
              <a:t>colums</a:t>
            </a:r>
            <a:r>
              <a:rPr lang="en-US" dirty="0"/>
              <a:t> through JDBC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options here truly are endless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346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Filters are used to determine if we are going to move the new row over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strategies like transformations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419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 said this is a complete stand alone replication toolkit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batch errors, unsent, and </a:t>
            </a:r>
            <a:r>
              <a:rPr lang="en-US" dirty="0" err="1"/>
              <a:t>unrounted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nodes are offline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85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Really excited about working with Crunchy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only do PostgreSQL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correctly read the tea leaves on containers as a result we are a leader in containerizing PostgreSQL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Due to our </a:t>
            </a:r>
            <a:r>
              <a:rPr lang="en-US" dirty="0" err="1"/>
              <a:t>ealy</a:t>
            </a:r>
            <a:r>
              <a:rPr lang="en-US" dirty="0"/>
              <a:t> customers we have a priority on security </a:t>
            </a:r>
            <a:endParaRPr dirty="0"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265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Notifications of monitoring events can be sent to a log file or to email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course you could monitor the error tables with other systems as well 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974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we don’t use the sequence to replicate the data the next real insert on the replica will generate a primary key failure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not that unique. AFAIK, none of the other </a:t>
            </a:r>
            <a:r>
              <a:rPr lang="en-US" dirty="0" err="1"/>
              <a:t>postgres</a:t>
            </a:r>
            <a:r>
              <a:rPr lang="en-US" dirty="0"/>
              <a:t> replication solutions replicate sequences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only way to do this would be to have global sequences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957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Certainly not ideal but this would work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087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 this is not unique other solutions do not replicate DDL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Underscores the need not to underestimate the difficulty in managing an active-active cluster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39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Written in java, works </a:t>
            </a:r>
            <a:r>
              <a:rPr lang="en-US"/>
              <a:t>cross platform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uses JDBC which means it can connect to many </a:t>
            </a:r>
            <a:r>
              <a:rPr lang="en-US" baseline="0" dirty="0" err="1"/>
              <a:t>db’s</a:t>
            </a:r>
            <a:r>
              <a:rPr lang="en-US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WEB app very important for cloud as many do not allow any port but </a:t>
            </a:r>
            <a:r>
              <a:rPr lang="en-US" baseline="0" dirty="0" err="1"/>
              <a:t>ssh</a:t>
            </a:r>
            <a:r>
              <a:rPr lang="en-US" baseline="0" dirty="0"/>
              <a:t> or http(s)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194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bit complicated may be an understatement</a:t>
            </a:r>
          </a:p>
          <a:p>
            <a:r>
              <a:rPr lang="en-US" dirty="0"/>
              <a:t>It would be easy enough to extend the REST API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371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5347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an intro of what the next few slides are about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Specific solution</a:t>
            </a: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sounds simple.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this so difficult.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Databases are a single source of truth.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discuss what a conflict is and how symmetric-ds deals with them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Todays connected world we have applications on both sides of the country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reason is it makes the application architecture simpler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 the database close to the application decreases latency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Certainly introduces complexity</a:t>
            </a: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does it mean highly available?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one way to deal with failure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failure happens we want to make the failover as simple as possible to avoid mistakes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Don’t have to wait for the server to reconfigure itself</a:t>
            </a: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Was asked to look at this for crunchy, primarily to provide us with an active-active solution for our customers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recall my first reaction was that I didn’t think it would work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more I looked at it the more I liked it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Written in java, works cross platform, certainly a </a:t>
            </a:r>
            <a:r>
              <a:rPr lang="en-US" dirty="0" err="1"/>
              <a:t>favourite</a:t>
            </a:r>
            <a:r>
              <a:rPr lang="en-US" dirty="0"/>
              <a:t> of mine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JVM is very advanced now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uses JDBC which means it knows how to interface with  many </a:t>
            </a:r>
            <a:r>
              <a:rPr lang="en-US" baseline="0" dirty="0" err="1"/>
              <a:t>db</a:t>
            </a:r>
            <a:r>
              <a:rPr lang="en-US" baseline="0" dirty="0"/>
              <a:t> vendors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WEB app -- originally thought who would ever want this to be a web app, will explain why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Triggers this brought back bad memories of another project that made a lot of money for consultants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41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-1588"/>
            <a:ext cx="12192000" cy="68595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6" name="Shape 2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" name="Shape 44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" name="Shape 49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0" b="0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7" name="Shape 57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0" b="0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Shape 79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sz="4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43541" y="5191474"/>
            <a:ext cx="5017008" cy="15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rgbClr val="005A9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14" cy="434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38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2275" y="6115049"/>
            <a:ext cx="1401939" cy="63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4288" y="4763"/>
            <a:ext cx="257175" cy="6838950"/>
            <a:chOff x="-14288" y="4763"/>
            <a:chExt cx="257175" cy="6838950"/>
          </a:xfrm>
        </p:grpSpPr>
        <p:sp>
          <p:nvSpPr>
            <p:cNvPr id="11" name="Shape 11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Shape 14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" name="Shape 15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0" b="0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0" b="0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0" b="0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</p:grp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0797" y="6084370"/>
            <a:ext cx="1893228" cy="6589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mmetricd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mpMind/symmetric-d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355699" y="551854"/>
            <a:ext cx="972502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Active-Active Replication</a:t>
            </a:r>
            <a:endParaRPr sz="6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629311" y="5255713"/>
            <a:ext cx="51609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Dave Cramer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2019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637744" y="3128087"/>
            <a:ext cx="516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to: Scale 17x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Symmetric-ds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and JDBC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allows the software to run on multiple platforms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Enables multiple database vendors (relatively) easily</a:t>
            </a: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7461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Symmetric-ds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0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Synchronous replication over significant distances would slow the primary down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introduce the possibili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ty of data loss </a:t>
            </a: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462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Symmetric-ds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0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Scales to thousands of databases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Very configurable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Can configure which tables, columns or even rows 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Can configured to push or pull data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4161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Beyond Replication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0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Zero(near) downtime upgrade of PostgreSQL</a:t>
            </a:r>
          </a:p>
          <a:p>
            <a:pPr marL="571500" lvl="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Migration to PostgreSQL</a:t>
            </a:r>
          </a:p>
          <a:p>
            <a:pPr marL="571500" lvl="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Cloud provider lock in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348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Upgrade on disk format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82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Upgrading major versions of PostgreSQL can be painful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Even </a:t>
            </a:r>
            <a:r>
              <a:rPr lang="en-US" sz="3600" dirty="0" err="1">
                <a:latin typeface="Helvetica Neue"/>
                <a:ea typeface="Helvetica Neue"/>
                <a:cs typeface="Helvetica Neue"/>
                <a:sym typeface="Helvetica Neue"/>
              </a:rPr>
              <a:t>pg_upgrade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 requires *some* downtime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Change to heap checksums is not currently possible with </a:t>
            </a:r>
            <a:r>
              <a:rPr lang="en-US" sz="3600" dirty="0" err="1">
                <a:latin typeface="Helvetica Neue"/>
                <a:ea typeface="Helvetica Neue"/>
                <a:cs typeface="Helvetica Neue"/>
                <a:sym typeface="Helvetica Neue"/>
              </a:rPr>
              <a:t>pg_upgrade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Admittedly this can be done with logical replication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SzPts val="4500"/>
              <a:buNone/>
            </a:pPr>
            <a:endParaRPr lang="en-US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7424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Migration to PostgreSQL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Migration from other database vendors to PostgreSQL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Uses JDBC so works with a number of vendors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Oracle, MSSQL, MariaDB, DB2 to mention a few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3305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Cloud provider lock in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41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Most do not allow binary replication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Difficult to get ports other than 80 or 443 exposed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Because Symmetric-ds is a web app it is relatively simple to replicate from one cloud to another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5844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More than active-active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47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Can be configured as single or bi-directional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Can choose which tables to sync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filters and transforms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have one table(s) going up and another down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4811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Central office with stores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5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store has a local database for performance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Each store can sell the item for a different price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For instance when they want to have a sale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The resulting sale would be replicated to the head office in order to aggregate corporate sales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When new items become available central office can push new items to the stores</a:t>
            </a:r>
          </a:p>
          <a:p>
            <a:pPr marL="0" indent="0">
              <a:spcBef>
                <a:spcPts val="0"/>
              </a:spcBef>
              <a:buSzPts val="4500"/>
              <a:buNone/>
            </a:pP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9016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Features 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5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deal with some of the details of replication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resolution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Transformations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Filters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Monitoring</a:t>
            </a: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8826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b="1" i="0" u="none" strike="noStrike" cap="none" dirty="0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Dave Cramer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99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Senior Data Architect @ Crunchy Data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Major Contributor to PostgreSQL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PostgreSQL since 1999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Maintainer of the PostgreSQL JDBC Driver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Helping out with PL/R, some other small projects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Real interest in where things like reactive Java and PostgreSQL are going</a:t>
            </a: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Conflict Detection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Various conflict resolution schemes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Primary Key – will not allow a row to be inserted 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hanged Data – primary key plus only data changed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Old data – All the existing row data will be used</a:t>
            </a:r>
          </a:p>
          <a:p>
            <a:pPr marL="0" indent="0">
              <a:spcBef>
                <a:spcPts val="0"/>
              </a:spcBef>
              <a:buSzPts val="4500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4118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Conflict Detection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Timestamp – If the Primary key plus the timestamp column are equal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Version column – If the Primary key plus the version are equal</a:t>
            </a:r>
          </a:p>
          <a:p>
            <a:pPr marL="0" indent="0">
              <a:spcBef>
                <a:spcPts val="0"/>
              </a:spcBef>
              <a:buSzPts val="4500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5393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Conflict Resolution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477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Manual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 the data and mark it resolved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Ignore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Ignore the batch or the row depending on config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Newer wins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the source or destination wi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th the latest change, based on either a timestamp or version column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1744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Transformations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Data moving from the source to the destination can be transformed as it moves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This can be done when it is read from the source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Or when written to the destination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9202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Transformations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57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The simplest and default is just to copy the data to the destination column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Possible to change columns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 -&gt;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account_id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instance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Possible to remove NULL’s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NULL timestamp to now()</a:t>
            </a:r>
          </a:p>
          <a:p>
            <a:pPr marL="0" indent="0">
              <a:spcBef>
                <a:spcPts val="0"/>
              </a:spcBef>
              <a:buSzPts val="4500"/>
              <a:buNone/>
            </a:pP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24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6836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Transformations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57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A column can be omitted </a:t>
            </a:r>
          </a:p>
          <a:p>
            <a:pPr marL="57150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a column to a constan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 value</a:t>
            </a:r>
          </a:p>
          <a:p>
            <a:pPr marL="57150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Set to a system variable </a:t>
            </a:r>
          </a:p>
          <a:p>
            <a:pPr marL="1028700" lvl="1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Date, timestamp,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node_id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(source or target), null, </a:t>
            </a:r>
          </a:p>
          <a:p>
            <a:pPr marL="57150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Previous value before updating</a:t>
            </a:r>
          </a:p>
          <a:p>
            <a:pPr marL="1028700" lvl="1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Auditing of changes ?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25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905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Transformations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40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Additive transform. </a:t>
            </a:r>
            <a:r>
              <a:rPr lang="en-US" sz="3600" dirty="0"/>
              <a:t> target = target + multiplier (</a:t>
            </a:r>
            <a:r>
              <a:rPr lang="en-US" sz="3600" dirty="0" err="1"/>
              <a:t>source_new</a:t>
            </a:r>
            <a:r>
              <a:rPr lang="en-US" sz="3600" dirty="0"/>
              <a:t> - </a:t>
            </a:r>
            <a:r>
              <a:rPr lang="en-US" sz="3600" dirty="0" err="1"/>
              <a:t>source_old</a:t>
            </a:r>
            <a:r>
              <a:rPr lang="en-US" sz="3600" dirty="0"/>
              <a:t>)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Substring – expression is 0,5 which is passed to the java substring function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 – copies left most characters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Bleft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copies left most bytes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more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lang="en-US" dirty="0"/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26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8594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Transformations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57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Bean Shell 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Executes the script in the expression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Has access to column name, current value, old value, channel id, source node, target node and can execute SQL.</a:t>
            </a:r>
            <a:endParaRPr lang="en-US" dirty="0"/>
          </a:p>
          <a:p>
            <a:pPr marL="571500" indent="-571500">
              <a:spcBef>
                <a:spcPts val="0"/>
              </a:spcBef>
              <a:buSzPts val="4500"/>
            </a:pPr>
            <a:endParaRPr lang="en-US" dirty="0"/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27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135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Filters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Applied when loading the data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Can be used to determine if the new data will be replicated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For instance do not replicate new prices that are less than the old price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28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63205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Monitoring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447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 resources: CPU, Memory, disk space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Replication status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Batch Error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Batch Unsent – data ready to be sent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unrouted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data ready to be batched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endParaRPr lang="en-US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 offline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endParaRPr lang="en-US" dirty="0"/>
          </a:p>
          <a:p>
            <a:pPr marL="0" indent="0">
              <a:spcBef>
                <a:spcPts val="0"/>
              </a:spcBef>
              <a:buSzPts val="4500"/>
              <a:buNone/>
            </a:pP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29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428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Crunchy Data</a:t>
            </a:r>
            <a:endParaRPr sz="6000" b="1" i="0" u="none" strike="noStrike" cap="none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Leading provider of trusted open source PostgreSQL technology, support and training.</a:t>
            </a:r>
            <a:endParaRPr sz="3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527311" y="5147144"/>
            <a:ext cx="831124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Powering Innovation With The World’s Most Advanced Open Source Database 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569" y="3078480"/>
            <a:ext cx="5180729" cy="189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581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Monitoring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57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 file – Can be used with log aggregators </a:t>
            </a:r>
          </a:p>
          <a:p>
            <a:pPr marL="1028700" lvl="1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Send emails when an error occurs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30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36944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Panacea … not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462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Does not replicate sequences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This creates a problem if the sequence exists on both primaries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what happens: insert on one instance increments the sequence on that instance, subsequent insert on replica will fail with primary key failure (data will be inserted without using sequence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31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52149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Panacea … not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32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Solution to this is to increment sequences by 2 or more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If you have 3 primaries you would have to have increment each by 3 and so on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32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2641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Panacea … not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replicate DDL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API allows for moving DDL over as well as data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It is possible to lose data as this is asynchronous</a:t>
            </a: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33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05989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b="1" i="0" u="none" strike="noStrike" cap="none" dirty="0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Summary The Good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16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Java, runs anywhere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Cross database</a:t>
            </a: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app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, easy egress and ingress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migration, avoid lock in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REST API</a:t>
            </a: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34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9741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A5A0-4661-6843-9AD5-9FAC582E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5EB53-83D0-8640-A1BE-5519E6C9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67" y="1329169"/>
            <a:ext cx="10238114" cy="4957423"/>
          </a:xfrm>
        </p:spPr>
        <p:txBody>
          <a:bodyPr/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 uses triggers and they (symmetric-ds) don’t deal with bloat well. This is specific to PostgreSQL</a:t>
            </a:r>
          </a:p>
          <a:p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It’s,a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bit complicated to setup</a:t>
            </a:r>
          </a:p>
          <a:p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Jumpmind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has a paid (pro) version with a GUI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REST API is not complete enough to build a GUI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GPL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0F41A-63A3-8547-B6DA-FE8A351167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4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A5A0-4661-6843-9AD5-9FAC582E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5EB53-83D0-8640-A1BE-5519E6C93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info.crunchydata.com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/blog/a-guide-to-building-an-active-active-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postgresql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-cluster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0F41A-63A3-8547-B6DA-FE8A351167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F49D0-9D7C-3147-9AED-94FEFE426789}"/>
              </a:ext>
            </a:extLst>
          </p:cNvPr>
          <p:cNvSpPr txBox="1"/>
          <p:nvPr/>
        </p:nvSpPr>
        <p:spPr>
          <a:xfrm>
            <a:off x="2909455" y="8787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3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sz="36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3763990" y="3613541"/>
            <a:ext cx="466084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Dave Cramer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dave.cramer@crunchydata.ca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Active-Active replication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50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What is it?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do we need/want it?</a:t>
            </a:r>
            <a:endParaRPr lang="en-US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Symmetric-ds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Different use cases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What it doesn’t do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The good and the bad ?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 pitchFamily="34" charset="0"/>
              <a:buChar char="•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b="1" i="0" u="none" strike="noStrike" cap="none" dirty="0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</a:t>
            </a: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active-active </a:t>
            </a:r>
            <a:r>
              <a:rPr lang="en-US" sz="6000" b="1" i="0" u="none" strike="noStrike" cap="none" dirty="0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33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Read/Write operations on more than one database instance</a:t>
            </a:r>
          </a:p>
          <a:p>
            <a:pPr marL="571500" lvl="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Updates are propagated to all instances</a:t>
            </a:r>
          </a:p>
          <a:p>
            <a:pPr marL="571500" lvl="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Single source of truth</a:t>
            </a:r>
          </a:p>
          <a:p>
            <a:pPr marL="571500" lvl="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Sounds simple, right ?</a:t>
            </a:r>
          </a:p>
          <a:p>
            <a:pPr marL="571500" lvl="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What happens if there are conflicts ?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1438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Why do we want it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Local performance</a:t>
            </a:r>
          </a:p>
          <a:p>
            <a:pPr marL="571500" indent="-571500">
              <a:spcBef>
                <a:spcPts val="0"/>
              </a:spcBef>
              <a:buSzPts val="4500"/>
              <a:buFont typeface="Arial" panose="020B0604020202020204" pitchFamily="34" charset="0"/>
              <a:buChar char="•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Data close to the application</a:t>
            </a: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0685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High Availability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Two (or more) identically configured instances. 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Both accept writes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Near zero downtime when failing over. No change to configuration of the new primary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233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Symmetric-ds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0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source project by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jumpmind.com</a:t>
            </a:r>
            <a:endParaRPr lang="en-US"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https://www.symmetricds.org/</a:t>
            </a:r>
            <a:endParaRPr lang="en-US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https://github.com/JumpMind/symmetric-ds</a:t>
            </a:r>
            <a:endParaRPr lang="en-US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Replication toolkit</a:t>
            </a: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3142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Symmetric-ds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341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Written in Java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Uses JDBC for database access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Web app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Unfortunately uses triggers and a log table </a:t>
            </a:r>
          </a:p>
          <a:p>
            <a:pPr marL="571500" indent="-571500">
              <a:spcBef>
                <a:spcPts val="0"/>
              </a:spcBef>
              <a:buSzPts val="4500"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Need to manage bloat in Postgres</a:t>
            </a:r>
          </a:p>
          <a:p>
            <a:pPr marL="571500" indent="-571500">
              <a:spcBef>
                <a:spcPts val="0"/>
              </a:spcBef>
              <a:buSzPts val="4500"/>
            </a:pP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6928868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ustom 1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432FF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37990</TotalTime>
  <Words>2117</Words>
  <Application>Microsoft Macintosh PowerPoint</Application>
  <PresentationFormat>Widescreen</PresentationFormat>
  <Paragraphs>317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Helvetica Neue</vt:lpstr>
      <vt:lpstr>Arial</vt:lpstr>
      <vt:lpstr>Trebuchet MS</vt:lpstr>
      <vt:lpstr>Circuit</vt:lpstr>
      <vt:lpstr>Active-Active Replication</vt:lpstr>
      <vt:lpstr>Dave Cramer</vt:lpstr>
      <vt:lpstr>Crunchy Data</vt:lpstr>
      <vt:lpstr>Active-Active replication</vt:lpstr>
      <vt:lpstr>What is active-active ?</vt:lpstr>
      <vt:lpstr>Why do we want it</vt:lpstr>
      <vt:lpstr>High Availability</vt:lpstr>
      <vt:lpstr>Symmetric-ds</vt:lpstr>
      <vt:lpstr>Symmetric-ds</vt:lpstr>
      <vt:lpstr>Symmetric-ds</vt:lpstr>
      <vt:lpstr>Symmetric-ds</vt:lpstr>
      <vt:lpstr>Symmetric-ds</vt:lpstr>
      <vt:lpstr>Beyond Replication</vt:lpstr>
      <vt:lpstr>Upgrade on disk format</vt:lpstr>
      <vt:lpstr>Migration to PostgreSQL</vt:lpstr>
      <vt:lpstr>Cloud provider lock in</vt:lpstr>
      <vt:lpstr>More than active-active</vt:lpstr>
      <vt:lpstr>Central office with stores</vt:lpstr>
      <vt:lpstr>Features </vt:lpstr>
      <vt:lpstr>Conflict Detection</vt:lpstr>
      <vt:lpstr>Conflict Detection</vt:lpstr>
      <vt:lpstr>Conflict Resolution</vt:lpstr>
      <vt:lpstr>Transformations</vt:lpstr>
      <vt:lpstr>Transformations</vt:lpstr>
      <vt:lpstr>Transformations</vt:lpstr>
      <vt:lpstr>Transformations</vt:lpstr>
      <vt:lpstr>Transformations</vt:lpstr>
      <vt:lpstr>Filters</vt:lpstr>
      <vt:lpstr>Monitoring</vt:lpstr>
      <vt:lpstr>Monitoring</vt:lpstr>
      <vt:lpstr>Panacea … not</vt:lpstr>
      <vt:lpstr>Panacea … not</vt:lpstr>
      <vt:lpstr>Panacea … not</vt:lpstr>
      <vt:lpstr>In Summary The Good</vt:lpstr>
      <vt:lpstr>The Bad</vt:lpstr>
      <vt:lpstr>How To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Crunchy Data</dc:title>
  <cp:lastModifiedBy>Dave Cramer</cp:lastModifiedBy>
  <cp:revision>90</cp:revision>
  <dcterms:modified xsi:type="dcterms:W3CDTF">2019-03-08T19:05:05Z</dcterms:modified>
</cp:coreProperties>
</file>