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48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1.xml.rels" ContentType="application/vnd.openxmlformats-package.relationships+xml"/>
  <Override PartName="/ppt/notesSlides/notesSlide4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3.xml" ContentType="application/vnd.openxmlformats-officedocument.presentationml.notes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52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slide51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50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_rels/slide52.xml.rels" ContentType="application/vnd.openxmlformats-package.relationships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47.xml.rels" ContentType="application/vnd.openxmlformats-package.relationships+xml"/>
  <Override PartName="/ppt/slides/_rels/slide21.xml.rels" ContentType="application/vnd.openxmlformats-package.relationships+xml"/>
  <Override PartName="/ppt/slides/_rels/slide32.xml.rels" ContentType="application/vnd.openxmlformats-package.relationships+xml"/>
  <Override PartName="/ppt/slides/_rels/slide20.xml.rels" ContentType="application/vnd.openxmlformats-package.relationships+xml"/>
  <Override PartName="/ppt/slides/_rels/slide31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50.xml.rels" ContentType="application/vnd.openxmlformats-package.relationships+xml"/>
  <Override PartName="/ppt/slides/_rels/slide5.xml.rels" ContentType="application/vnd.openxmlformats-package.relationships+xml"/>
  <Override PartName="/ppt/slides/_rels/slide27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51.xml.rels" ContentType="application/vnd.openxmlformats-package.relationships+xml"/>
  <Override PartName="/ppt/slides/_rels/slide6.xml.rels" ContentType="application/vnd.openxmlformats-package.relationships+xml"/>
  <Override PartName="/ppt/slides/_rels/slide28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29.xml.rels" ContentType="application/vnd.openxmlformats-package.relationships+xml"/>
  <Override PartName="/ppt/slides/_rels/slide10.xml.rels" ContentType="application/vnd.openxmlformats-package.relationships+xml"/>
  <Override PartName="/ppt/slides/_rels/slide26.xml.rels" ContentType="application/vnd.openxmlformats-package.relationships+xml"/>
  <Override PartName="/ppt/slides/_rels/slide30.xml.rels" ContentType="application/vnd.openxmlformats-package.relationships+xml"/>
  <Override PartName="/ppt/slides/_rels/slide33.xml.rels" ContentType="application/vnd.openxmlformats-package.relationships+xml"/>
  <Override PartName="/ppt/slides/_rels/slide44.xml.rels" ContentType="application/vnd.openxmlformats-package.relationships+xml"/>
  <Override PartName="/ppt/slides/_rels/slide34.xml.rels" ContentType="application/vnd.openxmlformats-package.relationships+xml"/>
  <Override PartName="/ppt/slides/_rels/slide45.xml.rels" ContentType="application/vnd.openxmlformats-package.relationships+xml"/>
  <Override PartName="/ppt/slides/_rels/slide35.xml.rels" ContentType="application/vnd.openxmlformats-package.relationships+xml"/>
  <Override PartName="/ppt/slides/_rels/slide36.xml.rels" ContentType="application/vnd.openxmlformats-package.relationships+xml"/>
  <Override PartName="/ppt/slides/_rels/slide37.xml.rels" ContentType="application/vnd.openxmlformats-package.relationships+xml"/>
  <Override PartName="/ppt/slides/_rels/slide38.xml.rels" ContentType="application/vnd.openxmlformats-package.relationships+xml"/>
  <Override PartName="/ppt/slides/_rels/slide39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6.xml.rels" ContentType="application/vnd.openxmlformats-package.relationships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29.xml" ContentType="application/vnd.openxmlformats-officedocument.presentationml.slid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charts/chart4.xml" ContentType="application/vnd.openxmlformats-officedocument.drawingml.chart+xml"/>
  <Override PartName="/ppt/charts/chart3.xml" ContentType="application/vnd.openxmlformats-officedocument.drawingml.chart+xml"/>
  <Override PartName="/ppt/charts/chart2.xml" ContentType="application/vnd.openxmlformats-officedocument.drawingml.chart+xml"/>
  <Override PartName="/ppt/charts/chart1.xml" ContentType="application/vnd.openxmlformats-officedocument.drawingml.char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63.png" ContentType="image/png"/>
  <Override PartName="/ppt/media/image62.png" ContentType="image/png"/>
  <Override PartName="/ppt/media/image61.png" ContentType="image/png"/>
  <Override PartName="/ppt/media/image60.png" ContentType="image/png"/>
  <Override PartName="/ppt/media/image50.png" ContentType="image/png"/>
  <Override PartName="/ppt/media/image49.png" ContentType="image/png"/>
  <Override PartName="/ppt/media/image48.png" ContentType="image/png"/>
  <Override PartName="/ppt/media/image47.png" ContentType="image/png"/>
  <Override PartName="/ppt/media/image20.png" ContentType="image/png"/>
  <Override PartName="/ppt/media/image55.png" ContentType="image/png"/>
  <Override PartName="/ppt/media/image5.png" ContentType="image/png"/>
  <Override PartName="/ppt/media/image19.png" ContentType="image/png"/>
  <Override PartName="/ppt/media/image18.png" ContentType="image/png"/>
  <Override PartName="/ppt/media/image31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54.png" ContentType="image/png"/>
  <Override PartName="/ppt/media/image4.png" ContentType="image/png"/>
  <Override PartName="/ppt/media/image39.png" ContentType="image/png"/>
  <Override PartName="/ppt/media/image53.png" ContentType="image/png"/>
  <Override PartName="/ppt/media/image3.png" ContentType="image/png"/>
  <Override PartName="/ppt/media/image38.png" ContentType="image/png"/>
  <Override PartName="/ppt/media/image52.png" ContentType="image/png"/>
  <Override PartName="/ppt/media/image2.png" ContentType="image/png"/>
  <Override PartName="/ppt/media/image37.png" ContentType="image/png"/>
  <Override PartName="/ppt/media/image21.png" ContentType="image/png"/>
  <Override PartName="/ppt/media/image56.png" ContentType="image/png"/>
  <Override PartName="/ppt/media/image6.png" ContentType="image/png"/>
  <Override PartName="/ppt/media/image51.png" ContentType="image/png"/>
  <Override PartName="/ppt/media/image1.png" ContentType="image/png"/>
  <Override PartName="/ppt/media/image36.png" ContentType="image/png"/>
  <Override PartName="/ppt/media/image57.png" ContentType="image/png"/>
  <Override PartName="/ppt/media/image7.png" ContentType="image/png"/>
  <Override PartName="/ppt/media/image58.png" ContentType="image/png"/>
  <Override PartName="/ppt/media/image8.png" ContentType="image/png"/>
  <Override PartName="/ppt/media/image23.png" ContentType="image/png"/>
  <Override PartName="/ppt/media/image10.png" ContentType="image/png"/>
  <Override PartName="/ppt/media/image59.png" ContentType="image/png"/>
  <Override PartName="/ppt/media/image9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17.wmf" ContentType="image/x-wmf"/>
  <Override PartName="/ppt/media/image28.png" ContentType="image/png"/>
  <Override PartName="/ppt/media/image29.png" ContentType="image/png"/>
  <Override PartName="/ppt/media/image30.png" ContentType="image/png"/>
  <Override PartName="/ppt/media/image32.png" ContentType="image/png"/>
  <Override PartName="/ppt/media/image22.wmf" ContentType="image/x-wmf"/>
  <Override PartName="/ppt/media/image33.png" ContentType="image/png"/>
  <Override PartName="/ppt/media/image34.png" ContentType="image/png"/>
  <Override PartName="/ppt/media/image35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x="9144000" cy="5143500"/>
  <p:notesSz cx="6934200" cy="92202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1_Int</c:v>
                </c:pt>
              </c:strCache>
            </c:strRef>
          </c:tx>
          <c:spPr>
            <a:solidFill>
              <a:srgbClr val="2f9088"/>
            </a:solidFill>
            <a:ln w="47520">
              <a:solidFill>
                <a:srgbClr val="2f9088"/>
              </a:solidFill>
              <a:round/>
            </a:ln>
          </c:spPr>
          <c:marker>
            <c:symbol val="none"/>
          </c:marker>
          <c:dLbls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6"/>
                <c:pt idx="0">
                  <c:v>1204</c:v>
                </c:pt>
                <c:pt idx="1">
                  <c:v>1208</c:v>
                </c:pt>
                <c:pt idx="2">
                  <c:v>1209</c:v>
                </c:pt>
                <c:pt idx="3">
                  <c:v>1210</c:v>
                </c:pt>
                <c:pt idx="4">
                  <c:v>1212</c:v>
                </c:pt>
                <c:pt idx="5">
                  <c:v>42.0.0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6"/>
                <c:pt idx="0">
                  <c:v>3637.09</c:v>
                </c:pt>
                <c:pt idx="1">
                  <c:v>3514.39</c:v>
                </c:pt>
                <c:pt idx="2">
                  <c:v>3401.75</c:v>
                </c:pt>
                <c:pt idx="3">
                  <c:v>3333.42</c:v>
                </c:pt>
                <c:pt idx="4">
                  <c:v>3322.64</c:v>
                </c:pt>
                <c:pt idx="5">
                  <c:v>3386.57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2_String</c:v>
                </c:pt>
              </c:strCache>
            </c:strRef>
          </c:tx>
          <c:spPr>
            <a:solidFill>
              <a:srgbClr val="39a5ba"/>
            </a:solidFill>
            <a:ln w="47520">
              <a:solidFill>
                <a:srgbClr val="39a5ba"/>
              </a:solidFill>
              <a:round/>
            </a:ln>
          </c:spPr>
          <c:marker>
            <c:symbol val="none"/>
          </c:marker>
          <c:dLbls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6"/>
                <c:pt idx="0">
                  <c:v>1204</c:v>
                </c:pt>
                <c:pt idx="1">
                  <c:v>1208</c:v>
                </c:pt>
                <c:pt idx="2">
                  <c:v>1209</c:v>
                </c:pt>
                <c:pt idx="3">
                  <c:v>1210</c:v>
                </c:pt>
                <c:pt idx="4">
                  <c:v>1212</c:v>
                </c:pt>
                <c:pt idx="5">
                  <c:v>42.0.0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6"/>
                <c:pt idx="0">
                  <c:v>5089.46</c:v>
                </c:pt>
                <c:pt idx="1">
                  <c:v>5111.84</c:v>
                </c:pt>
                <c:pt idx="2">
                  <c:v>4851.5</c:v>
                </c:pt>
                <c:pt idx="3">
                  <c:v>4825.36</c:v>
                </c:pt>
                <c:pt idx="4">
                  <c:v>4909.33</c:v>
                </c:pt>
                <c:pt idx="5">
                  <c:v>4979.81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3_IntString</c:v>
                </c:pt>
              </c:strCache>
            </c:strRef>
          </c:tx>
          <c:spPr>
            <a:solidFill>
              <a:srgbClr val="f07834"/>
            </a:solidFill>
            <a:ln w="47520">
              <a:solidFill>
                <a:srgbClr val="f07834"/>
              </a:solidFill>
              <a:round/>
            </a:ln>
          </c:spPr>
          <c:marker>
            <c:symbol val="none"/>
          </c:marker>
          <c:dLbls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6"/>
                <c:pt idx="0">
                  <c:v>1204</c:v>
                </c:pt>
                <c:pt idx="1">
                  <c:v>1208</c:v>
                </c:pt>
                <c:pt idx="2">
                  <c:v>1209</c:v>
                </c:pt>
                <c:pt idx="3">
                  <c:v>1210</c:v>
                </c:pt>
                <c:pt idx="4">
                  <c:v>1212</c:v>
                </c:pt>
                <c:pt idx="5">
                  <c:v>42.0.0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6"/>
                <c:pt idx="0">
                  <c:v>7017.86</c:v>
                </c:pt>
                <c:pt idx="1">
                  <c:v>6986.32</c:v>
                </c:pt>
                <c:pt idx="2">
                  <c:v>6892.73</c:v>
                </c:pt>
                <c:pt idx="3">
                  <c:v>7050.2</c:v>
                </c:pt>
                <c:pt idx="4">
                  <c:v>6557.07</c:v>
                </c:pt>
                <c:pt idx="5">
                  <c:v>6816.2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4_IntStringJson</c:v>
                </c:pt>
              </c:strCache>
            </c:strRef>
          </c:tx>
          <c:spPr>
            <a:solidFill>
              <a:srgbClr val="adbe29"/>
            </a:solidFill>
            <a:ln w="47520">
              <a:solidFill>
                <a:srgbClr val="adbe29"/>
              </a:solidFill>
              <a:round/>
            </a:ln>
          </c:spPr>
          <c:marker>
            <c:symbol val="none"/>
          </c:marker>
          <c:dLbls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6"/>
                <c:pt idx="0">
                  <c:v>1204</c:v>
                </c:pt>
                <c:pt idx="1">
                  <c:v>1208</c:v>
                </c:pt>
                <c:pt idx="2">
                  <c:v>1209</c:v>
                </c:pt>
                <c:pt idx="3">
                  <c:v>1210</c:v>
                </c:pt>
                <c:pt idx="4">
                  <c:v>1212</c:v>
                </c:pt>
                <c:pt idx="5">
                  <c:v>42.0.0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6"/>
                <c:pt idx="0">
                  <c:v>17204.55</c:v>
                </c:pt>
                <c:pt idx="1">
                  <c:v>17066.3</c:v>
                </c:pt>
                <c:pt idx="2">
                  <c:v>16459.1</c:v>
                </c:pt>
                <c:pt idx="3">
                  <c:v>16761.65</c:v>
                </c:pt>
                <c:pt idx="4">
                  <c:v>16229.03</c:v>
                </c:pt>
                <c:pt idx="5">
                  <c:v>16322.98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label 4</c:f>
              <c:strCache>
                <c:ptCount val="1"/>
                <c:pt idx="0">
                  <c:v>5_IntStringCol</c:v>
                </c:pt>
              </c:strCache>
            </c:strRef>
          </c:tx>
          <c:spPr>
            <a:solidFill>
              <a:srgbClr val="00799e"/>
            </a:solidFill>
            <a:ln w="47520">
              <a:solidFill>
                <a:srgbClr val="00799e"/>
              </a:solidFill>
              <a:round/>
            </a:ln>
          </c:spPr>
          <c:marker>
            <c:symbol val="none"/>
          </c:marker>
          <c:dLbls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6"/>
                <c:pt idx="0">
                  <c:v>1204</c:v>
                </c:pt>
                <c:pt idx="1">
                  <c:v>1208</c:v>
                </c:pt>
                <c:pt idx="2">
                  <c:v>1209</c:v>
                </c:pt>
                <c:pt idx="3">
                  <c:v>1210</c:v>
                </c:pt>
                <c:pt idx="4">
                  <c:v>1212</c:v>
                </c:pt>
                <c:pt idx="5">
                  <c:v>42.0.0</c:v>
                </c:pt>
              </c:strCache>
            </c:strRef>
          </c:cat>
          <c:val>
            <c:numRef>
              <c:f>4</c:f>
              <c:numCache>
                <c:formatCode>General</c:formatCode>
                <c:ptCount val="6"/>
                <c:pt idx="0">
                  <c:v>6725.45</c:v>
                </c:pt>
                <c:pt idx="1">
                  <c:v>6768.7</c:v>
                </c:pt>
                <c:pt idx="2">
                  <c:v>6690.1</c:v>
                </c:pt>
                <c:pt idx="3">
                  <c:v>6765.16</c:v>
                </c:pt>
                <c:pt idx="4">
                  <c:v>6711.66</c:v>
                </c:pt>
                <c:pt idx="5">
                  <c:v>6545.63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label 5</c:f>
              <c:strCache>
                <c:ptCount val="1"/>
                <c:pt idx="0">
                  <c:v>6_StringTransaction</c:v>
                </c:pt>
              </c:strCache>
            </c:strRef>
          </c:tx>
          <c:spPr>
            <a:solidFill>
              <a:srgbClr val="6d5988"/>
            </a:solidFill>
            <a:ln w="47520">
              <a:solidFill>
                <a:srgbClr val="6d5988"/>
              </a:solidFill>
              <a:round/>
            </a:ln>
          </c:spPr>
          <c:marker>
            <c:symbol val="none"/>
          </c:marker>
          <c:dLbls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6"/>
                <c:pt idx="0">
                  <c:v>1204</c:v>
                </c:pt>
                <c:pt idx="1">
                  <c:v>1208</c:v>
                </c:pt>
                <c:pt idx="2">
                  <c:v>1209</c:v>
                </c:pt>
                <c:pt idx="3">
                  <c:v>1210</c:v>
                </c:pt>
                <c:pt idx="4">
                  <c:v>1212</c:v>
                </c:pt>
                <c:pt idx="5">
                  <c:v>42.0.0</c:v>
                </c:pt>
              </c:strCache>
            </c:strRef>
          </c:cat>
          <c:val>
            <c:numRef>
              <c:f>5</c:f>
              <c:numCache>
                <c:formatCode>General</c:formatCode>
                <c:ptCount val="6"/>
                <c:pt idx="0">
                  <c:v>3617.95</c:v>
                </c:pt>
                <c:pt idx="1">
                  <c:v>3612.78</c:v>
                </c:pt>
                <c:pt idx="2">
                  <c:v>3614.04</c:v>
                </c:pt>
                <c:pt idx="3">
                  <c:v>3596.04</c:v>
                </c:pt>
                <c:pt idx="4">
                  <c:v>3584.75</c:v>
                </c:pt>
                <c:pt idx="5">
                  <c:v>3587.25</c:v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0"/>
        <c:axId val="16254656"/>
        <c:axId val="92844041"/>
      </c:lineChart>
      <c:catAx>
        <c:axId val="16254656"/>
        <c:scaling>
          <c:orientation val="minMax"/>
        </c:scaling>
        <c:delete val="0"/>
        <c:axPos val="b"/>
        <c:numFmt formatCode="MM/DD/YYYY" sourceLinked="1"/>
        <c:majorTickMark val="out"/>
        <c:minorTickMark val="none"/>
        <c:tickLblPos val="nextTo"/>
        <c:spPr>
          <a:ln w="9360">
            <a:solidFill>
              <a:srgbClr val="929292"/>
            </a:solidFill>
            <a:round/>
          </a:ln>
        </c:spPr>
        <c:txPr>
          <a:bodyPr/>
          <a:p>
            <a:pPr>
              <a:defRPr b="0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</a:p>
        </c:txPr>
        <c:crossAx val="92844041"/>
        <c:crosses val="autoZero"/>
        <c:auto val="1"/>
        <c:lblAlgn val="ctr"/>
        <c:lblOffset val="100"/>
      </c:catAx>
      <c:valAx>
        <c:axId val="92844041"/>
        <c:scaling>
          <c:orientation val="minMax"/>
        </c:scaling>
        <c:delete val="0"/>
        <c:axPos val="l"/>
        <c:majorGridlines>
          <c:spPr>
            <a:ln w="9360">
              <a:solidFill>
                <a:srgbClr val="929292"/>
              </a:solidFill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9360">
            <a:solidFill>
              <a:srgbClr val="929292"/>
            </a:solidFill>
            <a:round/>
          </a:ln>
        </c:spPr>
        <c:txPr>
          <a:bodyPr/>
          <a:p>
            <a:pPr>
              <a:defRPr b="0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</a:p>
        </c:txPr>
        <c:crossAx val="16254656"/>
        <c:crosses val="autoZero"/>
        <c:crossBetween val="midCat"/>
      </c:valAx>
      <c:spPr>
        <a:solidFill>
          <a:srgbClr val="ffffff"/>
        </a:solidFill>
        <a:ln>
          <a:noFill/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gap"/>
  </c:chart>
  <c:spPr>
    <a:noFill/>
    <a:ln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sz="216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r>
              <a:rPr b="1" sz="216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Fetch Size</a:t>
            </a:r>
          </a:p>
        </c:rich>
      </c:tx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time</c:v>
                </c:pt>
              </c:strCache>
            </c:strRef>
          </c:tx>
          <c:spPr>
            <a:solidFill>
              <a:srgbClr val="2f9088"/>
            </a:solidFill>
            <a:ln w="47520">
              <a:solidFill>
                <a:srgbClr val="2f9088"/>
              </a:solidFill>
              <a:round/>
            </a:ln>
          </c:spPr>
          <c:marker>
            <c:symbol val="square"/>
            <c:size val="5"/>
            <c:spPr>
              <a:solidFill>
                <a:srgbClr val="2f9088"/>
              </a:solidFill>
            </c:spPr>
          </c:marker>
          <c:dLbls>
            <c:dLblPos val="ct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10000</c:v>
                </c:pt>
                <c:pt idx="1">
                  <c:v>1000</c:v>
                </c:pt>
                <c:pt idx="2">
                  <c:v>100</c:v>
                </c:pt>
                <c:pt idx="3">
                  <c:v>10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3161</c:v>
                </c:pt>
                <c:pt idx="1">
                  <c:v>3686</c:v>
                </c:pt>
                <c:pt idx="2">
                  <c:v>6749</c:v>
                </c:pt>
                <c:pt idx="3">
                  <c:v>31569</c:v>
                </c:pt>
              </c:numCache>
            </c:numRef>
          </c:val>
          <c:smooth val="1"/>
        </c:ser>
        <c:hiLowLines>
          <c:spPr>
            <a:ln>
              <a:noFill/>
            </a:ln>
          </c:spPr>
        </c:hiLowLines>
        <c:marker val="1"/>
        <c:axId val="56489973"/>
        <c:axId val="62550395"/>
      </c:lineChart>
      <c:catAx>
        <c:axId val="56489973"/>
        <c:scaling>
          <c:orientation val="minMax"/>
        </c:scaling>
        <c:delete val="0"/>
        <c:axPos val="b"/>
        <c:numFmt formatCode="MM/DD/YYYY" sourceLinked="1"/>
        <c:majorTickMark val="none"/>
        <c:minorTickMark val="none"/>
        <c:tickLblPos val="nextTo"/>
        <c:spPr>
          <a:ln w="9360">
            <a:solidFill>
              <a:srgbClr val="929292"/>
            </a:solidFill>
            <a:round/>
          </a:ln>
        </c:spPr>
        <c:txPr>
          <a:bodyPr/>
          <a:p>
            <a:pPr>
              <a:defRPr b="0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</a:p>
        </c:txPr>
        <c:crossAx val="62550395"/>
        <c:crosses val="autoZero"/>
        <c:auto val="1"/>
        <c:lblAlgn val="ctr"/>
        <c:lblOffset val="100"/>
      </c:catAx>
      <c:valAx>
        <c:axId val="62550395"/>
        <c:scaling>
          <c:orientation val="minMax"/>
        </c:scaling>
        <c:delete val="0"/>
        <c:axPos val="l"/>
        <c:majorGridlines>
          <c:spPr>
            <a:ln w="9360">
              <a:solidFill>
                <a:srgbClr val="929292"/>
              </a:solidFill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b="1" sz="1800" spc="-1" strike="noStrike">
                    <a:solidFill>
                      <a:srgbClr val="4d4d4d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b="1" sz="1800" spc="-1" strike="noStrike">
                    <a:solidFill>
                      <a:srgbClr val="4d4d4d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Time(ms)</a:t>
                </a:r>
              </a:p>
            </c:rich>
          </c:tx>
          <c:overlay val="0"/>
        </c:title>
        <c:numFmt formatCode="General" sourceLinked="0"/>
        <c:majorTickMark val="none"/>
        <c:minorTickMark val="none"/>
        <c:tickLblPos val="nextTo"/>
        <c:spPr>
          <a:ln w="9360">
            <a:solidFill>
              <a:srgbClr val="929292"/>
            </a:solidFill>
            <a:round/>
          </a:ln>
        </c:spPr>
        <c:txPr>
          <a:bodyPr/>
          <a:p>
            <a:pPr>
              <a:defRPr b="0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</a:p>
        </c:txPr>
        <c:crossAx val="56489973"/>
        <c:crosses val="autoZero"/>
        <c:crossBetween val="midCat"/>
      </c:valAx>
      <c:spPr>
        <a:solidFill>
          <a:srgbClr val="ffffff"/>
        </a:solidFill>
        <a:ln>
          <a:noFill/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gap"/>
  </c:chart>
  <c:spPr>
    <a:noFill/>
    <a:ln>
      <a:noFill/>
    </a:ln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sz="216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r>
              <a:rPr b="1" sz="216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Batch size of 128</a:t>
            </a:r>
          </a:p>
        </c:rich>
      </c:tx>
      <c:overlay val="0"/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InsertBatch</c:v>
                </c:pt>
              </c:strCache>
            </c:strRef>
          </c:tx>
          <c:spPr>
            <a:ln>
              <a:noFill/>
            </a:ln>
          </c:spPr>
          <c:invertIfNegative val="0"/>
          <c:dLbls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16</c:v>
                </c:pt>
                <c:pt idx="1">
                  <c:v>128</c:v>
                </c:pt>
                <c:pt idx="2">
                  <c:v>1024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0.149</c:v>
                </c:pt>
                <c:pt idx="1">
                  <c:v>0.484</c:v>
                </c:pt>
                <c:pt idx="2">
                  <c:v>2.259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Copy</c:v>
                </c:pt>
              </c:strCache>
            </c:strRef>
          </c:tx>
          <c:spPr>
            <a:ln>
              <a:noFill/>
            </a:ln>
          </c:spPr>
          <c:invertIfNegative val="0"/>
          <c:dLbls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16</c:v>
                </c:pt>
                <c:pt idx="1">
                  <c:v>128</c:v>
                </c:pt>
                <c:pt idx="2">
                  <c:v>1024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3"/>
                <c:pt idx="0">
                  <c:v>0.149</c:v>
                </c:pt>
                <c:pt idx="1">
                  <c:v>0.233</c:v>
                </c:pt>
                <c:pt idx="2">
                  <c:v>1.833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Insert</c:v>
                </c:pt>
              </c:strCache>
            </c:strRef>
          </c:tx>
          <c:spPr>
            <a:ln>
              <a:noFill/>
            </a:ln>
          </c:spPr>
          <c:invertIfNegative val="0"/>
          <c:dLbls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16</c:v>
                </c:pt>
                <c:pt idx="1">
                  <c:v>128</c:v>
                </c:pt>
                <c:pt idx="2">
                  <c:v>1024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3"/>
                <c:pt idx="0">
                  <c:v>1.708</c:v>
                </c:pt>
                <c:pt idx="1">
                  <c:v>13.026</c:v>
                </c:pt>
                <c:pt idx="2">
                  <c:v>104.481</c:v>
                </c:pt>
              </c:numCache>
            </c:numRef>
          </c:val>
        </c:ser>
        <c:gapWidth val="150"/>
        <c:overlap val="0"/>
        <c:axId val="31639885"/>
        <c:axId val="12043976"/>
      </c:barChart>
      <c:catAx>
        <c:axId val="31639885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b="1" sz="1800" spc="-1" strike="noStrike">
                    <a:solidFill>
                      <a:srgbClr val="4d4d4d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b="1" sz="1800" spc="-1" strike="noStrike">
                    <a:solidFill>
                      <a:srgbClr val="4d4d4d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Number of rows</a:t>
                </a:r>
              </a:p>
            </c:rich>
          </c:tx>
          <c:overlay val="0"/>
        </c:title>
        <c:numFmt formatCode="MM/DD/YYYY" sourceLinked="1"/>
        <c:majorTickMark val="none"/>
        <c:minorTickMark val="none"/>
        <c:tickLblPos val="nextTo"/>
        <c:spPr>
          <a:ln w="9360">
            <a:solidFill>
              <a:srgbClr val="929292"/>
            </a:solidFill>
            <a:round/>
          </a:ln>
        </c:spPr>
        <c:txPr>
          <a:bodyPr/>
          <a:p>
            <a:pPr>
              <a:defRPr b="0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</a:p>
        </c:txPr>
        <c:crossAx val="12043976"/>
        <c:crosses val="autoZero"/>
        <c:auto val="1"/>
        <c:lblAlgn val="ctr"/>
        <c:lblOffset val="100"/>
      </c:catAx>
      <c:valAx>
        <c:axId val="12043976"/>
        <c:scaling>
          <c:orientation val="minMax"/>
        </c:scaling>
        <c:delete val="0"/>
        <c:axPos val="l"/>
        <c:majorGridlines>
          <c:spPr>
            <a:ln w="9360">
              <a:solidFill>
                <a:srgbClr val="929292"/>
              </a:solidFill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b="1" sz="1800" spc="-1" strike="noStrike">
                    <a:solidFill>
                      <a:srgbClr val="4d4d4d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b="1" sz="1800" spc="-1" strike="noStrike">
                    <a:solidFill>
                      <a:srgbClr val="4d4d4d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Time (ms)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spPr>
          <a:ln w="9360">
            <a:solidFill>
              <a:srgbClr val="929292"/>
            </a:solidFill>
            <a:round/>
          </a:ln>
        </c:spPr>
        <c:txPr>
          <a:bodyPr/>
          <a:p>
            <a:pPr>
              <a:defRPr b="0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</a:p>
        </c:txPr>
        <c:crossAx val="31639885"/>
        <c:crosses val="autoZero"/>
      </c:valAx>
      <c:spPr>
        <a:solidFill>
          <a:srgbClr val="ffffff"/>
        </a:solidFill>
        <a:ln>
          <a:noFill/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gap"/>
  </c:chart>
  <c:spPr>
    <a:noFill/>
    <a:ln>
      <a:noFill/>
    </a:ln>
  </c:sp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sz="216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r>
              <a:rPr b="1" sz="216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1024 rows different batch sizes</a:t>
            </a:r>
          </a:p>
        </c:rich>
      </c:tx>
      <c:overlay val="0"/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Insert Batch</c:v>
                </c:pt>
              </c:strCache>
            </c:strRef>
          </c:tx>
          <c:spPr>
            <a:ln>
              <a:noFill/>
            </a:ln>
          </c:spPr>
          <c:invertIfNegative val="0"/>
          <c:dLbls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1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128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5"/>
                <c:pt idx="0">
                  <c:v>9.703</c:v>
                </c:pt>
                <c:pt idx="1">
                  <c:v>4.117</c:v>
                </c:pt>
                <c:pt idx="2">
                  <c:v>3.084</c:v>
                </c:pt>
                <c:pt idx="3">
                  <c:v>2.666</c:v>
                </c:pt>
                <c:pt idx="4">
                  <c:v>2.259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Insert Rewrite</c:v>
                </c:pt>
              </c:strCache>
            </c:strRef>
          </c:tx>
          <c:spPr>
            <a:ln>
              <a:noFill/>
            </a:ln>
          </c:spPr>
          <c:invertIfNegative val="0"/>
          <c:dLbls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1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128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5"/>
                <c:pt idx="0">
                  <c:v>2.398</c:v>
                </c:pt>
                <c:pt idx="1">
                  <c:v>2.357</c:v>
                </c:pt>
                <c:pt idx="2">
                  <c:v>2.364</c:v>
                </c:pt>
                <c:pt idx="3">
                  <c:v>2.32</c:v>
                </c:pt>
                <c:pt idx="4">
                  <c:v>2.294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Copy</c:v>
                </c:pt>
              </c:strCache>
            </c:strRef>
          </c:tx>
          <c:spPr>
            <a:ln>
              <a:noFill/>
            </a:ln>
          </c:spPr>
          <c:invertIfNegative val="0"/>
          <c:dLbls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1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128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5"/>
                <c:pt idx="0">
                  <c:v>175.148</c:v>
                </c:pt>
                <c:pt idx="1">
                  <c:v>38.58</c:v>
                </c:pt>
                <c:pt idx="2">
                  <c:v>17.645</c:v>
                </c:pt>
                <c:pt idx="3">
                  <c:v>9.494</c:v>
                </c:pt>
                <c:pt idx="4">
                  <c:v>1.833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Insert Struct</c:v>
                </c:pt>
              </c:strCache>
            </c:strRef>
          </c:tx>
          <c:spPr>
            <a:ln>
              <a:noFill/>
            </a:ln>
          </c:spPr>
          <c:invertIfNegative val="0"/>
          <c:dLbls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5"/>
                <c:pt idx="0">
                  <c:v>1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128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5"/>
                <c:pt idx="0">
                  <c:v>12.661</c:v>
                </c:pt>
                <c:pt idx="1">
                  <c:v>4.349</c:v>
                </c:pt>
                <c:pt idx="2">
                  <c:v>3.058</c:v>
                </c:pt>
                <c:pt idx="3">
                  <c:v>2.235</c:v>
                </c:pt>
                <c:pt idx="4">
                  <c:v>1.638</c:v>
                </c:pt>
              </c:numCache>
            </c:numRef>
          </c:val>
        </c:ser>
        <c:gapWidth val="150"/>
        <c:overlap val="0"/>
        <c:axId val="30530488"/>
        <c:axId val="19560888"/>
      </c:barChart>
      <c:catAx>
        <c:axId val="30530488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b="1" sz="1800" spc="-1" strike="noStrike">
                    <a:solidFill>
                      <a:srgbClr val="4d4d4d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b="1" sz="1800" spc="-1" strike="noStrike">
                    <a:solidFill>
                      <a:srgbClr val="4d4d4d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Batch size</a:t>
                </a:r>
              </a:p>
            </c:rich>
          </c:tx>
          <c:overlay val="0"/>
        </c:title>
        <c:numFmt formatCode="MM/DD/YYYY" sourceLinked="1"/>
        <c:majorTickMark val="none"/>
        <c:minorTickMark val="none"/>
        <c:tickLblPos val="nextTo"/>
        <c:spPr>
          <a:ln w="9360">
            <a:solidFill>
              <a:srgbClr val="929292"/>
            </a:solidFill>
            <a:round/>
          </a:ln>
        </c:spPr>
        <c:txPr>
          <a:bodyPr/>
          <a:p>
            <a:pPr>
              <a:defRPr b="0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</a:p>
        </c:txPr>
        <c:crossAx val="19560888"/>
        <c:crosses val="autoZero"/>
        <c:auto val="1"/>
        <c:lblAlgn val="ctr"/>
        <c:lblOffset val="100"/>
      </c:catAx>
      <c:valAx>
        <c:axId val="19560888"/>
        <c:scaling>
          <c:orientation val="minMax"/>
        </c:scaling>
        <c:delete val="0"/>
        <c:axPos val="l"/>
        <c:majorGridlines>
          <c:spPr>
            <a:ln w="9360">
              <a:solidFill>
                <a:srgbClr val="929292"/>
              </a:solidFill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b="1" sz="1800" spc="-1" strike="noStrike">
                    <a:solidFill>
                      <a:srgbClr val="4d4d4d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b="1" sz="1800" spc="-1" strike="noStrike">
                    <a:solidFill>
                      <a:srgbClr val="4d4d4d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Time (ms)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spPr>
          <a:ln w="9360">
            <a:solidFill>
              <a:srgbClr val="929292"/>
            </a:solidFill>
            <a:round/>
          </a:ln>
        </c:spPr>
        <c:txPr>
          <a:bodyPr/>
          <a:p>
            <a:pPr>
              <a:defRPr b="0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</a:p>
        </c:txPr>
        <c:crossAx val="30530488"/>
        <c:crosses val="autoZero"/>
      </c:valAx>
      <c:spPr>
        <a:solidFill>
          <a:srgbClr val="ffffff"/>
        </a:solidFill>
        <a:ln>
          <a:noFill/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gap"/>
  </c:chart>
  <c:spPr>
    <a:noFill/>
    <a:ln>
      <a:noFill/>
    </a:ln>
  </c:spPr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4750DE8-8F89-45BA-8A0A-B184368077B1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Dave Cramer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Part of the PostgreSQL community since 2000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Maintainer of the JDBC Driver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The project is much easier to pull into and IDE and debug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Intelij just import the pom.xml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With ant build files I could never get it to debug in Intellij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In Eclipse I had to filter out files depending on which JDK I was trying to debug for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So you can see that this is much simpler than the class diagram before.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There is only one PgConnection class for all versions of the driver, no more duplicate code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Good friend Alvaro Tortosa kindly provided the test cases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Torodb is an open source NoSQL database backed by postgresql that speaks the Mongo protocol.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10M rows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There is a small performance hit when using column names as opposed to column numbers as the number has to be looked up internally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This is the IntStringJson test.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Has @Benchmark annotation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Runs this ITERATION times happens to be 20x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Jmh requires that the test return a value. In order to defeat the compiler from eliminating dead code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If this is inconvenient you have to inject a BlackHole object to consume the objects created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Runs the test ITERATIONS times 20 in this case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Records the time in milliseconds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So apparently the hypothesis didn’t prove to be true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Maven is now the defacto packaging system for java, so we play nice with the ecosystem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Maven is now the defacto packaging system for java, so we play nice with the ecosystem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First thing the driver does is create a named server prepared statement S_1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Then it executes BIND/EXEC N times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BIND is where we send the back end the values for each column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EXEC actually executes the statement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Greenplum is a massively parallel processing database based on postgres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Open sourced last Sept.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Now up to 8.3 with some backpatches such as JSONB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So I thought I could do a talk on this. Show how re-organizing the code has made things *way* faster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I used exactly the same code for the fetch size test with different fetch sizes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Knee is at approximately 100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First thing the driver does is create a named server prepared statement S_1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Then it executes BIND/EXEC N times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BIND is where we send the back end the values for each column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EXEC actually executes the statement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The driver has code internally to check for this deadlock situation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So now lets look at how the driver has improved data inserts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This benchmark code is part of the project now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This tests the old functionality of the driver before enhancements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We are rewriting the statements to be more efficient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New feature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Will rewrite the query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Originally written by Peter Mount around 1997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Follows the JDBC spec, which was essentially copied from the ODBC spec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I took it over around 1999.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Have to create the string in memory before sending it to the backend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May be difficult for lots of data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Sticking to standard java code practices suggests that insertBatch is the way to go here for 1024 rows it is 50x faster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104ms vs 2ms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Copy is good but it does not really use the API as intended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For large number of rows a larger batch size is better once the batch size gets to 128 the results are the same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Insert batch and insert rewrite result in the same queries. The driver rewrites them under the covers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Notice when the batch size is 1 the driver rewrite rewrites this into one query, not 1024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Always faster, what I didn’t test is the limitation on how many rows.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Directly from the Pull request. These are internal flags to control how the query executor functions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The performance test in the driver provides the following results: a simple insert batch of 100 rows improves from 15ms to 1ms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Essentially performing at the same speed as non batched inserts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Every successive JDBC spec is an interface for which we have to write a concrete implementation for.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They build upon each other sometimes deprecating features but always adding new features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This is typical of ORM’s such as hibernate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All the really high performance sites I’ve ever seen write their own queries.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They do not use ORM’s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They optimize aggressively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Single shot queries will not create a named statement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Asl of 1203 we now internally cache statements, saves on parsing the string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Generated queries create unique strings with different hash, defeating the cache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Prepared statements have to know the types of the arguments being passed in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If you change the type of a  parameter the driver will have to deallocate and prepare again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Binary mode does not use text, by default we use text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If we use binary we have to do an extra round trip to determine the types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A number of things were slowing the driver down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Having to reparse the java string repeatedly was inefficient.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Cloning the calendar for every setTimestamp setDate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More recently batch inserts were optimized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Driver was built using ant up until about 2015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Much of what the driver does is contained in a few classes that handle all the work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So for instance jdbc3 had a 10 or so files which were concrete implementations. If you wanted to build jdbc4 these had to be filtered out using ant.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When I inherited the project from Peter the ant filtering was already in place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Just copied what he had and didn’t really think about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Of course at that point there was only jdbc2 and jdbc3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Things got a little more out of hand once we had jdbc3g, jdbc4, jdbc4.1 and jdbc4.2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My over arching goal in maintaining it was not to break it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Eventually we had enough test cases in it that I though the risk was warranted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Maven has a dependency file. If you are building with maven you can just include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We still have to filter out some code, just a lot less of it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6840" y="325440"/>
            <a:ext cx="8410320" cy="460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2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66840" y="1074600"/>
            <a:ext cx="8410320" cy="16131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66840" y="2841480"/>
            <a:ext cx="8410320" cy="16131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6840" y="325440"/>
            <a:ext cx="8410320" cy="460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2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6840" y="1074600"/>
            <a:ext cx="4104000" cy="16131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6400" y="1074600"/>
            <a:ext cx="4104000" cy="16131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6400" y="2841480"/>
            <a:ext cx="4104000" cy="16131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366840" y="2841480"/>
            <a:ext cx="4104000" cy="16131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66840" y="325440"/>
            <a:ext cx="8410320" cy="460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2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66840" y="1074600"/>
            <a:ext cx="8410320" cy="33825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66840" y="1074600"/>
            <a:ext cx="8410320" cy="33825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452320" y="1074600"/>
            <a:ext cx="4239360" cy="338256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452320" y="1074600"/>
            <a:ext cx="4239360" cy="3382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66840" y="325440"/>
            <a:ext cx="8410320" cy="460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2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366840" y="1074600"/>
            <a:ext cx="8410320" cy="338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66840" y="325440"/>
            <a:ext cx="8410320" cy="460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2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66840" y="1074600"/>
            <a:ext cx="8410320" cy="33825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66840" y="325440"/>
            <a:ext cx="8410320" cy="460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2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66840" y="1074600"/>
            <a:ext cx="4104000" cy="33825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6400" y="1074600"/>
            <a:ext cx="4104000" cy="33825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6840" y="325440"/>
            <a:ext cx="8410320" cy="460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2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366840" y="325440"/>
            <a:ext cx="8410320" cy="213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6840" y="325440"/>
            <a:ext cx="8410320" cy="460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2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6840" y="1074600"/>
            <a:ext cx="4104000" cy="16131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366840" y="2841480"/>
            <a:ext cx="4104000" cy="16131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6400" y="1074600"/>
            <a:ext cx="4104000" cy="33825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6840" y="325440"/>
            <a:ext cx="8410320" cy="460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2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66840" y="1074600"/>
            <a:ext cx="8410320" cy="338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66840" y="325440"/>
            <a:ext cx="8410320" cy="460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2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66840" y="1074600"/>
            <a:ext cx="4104000" cy="33825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6400" y="1074600"/>
            <a:ext cx="4104000" cy="16131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6400" y="2841480"/>
            <a:ext cx="4104000" cy="16131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66840" y="325440"/>
            <a:ext cx="8410320" cy="460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2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66840" y="1074600"/>
            <a:ext cx="4104000" cy="16131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6400" y="1074600"/>
            <a:ext cx="4104000" cy="16131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366840" y="2841480"/>
            <a:ext cx="8410320" cy="16131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66840" y="325440"/>
            <a:ext cx="8410320" cy="460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2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66840" y="1074600"/>
            <a:ext cx="8410320" cy="16131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366840" y="2841480"/>
            <a:ext cx="8410320" cy="16131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6840" y="325440"/>
            <a:ext cx="8410320" cy="460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2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66840" y="1074600"/>
            <a:ext cx="4104000" cy="16131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6400" y="1074600"/>
            <a:ext cx="4104000" cy="16131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6400" y="2841480"/>
            <a:ext cx="4104000" cy="16131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366840" y="2841480"/>
            <a:ext cx="4104000" cy="16131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6840" y="325440"/>
            <a:ext cx="8410320" cy="460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2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6840" y="1074600"/>
            <a:ext cx="8410320" cy="33825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66840" y="1074600"/>
            <a:ext cx="8410320" cy="33825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2452320" y="1074600"/>
            <a:ext cx="4239360" cy="338256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/>
        </p:blipFill>
        <p:spPr>
          <a:xfrm>
            <a:off x="2452320" y="1074600"/>
            <a:ext cx="4239360" cy="3382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66840" y="325440"/>
            <a:ext cx="8410320" cy="460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2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366840" y="1074600"/>
            <a:ext cx="8410320" cy="3382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66840" y="325440"/>
            <a:ext cx="8410320" cy="460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2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66840" y="1074600"/>
            <a:ext cx="8410320" cy="33825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66840" y="325440"/>
            <a:ext cx="8410320" cy="460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2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366840" y="1074600"/>
            <a:ext cx="4104000" cy="33825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6400" y="1074600"/>
            <a:ext cx="4104000" cy="33825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66840" y="325440"/>
            <a:ext cx="8410320" cy="460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2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6840" y="325440"/>
            <a:ext cx="8410320" cy="460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2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66840" y="1074600"/>
            <a:ext cx="8410320" cy="33825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366840" y="325440"/>
            <a:ext cx="8410320" cy="213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66840" y="325440"/>
            <a:ext cx="8410320" cy="460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2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66840" y="1074600"/>
            <a:ext cx="4104000" cy="16131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366840" y="2841480"/>
            <a:ext cx="4104000" cy="16131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6400" y="1074600"/>
            <a:ext cx="4104000" cy="33825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66840" y="325440"/>
            <a:ext cx="8410320" cy="460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2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366840" y="1074600"/>
            <a:ext cx="4104000" cy="33825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6400" y="1074600"/>
            <a:ext cx="4104000" cy="16131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6400" y="2841480"/>
            <a:ext cx="4104000" cy="16131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66840" y="325440"/>
            <a:ext cx="8410320" cy="460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2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366840" y="1074600"/>
            <a:ext cx="4104000" cy="16131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6400" y="1074600"/>
            <a:ext cx="4104000" cy="16131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366840" y="2841480"/>
            <a:ext cx="8410320" cy="16131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66840" y="325440"/>
            <a:ext cx="8410320" cy="460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2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366840" y="1074600"/>
            <a:ext cx="8410320" cy="16131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66840" y="2841480"/>
            <a:ext cx="8410320" cy="16131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66840" y="325440"/>
            <a:ext cx="8410320" cy="460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2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366840" y="1074600"/>
            <a:ext cx="4104000" cy="16131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6400" y="1074600"/>
            <a:ext cx="4104000" cy="16131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676400" y="2841480"/>
            <a:ext cx="4104000" cy="16131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366840" y="2841480"/>
            <a:ext cx="4104000" cy="16131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66840" y="325440"/>
            <a:ext cx="8410320" cy="460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2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66840" y="1074600"/>
            <a:ext cx="8410320" cy="33825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66840" y="1074600"/>
            <a:ext cx="8410320" cy="33825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2452320" y="1074600"/>
            <a:ext cx="4239360" cy="338256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3"/>
          <a:stretch/>
        </p:blipFill>
        <p:spPr>
          <a:xfrm>
            <a:off x="2452320" y="1074600"/>
            <a:ext cx="4239360" cy="3382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6840" y="325440"/>
            <a:ext cx="8410320" cy="460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2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66840" y="1074600"/>
            <a:ext cx="4104000" cy="33825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6400" y="1074600"/>
            <a:ext cx="4104000" cy="33825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6840" y="325440"/>
            <a:ext cx="8410320" cy="460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2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66840" y="325440"/>
            <a:ext cx="8410320" cy="213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6840" y="325440"/>
            <a:ext cx="8410320" cy="460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2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66840" y="1074600"/>
            <a:ext cx="4104000" cy="16131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66840" y="2841480"/>
            <a:ext cx="4104000" cy="16131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6400" y="1074600"/>
            <a:ext cx="4104000" cy="33825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6840" y="325440"/>
            <a:ext cx="8410320" cy="460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2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66840" y="1074600"/>
            <a:ext cx="4104000" cy="33825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6400" y="1074600"/>
            <a:ext cx="4104000" cy="16131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6400" y="2841480"/>
            <a:ext cx="4104000" cy="16131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6840" y="325440"/>
            <a:ext cx="8410320" cy="460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2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66840" y="1074600"/>
            <a:ext cx="4104000" cy="16131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6400" y="1074600"/>
            <a:ext cx="4104000" cy="16131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66840" y="2841480"/>
            <a:ext cx="8410320" cy="16131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flipH="1">
            <a:off x="8545680" y="5021280"/>
            <a:ext cx="53316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8725B030-D1CA-4556-BD5D-942F9CA0ED42}" type="slidenum">
              <a:rPr b="0" lang="en-US" sz="8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366840" y="5018040"/>
            <a:ext cx="2274480" cy="9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65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2016 Pivotal Software, Inc.  All rights reserved.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0" y="4629240"/>
            <a:ext cx="9143640" cy="385560"/>
          </a:xfrm>
          <a:prstGeom prst="rect">
            <a:avLst/>
          </a:prstGeom>
          <a:solidFill>
            <a:srgbClr val="00786e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" name="Picture 10" descr=""/>
          <p:cNvPicPr/>
          <p:nvPr/>
        </p:nvPicPr>
        <p:blipFill>
          <a:blip r:embed="rId2"/>
          <a:srcRect l="18178" t="28061" r="18178" b="28061"/>
          <a:stretch/>
        </p:blipFill>
        <p:spPr>
          <a:xfrm>
            <a:off x="7867800" y="4681440"/>
            <a:ext cx="1050480" cy="283680"/>
          </a:xfrm>
          <a:prstGeom prst="rect">
            <a:avLst/>
          </a:prstGeom>
          <a:ln>
            <a:noFill/>
          </a:ln>
        </p:spPr>
      </p:pic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3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32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Click to edit the outline text format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Second Outline Level</a:t>
            </a:r>
            <a:endParaRPr b="0" lang="en-US" sz="20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Third Outline Level</a:t>
            </a:r>
            <a:endParaRPr b="0" lang="en-US" sz="1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Fourth Outline Level</a:t>
            </a:r>
            <a:endParaRPr b="0" lang="en-US" sz="1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Fifth Outline Level</a:t>
            </a:r>
            <a:endParaRPr b="0" lang="en-US" sz="20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Sixth Outline Level</a:t>
            </a:r>
            <a:endParaRPr b="0" lang="en-US" sz="20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Seventh Outline Level</a:t>
            </a:r>
            <a:endParaRPr b="0" lang="en-US" sz="20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 flipH="1">
            <a:off x="8545680" y="5021280"/>
            <a:ext cx="53316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33390845-8FDF-4731-B042-AFEE4FBEB529}" type="slidenum">
              <a:rPr b="0" lang="en-US" sz="8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366840" y="5018040"/>
            <a:ext cx="2274480" cy="9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65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2016 Pivotal Software, Inc.  All rights reserved.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0" y="4629240"/>
            <a:ext cx="9143640" cy="385560"/>
          </a:xfrm>
          <a:prstGeom prst="rect">
            <a:avLst/>
          </a:prstGeom>
          <a:solidFill>
            <a:srgbClr val="00786e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3" name="Picture 10" descr=""/>
          <p:cNvPicPr/>
          <p:nvPr/>
        </p:nvPicPr>
        <p:blipFill>
          <a:blip r:embed="rId2"/>
          <a:srcRect l="18178" t="28061" r="18178" b="28061"/>
          <a:stretch/>
        </p:blipFill>
        <p:spPr>
          <a:xfrm>
            <a:off x="7867800" y="4681440"/>
            <a:ext cx="1050480" cy="283680"/>
          </a:xfrm>
          <a:prstGeom prst="rect">
            <a:avLst/>
          </a:prstGeom>
          <a:ln>
            <a:noFill/>
          </a:ln>
        </p:spPr>
      </p:pic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366840" y="325440"/>
            <a:ext cx="8410320" cy="4600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Click to edit Master title style</a:t>
            </a:r>
            <a:endParaRPr b="0" lang="en-US" sz="32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366840" y="1074600"/>
            <a:ext cx="8410320" cy="33825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Click to edit Master text styles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lvl="1" marL="864000" indent="-32400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Second level</a:t>
            </a:r>
            <a:endParaRPr b="0" lang="en-US" sz="20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lvl="2" marL="1296000" indent="-288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Third level</a:t>
            </a:r>
            <a:endParaRPr b="0" lang="en-US" sz="1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lvl="3" marL="1728000" indent="-21600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Fourth level</a:t>
            </a:r>
            <a:endParaRPr b="0" lang="en-US" sz="1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lvl="4" marL="216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Fifth level</a:t>
            </a:r>
            <a:endParaRPr b="0" lang="en-US" sz="20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 flipH="1">
            <a:off x="8545680" y="5021280"/>
            <a:ext cx="53316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003A85A8-1DD8-4A9F-8079-6F9B12196DB2}" type="slidenum">
              <a:rPr b="0" lang="en-US" sz="8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66840" y="5018040"/>
            <a:ext cx="2274480" cy="9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65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2016 Pivotal Software, Inc.  All rights reserved.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0" y="4629240"/>
            <a:ext cx="9143640" cy="385560"/>
          </a:xfrm>
          <a:prstGeom prst="rect">
            <a:avLst/>
          </a:prstGeom>
          <a:solidFill>
            <a:srgbClr val="00786e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3" name="Picture 10" descr=""/>
          <p:cNvPicPr/>
          <p:nvPr/>
        </p:nvPicPr>
        <p:blipFill>
          <a:blip r:embed="rId2"/>
          <a:srcRect l="18178" t="28061" r="18178" b="28061"/>
          <a:stretch/>
        </p:blipFill>
        <p:spPr>
          <a:xfrm>
            <a:off x="7867800" y="4681440"/>
            <a:ext cx="1050480" cy="283680"/>
          </a:xfrm>
          <a:prstGeom prst="rect">
            <a:avLst/>
          </a:prstGeom>
          <a:ln>
            <a:noFill/>
          </a:ln>
        </p:spPr>
      </p:pic>
      <p:sp>
        <p:nvSpPr>
          <p:cNvPr id="84" name="CustomShape 4"/>
          <p:cNvSpPr/>
          <p:nvPr/>
        </p:nvSpPr>
        <p:spPr>
          <a:xfrm flipH="1">
            <a:off x="8545680" y="5021280"/>
            <a:ext cx="53316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C38795FF-1F62-45EF-B7D7-FAF6188EE2B2}" type="slidenum">
              <a:rPr b="0" lang="en-US" sz="8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title"/>
          </p:nvPr>
        </p:nvSpPr>
        <p:spPr>
          <a:xfrm>
            <a:off x="890640" y="1276560"/>
            <a:ext cx="4383720" cy="104256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16f3b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Click to edit Master title style</a:t>
            </a:r>
            <a:endParaRPr b="0" lang="en-US" sz="32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908640" y="3710160"/>
            <a:ext cx="5026320" cy="2983320"/>
          </a:xfrm>
          <a:prstGeom prst="rect">
            <a:avLst/>
          </a:prstGeom>
        </p:spPr>
        <p:txBody>
          <a:bodyPr lIns="0" rIns="0" tIns="0" bIns="0"/>
          <a:p>
            <a:pPr marL="228600" indent="-228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wmf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github.com/8kdata/javapgperf" TargetMode="External"/><Relationship Id="rId2" Type="http://schemas.openxmlformats.org/officeDocument/2006/relationships/hyperlink" Target="https://github.com/8kdata/javapgperf" TargetMode="External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chart" Target="../charts/chart2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hyperlink" Target="https://github.com/pgjdbc/pgjdbc/tree/master/ubenchmark" TargetMode="External"/><Relationship Id="rId2" Type="http://schemas.openxmlformats.org/officeDocument/2006/relationships/hyperlink" Target="https://github.com/pgjdbc/pgjdbc/tree/master/ubenchmark" TargetMode="External"/><Relationship Id="rId3" Type="http://schemas.openxmlformats.org/officeDocument/2006/relationships/hyperlink" Target="https://github.com/pgjdbc/pgjdbc/tree/master/ubenchmark" TargetMode="External"/><Relationship Id="rId4" Type="http://schemas.openxmlformats.org/officeDocument/2006/relationships/image" Target="../media/image3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chart" Target="../charts/chart3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chart" Target="../charts/chart4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wmf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0" y="4085640"/>
            <a:ext cx="9143640" cy="105768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7" name="Shape 1164" descr=""/>
          <p:cNvPicPr/>
          <p:nvPr/>
        </p:nvPicPr>
        <p:blipFill>
          <a:blip r:embed="rId1"/>
          <a:srcRect l="17313" t="15264" r="6224" b="16611"/>
          <a:stretch/>
        </p:blipFill>
        <p:spPr>
          <a:xfrm>
            <a:off x="0" y="75240"/>
            <a:ext cx="9143640" cy="5142960"/>
          </a:xfrm>
          <a:prstGeom prst="rect">
            <a:avLst/>
          </a:prstGeom>
          <a:ln>
            <a:noFill/>
          </a:ln>
        </p:spPr>
      </p:pic>
      <p:pic>
        <p:nvPicPr>
          <p:cNvPr id="128" name="Shape 1166" descr=""/>
          <p:cNvPicPr/>
          <p:nvPr/>
        </p:nvPicPr>
        <p:blipFill>
          <a:blip r:embed="rId2"/>
          <a:stretch/>
        </p:blipFill>
        <p:spPr>
          <a:xfrm>
            <a:off x="424440" y="1059840"/>
            <a:ext cx="4068720" cy="3992400"/>
          </a:xfrm>
          <a:prstGeom prst="rect">
            <a:avLst/>
          </a:prstGeom>
          <a:ln>
            <a:noFill/>
          </a:ln>
        </p:spPr>
      </p:pic>
      <p:sp>
        <p:nvSpPr>
          <p:cNvPr id="129" name="CustomShape 2"/>
          <p:cNvSpPr/>
          <p:nvPr/>
        </p:nvSpPr>
        <p:spPr>
          <a:xfrm>
            <a:off x="0" y="0"/>
            <a:ext cx="9143640" cy="514296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d9d9d9"/>
              </a:gs>
            </a:gsLst>
            <a:lin ang="165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3"/>
          <p:cNvSpPr/>
          <p:nvPr/>
        </p:nvSpPr>
        <p:spPr>
          <a:xfrm>
            <a:off x="3517920" y="1708560"/>
            <a:ext cx="3910320" cy="156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Arial Black"/>
              </a:rPr>
              <a:t>JDBC Performance from the Inside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Arial Black"/>
              </a:rPr>
              <a:t>Mar, 2017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Code re-organized release 1207 Dec 2015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All of the abstract class machinations have been removed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One class file works for all versions of JDBC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Reduces CPU load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Real advantage to mavenizing the project. The code is much simpler.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Easier to debug, can be easily loaded into an IDE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More people have provided Pull Requests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Mavenizing the driver</a:t>
            </a:r>
            <a:endParaRPr b="0" lang="en-US" sz="32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6" name="Shape 96" descr=""/>
          <p:cNvPicPr/>
          <p:nvPr/>
        </p:nvPicPr>
        <p:blipFill>
          <a:blip r:embed="rId1"/>
          <a:stretch/>
        </p:blipFill>
        <p:spPr>
          <a:xfrm>
            <a:off x="8508600" y="67680"/>
            <a:ext cx="576000" cy="57456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After Maven</a:t>
            </a:r>
            <a:endParaRPr b="0" lang="en-US" sz="32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8" name="Shape 96" descr=""/>
          <p:cNvPicPr/>
          <p:nvPr/>
        </p:nvPicPr>
        <p:blipFill>
          <a:blip r:embed="rId1"/>
          <a:stretch/>
        </p:blipFill>
        <p:spPr>
          <a:xfrm>
            <a:off x="8508600" y="67680"/>
            <a:ext cx="576000" cy="574560"/>
          </a:xfrm>
          <a:prstGeom prst="rect">
            <a:avLst/>
          </a:prstGeom>
          <a:ln>
            <a:noFill/>
          </a:ln>
        </p:spPr>
      </p:pic>
      <p:pic>
        <p:nvPicPr>
          <p:cNvPr id="159" name="Picture 6" descr=""/>
          <p:cNvPicPr/>
          <p:nvPr/>
        </p:nvPicPr>
        <p:blipFill>
          <a:blip r:embed="rId2"/>
          <a:stretch/>
        </p:blipFill>
        <p:spPr>
          <a:xfrm>
            <a:off x="2577960" y="1278360"/>
            <a:ext cx="3974040" cy="270900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85840" indent="-285480">
              <a:lnSpc>
                <a:spcPct val="100000"/>
              </a:lnSpc>
              <a:buClr>
                <a:srgbClr val="33928a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Borrowed some code from </a:t>
            </a:r>
            <a:r>
              <a:rPr b="0" lang="en-US" sz="1800" spc="-1" strike="noStrike" u="sng">
                <a:solidFill>
                  <a:srgbClr val="3ea7bc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  <a:hlinkClick r:id="rId1"/>
              </a:rPr>
              <a:t>https://github.com/8kdata/</a:t>
            </a:r>
            <a:r>
              <a:rPr b="0" lang="en-US" sz="1800" spc="-1" strike="noStrike" u="sng">
                <a:solidFill>
                  <a:srgbClr val="3ea7bc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  <a:hlinkClick r:id="rId2"/>
              </a:rPr>
              <a:t>javapgperf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85840" indent="-285480">
              <a:lnSpc>
                <a:spcPct val="100000"/>
              </a:lnSpc>
              <a:buClr>
                <a:srgbClr val="33928a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Plug for ToroDB https://github.com/torodb/torodb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85840" indent="-285480">
              <a:lnSpc>
                <a:spcPct val="100000"/>
              </a:lnSpc>
              <a:buClr>
                <a:srgbClr val="33928a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CREATE TABLE IF NOT EXISTS </a:t>
            </a: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number </a:t>
            </a:r>
            <a:r>
              <a:rPr b="1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AS</a:t>
            </a:r>
            <a:r>
              <a:rPr b="1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
</a:t>
            </a:r>
            <a:r>
              <a:rPr b="1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SELECT </a:t>
            </a: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i, </a:t>
            </a:r>
            <a:r>
              <a:rPr b="1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'Hello there ' </a:t>
            </a: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|| i </a:t>
            </a:r>
            <a:r>
              <a:rPr b="1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AS </a:t>
            </a: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t, </a:t>
            </a:r>
            <a:r>
              <a:rPr b="1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'{"i": ' </a:t>
            </a: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|| i || </a:t>
            </a:r>
            <a:r>
              <a:rPr b="1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', "t": "' </a:t>
            </a: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|| </a:t>
            </a:r>
            <a:r>
              <a:rPr b="1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'Hello there ' </a:t>
            </a: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|| i || </a:t>
            </a:r>
            <a:r>
              <a:rPr b="1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'" }' AS </a:t>
            </a: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j</a:t>
            </a: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
</a:t>
            </a: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b="1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FROM </a:t>
            </a:r>
            <a:r>
              <a:rPr b="0" i="1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generate_series</a:t>
            </a: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(1,10 * 1000 * 1000) </a:t>
            </a:r>
            <a:r>
              <a:rPr b="1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AS </a:t>
            </a: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i;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85840" indent="-285480">
              <a:lnSpc>
                <a:spcPct val="50000"/>
              </a:lnSpc>
              <a:buClr>
                <a:srgbClr val="33928a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Column |  Type   | Modifiers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5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--------+---------+-----------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5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      | integer |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5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      | text    |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5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j      | text    |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50000"/>
              </a:lnSpc>
            </a:pP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Time to test the hypothesis</a:t>
            </a:r>
            <a:endParaRPr b="0" lang="en-US" sz="32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2" name="Shape 96" descr=""/>
          <p:cNvPicPr/>
          <p:nvPr/>
        </p:nvPicPr>
        <p:blipFill>
          <a:blip r:embed="rId3"/>
          <a:stretch/>
        </p:blipFill>
        <p:spPr>
          <a:xfrm>
            <a:off x="8508600" y="67680"/>
            <a:ext cx="576000" cy="57456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85840" indent="-285480">
              <a:lnSpc>
                <a:spcPct val="100000"/>
              </a:lnSpc>
              <a:buClr>
                <a:srgbClr val="33928a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1_int select i from number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85840" indent="-285480">
              <a:lnSpc>
                <a:spcPct val="100000"/>
              </a:lnSpc>
              <a:buClr>
                <a:srgbClr val="33928a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2_String select t from number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85840" indent="-285480">
              <a:lnSpc>
                <a:spcPct val="100000"/>
              </a:lnSpc>
              <a:buClr>
                <a:srgbClr val="33928a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3_IntString select i,t from number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85840" indent="-285480">
              <a:lnSpc>
                <a:spcPct val="100000"/>
              </a:lnSpc>
              <a:buClr>
                <a:srgbClr val="33928a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4_IntStringJson select i, t, j from number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85840" indent="-285480">
              <a:lnSpc>
                <a:spcPct val="100000"/>
              </a:lnSpc>
              <a:buClr>
                <a:srgbClr val="33928a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5_IntStringColumnNumber select i,t and use column number instead of column name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85840" indent="-285480">
              <a:lnSpc>
                <a:spcPct val="100000"/>
              </a:lnSpc>
              <a:buClr>
                <a:srgbClr val="33928a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6_StringNoAutocommit select t from number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85840" indent="-285480">
              <a:lnSpc>
                <a:spcPct val="100000"/>
              </a:lnSpc>
              <a:buClr>
                <a:srgbClr val="33928a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Ran the test suite for a number of different JDBC versions 1204, 1208, 1210, 1212, 42.0.0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 do the tests do ?</a:t>
            </a:r>
            <a:endParaRPr b="0" lang="en-US" sz="32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5" name="Shape 96" descr=""/>
          <p:cNvPicPr/>
          <p:nvPr/>
        </p:nvPicPr>
        <p:blipFill>
          <a:blip r:embed="rId1"/>
          <a:stretch/>
        </p:blipFill>
        <p:spPr>
          <a:xfrm>
            <a:off x="8508600" y="67680"/>
            <a:ext cx="576000" cy="57456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80000"/>
              </a:lnSpc>
            </a:pPr>
            <a:r>
              <a:rPr b="1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public class 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_4_IntStringJson {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
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  </a:t>
            </a:r>
            <a:r>
              <a:rPr b="1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public static final 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String </a:t>
            </a:r>
            <a:r>
              <a:rPr b="1" i="1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QUERY 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= </a:t>
            </a:r>
            <a:r>
              <a:rPr b="1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"SELECT i, t, j FROM number"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;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
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
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  </a:t>
            </a:r>
            <a:r>
              <a:rPr b="1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private class 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JsonElements {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
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      </a:t>
            </a:r>
            <a:r>
              <a:rPr b="1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private int i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;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
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      </a:t>
            </a:r>
            <a:r>
              <a:rPr b="1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private 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String </a:t>
            </a:r>
            <a:r>
              <a:rPr b="1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;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
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  }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
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
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  @Benchmark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
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  </a:t>
            </a:r>
            <a:r>
              <a:rPr b="1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public void 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test(Blackhole blackhole, PgStatStatements pgStatStatements) </a:t>
            </a:r>
            <a:r>
              <a:rPr b="1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throws 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SQLException {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
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      pgStatStatements.setTestName(QueryBenchmarks.</a:t>
            </a:r>
            <a:r>
              <a:rPr b="0" i="1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JMHTestNameFromClass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(_4_IntStringJson.</a:t>
            </a:r>
            <a:r>
              <a:rPr b="1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class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));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
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
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      Gson gson = </a:t>
            </a:r>
            <a:r>
              <a:rPr b="1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new 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Gson();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
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
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      QueryUtil.</a:t>
            </a:r>
            <a:r>
              <a:rPr b="0" i="1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executeProcessQuery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(</a:t>
            </a:r>
            <a:r>
              <a:rPr b="1" i="1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QUERY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, resultSet -&gt; {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
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              </a:t>
            </a:r>
            <a:r>
              <a:rPr b="1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while 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(resultSet.next()) {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
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                  blackhole.consume(resultSet.getInt(</a:t>
            </a:r>
            <a:r>
              <a:rPr b="1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"i"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));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
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                  blackhole.consume(resultSet.getString(</a:t>
            </a:r>
            <a:r>
              <a:rPr b="1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"t"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));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
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                  blackhole.consume(gson.fromJson(resultSet.getString(</a:t>
            </a:r>
            <a:r>
              <a:rPr b="1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"j"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), JsonElements.</a:t>
            </a:r>
            <a:r>
              <a:rPr b="1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class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));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
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              }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
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      });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
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  }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
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}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 do the tests do ?</a:t>
            </a:r>
            <a:endParaRPr b="0" lang="en-US" sz="32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8" name="Shape 96" descr=""/>
          <p:cNvPicPr/>
          <p:nvPr/>
        </p:nvPicPr>
        <p:blipFill>
          <a:blip r:embed="rId1"/>
          <a:stretch/>
        </p:blipFill>
        <p:spPr>
          <a:xfrm>
            <a:off x="8508600" y="67680"/>
            <a:ext cx="576000" cy="57456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360000" y="12024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70000"/>
              </a:lnSpc>
            </a:pPr>
            <a:r>
              <a:rPr b="1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public class 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Main {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
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  </a:t>
            </a:r>
            <a:r>
              <a:rPr b="1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private static final int </a:t>
            </a:r>
            <a:r>
              <a:rPr b="1" i="1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ITERATIONS 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= 20;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
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  </a:t>
            </a:r>
            <a:r>
              <a:rPr b="0" i="1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// Help profiling with sampling agents</a:t>
            </a:r>
            <a:r>
              <a:rPr b="0" i="1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
</a:t>
            </a:r>
            <a:r>
              <a:rPr b="0" i="1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  </a:t>
            </a:r>
            <a:r>
              <a:rPr b="1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private static final int </a:t>
            </a:r>
            <a:r>
              <a:rPr b="1" i="1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NO_FORKS_RUN_ON_THE_SAME_JVM 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= 0;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
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
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  </a:t>
            </a:r>
            <a:r>
              <a:rPr b="1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public static void 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main(String[] args) </a:t>
            </a:r>
            <a:r>
              <a:rPr b="1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throws 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RunnerException {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
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      </a:t>
            </a:r>
            <a:r>
              <a:rPr b="1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if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(args.</a:t>
            </a:r>
            <a:r>
              <a:rPr b="1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length 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!= 1 || args[0] == </a:t>
            </a:r>
            <a:r>
              <a:rPr b="1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null 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|| args[0].isEmpty()) {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
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          System.</a:t>
            </a:r>
            <a:r>
              <a:rPr b="0" i="1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exit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(1);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
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      }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
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      String testName = args[0];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
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
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      Options opt = </a:t>
            </a:r>
            <a:r>
              <a:rPr b="0" i="1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addTestToOptionsBuilder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(</a:t>
            </a:r>
            <a:r>
              <a:rPr b="1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new 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OptionsBuilder(), testName)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
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          .addProfiler(org.postgresql.benchmark.profilers.FlightRecorderProfiler.</a:t>
            </a:r>
            <a:r>
              <a:rPr b="1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class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)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
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          </a:t>
            </a:r>
            <a:r>
              <a:rPr b="0" i="1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//.forks(1)</a:t>
            </a:r>
            <a:r>
              <a:rPr b="0" i="1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
</a:t>
            </a:r>
            <a:r>
              <a:rPr b="0" i="1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          //.jvmArgsPrepend("-Xmx128m")</a:t>
            </a:r>
            <a:r>
              <a:rPr b="0" i="1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
</a:t>
            </a:r>
            <a:r>
              <a:rPr b="0" i="1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          // We need to avoid warmup iterations as they however counts towards total Postgres time</a:t>
            </a:r>
            <a:r>
              <a:rPr b="0" i="1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
</a:t>
            </a:r>
            <a:r>
              <a:rPr b="0" i="1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          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.warmupIterations(0)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
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          .measurementIterations(</a:t>
            </a:r>
            <a:r>
              <a:rPr b="1" i="1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ITERATIONS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)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
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          .timeUnit(TimeUnit.</a:t>
            </a:r>
            <a:r>
              <a:rPr b="1" i="1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MILLISECONDS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)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
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          .mode(Mode.</a:t>
            </a:r>
            <a:r>
              <a:rPr b="1" i="1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SingleShotTime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)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
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          .verbosity(VerboseMode.</a:t>
            </a:r>
            <a:r>
              <a:rPr b="1" i="1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SILENT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)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
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          .build();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
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
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      Collection&lt;RunResult&gt; runResults = </a:t>
            </a:r>
            <a:r>
              <a:rPr b="1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new 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Runner(opt).run();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
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
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      runResults.stream().forEach(runResult -&gt;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
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          System.</a:t>
            </a:r>
            <a:r>
              <a:rPr b="1" i="1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out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.printf(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
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                  </a:t>
            </a:r>
            <a:r>
              <a:rPr b="1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"Java:\t%s\t%.2f\n"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,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
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                  runResult.getParams().getBenchmark(),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
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                  runResult.getPrimaryResult().getScore()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
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          )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
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      );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
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  }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
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pic>
        <p:nvPicPr>
          <p:cNvPr id="170" name="Shape 96" descr=""/>
          <p:cNvPicPr/>
          <p:nvPr/>
        </p:nvPicPr>
        <p:blipFill>
          <a:blip r:embed="rId1"/>
          <a:stretch/>
        </p:blipFill>
        <p:spPr>
          <a:xfrm>
            <a:off x="8508600" y="67680"/>
            <a:ext cx="576000" cy="574560"/>
          </a:xfrm>
          <a:prstGeom prst="rect">
            <a:avLst/>
          </a:prstGeom>
          <a:ln>
            <a:noFill/>
          </a:ln>
        </p:spPr>
      </p:pic>
      <p:sp>
        <p:nvSpPr>
          <p:cNvPr id="171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Shape 96" descr=""/>
          <p:cNvPicPr/>
          <p:nvPr/>
        </p:nvPicPr>
        <p:blipFill>
          <a:blip r:embed="rId1"/>
          <a:stretch/>
        </p:blipFill>
        <p:spPr>
          <a:xfrm>
            <a:off x="8508600" y="67680"/>
            <a:ext cx="576000" cy="574560"/>
          </a:xfrm>
          <a:prstGeom prst="rect">
            <a:avLst/>
          </a:prstGeom>
          <a:ln>
            <a:noFill/>
          </a:ln>
        </p:spPr>
      </p:pic>
      <p:graphicFrame>
        <p:nvGraphicFramePr>
          <p:cNvPr id="173" name="Chart 1"/>
          <p:cNvGraphicFramePr/>
          <p:nvPr/>
        </p:nvGraphicFramePr>
        <p:xfrm>
          <a:off x="1253160" y="194760"/>
          <a:ext cx="7425000" cy="4283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4" name="TextShape 1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Something good came out of Maven</a:t>
            </a:r>
            <a:endParaRPr b="0" lang="en-US" sz="32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6" name="Shape 96" descr=""/>
          <p:cNvPicPr/>
          <p:nvPr/>
        </p:nvPicPr>
        <p:blipFill>
          <a:blip r:embed="rId1"/>
          <a:stretch/>
        </p:blipFill>
        <p:spPr>
          <a:xfrm>
            <a:off x="8508600" y="67680"/>
            <a:ext cx="576000" cy="574560"/>
          </a:xfrm>
          <a:prstGeom prst="rect">
            <a:avLst/>
          </a:prstGeom>
          <a:ln>
            <a:noFill/>
          </a:ln>
        </p:spPr>
      </p:pic>
      <p:sp>
        <p:nvSpPr>
          <p:cNvPr id="177" name="CustomShape 2"/>
          <p:cNvSpPr/>
          <p:nvPr/>
        </p:nvSpPr>
        <p:spPr>
          <a:xfrm>
            <a:off x="558720" y="1134360"/>
            <a:ext cx="735732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Well it didn’t really improve performance but: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It is Easier to understand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More people are working on 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Easier to work with simply import the maven pom.xml into Intellij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Easier to push to maven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Some things that really did improve performance</a:t>
            </a:r>
            <a:endParaRPr b="0" lang="en-US" sz="32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9" name="Shape 96" descr=""/>
          <p:cNvPicPr/>
          <p:nvPr/>
        </p:nvPicPr>
        <p:blipFill>
          <a:blip r:embed="rId1"/>
          <a:stretch/>
        </p:blipFill>
        <p:spPr>
          <a:xfrm>
            <a:off x="8508600" y="67680"/>
            <a:ext cx="576000" cy="574560"/>
          </a:xfrm>
          <a:prstGeom prst="rect">
            <a:avLst/>
          </a:prstGeom>
          <a:ln>
            <a:noFill/>
          </a:ln>
        </p:spPr>
      </p:pic>
      <p:sp>
        <p:nvSpPr>
          <p:cNvPr id="180" name="CustomShape 2"/>
          <p:cNvSpPr/>
          <p:nvPr/>
        </p:nvSpPr>
        <p:spPr>
          <a:xfrm>
            <a:off x="558720" y="1458360"/>
            <a:ext cx="735732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Set Fetch Size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Fixed deadlocks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Insert rewrite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Fixing bugs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360000" y="1009080"/>
            <a:ext cx="8457840" cy="63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Fetch a large amount of data with different fetch sizes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Set FetchSize performance</a:t>
            </a:r>
            <a:endParaRPr b="0" lang="en-US" sz="32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3" name="Shape 96" descr=""/>
          <p:cNvPicPr/>
          <p:nvPr/>
        </p:nvPicPr>
        <p:blipFill>
          <a:blip r:embed="rId1"/>
          <a:stretch/>
        </p:blipFill>
        <p:spPr>
          <a:xfrm>
            <a:off x="8508600" y="67680"/>
            <a:ext cx="576000" cy="574560"/>
          </a:xfrm>
          <a:prstGeom prst="rect">
            <a:avLst/>
          </a:prstGeom>
          <a:ln>
            <a:noFill/>
          </a:ln>
        </p:spPr>
      </p:pic>
      <p:sp>
        <p:nvSpPr>
          <p:cNvPr id="184" name="CustomShape 3"/>
          <p:cNvSpPr/>
          <p:nvPr/>
        </p:nvSpPr>
        <p:spPr>
          <a:xfrm>
            <a:off x="558720" y="1920240"/>
            <a:ext cx="7357320" cy="25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9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public static final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String </a:t>
            </a:r>
            <a:r>
              <a:rPr b="1" i="1" lang="en-US" sz="9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QUERY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= </a:t>
            </a:r>
            <a:r>
              <a:rPr b="1" lang="en-US" sz="9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"SELECT t FROM number"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;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
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
</a:t>
            </a:r>
            <a:r>
              <a:rPr b="0" lang="en-US" sz="900" spc="-1" strike="noStrike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@Benchmark</a:t>
            </a:r>
            <a:r>
              <a:rPr b="0" lang="en-US" sz="900" spc="-1" strike="noStrike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
</a:t>
            </a:r>
            <a:r>
              <a:rPr b="1" lang="en-US" sz="9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public void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test(Blackhole blackhole, PgStatStatements pgStatStatements) </a:t>
            </a:r>
            <a:r>
              <a:rPr b="1" lang="en-US" sz="9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throws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SQLException {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
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    pgStatStatements.setTestName(QueryBenchmarks.</a:t>
            </a:r>
            <a:r>
              <a:rPr b="0" i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JMHTestNameFromClass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(_6_String_NoAutocommit.</a:t>
            </a:r>
            <a:r>
              <a:rPr b="1" lang="en-US" sz="9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class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));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
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
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    QueryUtil.</a:t>
            </a:r>
            <a:r>
              <a:rPr b="0" i="1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executeProcessQueryNoAutocommit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(</a:t>
            </a:r>
            <a:r>
              <a:rPr b="1" i="1" lang="en-US" sz="9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QUERY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, resultSet -&gt; {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
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            </a:t>
            </a:r>
            <a:r>
              <a:rPr b="1" lang="en-US" sz="9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while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(resultSet.next()) {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
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                </a:t>
            </a:r>
            <a:r>
              <a:rPr b="0" lang="en-US" sz="9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blackhole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.consume(resultSet.getString(</a:t>
            </a:r>
            <a:r>
              <a:rPr b="0" lang="en-US" sz="9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1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));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
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            }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
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    });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
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US" sz="9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// Used to fetch rows in batches from the db. Will only work if the connection does not use AutoCommit</a:t>
            </a:r>
            <a:r>
              <a:rPr b="0" i="1" lang="en-US" sz="9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
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PGProperty.</a:t>
            </a:r>
            <a:r>
              <a:rPr b="1" i="1" lang="en-US" sz="9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DEFAULT_ROW_FETCH_SIZE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.set(properties, </a:t>
            </a:r>
            <a:r>
              <a:rPr b="1" i="1" lang="en-US" sz="9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FETCH_SIZE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);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Dave Cramer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Work for Pivotal on the Greenplum database project https://github.com/greenplum-db/gpdb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Maintainer for the JDBC driver since 1999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Overheard conversation about how poorly the driver performed because of how it was built.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Allegedly was very CPU intensive because of all the inheritance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Things have changed a lot since then so I thought this would be a good idea for a talk, gather some statistics and show all the performance gains as a result of simplifying the code 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Introduction</a:t>
            </a:r>
            <a:endParaRPr b="0" lang="en-US" sz="32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3" name="Shape 96" descr=""/>
          <p:cNvPicPr/>
          <p:nvPr/>
        </p:nvPicPr>
        <p:blipFill>
          <a:blip r:embed="rId1"/>
          <a:stretch/>
        </p:blipFill>
        <p:spPr>
          <a:xfrm>
            <a:off x="8508600" y="67680"/>
            <a:ext cx="576000" cy="57456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setFetchSize</a:t>
            </a:r>
            <a:endParaRPr b="0" lang="en-US" sz="32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6" name="Shape 96" descr=""/>
          <p:cNvPicPr/>
          <p:nvPr/>
        </p:nvPicPr>
        <p:blipFill>
          <a:blip r:embed="rId1"/>
          <a:stretch/>
        </p:blipFill>
        <p:spPr>
          <a:xfrm>
            <a:off x="8508600" y="67680"/>
            <a:ext cx="576000" cy="574560"/>
          </a:xfrm>
          <a:prstGeom prst="rect">
            <a:avLst/>
          </a:prstGeom>
          <a:ln>
            <a:noFill/>
          </a:ln>
        </p:spPr>
      </p:pic>
      <p:graphicFrame>
        <p:nvGraphicFramePr>
          <p:cNvPr id="187" name="Chart 3"/>
          <p:cNvGraphicFramePr/>
          <p:nvPr/>
        </p:nvGraphicFramePr>
        <p:xfrm>
          <a:off x="1523880" y="1083600"/>
          <a:ext cx="6095520" cy="3350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transition>
    <p:fade/>
  </p:transition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Ideally we would like to: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Insert N rows of inserts where N is some arbitrarily large number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PARSE S_1 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BIND/EXEC N TIMES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DEALLOCATE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Inserting batch Deadlock</a:t>
            </a:r>
            <a:endParaRPr b="0" lang="en-US" sz="32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0" name="Shape 96" descr=""/>
          <p:cNvPicPr/>
          <p:nvPr/>
        </p:nvPicPr>
        <p:blipFill>
          <a:blip r:embed="rId1"/>
          <a:stretch/>
        </p:blipFill>
        <p:spPr>
          <a:xfrm>
            <a:off x="8508600" y="67680"/>
            <a:ext cx="576000" cy="57456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Driver is busy sending data, so it hasn’t retrieved any responses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BIND/EXEC only sends data it does not read it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Server is busy sending responses, so it can’t fetch any more insert queries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So we have a situation where the driver is continually sending, and the server is continually sending. Neither one is reading the responses.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Unfortunately this doesn’t work</a:t>
            </a:r>
            <a:endParaRPr b="0" lang="en-US" sz="32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3" name="Shape 96" descr=""/>
          <p:cNvPicPr/>
          <p:nvPr/>
        </p:nvPicPr>
        <p:blipFill>
          <a:blip r:embed="rId1"/>
          <a:stretch/>
        </p:blipFill>
        <p:spPr>
          <a:xfrm>
            <a:off x="8508600" y="67680"/>
            <a:ext cx="576000" cy="57456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Parse S_1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BIND/EXEC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BIND/EXEC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SYNC … flush and wait for response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The more sync’s the slower it performs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Current code sync’s every 64k of data 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Every so often we have to sync</a:t>
            </a:r>
            <a:endParaRPr b="0" lang="en-US" sz="32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6" name="Shape 96" descr=""/>
          <p:cNvPicPr/>
          <p:nvPr/>
        </p:nvPicPr>
        <p:blipFill>
          <a:blip r:embed="rId1"/>
          <a:stretch/>
        </p:blipFill>
        <p:spPr>
          <a:xfrm>
            <a:off x="8508600" y="67680"/>
            <a:ext cx="576000" cy="57456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For each row insertExecute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For each row insertBatch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Insert values (row1), (row2), … (rowN)  hand rolled code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copy 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 are the options for inserting lots of data</a:t>
            </a:r>
            <a:endParaRPr b="0" lang="en-US" sz="32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9" name="Shape 96" descr=""/>
          <p:cNvPicPr/>
          <p:nvPr/>
        </p:nvPicPr>
        <p:blipFill>
          <a:blip r:embed="rId1"/>
          <a:stretch/>
        </p:blipFill>
        <p:spPr>
          <a:xfrm>
            <a:off x="8508600" y="67680"/>
            <a:ext cx="576000" cy="57456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Java 1.8_60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Core i7 2.8GHz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PostgreSQL 9.6 (beta1)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200" spc="-1" strike="noStrike" u="sng">
                <a:solidFill>
                  <a:srgbClr val="3ea7bc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  <a:hlinkClick r:id="rId1"/>
              </a:rPr>
              <a:t>https</a:t>
            </a:r>
            <a:r>
              <a:rPr b="0" lang="en-US" sz="1200" spc="-1" strike="noStrike" u="sng">
                <a:solidFill>
                  <a:srgbClr val="3ea7bc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  <a:hlinkClick r:id="rId2"/>
              </a:rPr>
              <a:t>://github.com/pgjdbc/pgjdbc/tree/master/</a:t>
            </a:r>
            <a:r>
              <a:rPr b="0" lang="en-US" sz="1200" spc="-1" strike="noStrike" u="sng">
                <a:solidFill>
                  <a:srgbClr val="3ea7bc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  <a:hlinkClick r:id="rId3"/>
              </a:rPr>
              <a:t>ubenchmark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create table batch_perf_test(a int4, b varchar(100), c int4)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70000"/>
              </a:lnSpc>
            </a:pP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Table "public.batch_perf_test"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70000"/>
              </a:lnSpc>
            </a:pP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Column |          Type          | Modifiers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70000"/>
              </a:lnSpc>
            </a:pP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--------+------------------------+-----------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70000"/>
              </a:lnSpc>
            </a:pP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      | integer                |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70000"/>
              </a:lnSpc>
            </a:pP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b      | character varying(100) |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70000"/>
              </a:lnSpc>
            </a:pP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      | integer                |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JDBC micro benchmark suite</a:t>
            </a:r>
            <a:r>
              <a:rPr b="0" lang="en-US" sz="3200" spc="-1" strike="noStrike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	</a:t>
            </a:r>
            <a:endParaRPr b="0" lang="en-US" sz="32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2" name="Shape 96" descr=""/>
          <p:cNvPicPr/>
          <p:nvPr/>
        </p:nvPicPr>
        <p:blipFill>
          <a:blip r:embed="rId4"/>
          <a:stretch/>
        </p:blipFill>
        <p:spPr>
          <a:xfrm>
            <a:off x="8508600" y="67680"/>
            <a:ext cx="576000" cy="57456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1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public int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[] insertBatch() </a:t>
            </a:r>
            <a:r>
              <a:rPr b="1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throws 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SQLException {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
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</a:t>
            </a:r>
            <a:r>
              <a:rPr b="1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if 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(</a:t>
            </a:r>
            <a:r>
              <a:rPr b="1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p2multi 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&gt; 1) {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
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  </a:t>
            </a:r>
            <a:r>
              <a:rPr b="0" i="1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// Multi values(),(),() case</a:t>
            </a:r>
            <a:r>
              <a:rPr b="0" i="1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
</a:t>
            </a:r>
            <a:r>
              <a:rPr b="0" i="1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  </a:t>
            </a:r>
            <a:r>
              <a:rPr b="1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for 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(</a:t>
            </a:r>
            <a:r>
              <a:rPr b="1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int 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 = 0; i &lt; </a:t>
            </a:r>
            <a:r>
              <a:rPr b="1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p1nrows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; ) {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
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    </a:t>
            </a:r>
            <a:r>
              <a:rPr b="1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for 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(</a:t>
            </a:r>
            <a:r>
              <a:rPr b="1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int 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k = 0, pos = 1; k &lt; </a:t>
            </a:r>
            <a:r>
              <a:rPr b="1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p2multi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; k++, i++) {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
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      </a:t>
            </a:r>
            <a:r>
              <a:rPr b="1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ps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.setInt(pos, i);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
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      pos++;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
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      </a:t>
            </a:r>
            <a:r>
              <a:rPr b="1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ps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.setString(pos, </a:t>
            </a:r>
            <a:r>
              <a:rPr b="1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strings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[i]);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
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      pos++;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
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      </a:t>
            </a:r>
            <a:r>
              <a:rPr b="1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ps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.setInt(pos, i);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
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      pos++;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
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    }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
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    </a:t>
            </a:r>
            <a:r>
              <a:rPr b="1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ps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.addBatch();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
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  }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If we have 10 rows and p2multi is 2 the outer loop is executed 5 times and we insert 2 rows at a time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Insert into foo (a,b,c) values (?,?,?), (?,?,?)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The Code</a:t>
            </a:r>
            <a:endParaRPr b="0" lang="en-US" sz="32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5" name="Shape 96" descr=""/>
          <p:cNvPicPr/>
          <p:nvPr/>
        </p:nvPicPr>
        <p:blipFill>
          <a:blip r:embed="rId1"/>
          <a:stretch/>
        </p:blipFill>
        <p:spPr>
          <a:xfrm>
            <a:off x="8508600" y="67680"/>
            <a:ext cx="576000" cy="57456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For each row Insert into perf (a,b,c) values (?,?,?)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After N rows executeBatch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207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INSERT Batch where p1multi =1</a:t>
            </a:r>
            <a:endParaRPr b="0" lang="en-US" sz="32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8" name="Shape 96" descr=""/>
          <p:cNvPicPr/>
          <p:nvPr/>
        </p:nvPicPr>
        <p:blipFill>
          <a:blip r:embed="rId1"/>
          <a:stretch/>
        </p:blipFill>
        <p:spPr>
          <a:xfrm>
            <a:off x="8508600" y="67680"/>
            <a:ext cx="576000" cy="57456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For each row Insert into perf (a,b,c) values (?,?,?), (?,?,?), (?,?,?), (?,?,?)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After N/p2multi rows executeBatch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Given 1000 (N) rows if we insert them 100(p2multi) at a time, end up inserting 10 rows 100 wide 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More data inserted per statement, less statements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INSERT Batch where p1multi &gt;1</a:t>
            </a:r>
            <a:endParaRPr b="0" lang="en-US" sz="32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1" name="Shape 96" descr=""/>
          <p:cNvPicPr/>
          <p:nvPr/>
        </p:nvPicPr>
        <p:blipFill>
          <a:blip r:embed="rId1"/>
          <a:stretch/>
        </p:blipFill>
        <p:spPr>
          <a:xfrm>
            <a:off x="8508600" y="67680"/>
            <a:ext cx="576000" cy="57456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For each row Insert into perf (a,b,c) values (?,?,?)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After N rows executeBatch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Same as insertBatch except we set the connection parameter insertRewrite=true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As of 1209 this is has been enabled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Same as the previous slide except the driver does it for you.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INSERT Batch with insertRewrite</a:t>
            </a:r>
            <a:endParaRPr b="0" lang="en-US" sz="32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4" name="Shape 96" descr=""/>
          <p:cNvPicPr/>
          <p:nvPr/>
        </p:nvPicPr>
        <p:blipFill>
          <a:blip r:embed="rId1"/>
          <a:stretch/>
        </p:blipFill>
        <p:spPr>
          <a:xfrm>
            <a:off x="8508600" y="67680"/>
            <a:ext cx="576000" cy="57456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History of the driver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Previous source layout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Typical usage pattern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Using Prepared Statements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Batch processing how and why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Optimal Fetch Size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Latest Release 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Overview</a:t>
            </a:r>
            <a:endParaRPr b="0" lang="en-US" sz="32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6" name="Shape 96" descr=""/>
          <p:cNvPicPr/>
          <p:nvPr/>
        </p:nvPicPr>
        <p:blipFill>
          <a:blip r:embed="rId1"/>
          <a:stretch/>
        </p:blipFill>
        <p:spPr>
          <a:xfrm>
            <a:off x="8508600" y="67680"/>
            <a:ext cx="576000" cy="57456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360000" y="973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Loop over the rows creating the input string in memory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Build a string in memory which looks like 0\ts0\t0\n1\ts1\t1\n….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The string will end up being nrows/p2multi long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Use the copy API to copy this into the table 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Copy</a:t>
            </a:r>
            <a:endParaRPr b="0" lang="en-US" sz="32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7" name="Shape 96" descr=""/>
          <p:cNvPicPr/>
          <p:nvPr/>
        </p:nvPicPr>
        <p:blipFill>
          <a:blip r:embed="rId1"/>
          <a:stretch/>
        </p:blipFill>
        <p:spPr>
          <a:xfrm>
            <a:off x="8508600" y="67680"/>
            <a:ext cx="576000" cy="57456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Hand rolled insert struct</a:t>
            </a:r>
            <a:endParaRPr b="0" lang="en-US" sz="32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9" name="Shape 96" descr=""/>
          <p:cNvPicPr/>
          <p:nvPr/>
        </p:nvPicPr>
        <p:blipFill>
          <a:blip r:embed="rId1"/>
          <a:stretch/>
        </p:blipFill>
        <p:spPr>
          <a:xfrm>
            <a:off x="8508600" y="67680"/>
            <a:ext cx="576000" cy="574560"/>
          </a:xfrm>
          <a:prstGeom prst="rect">
            <a:avLst/>
          </a:prstGeom>
          <a:ln>
            <a:noFill/>
          </a:ln>
        </p:spPr>
      </p:pic>
      <p:sp>
        <p:nvSpPr>
          <p:cNvPr id="220" name="TextShape 2"/>
          <p:cNvSpPr txBox="1"/>
          <p:nvPr/>
        </p:nvSpPr>
        <p:spPr>
          <a:xfrm>
            <a:off x="366840" y="1074600"/>
            <a:ext cx="8410320" cy="3382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Insert into batch_perf_test select * from unnest (?::batch_perf_test[])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For N rows </a:t>
            </a: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	</a:t>
            </a: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setString to ‘{“(1,s1,1)”,”(2,s2,2)”,”(3,s3,3)”}’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Add Batch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executeBatch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The query that gets executes look like: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Insert into batch_perf_test 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                         </a:t>
            </a: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select * 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                       </a:t>
            </a: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from unnest (‘{“(1,s1,1)”,”(2,s2,2)”,”(3,s3,3)”}’::batch_perf_test[])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</p:spTree>
  </p:cSld>
  <p:transition>
    <p:fade/>
  </p:transition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Results</a:t>
            </a:r>
            <a:r>
              <a:rPr b="0" lang="en-US" sz="3200" spc="-1" strike="noStrike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
</a:t>
            </a:r>
            <a:endParaRPr b="0" lang="en-US" sz="32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2" name="Shape 96" descr=""/>
          <p:cNvPicPr/>
          <p:nvPr/>
        </p:nvPicPr>
        <p:blipFill>
          <a:blip r:embed="rId1"/>
          <a:stretch/>
        </p:blipFill>
        <p:spPr>
          <a:xfrm>
            <a:off x="8508600" y="67680"/>
            <a:ext cx="576000" cy="574560"/>
          </a:xfrm>
          <a:prstGeom prst="rect">
            <a:avLst/>
          </a:prstGeom>
          <a:ln>
            <a:noFill/>
          </a:ln>
        </p:spPr>
      </p:pic>
      <p:graphicFrame>
        <p:nvGraphicFramePr>
          <p:cNvPr id="223" name="Content Placeholder 2"/>
          <p:cNvGraphicFramePr/>
          <p:nvPr/>
        </p:nvGraphicFramePr>
        <p:xfrm>
          <a:off x="366840" y="1074600"/>
          <a:ext cx="8410320" cy="3382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transition>
    <p:fade/>
  </p:transition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Conclusion</a:t>
            </a:r>
            <a:r>
              <a:rPr b="0" lang="en-US" sz="3200" spc="-1" strike="noStrike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
</a:t>
            </a:r>
            <a:endParaRPr b="0" lang="en-US" sz="32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5" name="Shape 96" descr=""/>
          <p:cNvPicPr/>
          <p:nvPr/>
        </p:nvPicPr>
        <p:blipFill>
          <a:blip r:embed="rId1"/>
          <a:stretch/>
        </p:blipFill>
        <p:spPr>
          <a:xfrm>
            <a:off x="8508600" y="67680"/>
            <a:ext cx="576000" cy="574560"/>
          </a:xfrm>
          <a:prstGeom prst="rect">
            <a:avLst/>
          </a:prstGeom>
          <a:ln>
            <a:noFill/>
          </a:ln>
        </p:spPr>
      </p:pic>
      <p:sp>
        <p:nvSpPr>
          <p:cNvPr id="226" name="TextShape 2"/>
          <p:cNvSpPr txBox="1"/>
          <p:nvPr/>
        </p:nvSpPr>
        <p:spPr>
          <a:xfrm>
            <a:off x="366840" y="1074600"/>
            <a:ext cx="8410320" cy="3382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24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Compared to batch inserts, plain inserts are very slow for large amounts of data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</p:spTree>
  </p:cSld>
  <p:transition>
    <p:fade/>
  </p:transition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Results</a:t>
            </a:r>
            <a:r>
              <a:rPr b="0" lang="en-US" sz="3200" spc="-1" strike="noStrike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
</a:t>
            </a:r>
            <a:endParaRPr b="0" lang="en-US" sz="32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8" name="Shape 96" descr=""/>
          <p:cNvPicPr/>
          <p:nvPr/>
        </p:nvPicPr>
        <p:blipFill>
          <a:blip r:embed="rId1"/>
          <a:stretch/>
        </p:blipFill>
        <p:spPr>
          <a:xfrm>
            <a:off x="8508600" y="67680"/>
            <a:ext cx="576000" cy="574560"/>
          </a:xfrm>
          <a:prstGeom prst="rect">
            <a:avLst/>
          </a:prstGeom>
          <a:ln>
            <a:noFill/>
          </a:ln>
        </p:spPr>
      </p:pic>
      <p:graphicFrame>
        <p:nvGraphicFramePr>
          <p:cNvPr id="229" name="Content Placeholder 3"/>
          <p:cNvGraphicFramePr/>
          <p:nvPr/>
        </p:nvGraphicFramePr>
        <p:xfrm>
          <a:off x="366840" y="1074600"/>
          <a:ext cx="8410320" cy="3382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transition>
    <p:fade/>
  </p:transition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https://github.com/pgjdbc/pgjdbc/pull/380</a:t>
            </a: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QUERY_FORCE_DESCRIBE_PORTAL shared the same value as QUERY_DISABLE_BATCHING effectively disabling batch inserts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10x increase in throughput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231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Bug fixes</a:t>
            </a:r>
            <a:endParaRPr b="0" lang="en-US" sz="32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2" name="Shape 96" descr=""/>
          <p:cNvPicPr/>
          <p:nvPr/>
        </p:nvPicPr>
        <p:blipFill>
          <a:blip r:embed="rId1"/>
          <a:stretch/>
        </p:blipFill>
        <p:spPr>
          <a:xfrm>
            <a:off x="8508600" y="67680"/>
            <a:ext cx="576000" cy="57456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New Release 42.0.0</a:t>
            </a:r>
            <a:endParaRPr b="0" lang="en-US" sz="32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4" name="Shape 96" descr=""/>
          <p:cNvPicPr/>
          <p:nvPr/>
        </p:nvPicPr>
        <p:blipFill>
          <a:blip r:embed="rId1"/>
          <a:stretch/>
        </p:blipFill>
        <p:spPr>
          <a:xfrm>
            <a:off x="8508600" y="67680"/>
            <a:ext cx="576000" cy="574560"/>
          </a:xfrm>
          <a:prstGeom prst="rect">
            <a:avLst/>
          </a:prstGeom>
          <a:ln>
            <a:noFill/>
          </a:ln>
        </p:spPr>
      </p:pic>
      <p:sp>
        <p:nvSpPr>
          <p:cNvPr id="235" name="TextShape 2"/>
          <p:cNvSpPr txBox="1"/>
          <p:nvPr/>
        </p:nvSpPr>
        <p:spPr>
          <a:xfrm>
            <a:off x="366840" y="1074600"/>
            <a:ext cx="8410320" cy="3382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24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Wanted to divorce ourselves from the server release schedule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24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Wanted to reduce confusion as to which version to use. Previously the numbers 9.x were in the version number.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24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Introduce semantic versioning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24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42 more or less at random, but also the answer to the question.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</p:spTree>
  </p:cSld>
  <p:transition>
    <p:fade/>
  </p:transition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Notable changes</a:t>
            </a:r>
            <a:endParaRPr b="0" lang="en-US" sz="32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7" name="Shape 96" descr=""/>
          <p:cNvPicPr/>
          <p:nvPr/>
        </p:nvPicPr>
        <p:blipFill>
          <a:blip r:embed="rId1"/>
          <a:stretch/>
        </p:blipFill>
        <p:spPr>
          <a:xfrm>
            <a:off x="8508600" y="67680"/>
            <a:ext cx="576000" cy="574560"/>
          </a:xfrm>
          <a:prstGeom prst="rect">
            <a:avLst/>
          </a:prstGeom>
          <a:ln>
            <a:noFill/>
          </a:ln>
        </p:spPr>
      </p:pic>
      <p:sp>
        <p:nvSpPr>
          <p:cNvPr id="238" name="TextShape 2"/>
          <p:cNvSpPr txBox="1"/>
          <p:nvPr/>
        </p:nvSpPr>
        <p:spPr>
          <a:xfrm>
            <a:off x="366840" y="1074600"/>
            <a:ext cx="8410320" cy="3382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24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Support dropped for versions before 8.2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24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Replace hand written logger with java.util.logging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24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Replication protocol API was added.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</p:spTree>
  </p:cSld>
  <p:transition>
    <p:fade/>
  </p:transition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Logging</a:t>
            </a:r>
            <a:endParaRPr b="0" lang="en-US" sz="32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0" name="Shape 96" descr=""/>
          <p:cNvPicPr/>
          <p:nvPr/>
        </p:nvPicPr>
        <p:blipFill>
          <a:blip r:embed="rId1"/>
          <a:stretch/>
        </p:blipFill>
        <p:spPr>
          <a:xfrm>
            <a:off x="8508600" y="67680"/>
            <a:ext cx="576000" cy="574560"/>
          </a:xfrm>
          <a:prstGeom prst="rect">
            <a:avLst/>
          </a:prstGeom>
          <a:ln>
            <a:noFill/>
          </a:ln>
        </p:spPr>
      </p:pic>
      <p:sp>
        <p:nvSpPr>
          <p:cNvPr id="241" name="TextShape 2"/>
          <p:cNvSpPr txBox="1"/>
          <p:nvPr/>
        </p:nvSpPr>
        <p:spPr>
          <a:xfrm>
            <a:off x="366840" y="1074600"/>
            <a:ext cx="8410320" cy="3382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24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Setting using url, or properties file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24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Root logger is org.postgresql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24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Properties via URL are loggerLevel and loggerFile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24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loggerLevel can be one of: OFF, DEBUG, TRACE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24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Corresponds to OFF, FINE, FINEST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24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Also possible to use logging.properties file as per normal 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</p:spTree>
  </p:cSld>
  <p:transition>
    <p:fade/>
  </p:transition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Logical Replication</a:t>
            </a:r>
            <a:endParaRPr b="0" lang="en-US" sz="32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3" name="Shape 96" descr=""/>
          <p:cNvPicPr/>
          <p:nvPr/>
        </p:nvPicPr>
        <p:blipFill>
          <a:blip r:embed="rId1"/>
          <a:stretch/>
        </p:blipFill>
        <p:spPr>
          <a:xfrm>
            <a:off x="8508600" y="67680"/>
            <a:ext cx="576000" cy="574560"/>
          </a:xfrm>
          <a:prstGeom prst="rect">
            <a:avLst/>
          </a:prstGeom>
          <a:ln>
            <a:noFill/>
          </a:ln>
        </p:spPr>
      </p:pic>
      <p:sp>
        <p:nvSpPr>
          <p:cNvPr id="244" name="TextShape 2"/>
          <p:cNvSpPr txBox="1"/>
          <p:nvPr/>
        </p:nvSpPr>
        <p:spPr>
          <a:xfrm>
            <a:off x="366840" y="1074600"/>
            <a:ext cx="8410320" cy="3382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24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Reads the WAL logs and ouputs them in any format you want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24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24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Read changes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24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Send confirmation of changes read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24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GOTO read more changes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</p:spTree>
  </p:cSld>
  <p:transition>
    <p:fade/>
  </p:transition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Originally written by Peter Mount in 1997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Supported JDBC 1.2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1997 JDBC 1.2    Java 1.1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1999 JDBC 2.1    Java 1.2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2001 JDBC 3.0    Java 1.4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2006 JDBC 4.0     Java 6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2011 JDBC 4.1     Java 7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2014 JDBC 4.2     Java 8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2017 JDBC 4.3     Java 9 (Maybe ?)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Each one of these were incremental additions to the interface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Requiring additional concrete implementations of the spec to be implemented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History</a:t>
            </a:r>
            <a:endParaRPr b="0" lang="en-US" sz="32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9" name="Shape 96" descr=""/>
          <p:cNvPicPr/>
          <p:nvPr/>
        </p:nvPicPr>
        <p:blipFill>
          <a:blip r:embed="rId1"/>
          <a:stretch/>
        </p:blipFill>
        <p:spPr>
          <a:xfrm>
            <a:off x="8508600" y="67680"/>
            <a:ext cx="576000" cy="57456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Logical Replication</a:t>
            </a:r>
            <a:endParaRPr b="0" lang="en-US" sz="32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6" name="Shape 96" descr=""/>
          <p:cNvPicPr/>
          <p:nvPr/>
        </p:nvPicPr>
        <p:blipFill>
          <a:blip r:embed="rId1"/>
          <a:stretch/>
        </p:blipFill>
        <p:spPr>
          <a:xfrm>
            <a:off x="8508600" y="67680"/>
            <a:ext cx="576000" cy="574560"/>
          </a:xfrm>
          <a:prstGeom prst="rect">
            <a:avLst/>
          </a:prstGeom>
          <a:ln>
            <a:noFill/>
          </a:ln>
        </p:spPr>
      </p:pic>
      <p:sp>
        <p:nvSpPr>
          <p:cNvPr id="247" name="TextShape 2"/>
          <p:cNvSpPr txBox="1"/>
          <p:nvPr/>
        </p:nvSpPr>
        <p:spPr>
          <a:xfrm>
            <a:off x="366840" y="1074600"/>
            <a:ext cx="8410320" cy="3382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24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Create a replication connection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24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Create a logical replication slot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24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Read changes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24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Send confirmation of changes read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24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GOTO read more changes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</p:spTree>
  </p:cSld>
  <p:transition>
    <p:fade/>
  </p:transition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Create a Replication Connection</a:t>
            </a:r>
            <a:endParaRPr b="0" lang="en-US" sz="32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9" name="Shape 96" descr=""/>
          <p:cNvPicPr/>
          <p:nvPr/>
        </p:nvPicPr>
        <p:blipFill>
          <a:blip r:embed="rId1"/>
          <a:stretch/>
        </p:blipFill>
        <p:spPr>
          <a:xfrm>
            <a:off x="8508600" y="67680"/>
            <a:ext cx="576000" cy="574560"/>
          </a:xfrm>
          <a:prstGeom prst="rect">
            <a:avLst/>
          </a:prstGeom>
          <a:ln>
            <a:noFill/>
          </a:ln>
        </p:spPr>
      </p:pic>
      <p:sp>
        <p:nvSpPr>
          <p:cNvPr id="250" name="TextShape 2"/>
          <p:cNvSpPr txBox="1"/>
          <p:nvPr/>
        </p:nvSpPr>
        <p:spPr>
          <a:xfrm>
            <a:off x="367920" y="2377440"/>
            <a:ext cx="8410320" cy="1737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24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PGProperty.REPLICATION set to “database” instructs the walsender to connect to the database in the url and allow the connection to be used for logical replication.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24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PREFER_QUERY_MODE needs to be set to simple as replication does not allow the use of the extended query mode 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251" name="TextShape 3"/>
          <p:cNvSpPr txBox="1"/>
          <p:nvPr/>
        </p:nvSpPr>
        <p:spPr>
          <a:xfrm>
            <a:off x="1005840" y="1005840"/>
            <a:ext cx="4905360" cy="1666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String url = "jdbc:postgresql://localhost:5432/postgres";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Properties props = new Properties();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PGProperty.USER.set(props, "postgres");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PGProperty.PASSWORD.set(props, "postgres");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PGProperty.ASSUME_MIN_SERVER_VERSION.set(props, "9.4");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PGProperty.REPLICATION.set(props, "database");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PGProperty.PREFER_QUERY_MODE.set(props, "simple");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Connection con = DriverManager.getConnection(url, props);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PGConnection replConnection = con.unwrap(PGConnection.class);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Create a Logical Replication Slot</a:t>
            </a:r>
            <a:r>
              <a:rPr b="0" lang="en-US" sz="3200" spc="-1" strike="noStrike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	</a:t>
            </a:r>
            <a:endParaRPr b="0" lang="en-US" sz="32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3" name="Shape 96" descr=""/>
          <p:cNvPicPr/>
          <p:nvPr/>
        </p:nvPicPr>
        <p:blipFill>
          <a:blip r:embed="rId1"/>
          <a:stretch/>
        </p:blipFill>
        <p:spPr>
          <a:xfrm>
            <a:off x="8508600" y="67680"/>
            <a:ext cx="576000" cy="574560"/>
          </a:xfrm>
          <a:prstGeom prst="rect">
            <a:avLst/>
          </a:prstGeom>
          <a:ln>
            <a:noFill/>
          </a:ln>
        </p:spPr>
      </p:pic>
      <p:sp>
        <p:nvSpPr>
          <p:cNvPr id="254" name="TextShape 2"/>
          <p:cNvSpPr txBox="1"/>
          <p:nvPr/>
        </p:nvSpPr>
        <p:spPr>
          <a:xfrm>
            <a:off x="276480" y="2743200"/>
            <a:ext cx="8410320" cy="1737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24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Slots require a name and an output plugin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24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Any unique name will work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24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The output plugin is a previously compiled C library which formats the logical WAL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255" name="TextShape 3"/>
          <p:cNvSpPr txBox="1"/>
          <p:nvPr/>
        </p:nvSpPr>
        <p:spPr>
          <a:xfrm>
            <a:off x="457200" y="773280"/>
            <a:ext cx="7223760" cy="1970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9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try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(PreparedStatement preparedStatement =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
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             </a:t>
            </a:r>
            <a:r>
              <a:rPr b="1" lang="en-US" sz="9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connection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.prepareStatement(</a:t>
            </a:r>
            <a:r>
              <a:rPr b="1" lang="en-US" sz="9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"SELECT </a:t>
            </a:r>
            <a:r>
              <a:rPr b="0" i="1" lang="en-US" sz="9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*</a:t>
            </a:r>
            <a:r>
              <a:rPr b="1" lang="en-US" sz="9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 FROM pg_create_logical_replication_slot(?, ?)"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))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
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{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
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    preparedStatement.setString(</a:t>
            </a:r>
            <a:r>
              <a:rPr b="0" lang="en-US" sz="9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1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, slotName);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
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    preparedStatement.setString(</a:t>
            </a:r>
            <a:r>
              <a:rPr b="0" lang="en-US" sz="9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2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, outputPlugin);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
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    </a:t>
            </a:r>
            <a:r>
              <a:rPr b="1" lang="en-US" sz="9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try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(ResultSet rs = preparedStatement.executeQuery())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
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    {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
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        </a:t>
            </a:r>
            <a:r>
              <a:rPr b="1" lang="en-US" sz="9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while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(rs.next())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
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        {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
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            System.</a:t>
            </a:r>
            <a:r>
              <a:rPr b="1" i="1" lang="en-US" sz="9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out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.println(</a:t>
            </a:r>
            <a:r>
              <a:rPr b="1" lang="en-US" sz="9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"Slot Name: "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+ rs.getString(</a:t>
            </a:r>
            <a:r>
              <a:rPr b="0" lang="en-US" sz="9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1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));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
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            System.</a:t>
            </a:r>
            <a:r>
              <a:rPr b="1" i="1" lang="en-US" sz="9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out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.println(</a:t>
            </a:r>
            <a:r>
              <a:rPr b="1" lang="en-US" sz="9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"Xlog Position: "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+ rs.getString(</a:t>
            </a:r>
            <a:r>
              <a:rPr b="0" lang="en-US" sz="9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2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));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
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        }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
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    }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
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Create a replication stream</a:t>
            </a:r>
            <a:endParaRPr b="0" lang="en-US" sz="32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7" name="Shape 96" descr=""/>
          <p:cNvPicPr/>
          <p:nvPr/>
        </p:nvPicPr>
        <p:blipFill>
          <a:blip r:embed="rId1"/>
          <a:stretch/>
        </p:blipFill>
        <p:spPr>
          <a:xfrm>
            <a:off x="8508600" y="67680"/>
            <a:ext cx="576000" cy="574560"/>
          </a:xfrm>
          <a:prstGeom prst="rect">
            <a:avLst/>
          </a:prstGeom>
          <a:ln>
            <a:noFill/>
          </a:ln>
        </p:spPr>
      </p:pic>
      <p:sp>
        <p:nvSpPr>
          <p:cNvPr id="258" name="TextShape 2"/>
          <p:cNvSpPr txBox="1"/>
          <p:nvPr/>
        </p:nvSpPr>
        <p:spPr>
          <a:xfrm>
            <a:off x="276480" y="2743200"/>
            <a:ext cx="8410320" cy="1737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24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Open a PGReplicationStream with the same slot name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24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Start position can be an existing LSN or InvalidLSN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24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SlotOptions are sent to the logical decoder and are decoder specific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259" name="TextShape 3"/>
          <p:cNvSpPr txBox="1"/>
          <p:nvPr/>
        </p:nvSpPr>
        <p:spPr>
          <a:xfrm>
            <a:off x="457200" y="773280"/>
            <a:ext cx="7772400" cy="2238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PGReplicationStream stream =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
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        pgConnection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
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                .getReplicationAPI()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
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                .replicationStream()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
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                .logical()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
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                .withSlotName(</a:t>
            </a:r>
            <a:r>
              <a:rPr b="1" i="1" lang="en-US" sz="9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SLOT_NAME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)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
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                .withStartPosition(lsn)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
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                .withSlotOption(</a:t>
            </a:r>
            <a:r>
              <a:rPr b="1" lang="en-US" sz="9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"include-xids"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, </a:t>
            </a:r>
            <a:r>
              <a:rPr b="1" lang="en-US" sz="9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true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)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
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                .start();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85" dur="indefinite" restart="never" nodeType="tmRoot">
          <p:childTnLst>
            <p:seq>
              <p:cTn id="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Read Changes from database</a:t>
            </a:r>
            <a:r>
              <a:rPr b="0" lang="en-US" sz="3200" spc="-1" strike="noStrike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	</a:t>
            </a:r>
            <a:endParaRPr b="0" lang="en-US" sz="32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1" name="Shape 96" descr=""/>
          <p:cNvPicPr/>
          <p:nvPr/>
        </p:nvPicPr>
        <p:blipFill>
          <a:blip r:embed="rId1"/>
          <a:stretch/>
        </p:blipFill>
        <p:spPr>
          <a:xfrm>
            <a:off x="8508600" y="67680"/>
            <a:ext cx="576000" cy="574560"/>
          </a:xfrm>
          <a:prstGeom prst="rect">
            <a:avLst/>
          </a:prstGeom>
          <a:ln>
            <a:noFill/>
          </a:ln>
        </p:spPr>
      </p:pic>
      <p:sp>
        <p:nvSpPr>
          <p:cNvPr id="262" name="TextShape 2"/>
          <p:cNvSpPr txBox="1"/>
          <p:nvPr/>
        </p:nvSpPr>
        <p:spPr>
          <a:xfrm>
            <a:off x="309600" y="3108960"/>
            <a:ext cx="8410320" cy="1463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24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Read from the stream, data will be in a ByteBuffer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24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After reading the data send confirmation messages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263" name="TextShape 3"/>
          <p:cNvSpPr txBox="1"/>
          <p:nvPr/>
        </p:nvSpPr>
        <p:spPr>
          <a:xfrm>
            <a:off x="457200" y="773280"/>
            <a:ext cx="7772400" cy="250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while (true)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    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//non blocking receive message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    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ByteBuffer msg = stream.readPending();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    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if (msg == null)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      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TimeUnit.MILLISECONDS.sleep(10L);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      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continue;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    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    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int offset = msg.arrayOffset();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    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byte[] source = msg.array();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    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int length = source.length - offset;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    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System.out.println(new String(source, offset, length));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    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//feedback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    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stream.setAppliedLSN(stream.getLastReceiveLSN());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    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stream.setFlushedLSN(stream.getLastReceiveLSN());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    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87" dur="indefinite" restart="never" nodeType="tmRoot">
          <p:childTnLst>
            <p:seq>
              <p:cTn id="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Open connection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Prepare statement ‘select * from foo where id=?’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preparedStatment.executeQuery()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preparedStatement.close() 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Close Connection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Without a pool connection creation is a heavyweight operation. PostgreSQL uses processes so each connection is a process 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Does not take advantage of caching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265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How not to use JDBC (unfortunately typical)</a:t>
            </a:r>
            <a:endParaRPr b="0" lang="en-US" sz="32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6" name="Shape 96" descr=""/>
          <p:cNvPicPr/>
          <p:nvPr/>
        </p:nvPicPr>
        <p:blipFill>
          <a:blip r:embed="rId1"/>
          <a:stretch/>
        </p:blipFill>
        <p:spPr>
          <a:xfrm>
            <a:off x="8508600" y="67680"/>
            <a:ext cx="576000" cy="57456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89" dur="indefinite" restart="never" nodeType="tmRoot">
          <p:childTnLst>
            <p:seq>
              <p:cTn id="9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Open connection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Prepare statement ‘select * from foo where id=?’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By default after 5 executions will create a named statement PARSE S_1 as ‘select * from foo where id=?’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Multiple preparedStatment.executeQuery() BIND/EXEC instead of PARSE/BIND/EXEC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Never close the statement if possible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268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Better solution</a:t>
            </a:r>
            <a:r>
              <a:rPr b="0" lang="en-US" sz="3200" spc="-1" strike="noStrike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endParaRPr b="0" lang="en-US" sz="32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9" name="Shape 96" descr=""/>
          <p:cNvPicPr/>
          <p:nvPr/>
        </p:nvPicPr>
        <p:blipFill>
          <a:blip r:embed="rId1"/>
          <a:stretch/>
        </p:blipFill>
        <p:spPr>
          <a:xfrm>
            <a:off x="8508600" y="67680"/>
            <a:ext cx="576000" cy="57456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91" dur="indefinite" restart="never" nodeType="tmRoot">
          <p:childTnLst>
            <p:seq>
              <p:cTn id="9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Client side query cache only works in 9.4.1203 and up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Do not use generated queries, as they generate new server side prepared statement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Things like executeUpdate(</a:t>
            </a:r>
            <a:r>
              <a:rPr b="1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'insert into foo (i,l,f,d) values (1,2,3,4)'</a:t>
            </a: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) will never use a named statement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Do not change the type of a parameter as this leads to DEALLOCATE/PREPARE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Pstmt.setInt(1,1)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Pstmt.setNull(1,Types.VARCHAR) this will cause the prepared statement to be deallocated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271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Query cache best practices</a:t>
            </a:r>
            <a:endParaRPr b="0" lang="en-US" sz="32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2" name="Shape 96" descr=""/>
          <p:cNvPicPr/>
          <p:nvPr/>
        </p:nvPicPr>
        <p:blipFill>
          <a:blip r:embed="rId1"/>
          <a:stretch/>
        </p:blipFill>
        <p:spPr>
          <a:xfrm>
            <a:off x="8508600" y="67680"/>
            <a:ext cx="576000" cy="57456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93" dur="indefinite" restart="never" nodeType="tmRoot">
          <p:childTnLst>
            <p:seq>
              <p:cTn id="9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2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Server Prepare activated after 5 executions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There is a configuration parameter called prepareThreshold (default 5)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PGStatement.isUseServerPrepare() can be used to check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After 5 executions of the same prepared statement we change from unnamed statements to named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Named statements will use binary mode where possible; 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binary mode is faster when we have to parse things like timestamps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Named statements are only parsed once on the server then bind/execute operations on the server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274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Less obvious issues</a:t>
            </a:r>
            <a:r>
              <a:rPr b="0" lang="en-US" sz="3200" spc="-1" strike="noStrike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endParaRPr b="0" lang="en-US" sz="32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5" name="Shape 96" descr=""/>
          <p:cNvPicPr/>
          <p:nvPr/>
        </p:nvPicPr>
        <p:blipFill>
          <a:blip r:embed="rId1"/>
          <a:stretch/>
        </p:blipFill>
        <p:spPr>
          <a:xfrm>
            <a:off x="8508600" y="67680"/>
            <a:ext cx="576000" cy="57456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95" dur="indefinite" restart="never" nodeType="tmRoot">
          <p:childTnLst>
            <p:seq>
              <p:cTn id="9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If we don’t use a fetch size we will read the entire response into memory then process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Optimizing the data sent at one time reduces memory usage and GC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Only works with in a transaction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Make sure fetch size is above 100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If you have a lot of data this is really the only way to read it in without an Out Of Memory Exception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277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setFetchSize</a:t>
            </a:r>
            <a:endParaRPr b="0" lang="en-US" sz="32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8" name="Shape 96" descr=""/>
          <p:cNvPicPr/>
          <p:nvPr/>
        </p:nvPicPr>
        <p:blipFill>
          <a:blip r:embed="rId1"/>
          <a:stretch/>
        </p:blipFill>
        <p:spPr>
          <a:xfrm>
            <a:off x="8508600" y="67680"/>
            <a:ext cx="576000" cy="57456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97" dur="indefinite" restart="never" nodeType="tmRoot">
          <p:childTnLst>
            <p:seq>
              <p:cTn id="9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667800" y="3048120"/>
            <a:ext cx="4383720" cy="507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16f3b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Source code layout</a:t>
            </a:r>
            <a:endParaRPr b="0" lang="en-US" sz="32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Cache parsed statements across PrepareStatement calls now don’t have to parse the statement in java each time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Execute Batch changed to not execute statement by statement bug in code disabled batching  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Rewrite Batched inserts rewrites inserts from multiple insert into foo (a,b,c) values (1,2,3)  to insert into foo (a,b,c) values (1,2,3), (4,5,6) this provides 2x-3x speed up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Avoid Calendar cloning provides 4x speed increase for setTimestamp pr 376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280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Performance enhancements review </a:t>
            </a:r>
            <a:endParaRPr b="0" lang="en-US" sz="32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1" name="Shape 96" descr=""/>
          <p:cNvPicPr/>
          <p:nvPr/>
        </p:nvPicPr>
        <p:blipFill>
          <a:blip r:embed="rId1"/>
          <a:stretch/>
        </p:blipFill>
        <p:spPr>
          <a:xfrm>
            <a:off x="8508600" y="67680"/>
            <a:ext cx="576000" cy="57456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99" dur="indefinite" restart="never" nodeType="tmRoot">
          <p:childTnLst>
            <p:seq>
              <p:cTn id="10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Conclusions</a:t>
            </a:r>
            <a:r>
              <a:rPr b="0" lang="en-US" sz="3200" spc="-1" strike="noStrike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
</a:t>
            </a:r>
            <a:endParaRPr b="0" lang="en-US" sz="32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3" name="Shape 96" descr=""/>
          <p:cNvPicPr/>
          <p:nvPr/>
        </p:nvPicPr>
        <p:blipFill>
          <a:blip r:embed="rId1"/>
          <a:stretch/>
        </p:blipFill>
        <p:spPr>
          <a:xfrm>
            <a:off x="8508600" y="67680"/>
            <a:ext cx="576000" cy="574560"/>
          </a:xfrm>
          <a:prstGeom prst="rect">
            <a:avLst/>
          </a:prstGeom>
          <a:ln>
            <a:noFill/>
          </a:ln>
        </p:spPr>
      </p:pic>
      <p:sp>
        <p:nvSpPr>
          <p:cNvPr id="284" name="TextShape 2"/>
          <p:cNvSpPr txBox="1"/>
          <p:nvPr/>
        </p:nvSpPr>
        <p:spPr>
          <a:xfrm>
            <a:off x="366840" y="1074600"/>
            <a:ext cx="8410320" cy="3382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24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Using insert rewrite gives us a 2-3x performance increase for batch inserts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24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Makes sense as it is one trip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24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Use setFetchSize(100) or greater and use transactions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24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Don’t close prepared statements.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</p:spTree>
  </p:cSld>
  <p:transition>
    <p:fade/>
  </p:transition>
  <p:timing>
    <p:tnLst>
      <p:par>
        <p:cTn id="101" dur="indefinite" restart="never" nodeType="tmRoot">
          <p:childTnLst>
            <p:seq>
              <p:cTn id="10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Credit where credit is due: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Much of the optimization work on the driver was done by Vladimir Sitnikov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Much (if not all ) of the work to convert the build to Maven was done by Stephen Nelson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Rewriting batch statements thanks to Jeremy Whiting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Replication support was provided by Vladimir Gordiychuk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Questions ?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286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https://github.com/pgjdbc/pgjdbc</a:t>
            </a:r>
            <a:endParaRPr b="0" lang="en-US" sz="32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7" name="Shape 96" descr=""/>
          <p:cNvPicPr/>
          <p:nvPr/>
        </p:nvPicPr>
        <p:blipFill>
          <a:blip r:embed="rId1"/>
          <a:stretch/>
        </p:blipFill>
        <p:spPr>
          <a:xfrm>
            <a:off x="8508600" y="67680"/>
            <a:ext cx="576000" cy="57456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103" dur="indefinite" restart="never" nodeType="tmRoot">
          <p:childTnLst>
            <p:seq>
              <p:cTn id="10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jdbc2-&gt;jdbc3-&gt;jdbc3g-&gt;jdbc4-&gt;jdbc42 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Each one of these had abstract implementations, and concrete implementations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Which one was built was determined by filters using ant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Lions share of code was in jdbc2 package 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This meant that a concrete jdbc42 implementation public class Jdbc42Connection extended AbstractJdbc42Connection which extends </a:t>
            </a:r>
            <a:r>
              <a:rPr b="1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AbstractJdbc4Connection</a:t>
            </a: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which extends </a:t>
            </a:r>
            <a:r>
              <a:rPr b="1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AbstractJdbc3gConnection</a:t>
            </a: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which extends </a:t>
            </a:r>
            <a:r>
              <a:rPr b="1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AbstractJdbc3Connection</a:t>
            </a: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which extended </a:t>
            </a:r>
            <a:r>
              <a:rPr b="1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AbstractJdbc2Connection</a:t>
            </a: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Before Maven (the ant years)</a:t>
            </a:r>
            <a:endParaRPr b="0" lang="en-US" sz="32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3" name="Shape 96" descr=""/>
          <p:cNvPicPr/>
          <p:nvPr/>
        </p:nvPicPr>
        <p:blipFill>
          <a:blip r:embed="rId1"/>
          <a:stretch/>
        </p:blipFill>
        <p:spPr>
          <a:xfrm>
            <a:off x="8508600" y="67680"/>
            <a:ext cx="576000" cy="57456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326160" y="11278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Before Maven (the ant years)</a:t>
            </a:r>
            <a:endParaRPr b="0" lang="en-US" sz="32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6" name="Shape 96" descr=""/>
          <p:cNvPicPr/>
          <p:nvPr/>
        </p:nvPicPr>
        <p:blipFill>
          <a:blip r:embed="rId1"/>
          <a:stretch/>
        </p:blipFill>
        <p:spPr>
          <a:xfrm>
            <a:off x="8508600" y="67680"/>
            <a:ext cx="576000" cy="574560"/>
          </a:xfrm>
          <a:prstGeom prst="rect">
            <a:avLst/>
          </a:prstGeom>
          <a:ln>
            <a:noFill/>
          </a:ln>
        </p:spPr>
      </p:pic>
      <p:pic>
        <p:nvPicPr>
          <p:cNvPr id="147" name="Picture 1" descr=""/>
          <p:cNvPicPr/>
          <p:nvPr/>
        </p:nvPicPr>
        <p:blipFill>
          <a:blip r:embed="rId2"/>
          <a:stretch/>
        </p:blipFill>
        <p:spPr>
          <a:xfrm>
            <a:off x="2662920" y="931320"/>
            <a:ext cx="3974040" cy="328464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274320" y="8236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Why didn’t you just use –target and compile previous versions with the latest compiler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 theory since older versions of the spec will never attempt to access more recent functions in an interface this should “just work”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Well embarrassingly we didn’t think of it.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Up until Java 8 this was possible.. The JDBC spec was never supposed to introduce a backward incompatibility.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8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 Java 8 they added java.time.* the problem is: attempting to load a driver using an earlier JDK with java.time in it will cause a ClassNotFound Exception. We are required to be able to pass a java.time.* object into setObject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Before Maven (the ant years)</a:t>
            </a:r>
            <a:endParaRPr b="0" lang="en-US" sz="32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0" name="Shape 96" descr=""/>
          <p:cNvPicPr/>
          <p:nvPr/>
        </p:nvPicPr>
        <p:blipFill>
          <a:blip r:embed="rId1"/>
          <a:stretch/>
        </p:blipFill>
        <p:spPr>
          <a:xfrm>
            <a:off x="8508600" y="67680"/>
            <a:ext cx="576000" cy="57456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4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Why ? I was pretty hesitant to essentially rewrite the driver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4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Easier to just include in your project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50000"/>
              </a:lnSpc>
            </a:pPr>
            <a:r>
              <a:rPr b="0" lang="en-US" sz="14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   </a:t>
            </a:r>
            <a:r>
              <a:rPr b="0" lang="en-US" sz="14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&lt;dependency&gt;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50000"/>
              </a:lnSpc>
            </a:pPr>
            <a:r>
              <a:rPr b="0" lang="en-US" sz="14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        </a:t>
            </a:r>
            <a:r>
              <a:rPr b="0" lang="en-US" sz="14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&lt;groupId&gt;org.postgresql&lt;/groupId&gt;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50000"/>
              </a:lnSpc>
            </a:pPr>
            <a:r>
              <a:rPr b="0" lang="en-US" sz="14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        </a:t>
            </a:r>
            <a:r>
              <a:rPr b="0" lang="en-US" sz="14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&lt;artifactId&gt;postgresql&lt;/artifactId&gt;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50000"/>
              </a:lnSpc>
            </a:pPr>
            <a:r>
              <a:rPr b="0" lang="en-US" sz="14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        </a:t>
            </a:r>
            <a:r>
              <a:rPr b="0" lang="en-US" sz="14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&lt;version&gt;42.0.0&lt;/version&gt; &lt;!-- Java 8 </a:t>
            </a:r>
            <a:r>
              <a:rPr b="0" lang="en-US" sz="14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Wingdings"/>
                <a:ea typeface="ＭＳ Ｐゴシック"/>
              </a:rPr>
              <a:t>/&gt;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50000"/>
              </a:lnSpc>
            </a:pPr>
            <a:r>
              <a:rPr b="0" lang="en-US" sz="14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   </a:t>
            </a:r>
            <a:r>
              <a:rPr b="0" lang="en-US" sz="14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&lt;/dependency&gt;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4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Still have the same problems they are just solved differently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4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Ant had filters to filter out which files are compiled for each build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lang="en-US" sz="14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Maven uses pre-processing to add or remove code, avoids the multiple class extension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b="0" i="1" lang="en-US" sz="14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//#if mvn.project.property.postgresql.jdbc.spec &gt;= "JDBC4.2"</a:t>
            </a:r>
            <a:endParaRPr b="0" lang="en-US" sz="28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Mavenizing the driver</a:t>
            </a:r>
            <a:endParaRPr b="0" lang="en-US" sz="3200" spc="-1" strike="noStrike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3" name="Shape 96" descr=""/>
          <p:cNvPicPr/>
          <p:nvPr/>
        </p:nvPicPr>
        <p:blipFill>
          <a:blip r:embed="rId1"/>
          <a:stretch/>
        </p:blipFill>
        <p:spPr>
          <a:xfrm>
            <a:off x="8508600" y="67680"/>
            <a:ext cx="576000" cy="57456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146056</TotalTime>
  <Application>LibreOffice/5.2.4.2$Linux_X86_64 LibreOffice_project/20m0$Build-2</Application>
  <Company>EMC Corporation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2014-04-28T17:27:53Z</dcterms:created>
  <dc:creator>EMC</dc:creator>
  <dc:description/>
  <dc:language>en-US</dc:language>
  <cp:lastModifiedBy>Dave Cramer</cp:lastModifiedBy>
  <dcterms:modified xsi:type="dcterms:W3CDTF">2017-03-07T06:27:50Z</dcterms:modified>
  <cp:revision>687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EMC Corporation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43</vt:i4>
  </property>
  <property fmtid="{D5CDD505-2E9C-101B-9397-08002B2CF9AE}" pid="9" name="PresentationFormat">
    <vt:lpwstr>On-screen Show (16:9)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43</vt:i4>
  </property>
</Properties>
</file>